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21F"/>
    <a:srgbClr val="7A7A7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16" autoAdjust="0"/>
    <p:restoredTop sz="94646"/>
  </p:normalViewPr>
  <p:slideViewPr>
    <p:cSldViewPr snapToGrid="0" snapToObjects="1">
      <p:cViewPr varScale="1">
        <p:scale>
          <a:sx n="77" d="100"/>
          <a:sy n="77" d="100"/>
        </p:scale>
        <p:origin x="1944" y="72"/>
      </p:cViewPr>
      <p:guideLst>
        <p:guide orient="horz" pos="2160"/>
        <p:guide pos="2880"/>
      </p:guideLst>
    </p:cSldViewPr>
  </p:slideViewPr>
  <p:notesTextViewPr>
    <p:cViewPr>
      <p:scale>
        <a:sx n="100" d="100"/>
        <a:sy n="100"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C61DC-534B-A043-B3BA-5C1475A967DB}" type="datetimeFigureOut">
              <a:rPr lang="en-US" smtClean="0"/>
              <a:pPr/>
              <a:t>1/31/2023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7AD3B-47A5-6147-905C-710B8F64B5DD}" type="slidenum">
              <a:rPr lang="en-US" smtClean="0"/>
              <a:pPr/>
              <a:t>‹#›</a:t>
            </a:fld>
            <a:endParaRPr lang="en-US"/>
          </a:p>
        </p:txBody>
      </p:sp>
    </p:spTree>
    <p:extLst>
      <p:ext uri="{BB962C8B-B14F-4D97-AF65-F5344CB8AC3E}">
        <p14:creationId xmlns:p14="http://schemas.microsoft.com/office/powerpoint/2010/main" val="1888524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DFEA21-236C-43C1-AFC2-32EA08443FB8}" type="slidenum">
              <a:rPr lang="en-US" smtClean="0"/>
              <a:pPr/>
              <a:t>1</a:t>
            </a:fld>
            <a:endParaRPr lang="en-US"/>
          </a:p>
        </p:txBody>
      </p:sp>
    </p:spTree>
    <p:extLst>
      <p:ext uri="{BB962C8B-B14F-4D97-AF65-F5344CB8AC3E}">
        <p14:creationId xmlns:p14="http://schemas.microsoft.com/office/powerpoint/2010/main" val="1006312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DFEA21-236C-43C1-AFC2-32EA08443FB8}" type="slidenum">
              <a:rPr lang="en-US" smtClean="0"/>
              <a:pPr/>
              <a:t>2</a:t>
            </a:fld>
            <a:endParaRPr lang="en-US"/>
          </a:p>
        </p:txBody>
      </p:sp>
    </p:spTree>
    <p:extLst>
      <p:ext uri="{BB962C8B-B14F-4D97-AF65-F5344CB8AC3E}">
        <p14:creationId xmlns:p14="http://schemas.microsoft.com/office/powerpoint/2010/main" val="1120030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4"/>
          <p:cNvSpPr>
            <a:spLocks noGrp="1"/>
          </p:cNvSpPr>
          <p:nvPr>
            <p:ph type="ftr" sz="quarter" idx="3"/>
          </p:nvPr>
        </p:nvSpPr>
        <p:spPr>
          <a:xfrm>
            <a:off x="3458939" y="6356350"/>
            <a:ext cx="222190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AE05E2ED-2E62-3A4D-9813-736434875FB6}" type="slidenum">
              <a:rPr lang="en-US" smtClean="0"/>
              <a:pPr/>
              <a:t>‹#›</a:t>
            </a:fld>
            <a:endParaRPr lang="en-US" dirty="0"/>
          </a:p>
        </p:txBody>
      </p:sp>
    </p:spTree>
    <p:extLst>
      <p:ext uri="{BB962C8B-B14F-4D97-AF65-F5344CB8AC3E}">
        <p14:creationId xmlns:p14="http://schemas.microsoft.com/office/powerpoint/2010/main" val="36288395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823"/>
            <a:ext cx="8229600" cy="99022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136870"/>
            <a:ext cx="8229600" cy="49892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458939" y="6356350"/>
            <a:ext cx="222190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AE05E2ED-2E62-3A4D-9813-736434875FB6}" type="slidenum">
              <a:rPr lang="en-US" smtClean="0"/>
              <a:pPr/>
              <a:t>‹#›</a:t>
            </a:fld>
            <a:endParaRPr lang="en-US" dirty="0"/>
          </a:p>
        </p:txBody>
      </p:sp>
      <p:sp>
        <p:nvSpPr>
          <p:cNvPr id="8" name="Rectangle 7"/>
          <p:cNvSpPr/>
          <p:nvPr userDrawn="1"/>
        </p:nvSpPr>
        <p:spPr>
          <a:xfrm>
            <a:off x="457201" y="6126163"/>
            <a:ext cx="8229600" cy="137824"/>
          </a:xfrm>
          <a:prstGeom prst="rect">
            <a:avLst/>
          </a:prstGeom>
          <a:solidFill>
            <a:srgbClr val="7A7A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3"/>
          <a:stretch>
            <a:fillRect/>
          </a:stretch>
        </p:blipFill>
        <p:spPr>
          <a:xfrm>
            <a:off x="457201" y="6387326"/>
            <a:ext cx="2666999" cy="320729"/>
          </a:xfrm>
          <a:prstGeom prst="rect">
            <a:avLst/>
          </a:prstGeom>
        </p:spPr>
      </p:pic>
      <p:sp>
        <p:nvSpPr>
          <p:cNvPr id="11" name="Rectangle 10"/>
          <p:cNvSpPr/>
          <p:nvPr userDrawn="1"/>
        </p:nvSpPr>
        <p:spPr>
          <a:xfrm>
            <a:off x="452081" y="999046"/>
            <a:ext cx="8229600" cy="137824"/>
          </a:xfrm>
          <a:prstGeom prst="rect">
            <a:avLst/>
          </a:prstGeom>
          <a:solidFill>
            <a:srgbClr val="7A7A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3819562"/>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457200" rtl="0" eaLnBrk="1" latinLnBrk="0" hangingPunct="1">
        <a:spcBef>
          <a:spcPct val="0"/>
        </a:spcBef>
        <a:buNone/>
        <a:defRPr sz="3900" kern="1200">
          <a:solidFill>
            <a:srgbClr val="11121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000" kern="1200">
          <a:solidFill>
            <a:srgbClr val="11121F"/>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11121F"/>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1121F"/>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1121F"/>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1121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sz="2800" dirty="0"/>
              <a:t>Project Charter: Hospital Management and Services</a:t>
            </a:r>
            <a:br>
              <a:rPr lang="en-US" sz="2800" dirty="0"/>
            </a:br>
            <a:r>
              <a:rPr lang="en-US" sz="2000" dirty="0"/>
              <a:t>Team: Mohammad Adil, Abhinaya Singampalli, Ishika Rajawat, Urvashi Bhurase</a:t>
            </a:r>
            <a:br>
              <a:rPr lang="en-US" sz="2000" dirty="0"/>
            </a:br>
            <a:r>
              <a:rPr lang="en-US" sz="1800" dirty="0"/>
              <a:t>Start Date: 01/17/2023 End Date: 04/25/23</a:t>
            </a:r>
          </a:p>
        </p:txBody>
      </p:sp>
      <p:graphicFrame>
        <p:nvGraphicFramePr>
          <p:cNvPr id="6" name="Group 56"/>
          <p:cNvGraphicFramePr>
            <a:graphicFrameLocks noGrp="1"/>
          </p:cNvGraphicFramePr>
          <p:nvPr>
            <p:extLst>
              <p:ext uri="{D42A27DB-BD31-4B8C-83A1-F6EECF244321}">
                <p14:modId xmlns:p14="http://schemas.microsoft.com/office/powerpoint/2010/main" val="3610573044"/>
              </p:ext>
            </p:extLst>
          </p:nvPr>
        </p:nvGraphicFramePr>
        <p:xfrm>
          <a:off x="457200" y="1273721"/>
          <a:ext cx="4025646" cy="1443905"/>
        </p:xfrm>
        <a:graphic>
          <a:graphicData uri="http://schemas.openxmlformats.org/drawingml/2006/table">
            <a:tbl>
              <a:tblPr>
                <a:tableStyleId>{9D7B26C5-4107-4FEC-AEDC-1716B250A1EF}</a:tableStyleId>
              </a:tblPr>
              <a:tblGrid>
                <a:gridCol w="4025646">
                  <a:extLst>
                    <a:ext uri="{9D8B030D-6E8A-4147-A177-3AD203B41FA5}">
                      <a16:colId xmlns:a16="http://schemas.microsoft.com/office/drawing/2014/main" val="20000"/>
                    </a:ext>
                  </a:extLst>
                </a:gridCol>
              </a:tblGrid>
              <a:tr h="284081">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1" u="none" strike="noStrike" cap="none" normalizeH="0" baseline="0" dirty="0">
                          <a:ln>
                            <a:noFill/>
                          </a:ln>
                          <a:effectLst/>
                        </a:rPr>
                        <a:t>Case for change / Problem Statement</a:t>
                      </a:r>
                      <a:endParaRPr kumimoji="0" lang="en-GB" sz="1000" b="1" i="1" u="none" strike="noStrike" cap="none" normalizeH="0" baseline="0" dirty="0">
                        <a:ln>
                          <a:noFill/>
                        </a:ln>
                        <a:solidFill>
                          <a:srgbClr val="000000"/>
                        </a:solidFill>
                        <a:effectLst/>
                        <a:latin typeface="SwissReSans" pitchFamily="34" charset="0"/>
                      </a:endParaRPr>
                    </a:p>
                  </a:txBody>
                  <a:tcPr marL="64800" marR="64800" marT="64800" marB="64800" horzOverflow="overflow"/>
                </a:tc>
                <a:extLst>
                  <a:ext uri="{0D108BD9-81ED-4DB2-BD59-A6C34878D82A}">
                    <a16:rowId xmlns:a16="http://schemas.microsoft.com/office/drawing/2014/main" val="10000"/>
                  </a:ext>
                </a:extLst>
              </a:tr>
              <a:tr h="1032092">
                <a:tc>
                  <a:txBody>
                    <a:bodyPr/>
                    <a:lstStyle/>
                    <a:p>
                      <a:pPr marL="171450" marR="0" lvl="0" indent="-171450" algn="l" defTabSz="914400" rtl="0" eaLnBrk="0" fontAlgn="base" latinLnBrk="0" hangingPunct="0">
                        <a:lnSpc>
                          <a:spcPct val="96000"/>
                        </a:lnSpc>
                        <a:spcBef>
                          <a:spcPct val="50000"/>
                        </a:spcBef>
                        <a:spcAft>
                          <a:spcPct val="0"/>
                        </a:spcAft>
                        <a:buClrTx/>
                        <a:buSzPct val="80000"/>
                        <a:buFont typeface="Arial" charset="0"/>
                        <a:buChar char="•"/>
                        <a:tabLst/>
                      </a:pPr>
                      <a:r>
                        <a:rPr kumimoji="0" lang="en-GB" sz="1000" u="none" strike="noStrike" cap="none" normalizeH="0" baseline="0" dirty="0">
                          <a:ln>
                            <a:noFill/>
                          </a:ln>
                          <a:effectLst/>
                        </a:rPr>
                        <a:t>During covid, many patients had faced difficulty in finding the near by hospitals and available beds to admit in the hospital.</a:t>
                      </a:r>
                    </a:p>
                    <a:p>
                      <a:pPr marL="171450" marR="0" lvl="0" indent="-171450" algn="l" defTabSz="914400" rtl="0" eaLnBrk="0" fontAlgn="base" latinLnBrk="0" hangingPunct="0">
                        <a:lnSpc>
                          <a:spcPct val="96000"/>
                        </a:lnSpc>
                        <a:spcBef>
                          <a:spcPct val="50000"/>
                        </a:spcBef>
                        <a:spcAft>
                          <a:spcPct val="0"/>
                        </a:spcAft>
                        <a:buClrTx/>
                        <a:buSzPct val="80000"/>
                        <a:buFont typeface="Arial" charset="0"/>
                        <a:buChar char="•"/>
                        <a:tabLst/>
                      </a:pPr>
                      <a:r>
                        <a:rPr kumimoji="0" lang="en-GB" sz="1000" u="none" strike="noStrike" cap="none" normalizeH="0" baseline="0" dirty="0">
                          <a:ln>
                            <a:noFill/>
                          </a:ln>
                          <a:effectLst/>
                        </a:rPr>
                        <a:t>Many people are not aware of best practices to identify the symptoms of a particular disease.</a:t>
                      </a:r>
                    </a:p>
                    <a:p>
                      <a:pPr marL="171450" marR="0" lvl="0" indent="-171450" algn="l" defTabSz="914400" rtl="0" eaLnBrk="0" fontAlgn="base" latinLnBrk="0" hangingPunct="0">
                        <a:lnSpc>
                          <a:spcPct val="96000"/>
                        </a:lnSpc>
                        <a:spcBef>
                          <a:spcPct val="50000"/>
                        </a:spcBef>
                        <a:spcAft>
                          <a:spcPct val="0"/>
                        </a:spcAft>
                        <a:buClrTx/>
                        <a:buSzPct val="80000"/>
                        <a:buFont typeface="Arial" charset="0"/>
                        <a:buChar char="•"/>
                        <a:tabLst/>
                      </a:pPr>
                      <a:r>
                        <a:rPr kumimoji="0" lang="en-GB" sz="1000" u="none" strike="noStrike" cap="none" normalizeH="0" baseline="0" dirty="0">
                          <a:ln>
                            <a:noFill/>
                          </a:ln>
                          <a:effectLst/>
                        </a:rPr>
                        <a:t>People find difficulties in finding the hospitals that accepts the medical insurance.</a:t>
                      </a:r>
                    </a:p>
                  </a:txBody>
                  <a:tcPr marL="64800" marR="64800" marT="64800" marB="64800" horzOverflow="overflow"/>
                </a:tc>
                <a:extLst>
                  <a:ext uri="{0D108BD9-81ED-4DB2-BD59-A6C34878D82A}">
                    <a16:rowId xmlns:a16="http://schemas.microsoft.com/office/drawing/2014/main" val="10001"/>
                  </a:ext>
                </a:extLst>
              </a:tr>
            </a:tbl>
          </a:graphicData>
        </a:graphic>
      </p:graphicFrame>
      <p:graphicFrame>
        <p:nvGraphicFramePr>
          <p:cNvPr id="7" name="Group 205"/>
          <p:cNvGraphicFramePr>
            <a:graphicFrameLocks noGrp="1"/>
          </p:cNvGraphicFramePr>
          <p:nvPr>
            <p:extLst>
              <p:ext uri="{D42A27DB-BD31-4B8C-83A1-F6EECF244321}">
                <p14:modId xmlns:p14="http://schemas.microsoft.com/office/powerpoint/2010/main" val="124817552"/>
              </p:ext>
            </p:extLst>
          </p:nvPr>
        </p:nvGraphicFramePr>
        <p:xfrm>
          <a:off x="457200" y="2759174"/>
          <a:ext cx="4025646" cy="1435728"/>
        </p:xfrm>
        <a:graphic>
          <a:graphicData uri="http://schemas.openxmlformats.org/drawingml/2006/table">
            <a:tbl>
              <a:tblPr>
                <a:tableStyleId>{9D7B26C5-4107-4FEC-AEDC-1716B250A1EF}</a:tableStyleId>
              </a:tblPr>
              <a:tblGrid>
                <a:gridCol w="4025646">
                  <a:extLst>
                    <a:ext uri="{9D8B030D-6E8A-4147-A177-3AD203B41FA5}">
                      <a16:colId xmlns:a16="http://schemas.microsoft.com/office/drawing/2014/main" val="20000"/>
                    </a:ext>
                  </a:extLst>
                </a:gridCol>
              </a:tblGrid>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1" u="none" strike="noStrike" cap="none" normalizeH="0" baseline="0" dirty="0">
                          <a:ln>
                            <a:noFill/>
                          </a:ln>
                          <a:effectLst/>
                        </a:rPr>
                        <a:t>Objectives / Goal statements</a:t>
                      </a:r>
                      <a:endParaRPr kumimoji="0" lang="en-GB" sz="1000" b="1" i="1" u="none" strike="noStrike" cap="none" normalizeH="0" baseline="0" dirty="0">
                        <a:ln>
                          <a:noFill/>
                        </a:ln>
                        <a:solidFill>
                          <a:srgbClr val="000000"/>
                        </a:solidFill>
                        <a:effectLst/>
                        <a:latin typeface="SwissReSans" pitchFamily="34" charset="0"/>
                      </a:endParaRPr>
                    </a:p>
                  </a:txBody>
                  <a:tcPr marL="64800" marR="64800" marT="64800" marB="64800" horzOverflow="overflow"/>
                </a:tc>
                <a:extLst>
                  <a:ext uri="{0D108BD9-81ED-4DB2-BD59-A6C34878D82A}">
                    <a16:rowId xmlns:a16="http://schemas.microsoft.com/office/drawing/2014/main" val="10000"/>
                  </a:ext>
                </a:extLst>
              </a:tr>
              <a:tr h="949325">
                <a:tc>
                  <a:txBody>
                    <a:bodyPr/>
                    <a:lstStyle/>
                    <a:p>
                      <a:pPr marL="171450" marR="0" lvl="0" indent="-171450" algn="l" defTabSz="914400" rtl="0" eaLnBrk="0" fontAlgn="base" latinLnBrk="0" hangingPunct="0">
                        <a:lnSpc>
                          <a:spcPct val="96000"/>
                        </a:lnSpc>
                        <a:spcBef>
                          <a:spcPct val="50000"/>
                        </a:spcBef>
                        <a:spcAft>
                          <a:spcPct val="0"/>
                        </a:spcAft>
                        <a:buClrTx/>
                        <a:buSzPct val="80000"/>
                        <a:buFont typeface="Arial" charset="0"/>
                        <a:buChar char="•"/>
                        <a:tabLst/>
                      </a:pPr>
                      <a:r>
                        <a:rPr kumimoji="0" lang="en-GB" sz="1000" u="none" strike="noStrike" cap="none" normalizeH="0" baseline="0" dirty="0">
                          <a:ln>
                            <a:noFill/>
                          </a:ln>
                          <a:effectLst/>
                        </a:rPr>
                        <a:t>To integrate all the hospitals list and their geographic location and the availability of beds.</a:t>
                      </a:r>
                    </a:p>
                    <a:p>
                      <a:pPr marL="171450" marR="0" lvl="0" indent="-171450" algn="l" defTabSz="914400" rtl="0" eaLnBrk="0" fontAlgn="base" latinLnBrk="0" hangingPunct="0">
                        <a:lnSpc>
                          <a:spcPct val="96000"/>
                        </a:lnSpc>
                        <a:spcBef>
                          <a:spcPct val="50000"/>
                        </a:spcBef>
                        <a:spcAft>
                          <a:spcPct val="0"/>
                        </a:spcAft>
                        <a:buClrTx/>
                        <a:buSzPct val="80000"/>
                        <a:buFont typeface="Arial" charset="0"/>
                        <a:buChar char="•"/>
                        <a:tabLst/>
                      </a:pPr>
                      <a:r>
                        <a:rPr kumimoji="0" lang="en-GB" sz="1000" u="none" strike="noStrike" cap="none" normalizeH="0" baseline="0" dirty="0">
                          <a:ln>
                            <a:noFill/>
                          </a:ln>
                          <a:effectLst/>
                        </a:rPr>
                        <a:t>To include videos which help patients take minimal medication at home and get medicines prescribed by a AI assistant based on symptoms. </a:t>
                      </a:r>
                    </a:p>
                    <a:p>
                      <a:pPr marL="171450" marR="0" lvl="0" indent="-171450" algn="l" defTabSz="914400" rtl="0" eaLnBrk="0" fontAlgn="base" latinLnBrk="0" hangingPunct="0">
                        <a:lnSpc>
                          <a:spcPct val="96000"/>
                        </a:lnSpc>
                        <a:spcBef>
                          <a:spcPct val="50000"/>
                        </a:spcBef>
                        <a:spcAft>
                          <a:spcPct val="0"/>
                        </a:spcAft>
                        <a:buClrTx/>
                        <a:buSzPct val="80000"/>
                        <a:buFont typeface="Arial" charset="0"/>
                        <a:buChar char="•"/>
                        <a:tabLst/>
                      </a:pPr>
                      <a:r>
                        <a:rPr kumimoji="0" lang="en-GB" sz="1000" b="0" i="0" u="none" strike="noStrike" cap="none" normalizeH="0" baseline="0" dirty="0">
                          <a:ln>
                            <a:noFill/>
                          </a:ln>
                          <a:solidFill>
                            <a:srgbClr val="000000"/>
                          </a:solidFill>
                          <a:effectLst/>
                          <a:latin typeface="SwissReSans" pitchFamily="34" charset="0"/>
                        </a:rPr>
                        <a:t>To include the list of insurance companies that are accepted by all the hospitals.</a:t>
                      </a:r>
                    </a:p>
                  </a:txBody>
                  <a:tcPr marL="64800" marR="64800" marT="64800" marB="64800" horzOverflow="overflow"/>
                </a:tc>
                <a:extLst>
                  <a:ext uri="{0D108BD9-81ED-4DB2-BD59-A6C34878D82A}">
                    <a16:rowId xmlns:a16="http://schemas.microsoft.com/office/drawing/2014/main" val="10001"/>
                  </a:ext>
                </a:extLst>
              </a:tr>
            </a:tbl>
          </a:graphicData>
        </a:graphic>
      </p:graphicFrame>
      <p:graphicFrame>
        <p:nvGraphicFramePr>
          <p:cNvPr id="8" name="Group 209"/>
          <p:cNvGraphicFramePr>
            <a:graphicFrameLocks noGrp="1"/>
          </p:cNvGraphicFramePr>
          <p:nvPr>
            <p:extLst>
              <p:ext uri="{D42A27DB-BD31-4B8C-83A1-F6EECF244321}">
                <p14:modId xmlns:p14="http://schemas.microsoft.com/office/powerpoint/2010/main" val="1830392738"/>
              </p:ext>
            </p:extLst>
          </p:nvPr>
        </p:nvGraphicFramePr>
        <p:xfrm>
          <a:off x="458788" y="4248447"/>
          <a:ext cx="4024002" cy="1249920"/>
        </p:xfrm>
        <a:graphic>
          <a:graphicData uri="http://schemas.openxmlformats.org/drawingml/2006/table">
            <a:tbl>
              <a:tblPr>
                <a:tableStyleId>{9D7B26C5-4107-4FEC-AEDC-1716B250A1EF}</a:tableStyleId>
              </a:tblPr>
              <a:tblGrid>
                <a:gridCol w="2012001">
                  <a:extLst>
                    <a:ext uri="{9D8B030D-6E8A-4147-A177-3AD203B41FA5}">
                      <a16:colId xmlns:a16="http://schemas.microsoft.com/office/drawing/2014/main" val="20000"/>
                    </a:ext>
                  </a:extLst>
                </a:gridCol>
                <a:gridCol w="2012001">
                  <a:extLst>
                    <a:ext uri="{9D8B030D-6E8A-4147-A177-3AD203B41FA5}">
                      <a16:colId xmlns:a16="http://schemas.microsoft.com/office/drawing/2014/main" val="20001"/>
                    </a:ext>
                  </a:extLst>
                </a:gridCol>
              </a:tblGrid>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1" u="none" strike="noStrike" cap="none" normalizeH="0" baseline="0" dirty="0">
                          <a:ln>
                            <a:noFill/>
                          </a:ln>
                          <a:effectLst/>
                        </a:rPr>
                        <a:t>In Scope</a:t>
                      </a:r>
                      <a:endParaRPr kumimoji="0" lang="en-GB" sz="1000" b="1" i="1" u="none" strike="noStrike" cap="none" normalizeH="0" baseline="0" dirty="0">
                        <a:ln>
                          <a:noFill/>
                        </a:ln>
                        <a:solidFill>
                          <a:srgbClr val="000000"/>
                        </a:solidFill>
                        <a:effectLst/>
                        <a:latin typeface="SwissReSans" pitchFamily="34" charset="0"/>
                      </a:endParaRPr>
                    </a:p>
                  </a:txBody>
                  <a:tcPr marL="64800" marR="64800" marT="64800" marB="64800" horzOverflow="overflow"/>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1" u="none" strike="noStrike" cap="none" normalizeH="0" baseline="0" dirty="0">
                          <a:ln>
                            <a:noFill/>
                          </a:ln>
                          <a:effectLst/>
                        </a:rPr>
                        <a:t>Out of Scope</a:t>
                      </a:r>
                      <a:endParaRPr kumimoji="0" lang="en-GB" sz="1000" b="1" i="1" u="none" strike="noStrike" cap="none" normalizeH="0" baseline="0" dirty="0">
                        <a:ln>
                          <a:noFill/>
                        </a:ln>
                        <a:solidFill>
                          <a:srgbClr val="000000"/>
                        </a:solidFill>
                        <a:effectLst/>
                        <a:latin typeface="SwissReSans" pitchFamily="34" charset="0"/>
                      </a:endParaRPr>
                    </a:p>
                  </a:txBody>
                  <a:tcPr marL="64800" marR="64800" marT="64800" marB="64800" horzOverflow="overflow"/>
                </a:tc>
                <a:extLst>
                  <a:ext uri="{0D108BD9-81ED-4DB2-BD59-A6C34878D82A}">
                    <a16:rowId xmlns:a16="http://schemas.microsoft.com/office/drawing/2014/main" val="10000"/>
                  </a:ext>
                </a:extLst>
              </a:tr>
              <a:tr h="0">
                <a:tc>
                  <a:txBody>
                    <a:bodyPr/>
                    <a:lstStyle/>
                    <a:p>
                      <a:pPr marL="228600" marR="0" lvl="0" indent="-228600" algn="l" defTabSz="914400" rtl="0" eaLnBrk="0" fontAlgn="base" latinLnBrk="0" hangingPunct="0">
                        <a:lnSpc>
                          <a:spcPct val="96000"/>
                        </a:lnSpc>
                        <a:spcBef>
                          <a:spcPct val="50000"/>
                        </a:spcBef>
                        <a:spcAft>
                          <a:spcPct val="0"/>
                        </a:spcAft>
                        <a:buClrTx/>
                        <a:buSzPct val="80000"/>
                        <a:buFont typeface="Arial" charset="0"/>
                        <a:buChar char="•"/>
                        <a:tabLst/>
                      </a:pPr>
                      <a:r>
                        <a:rPr kumimoji="0" lang="is-IS" sz="1000" b="0" i="0" u="none" strike="noStrike" cap="none" normalizeH="0" baseline="0" dirty="0">
                          <a:ln>
                            <a:noFill/>
                          </a:ln>
                          <a:solidFill>
                            <a:srgbClr val="000000"/>
                          </a:solidFill>
                          <a:effectLst/>
                          <a:latin typeface="SwissReSans" pitchFamily="34" charset="0"/>
                        </a:rPr>
                        <a:t>Application development</a:t>
                      </a:r>
                      <a:endParaRPr kumimoji="0" lang="en-GB" sz="1000" b="0" i="0" u="none" strike="noStrike" cap="none" normalizeH="0" baseline="0" dirty="0">
                        <a:ln>
                          <a:noFill/>
                        </a:ln>
                        <a:solidFill>
                          <a:srgbClr val="000000"/>
                        </a:solidFill>
                        <a:effectLst/>
                        <a:latin typeface="SwissReSans" pitchFamily="34" charset="0"/>
                      </a:endParaRPr>
                    </a:p>
                  </a:txBody>
                  <a:tcPr marL="64800" marR="64800" marT="64800" marB="64800" horzOverflow="overflow"/>
                </a:tc>
                <a:tc>
                  <a:txBody>
                    <a:bodyPr/>
                    <a:lstStyle/>
                    <a:p>
                      <a:pPr marL="228600" marR="0" lvl="0" indent="-228600" algn="l" defTabSz="914400" rtl="0" eaLnBrk="0" fontAlgn="base" latinLnBrk="0" hangingPunct="0">
                        <a:lnSpc>
                          <a:spcPct val="96000"/>
                        </a:lnSpc>
                        <a:spcBef>
                          <a:spcPct val="50000"/>
                        </a:spcBef>
                        <a:spcAft>
                          <a:spcPct val="0"/>
                        </a:spcAft>
                        <a:buClrTx/>
                        <a:buSzPct val="80000"/>
                        <a:buFont typeface="Arial" charset="0"/>
                        <a:buChar char="•"/>
                        <a:tabLst/>
                      </a:pPr>
                      <a:r>
                        <a:rPr kumimoji="0" lang="is-IS" sz="1000" b="0" i="0" u="none" strike="noStrike" cap="none" normalizeH="0" baseline="0" dirty="0">
                          <a:ln>
                            <a:noFill/>
                          </a:ln>
                          <a:solidFill>
                            <a:srgbClr val="000000"/>
                          </a:solidFill>
                          <a:effectLst/>
                          <a:latin typeface="SwissReSans" pitchFamily="34" charset="0"/>
                        </a:rPr>
                        <a:t>Assist patients to navigate through the app</a:t>
                      </a:r>
                      <a:endParaRPr kumimoji="0" lang="en-GB" sz="1000" b="0" i="0" u="none" strike="noStrike" cap="none" normalizeH="0" baseline="0" dirty="0">
                        <a:ln>
                          <a:noFill/>
                        </a:ln>
                        <a:solidFill>
                          <a:srgbClr val="000000"/>
                        </a:solidFill>
                        <a:effectLst/>
                        <a:latin typeface="SwissReSans" pitchFamily="34" charset="0"/>
                      </a:endParaRPr>
                    </a:p>
                  </a:txBody>
                  <a:tcPr marL="64800" marR="64800" marT="64800" marB="64800" horzOverflow="overflow"/>
                </a:tc>
                <a:extLst>
                  <a:ext uri="{0D108BD9-81ED-4DB2-BD59-A6C34878D82A}">
                    <a16:rowId xmlns:a16="http://schemas.microsoft.com/office/drawing/2014/main" val="10001"/>
                  </a:ext>
                </a:extLst>
              </a:tr>
              <a:tr h="0">
                <a:tc>
                  <a:txBody>
                    <a:bodyPr/>
                    <a:lstStyle/>
                    <a:p>
                      <a:pPr marL="228600" marR="0" lvl="0" indent="-228600" algn="l" defTabSz="914400" rtl="0" eaLnBrk="0" fontAlgn="base" latinLnBrk="0" hangingPunct="0">
                        <a:lnSpc>
                          <a:spcPct val="96000"/>
                        </a:lnSpc>
                        <a:spcBef>
                          <a:spcPct val="50000"/>
                        </a:spcBef>
                        <a:spcAft>
                          <a:spcPct val="0"/>
                        </a:spcAft>
                        <a:buClrTx/>
                        <a:buSzPct val="80000"/>
                        <a:buFont typeface="Arial" charset="0"/>
                        <a:buChar char="•"/>
                        <a:tabLst/>
                      </a:pPr>
                      <a:r>
                        <a:rPr kumimoji="0" lang="is-IS" sz="1000" b="0" i="0" u="none" strike="noStrike" cap="none" normalizeH="0" baseline="0" dirty="0">
                          <a:ln>
                            <a:noFill/>
                          </a:ln>
                          <a:solidFill>
                            <a:srgbClr val="000000"/>
                          </a:solidFill>
                          <a:effectLst/>
                          <a:latin typeface="SwissReSans" pitchFamily="34" charset="0"/>
                        </a:rPr>
                        <a:t>Gathering hospitals information</a:t>
                      </a:r>
                      <a:endParaRPr kumimoji="0" lang="en-GB" sz="1000" b="0" i="0" u="none" strike="noStrike" cap="none" normalizeH="0" baseline="0" dirty="0">
                        <a:ln>
                          <a:noFill/>
                        </a:ln>
                        <a:solidFill>
                          <a:srgbClr val="000000"/>
                        </a:solidFill>
                        <a:effectLst/>
                        <a:latin typeface="SwissReSans" pitchFamily="34" charset="0"/>
                      </a:endParaRPr>
                    </a:p>
                  </a:txBody>
                  <a:tcPr marL="64800" marR="64800" marT="64800" marB="64800" horzOverflow="overflow"/>
                </a:tc>
                <a:tc>
                  <a:txBody>
                    <a:bodyPr/>
                    <a:lstStyle/>
                    <a:p>
                      <a:pPr marL="228600" marR="0" lvl="0" indent="-228600" algn="l" defTabSz="914400" rtl="0" eaLnBrk="0" fontAlgn="base" latinLnBrk="0" hangingPunct="0">
                        <a:lnSpc>
                          <a:spcPct val="96000"/>
                        </a:lnSpc>
                        <a:spcBef>
                          <a:spcPct val="50000"/>
                        </a:spcBef>
                        <a:spcAft>
                          <a:spcPct val="0"/>
                        </a:spcAft>
                        <a:buClrTx/>
                        <a:buSzPct val="80000"/>
                        <a:buFont typeface="Arial" charset="0"/>
                        <a:buChar char="•"/>
                        <a:tabLst/>
                      </a:pPr>
                      <a:r>
                        <a:rPr kumimoji="0" lang="is-IS" sz="1000" b="0" i="0" u="none" strike="noStrike" cap="none" normalizeH="0" baseline="0" dirty="0">
                          <a:ln>
                            <a:noFill/>
                          </a:ln>
                          <a:solidFill>
                            <a:srgbClr val="000000"/>
                          </a:solidFill>
                          <a:effectLst/>
                          <a:latin typeface="SwissReSans" pitchFamily="34" charset="0"/>
                        </a:rPr>
                        <a:t>Insurance reimbursement</a:t>
                      </a:r>
                      <a:endParaRPr kumimoji="0" lang="en-GB" sz="1000" b="0" i="0" u="none" strike="noStrike" cap="none" normalizeH="0" baseline="0" dirty="0">
                        <a:ln>
                          <a:noFill/>
                        </a:ln>
                        <a:solidFill>
                          <a:srgbClr val="000000"/>
                        </a:solidFill>
                        <a:effectLst/>
                        <a:latin typeface="SwissReSans" pitchFamily="34" charset="0"/>
                      </a:endParaRPr>
                    </a:p>
                  </a:txBody>
                  <a:tcPr marL="64800" marR="64800" marT="64800" marB="64800" horzOverflow="overflow"/>
                </a:tc>
                <a:extLst>
                  <a:ext uri="{0D108BD9-81ED-4DB2-BD59-A6C34878D82A}">
                    <a16:rowId xmlns:a16="http://schemas.microsoft.com/office/drawing/2014/main" val="10002"/>
                  </a:ext>
                </a:extLst>
              </a:tr>
              <a:tr h="0">
                <a:tc>
                  <a:txBody>
                    <a:bodyPr/>
                    <a:lstStyle/>
                    <a:p>
                      <a:pPr marL="228600" marR="0" lvl="0" indent="-228600" algn="l" defTabSz="914400" rtl="0" eaLnBrk="0" fontAlgn="base" latinLnBrk="0" hangingPunct="0">
                        <a:lnSpc>
                          <a:spcPct val="96000"/>
                        </a:lnSpc>
                        <a:spcBef>
                          <a:spcPct val="50000"/>
                        </a:spcBef>
                        <a:spcAft>
                          <a:spcPct val="0"/>
                        </a:spcAft>
                        <a:buClrTx/>
                        <a:buSzPct val="80000"/>
                        <a:buFont typeface="Arial" charset="0"/>
                        <a:buChar char="•"/>
                        <a:tabLst/>
                      </a:pPr>
                      <a:r>
                        <a:rPr kumimoji="0" lang="is-IS" sz="1000" b="0" i="0" u="none" strike="noStrike" cap="none" normalizeH="0" baseline="0" dirty="0">
                          <a:ln>
                            <a:noFill/>
                          </a:ln>
                          <a:solidFill>
                            <a:srgbClr val="000000"/>
                          </a:solidFill>
                          <a:effectLst/>
                          <a:latin typeface="SwissReSans" pitchFamily="34" charset="0"/>
                        </a:rPr>
                        <a:t>Record informatory videos</a:t>
                      </a:r>
                      <a:endParaRPr kumimoji="0" lang="en-GB" sz="1000" b="0" i="0" u="none" strike="noStrike" cap="none" normalizeH="0" baseline="0" dirty="0">
                        <a:ln>
                          <a:noFill/>
                        </a:ln>
                        <a:solidFill>
                          <a:srgbClr val="000000"/>
                        </a:solidFill>
                        <a:effectLst/>
                        <a:latin typeface="SwissReSans" pitchFamily="34" charset="0"/>
                      </a:endParaRPr>
                    </a:p>
                  </a:txBody>
                  <a:tcPr marL="64800" marR="64800" marT="64800" marB="64800" horzOverflow="overflow"/>
                </a:tc>
                <a:tc>
                  <a:txBody>
                    <a:bodyPr/>
                    <a:lstStyle/>
                    <a:p>
                      <a:pPr marL="228600" marR="0" lvl="0" indent="-228600" algn="l" defTabSz="914400" rtl="0" eaLnBrk="0" fontAlgn="base" latinLnBrk="0" hangingPunct="0">
                        <a:lnSpc>
                          <a:spcPct val="96000"/>
                        </a:lnSpc>
                        <a:spcBef>
                          <a:spcPct val="50000"/>
                        </a:spcBef>
                        <a:spcAft>
                          <a:spcPct val="0"/>
                        </a:spcAft>
                        <a:buClrTx/>
                        <a:buSzPct val="80000"/>
                        <a:buFont typeface="Arial" charset="0"/>
                        <a:buChar char="•"/>
                        <a:tabLst/>
                      </a:pPr>
                      <a:r>
                        <a:rPr kumimoji="0" lang="en-GB" sz="1000" b="0" i="0" u="none" strike="noStrike" cap="none" normalizeH="0" baseline="0" dirty="0">
                          <a:ln>
                            <a:noFill/>
                          </a:ln>
                          <a:solidFill>
                            <a:schemeClr val="tx1"/>
                          </a:solidFill>
                          <a:effectLst/>
                          <a:latin typeface="SwissReSans" pitchFamily="34" charset="0"/>
                        </a:rPr>
                        <a:t>Providing physical assistance</a:t>
                      </a:r>
                    </a:p>
                  </a:txBody>
                  <a:tcPr marL="64800" marR="64800" marT="64800" marB="64800" horzOverflow="overflow"/>
                </a:tc>
                <a:extLst>
                  <a:ext uri="{0D108BD9-81ED-4DB2-BD59-A6C34878D82A}">
                    <a16:rowId xmlns:a16="http://schemas.microsoft.com/office/drawing/2014/main" val="10003"/>
                  </a:ext>
                </a:extLst>
              </a:tr>
            </a:tbl>
          </a:graphicData>
        </a:graphic>
      </p:graphicFrame>
      <p:graphicFrame>
        <p:nvGraphicFramePr>
          <p:cNvPr id="11" name="Group 204"/>
          <p:cNvGraphicFramePr>
            <a:graphicFrameLocks noGrp="1"/>
          </p:cNvGraphicFramePr>
          <p:nvPr>
            <p:extLst>
              <p:ext uri="{D42A27DB-BD31-4B8C-83A1-F6EECF244321}">
                <p14:modId xmlns:p14="http://schemas.microsoft.com/office/powerpoint/2010/main" val="3120753342"/>
              </p:ext>
            </p:extLst>
          </p:nvPr>
        </p:nvGraphicFramePr>
        <p:xfrm>
          <a:off x="457200" y="5574982"/>
          <a:ext cx="4024001" cy="522598"/>
        </p:xfrm>
        <a:graphic>
          <a:graphicData uri="http://schemas.openxmlformats.org/drawingml/2006/table">
            <a:tbl>
              <a:tblPr>
                <a:tableStyleId>{9D7B26C5-4107-4FEC-AEDC-1716B250A1EF}</a:tableStyleId>
              </a:tblPr>
              <a:tblGrid>
                <a:gridCol w="1593435">
                  <a:extLst>
                    <a:ext uri="{9D8B030D-6E8A-4147-A177-3AD203B41FA5}">
                      <a16:colId xmlns:a16="http://schemas.microsoft.com/office/drawing/2014/main" val="20000"/>
                    </a:ext>
                  </a:extLst>
                </a:gridCol>
                <a:gridCol w="842904">
                  <a:extLst>
                    <a:ext uri="{9D8B030D-6E8A-4147-A177-3AD203B41FA5}">
                      <a16:colId xmlns:a16="http://schemas.microsoft.com/office/drawing/2014/main" val="20001"/>
                    </a:ext>
                  </a:extLst>
                </a:gridCol>
                <a:gridCol w="785171">
                  <a:extLst>
                    <a:ext uri="{9D8B030D-6E8A-4147-A177-3AD203B41FA5}">
                      <a16:colId xmlns:a16="http://schemas.microsoft.com/office/drawing/2014/main" val="20002"/>
                    </a:ext>
                  </a:extLst>
                </a:gridCol>
                <a:gridCol w="802491">
                  <a:extLst>
                    <a:ext uri="{9D8B030D-6E8A-4147-A177-3AD203B41FA5}">
                      <a16:colId xmlns:a16="http://schemas.microsoft.com/office/drawing/2014/main" val="20003"/>
                    </a:ext>
                  </a:extLst>
                </a:gridCol>
              </a:tblGrid>
              <a:tr h="199682">
                <a:tc gridSpan="4">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1" u="none" strike="noStrike" cap="none" normalizeH="0" baseline="0" dirty="0">
                          <a:ln>
                            <a:noFill/>
                          </a:ln>
                          <a:effectLst/>
                          <a:latin typeface="+mn-lt"/>
                        </a:rPr>
                        <a:t>Constraint Matrix </a:t>
                      </a:r>
                      <a:endParaRPr kumimoji="0" lang="en-GB" sz="900" b="1" i="1" u="none" strike="noStrike" cap="none" normalizeH="0" baseline="0" dirty="0">
                        <a:ln>
                          <a:noFill/>
                        </a:ln>
                        <a:solidFill>
                          <a:srgbClr val="000000"/>
                        </a:solidFill>
                        <a:effectLst/>
                        <a:latin typeface="+mn-lt"/>
                      </a:endParaRPr>
                    </a:p>
                  </a:txBody>
                  <a:tcPr marL="64800" marR="64800" marT="64800" marB="64800" horzOverflow="overflow"/>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9682">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a:ln>
                            <a:noFill/>
                          </a:ln>
                          <a:solidFill>
                            <a:srgbClr val="000000"/>
                          </a:solidFill>
                          <a:effectLst/>
                          <a:latin typeface="+mn-lt"/>
                        </a:rPr>
                        <a:t>Priority (High to Low)</a:t>
                      </a:r>
                    </a:p>
                  </a:txBody>
                  <a:tcPr marL="64800" marR="64800" marT="64800" marB="64800" horzOverflow="overflow"/>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u="none" strike="noStrike" cap="none" normalizeH="0" baseline="0" dirty="0">
                          <a:ln>
                            <a:noFill/>
                          </a:ln>
                          <a:effectLst/>
                          <a:latin typeface="+mn-lt"/>
                        </a:rPr>
                        <a:t>Scope(H)</a:t>
                      </a:r>
                      <a:endParaRPr kumimoji="0" lang="en-GB" sz="900" b="0" i="0" u="none" strike="noStrike" cap="none" normalizeH="0" baseline="0" dirty="0">
                        <a:ln>
                          <a:noFill/>
                        </a:ln>
                        <a:solidFill>
                          <a:srgbClr val="000000"/>
                        </a:solidFill>
                        <a:effectLst/>
                        <a:latin typeface="+mn-lt"/>
                      </a:endParaRPr>
                    </a:p>
                  </a:txBody>
                  <a:tcPr marL="64800" marR="64800" marT="64800" marB="64800" horzOverflow="overflow"/>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u="none" strike="noStrike" cap="none" normalizeH="0" baseline="0" dirty="0">
                          <a:ln>
                            <a:noFill/>
                          </a:ln>
                          <a:effectLst/>
                          <a:latin typeface="+mn-lt"/>
                        </a:rPr>
                        <a:t>Time(M)</a:t>
                      </a:r>
                      <a:endParaRPr kumimoji="0" lang="en-GB" sz="900" b="0" i="0" u="none" strike="noStrike" cap="none" normalizeH="0" baseline="0" dirty="0">
                        <a:ln>
                          <a:noFill/>
                        </a:ln>
                        <a:solidFill>
                          <a:srgbClr val="000000"/>
                        </a:solidFill>
                        <a:effectLst/>
                        <a:latin typeface="+mn-lt"/>
                      </a:endParaRPr>
                    </a:p>
                  </a:txBody>
                  <a:tcPr marL="64800" marR="64800" marT="64800" marB="64800" horzOverflow="overflow"/>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u="none" strike="noStrike" cap="none" normalizeH="0" baseline="0" dirty="0">
                          <a:ln>
                            <a:noFill/>
                          </a:ln>
                          <a:effectLst/>
                          <a:latin typeface="+mn-lt"/>
                        </a:rPr>
                        <a:t>Cost(L)</a:t>
                      </a:r>
                      <a:endParaRPr kumimoji="0" lang="en-GB" sz="900" b="0" i="0" u="none" strike="noStrike" cap="none" normalizeH="0" baseline="0" dirty="0">
                        <a:ln>
                          <a:noFill/>
                        </a:ln>
                        <a:solidFill>
                          <a:srgbClr val="000000"/>
                        </a:solidFill>
                        <a:effectLst/>
                        <a:latin typeface="+mn-lt"/>
                      </a:endParaRPr>
                    </a:p>
                  </a:txBody>
                  <a:tcPr marL="64800" marR="64800" marT="64800" marB="64800" horzOverflow="overflow"/>
                </a:tc>
                <a:extLst>
                  <a:ext uri="{0D108BD9-81ED-4DB2-BD59-A6C34878D82A}">
                    <a16:rowId xmlns:a16="http://schemas.microsoft.com/office/drawing/2014/main" val="10001"/>
                  </a:ext>
                </a:extLst>
              </a:tr>
            </a:tbl>
          </a:graphicData>
        </a:graphic>
      </p:graphicFrame>
      <p:graphicFrame>
        <p:nvGraphicFramePr>
          <p:cNvPr id="12" name="Group 213"/>
          <p:cNvGraphicFramePr>
            <a:graphicFrameLocks noGrp="1"/>
          </p:cNvGraphicFramePr>
          <p:nvPr>
            <p:extLst>
              <p:ext uri="{D42A27DB-BD31-4B8C-83A1-F6EECF244321}">
                <p14:modId xmlns:p14="http://schemas.microsoft.com/office/powerpoint/2010/main" val="1663813203"/>
              </p:ext>
            </p:extLst>
          </p:nvPr>
        </p:nvGraphicFramePr>
        <p:xfrm>
          <a:off x="4715348" y="1266181"/>
          <a:ext cx="3966334" cy="1441824"/>
        </p:xfrm>
        <a:graphic>
          <a:graphicData uri="http://schemas.openxmlformats.org/drawingml/2006/table">
            <a:tbl>
              <a:tblPr>
                <a:tableStyleId>{9D7B26C5-4107-4FEC-AEDC-1716B250A1EF}</a:tableStyleId>
              </a:tblPr>
              <a:tblGrid>
                <a:gridCol w="3966334">
                  <a:extLst>
                    <a:ext uri="{9D8B030D-6E8A-4147-A177-3AD203B41FA5}">
                      <a16:colId xmlns:a16="http://schemas.microsoft.com/office/drawing/2014/main" val="20000"/>
                    </a:ext>
                  </a:extLst>
                </a:gridCol>
              </a:tblGrid>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1" u="none" strike="noStrike" cap="none" normalizeH="0" baseline="0" dirty="0">
                          <a:ln>
                            <a:noFill/>
                          </a:ln>
                          <a:effectLst/>
                        </a:rPr>
                        <a:t>Top Risks (max. 5)</a:t>
                      </a:r>
                      <a:endParaRPr kumimoji="0" lang="en-GB" sz="1000" b="1" i="1" u="none" strike="noStrike" cap="none" normalizeH="0" baseline="0" dirty="0">
                        <a:ln>
                          <a:noFill/>
                        </a:ln>
                        <a:solidFill>
                          <a:srgbClr val="000000"/>
                        </a:solidFill>
                        <a:effectLst/>
                        <a:latin typeface="SwissReSans" pitchFamily="34" charset="0"/>
                      </a:endParaRPr>
                    </a:p>
                  </a:txBody>
                  <a:tcPr marL="64800" marR="64800" marT="64800" marB="64800" horzOverflow="overflow"/>
                </a:tc>
                <a:extLst>
                  <a:ext uri="{0D108BD9-81ED-4DB2-BD59-A6C34878D82A}">
                    <a16:rowId xmlns:a16="http://schemas.microsoft.com/office/drawing/2014/main" val="10000"/>
                  </a:ext>
                </a:extLst>
              </a:tr>
              <a:tr h="161925">
                <a:tc>
                  <a:txBody>
                    <a:bodyPr/>
                    <a:lstStyle/>
                    <a:p>
                      <a:pPr marL="180975" marR="0" lvl="0" indent="-180975" algn="l" defTabSz="914400" rtl="0" eaLnBrk="0" fontAlgn="base" latinLnBrk="0" hangingPunct="0">
                        <a:lnSpc>
                          <a:spcPct val="96000"/>
                        </a:lnSpc>
                        <a:spcBef>
                          <a:spcPct val="50000"/>
                        </a:spcBef>
                        <a:spcAft>
                          <a:spcPct val="0"/>
                        </a:spcAft>
                        <a:buClrTx/>
                        <a:buSzPct val="80000"/>
                        <a:buFont typeface="Wingdings" pitchFamily="2" charset="2"/>
                        <a:buAutoNum type="arabicPeriod"/>
                        <a:tabLst/>
                      </a:pPr>
                      <a:r>
                        <a:rPr kumimoji="0" lang="en-GB" sz="1000" u="none" strike="noStrike" cap="none" normalizeH="0" baseline="0" dirty="0">
                          <a:ln>
                            <a:noFill/>
                          </a:ln>
                          <a:solidFill>
                            <a:schemeClr val="tx1"/>
                          </a:solidFill>
                          <a:effectLst/>
                        </a:rPr>
                        <a:t>Not able to update real-time data of beds availability in the hospital</a:t>
                      </a:r>
                    </a:p>
                    <a:p>
                      <a:pPr marL="180975" marR="0" lvl="0" indent="-180975" algn="l" defTabSz="914400" rtl="0" eaLnBrk="0" fontAlgn="base" latinLnBrk="0" hangingPunct="0">
                        <a:lnSpc>
                          <a:spcPct val="96000"/>
                        </a:lnSpc>
                        <a:spcBef>
                          <a:spcPct val="50000"/>
                        </a:spcBef>
                        <a:spcAft>
                          <a:spcPct val="0"/>
                        </a:spcAft>
                        <a:buClrTx/>
                        <a:buSzPct val="80000"/>
                        <a:buFont typeface="Wingdings" pitchFamily="2" charset="2"/>
                        <a:buAutoNum type="arabicPeriod"/>
                        <a:tabLst/>
                      </a:pPr>
                      <a:r>
                        <a:rPr kumimoji="0" lang="en-GB" sz="1000" u="none" strike="noStrike" cap="none" normalizeH="0" baseline="0" dirty="0">
                          <a:ln>
                            <a:noFill/>
                          </a:ln>
                          <a:effectLst/>
                        </a:rPr>
                        <a:t>AI not suggesting correct disease</a:t>
                      </a:r>
                    </a:p>
                    <a:p>
                      <a:pPr marL="180975" marR="0" lvl="0" indent="-180975" algn="l" defTabSz="914400" rtl="0" eaLnBrk="0" fontAlgn="base" latinLnBrk="0" hangingPunct="0">
                        <a:lnSpc>
                          <a:spcPct val="96000"/>
                        </a:lnSpc>
                        <a:spcBef>
                          <a:spcPct val="50000"/>
                        </a:spcBef>
                        <a:spcAft>
                          <a:spcPct val="0"/>
                        </a:spcAft>
                        <a:buClrTx/>
                        <a:buSzPct val="80000"/>
                        <a:buFont typeface="Wingdings" pitchFamily="2" charset="2"/>
                        <a:buAutoNum type="arabicPeriod"/>
                        <a:tabLst/>
                      </a:pPr>
                      <a:r>
                        <a:rPr kumimoji="0" lang="en-GB" sz="1000" u="none" strike="noStrike" cap="none" normalizeH="0" baseline="0" dirty="0">
                          <a:ln>
                            <a:noFill/>
                          </a:ln>
                          <a:effectLst/>
                        </a:rPr>
                        <a:t>Insurance company list is not up to date</a:t>
                      </a:r>
                    </a:p>
                    <a:p>
                      <a:pPr marL="180975" marR="0" lvl="0" indent="-180975" algn="l" defTabSz="914400" rtl="0" eaLnBrk="0" fontAlgn="base" latinLnBrk="0" hangingPunct="0">
                        <a:lnSpc>
                          <a:spcPct val="96000"/>
                        </a:lnSpc>
                        <a:spcBef>
                          <a:spcPct val="50000"/>
                        </a:spcBef>
                        <a:spcAft>
                          <a:spcPct val="0"/>
                        </a:spcAft>
                        <a:buClrTx/>
                        <a:buSzPct val="80000"/>
                        <a:buFont typeface="Wingdings" pitchFamily="2" charset="2"/>
                        <a:buAutoNum type="arabicPeriod"/>
                        <a:tabLst/>
                      </a:pPr>
                      <a:r>
                        <a:rPr kumimoji="0" lang="en-GB" sz="1000" u="none" strike="noStrike" cap="none" normalizeH="0" baseline="0" dirty="0">
                          <a:ln>
                            <a:noFill/>
                          </a:ln>
                          <a:effectLst/>
                        </a:rPr>
                        <a:t>Internal server crash while building the application</a:t>
                      </a:r>
                    </a:p>
                    <a:p>
                      <a:pPr marL="180975" marR="0" lvl="0" indent="-180975" algn="l" defTabSz="914400" rtl="0" eaLnBrk="0" fontAlgn="base" latinLnBrk="0" hangingPunct="0">
                        <a:lnSpc>
                          <a:spcPct val="96000"/>
                        </a:lnSpc>
                        <a:spcBef>
                          <a:spcPct val="50000"/>
                        </a:spcBef>
                        <a:spcAft>
                          <a:spcPct val="0"/>
                        </a:spcAft>
                        <a:buClrTx/>
                        <a:buSzPct val="80000"/>
                        <a:buFont typeface="Wingdings" pitchFamily="2" charset="2"/>
                        <a:buAutoNum type="arabicPeriod"/>
                        <a:tabLst/>
                      </a:pPr>
                      <a:r>
                        <a:rPr kumimoji="0" lang="en-GB" sz="1000" b="0" i="0" u="none" strike="noStrike" cap="none" normalizeH="0" baseline="0" dirty="0">
                          <a:ln>
                            <a:noFill/>
                          </a:ln>
                          <a:solidFill>
                            <a:schemeClr val="tx1"/>
                          </a:solidFill>
                          <a:effectLst/>
                          <a:latin typeface="SwissReSans" pitchFamily="34" charset="0"/>
                        </a:rPr>
                        <a:t>Not able to load the collected data into the application</a:t>
                      </a:r>
                    </a:p>
                  </a:txBody>
                  <a:tcPr marL="64800" marR="64800" marT="64800" marB="64800" horzOverflow="overflow"/>
                </a:tc>
                <a:extLst>
                  <a:ext uri="{0D108BD9-81ED-4DB2-BD59-A6C34878D82A}">
                    <a16:rowId xmlns:a16="http://schemas.microsoft.com/office/drawing/2014/main" val="10001"/>
                  </a:ext>
                </a:extLst>
              </a:tr>
            </a:tbl>
          </a:graphicData>
        </a:graphic>
      </p:graphicFrame>
      <p:graphicFrame>
        <p:nvGraphicFramePr>
          <p:cNvPr id="14" name="Group 265"/>
          <p:cNvGraphicFramePr>
            <a:graphicFrameLocks noGrp="1"/>
          </p:cNvGraphicFramePr>
          <p:nvPr>
            <p:extLst>
              <p:ext uri="{D42A27DB-BD31-4B8C-83A1-F6EECF244321}">
                <p14:modId xmlns:p14="http://schemas.microsoft.com/office/powerpoint/2010/main" val="365274635"/>
              </p:ext>
            </p:extLst>
          </p:nvPr>
        </p:nvGraphicFramePr>
        <p:xfrm>
          <a:off x="4716966" y="2759175"/>
          <a:ext cx="3964715" cy="3338405"/>
        </p:xfrm>
        <a:graphic>
          <a:graphicData uri="http://schemas.openxmlformats.org/drawingml/2006/table">
            <a:tbl>
              <a:tblPr firstRow="1">
                <a:tableStyleId>{9D7B26C5-4107-4FEC-AEDC-1716B250A1EF}</a:tableStyleId>
              </a:tblPr>
              <a:tblGrid>
                <a:gridCol w="1396072">
                  <a:extLst>
                    <a:ext uri="{9D8B030D-6E8A-4147-A177-3AD203B41FA5}">
                      <a16:colId xmlns:a16="http://schemas.microsoft.com/office/drawing/2014/main" val="20000"/>
                    </a:ext>
                  </a:extLst>
                </a:gridCol>
                <a:gridCol w="1396072">
                  <a:extLst>
                    <a:ext uri="{9D8B030D-6E8A-4147-A177-3AD203B41FA5}">
                      <a16:colId xmlns:a16="http://schemas.microsoft.com/office/drawing/2014/main" val="20001"/>
                    </a:ext>
                  </a:extLst>
                </a:gridCol>
                <a:gridCol w="1172571">
                  <a:extLst>
                    <a:ext uri="{9D8B030D-6E8A-4147-A177-3AD203B41FA5}">
                      <a16:colId xmlns:a16="http://schemas.microsoft.com/office/drawing/2014/main" val="20002"/>
                    </a:ext>
                  </a:extLst>
                </a:gridCol>
              </a:tblGrid>
              <a:tr h="286525">
                <a:tc gridSpan="3">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u="none" strike="noStrike" cap="none" normalizeH="0" baseline="0" dirty="0">
                          <a:ln>
                            <a:noFill/>
                          </a:ln>
                          <a:effectLst/>
                          <a:latin typeface="+mn-lt"/>
                        </a:rPr>
                        <a:t>Deliverables &amp; Milestones (High Level Milestone Plan)</a:t>
                      </a:r>
                      <a:endParaRPr kumimoji="0" lang="en-GB" sz="1000" b="1" i="1" u="none" strike="noStrike" cap="none" normalizeH="0" baseline="0" dirty="0">
                        <a:ln>
                          <a:noFill/>
                        </a:ln>
                        <a:solidFill>
                          <a:srgbClr val="000000"/>
                        </a:solidFill>
                        <a:effectLst/>
                        <a:latin typeface="+mn-lt"/>
                      </a:endParaRPr>
                    </a:p>
                  </a:txBody>
                  <a:tcPr marL="64800" marR="64800" marT="64800" marB="64800"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6525">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1" u="none" strike="noStrike" cap="none" normalizeH="0" baseline="0" dirty="0">
                          <a:ln>
                            <a:noFill/>
                          </a:ln>
                          <a:effectLst/>
                          <a:latin typeface="+mn-lt"/>
                        </a:rPr>
                        <a:t>Key Deliverable</a:t>
                      </a:r>
                      <a:endParaRPr kumimoji="0" lang="en-GB" sz="1000" b="1" i="0" u="none" strike="noStrike" cap="none" normalizeH="0" baseline="0" dirty="0">
                        <a:ln>
                          <a:noFill/>
                        </a:ln>
                        <a:solidFill>
                          <a:srgbClr val="000000"/>
                        </a:solidFill>
                        <a:effectLst/>
                        <a:latin typeface="+mn-lt"/>
                      </a:endParaRPr>
                    </a:p>
                  </a:txBody>
                  <a:tcPr marL="64800" marR="64800" marT="64800" marB="64800" horzOverflow="overflow"/>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1" u="none" strike="noStrike" cap="none" normalizeH="0" baseline="0" dirty="0">
                          <a:ln>
                            <a:noFill/>
                          </a:ln>
                          <a:effectLst/>
                          <a:latin typeface="+mn-lt"/>
                        </a:rPr>
                        <a:t>Milestone Name (MS)</a:t>
                      </a:r>
                      <a:endParaRPr kumimoji="0" lang="en-GB" sz="1000" b="1" i="0" u="none" strike="noStrike" cap="none" normalizeH="0" baseline="0" dirty="0">
                        <a:ln>
                          <a:noFill/>
                        </a:ln>
                        <a:solidFill>
                          <a:srgbClr val="000000"/>
                        </a:solidFill>
                        <a:effectLst/>
                        <a:latin typeface="+mn-lt"/>
                      </a:endParaRPr>
                    </a:p>
                  </a:txBody>
                  <a:tcPr marL="64800" marR="64800" marT="64800" marB="64800" horzOverflow="overflow"/>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1" u="none" strike="noStrike" cap="none" normalizeH="0" baseline="0" dirty="0">
                          <a:ln>
                            <a:noFill/>
                          </a:ln>
                          <a:effectLst/>
                          <a:latin typeface="+mn-lt"/>
                        </a:rPr>
                        <a:t>Planned MS Date</a:t>
                      </a:r>
                      <a:endParaRPr kumimoji="0" lang="en-GB" sz="1000" b="1" i="0" u="none" strike="noStrike" cap="none" normalizeH="0" baseline="0" dirty="0">
                        <a:ln>
                          <a:noFill/>
                        </a:ln>
                        <a:solidFill>
                          <a:srgbClr val="000000"/>
                        </a:solidFill>
                        <a:effectLst/>
                        <a:latin typeface="+mn-lt"/>
                      </a:endParaRPr>
                    </a:p>
                  </a:txBody>
                  <a:tcPr marL="64800" marR="64800" marT="64800" marB="64800" horzOverflow="overflow"/>
                </a:tc>
                <a:extLst>
                  <a:ext uri="{0D108BD9-81ED-4DB2-BD59-A6C34878D82A}">
                    <a16:rowId xmlns:a16="http://schemas.microsoft.com/office/drawing/2014/main" val="10001"/>
                  </a:ext>
                </a:extLst>
              </a:tr>
              <a:tr h="438461">
                <a:tc>
                  <a:txBody>
                    <a:bodyPr/>
                    <a:lstStyle/>
                    <a:p>
                      <a:pPr marL="228600" marR="0" lvl="0" indent="-228600" algn="l" defTabSz="914400" rtl="0" eaLnBrk="0" fontAlgn="base" latinLnBrk="0" hangingPunct="0">
                        <a:lnSpc>
                          <a:spcPct val="96000"/>
                        </a:lnSpc>
                        <a:spcBef>
                          <a:spcPct val="50000"/>
                        </a:spcBef>
                        <a:spcAft>
                          <a:spcPct val="0"/>
                        </a:spcAft>
                        <a:buClrTx/>
                        <a:buSzPct val="80000"/>
                        <a:buFont typeface="Arial" charset="0"/>
                        <a:buChar char="•"/>
                        <a:tabLst/>
                      </a:pPr>
                      <a:r>
                        <a:rPr kumimoji="0" lang="is-IS" sz="1000" b="0" i="0" u="none" strike="noStrike" cap="none" normalizeH="0" baseline="0" dirty="0">
                          <a:ln>
                            <a:noFill/>
                          </a:ln>
                          <a:solidFill>
                            <a:srgbClr val="000000"/>
                          </a:solidFill>
                          <a:effectLst/>
                          <a:latin typeface="+mn-lt"/>
                        </a:rPr>
                        <a:t>Project Charter</a:t>
                      </a:r>
                      <a:endParaRPr kumimoji="0" lang="en-GB" sz="1000" b="0" i="0" u="none" strike="noStrike" cap="none" normalizeH="0" baseline="0" dirty="0">
                        <a:ln>
                          <a:noFill/>
                        </a:ln>
                        <a:solidFill>
                          <a:srgbClr val="000000"/>
                        </a:solidFill>
                        <a:effectLst/>
                        <a:latin typeface="+mn-lt"/>
                      </a:endParaRPr>
                    </a:p>
                  </a:txBody>
                  <a:tcPr marL="64800" marR="64800" marT="64800" marB="64800" horzOverflow="overflow"/>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0" u="none" strike="noStrike" cap="none" normalizeH="0" baseline="0" dirty="0">
                          <a:ln>
                            <a:noFill/>
                          </a:ln>
                          <a:solidFill>
                            <a:srgbClr val="000000"/>
                          </a:solidFill>
                          <a:effectLst/>
                          <a:latin typeface="+mn-lt"/>
                        </a:rPr>
                        <a:t>Project Charted Submission</a:t>
                      </a:r>
                    </a:p>
                  </a:txBody>
                  <a:tcPr marL="64800" marR="64800" marT="64800" marB="64800" horzOverflow="overflow"/>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0" u="none" strike="noStrike" cap="none" normalizeH="0" baseline="0" dirty="0">
                          <a:ln>
                            <a:noFill/>
                          </a:ln>
                          <a:solidFill>
                            <a:srgbClr val="000000"/>
                          </a:solidFill>
                          <a:effectLst/>
                          <a:latin typeface="+mn-lt"/>
                        </a:rPr>
                        <a:t>01/31/2023</a:t>
                      </a:r>
                    </a:p>
                  </a:txBody>
                  <a:tcPr marL="64800" marR="64800" marT="64800" marB="64800" horzOverflow="overflow"/>
                </a:tc>
                <a:extLst>
                  <a:ext uri="{0D108BD9-81ED-4DB2-BD59-A6C34878D82A}">
                    <a16:rowId xmlns:a16="http://schemas.microsoft.com/office/drawing/2014/main" val="10002"/>
                  </a:ext>
                </a:extLst>
              </a:tr>
              <a:tr h="438461">
                <a:tc>
                  <a:txBody>
                    <a:bodyPr/>
                    <a:lstStyle/>
                    <a:p>
                      <a:pPr marL="228600" marR="0" lvl="0" indent="-228600" algn="l" defTabSz="914400" rtl="0" eaLnBrk="0" fontAlgn="base" latinLnBrk="0" hangingPunct="0">
                        <a:lnSpc>
                          <a:spcPct val="96000"/>
                        </a:lnSpc>
                        <a:spcBef>
                          <a:spcPct val="50000"/>
                        </a:spcBef>
                        <a:spcAft>
                          <a:spcPct val="0"/>
                        </a:spcAft>
                        <a:buClrTx/>
                        <a:buSzPct val="80000"/>
                        <a:buFont typeface="Arial" charset="0"/>
                        <a:buChar char="•"/>
                        <a:tabLst/>
                      </a:pPr>
                      <a:r>
                        <a:rPr kumimoji="0" lang="is-IS" sz="1000" b="0" i="0" u="none" strike="noStrike" cap="none" normalizeH="0" baseline="0" dirty="0">
                          <a:ln>
                            <a:noFill/>
                          </a:ln>
                          <a:solidFill>
                            <a:srgbClr val="000000"/>
                          </a:solidFill>
                          <a:effectLst/>
                          <a:latin typeface="+mn-lt"/>
                        </a:rPr>
                        <a:t>Collect hospital data</a:t>
                      </a:r>
                      <a:endParaRPr kumimoji="0" lang="en-GB" sz="1000" b="0" i="0" u="none" strike="noStrike" cap="none" normalizeH="0" baseline="0" dirty="0">
                        <a:ln>
                          <a:noFill/>
                        </a:ln>
                        <a:solidFill>
                          <a:srgbClr val="000000"/>
                        </a:solidFill>
                        <a:effectLst/>
                        <a:latin typeface="+mn-lt"/>
                      </a:endParaRPr>
                    </a:p>
                  </a:txBody>
                  <a:tcPr marL="64800" marR="64800" marT="64800" marB="64800" horzOverflow="overflow"/>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0" u="none" strike="noStrike" cap="none" normalizeH="0" baseline="0" dirty="0">
                          <a:ln>
                            <a:noFill/>
                          </a:ln>
                          <a:solidFill>
                            <a:srgbClr val="000000"/>
                          </a:solidFill>
                          <a:effectLst/>
                          <a:latin typeface="+mn-lt"/>
                        </a:rPr>
                        <a:t>Data ready to integrate</a:t>
                      </a:r>
                    </a:p>
                  </a:txBody>
                  <a:tcPr marL="64800" marR="64800" marT="64800" marB="64800" horzOverflow="overflow"/>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0" u="none" strike="noStrike" cap="none" normalizeH="0" baseline="0" dirty="0">
                          <a:ln>
                            <a:noFill/>
                          </a:ln>
                          <a:solidFill>
                            <a:srgbClr val="000000"/>
                          </a:solidFill>
                          <a:effectLst/>
                          <a:latin typeface="+mn-lt"/>
                        </a:rPr>
                        <a:t>02/20/2023</a:t>
                      </a:r>
                    </a:p>
                  </a:txBody>
                  <a:tcPr marL="64800" marR="64800" marT="64800" marB="64800" horzOverflow="overflow"/>
                </a:tc>
                <a:extLst>
                  <a:ext uri="{0D108BD9-81ED-4DB2-BD59-A6C34878D82A}">
                    <a16:rowId xmlns:a16="http://schemas.microsoft.com/office/drawing/2014/main" val="10003"/>
                  </a:ext>
                </a:extLst>
              </a:tr>
              <a:tr h="438461">
                <a:tc>
                  <a:txBody>
                    <a:bodyPr/>
                    <a:lstStyle/>
                    <a:p>
                      <a:pPr marL="228600" marR="0" lvl="0" indent="-228600" algn="l" defTabSz="914400" rtl="0" eaLnBrk="0" fontAlgn="base" latinLnBrk="0" hangingPunct="0">
                        <a:lnSpc>
                          <a:spcPct val="96000"/>
                        </a:lnSpc>
                        <a:spcBef>
                          <a:spcPct val="50000"/>
                        </a:spcBef>
                        <a:spcAft>
                          <a:spcPct val="0"/>
                        </a:spcAft>
                        <a:buClrTx/>
                        <a:buSzPct val="80000"/>
                        <a:buFont typeface="Arial" charset="0"/>
                        <a:buChar char="•"/>
                        <a:tabLst/>
                      </a:pPr>
                      <a:r>
                        <a:rPr kumimoji="0" lang="is-IS" sz="1000" b="0" i="0" u="none" strike="noStrike" cap="none" normalizeH="0" baseline="0" dirty="0">
                          <a:ln>
                            <a:noFill/>
                          </a:ln>
                          <a:solidFill>
                            <a:srgbClr val="000000"/>
                          </a:solidFill>
                          <a:effectLst/>
                          <a:latin typeface="+mn-lt"/>
                        </a:rPr>
                        <a:t>Application Development</a:t>
                      </a:r>
                      <a:endParaRPr kumimoji="0" lang="en-GB" sz="1000" b="0" i="0" u="none" strike="noStrike" cap="none" normalizeH="0" baseline="0" dirty="0">
                        <a:ln>
                          <a:noFill/>
                        </a:ln>
                        <a:solidFill>
                          <a:srgbClr val="000000"/>
                        </a:solidFill>
                        <a:effectLst/>
                        <a:latin typeface="+mn-lt"/>
                      </a:endParaRPr>
                    </a:p>
                  </a:txBody>
                  <a:tcPr marL="64800" marR="64800" marT="64800" marB="64800" horzOverflow="overflow"/>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0" u="none" strike="noStrike" cap="none" normalizeH="0" baseline="0" dirty="0">
                          <a:ln>
                            <a:noFill/>
                          </a:ln>
                          <a:solidFill>
                            <a:srgbClr val="000000"/>
                          </a:solidFill>
                          <a:effectLst/>
                          <a:latin typeface="+mn-lt"/>
                        </a:rPr>
                        <a:t>Application Developed</a:t>
                      </a:r>
                    </a:p>
                  </a:txBody>
                  <a:tcPr marL="64800" marR="64800" marT="64800" marB="64800" horzOverflow="overflow"/>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0" u="none" strike="noStrike" cap="none" normalizeH="0" baseline="0" dirty="0">
                          <a:ln>
                            <a:noFill/>
                          </a:ln>
                          <a:solidFill>
                            <a:srgbClr val="000000"/>
                          </a:solidFill>
                          <a:effectLst/>
                          <a:latin typeface="+mn-lt"/>
                        </a:rPr>
                        <a:t>03/10/2023</a:t>
                      </a:r>
                    </a:p>
                  </a:txBody>
                  <a:tcPr marL="64800" marR="64800" marT="64800" marB="64800" horzOverflow="overflow"/>
                </a:tc>
                <a:extLst>
                  <a:ext uri="{0D108BD9-81ED-4DB2-BD59-A6C34878D82A}">
                    <a16:rowId xmlns:a16="http://schemas.microsoft.com/office/drawing/2014/main" val="10004"/>
                  </a:ext>
                </a:extLst>
              </a:tr>
              <a:tr h="438461">
                <a:tc>
                  <a:txBody>
                    <a:bodyPr/>
                    <a:lstStyle/>
                    <a:p>
                      <a:pPr marL="228600" marR="0" lvl="0" indent="-228600" algn="l" defTabSz="914400" rtl="0" eaLnBrk="0" fontAlgn="base" latinLnBrk="0" hangingPunct="0">
                        <a:lnSpc>
                          <a:spcPct val="96000"/>
                        </a:lnSpc>
                        <a:spcBef>
                          <a:spcPct val="50000"/>
                        </a:spcBef>
                        <a:spcAft>
                          <a:spcPct val="0"/>
                        </a:spcAft>
                        <a:buClrTx/>
                        <a:buSzPct val="80000"/>
                        <a:buFont typeface="Arial" charset="0"/>
                        <a:buChar char="•"/>
                        <a:tabLst/>
                      </a:pPr>
                      <a:r>
                        <a:rPr kumimoji="0" lang="en-GB" sz="1000" b="0" i="0" u="none" strike="noStrike" cap="none" normalizeH="0" baseline="0" dirty="0">
                          <a:ln>
                            <a:noFill/>
                          </a:ln>
                          <a:solidFill>
                            <a:srgbClr val="000000"/>
                          </a:solidFill>
                          <a:effectLst/>
                          <a:latin typeface="+mn-lt"/>
                        </a:rPr>
                        <a:t>Data integration to the application</a:t>
                      </a:r>
                    </a:p>
                  </a:txBody>
                  <a:tcPr marL="64800" marR="64800" marT="64800" marB="64800" horzOverflow="overflow"/>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0" u="none" strike="noStrike" cap="none" normalizeH="0" baseline="0" dirty="0">
                          <a:ln>
                            <a:noFill/>
                          </a:ln>
                          <a:solidFill>
                            <a:srgbClr val="000000"/>
                          </a:solidFill>
                          <a:effectLst/>
                          <a:latin typeface="+mn-lt"/>
                        </a:rPr>
                        <a:t>Data Integration Done</a:t>
                      </a:r>
                    </a:p>
                  </a:txBody>
                  <a:tcPr marL="64800" marR="64800" marT="64800" marB="64800" horzOverflow="overflow"/>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0" u="none" strike="noStrike" cap="none" normalizeH="0" baseline="0" dirty="0">
                          <a:ln>
                            <a:noFill/>
                          </a:ln>
                          <a:solidFill>
                            <a:srgbClr val="000000"/>
                          </a:solidFill>
                          <a:effectLst/>
                          <a:latin typeface="+mn-lt"/>
                        </a:rPr>
                        <a:t>03/23/2023</a:t>
                      </a:r>
                    </a:p>
                  </a:txBody>
                  <a:tcPr marL="64800" marR="64800" marT="64800" marB="64800" horzOverflow="overflow"/>
                </a:tc>
                <a:extLst>
                  <a:ext uri="{0D108BD9-81ED-4DB2-BD59-A6C34878D82A}">
                    <a16:rowId xmlns:a16="http://schemas.microsoft.com/office/drawing/2014/main" val="10005"/>
                  </a:ext>
                </a:extLst>
              </a:tr>
              <a:tr h="438461">
                <a:tc>
                  <a:txBody>
                    <a:bodyPr/>
                    <a:lstStyle/>
                    <a:p>
                      <a:pPr marL="228600" marR="0" lvl="0" indent="-228600" algn="l" defTabSz="914400" rtl="0" eaLnBrk="0" fontAlgn="base" latinLnBrk="0" hangingPunct="0">
                        <a:lnSpc>
                          <a:spcPct val="96000"/>
                        </a:lnSpc>
                        <a:spcBef>
                          <a:spcPct val="50000"/>
                        </a:spcBef>
                        <a:spcAft>
                          <a:spcPct val="0"/>
                        </a:spcAft>
                        <a:buClrTx/>
                        <a:buSzPct val="80000"/>
                        <a:buFont typeface="Arial" charset="0"/>
                        <a:buChar char="•"/>
                        <a:tabLst/>
                      </a:pPr>
                      <a:r>
                        <a:rPr kumimoji="0" lang="is-IS" sz="1000" b="0" i="0" u="none" strike="noStrike" cap="none" normalizeH="0" baseline="0" dirty="0">
                          <a:ln>
                            <a:noFill/>
                          </a:ln>
                          <a:solidFill>
                            <a:srgbClr val="000000"/>
                          </a:solidFill>
                          <a:effectLst/>
                          <a:latin typeface="+mn-lt"/>
                        </a:rPr>
                        <a:t>Add application features</a:t>
                      </a:r>
                      <a:endParaRPr kumimoji="0" lang="en-GB" sz="1000" b="0" i="0" u="none" strike="noStrike" cap="none" normalizeH="0" baseline="0" dirty="0">
                        <a:ln>
                          <a:noFill/>
                        </a:ln>
                        <a:solidFill>
                          <a:srgbClr val="000000"/>
                        </a:solidFill>
                        <a:effectLst/>
                        <a:latin typeface="+mn-lt"/>
                      </a:endParaRPr>
                    </a:p>
                  </a:txBody>
                  <a:tcPr marL="64800" marR="64800" marT="64800" marB="64800" horzOverflow="overflow"/>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0" u="none" strike="noStrike" cap="none" normalizeH="0" baseline="0" dirty="0">
                          <a:ln>
                            <a:noFill/>
                          </a:ln>
                          <a:solidFill>
                            <a:srgbClr val="000000"/>
                          </a:solidFill>
                          <a:effectLst/>
                          <a:latin typeface="+mn-lt"/>
                        </a:rPr>
                        <a:t>All features are added</a:t>
                      </a:r>
                    </a:p>
                  </a:txBody>
                  <a:tcPr marL="64800" marR="64800" marT="64800" marB="64800" horzOverflow="overflow"/>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0" u="none" strike="noStrike" cap="none" normalizeH="0" baseline="0" dirty="0">
                          <a:ln>
                            <a:noFill/>
                          </a:ln>
                          <a:solidFill>
                            <a:srgbClr val="000000"/>
                          </a:solidFill>
                          <a:effectLst/>
                          <a:latin typeface="+mn-lt"/>
                        </a:rPr>
                        <a:t>04/10/2023</a:t>
                      </a:r>
                    </a:p>
                  </a:txBody>
                  <a:tcPr marL="64800" marR="64800" marT="64800" marB="64800" horzOverflow="overflow"/>
                </a:tc>
                <a:extLst>
                  <a:ext uri="{0D108BD9-81ED-4DB2-BD59-A6C34878D82A}">
                    <a16:rowId xmlns:a16="http://schemas.microsoft.com/office/drawing/2014/main" val="10006"/>
                  </a:ext>
                </a:extLst>
              </a:tr>
              <a:tr h="286525">
                <a:tc>
                  <a:txBody>
                    <a:bodyPr/>
                    <a:lstStyle/>
                    <a:p>
                      <a:pPr marL="228600" marR="0" lvl="0" indent="-228600" algn="l" defTabSz="914400" rtl="0" eaLnBrk="0" fontAlgn="base" latinLnBrk="0" hangingPunct="0">
                        <a:lnSpc>
                          <a:spcPct val="96000"/>
                        </a:lnSpc>
                        <a:spcBef>
                          <a:spcPct val="50000"/>
                        </a:spcBef>
                        <a:spcAft>
                          <a:spcPct val="0"/>
                        </a:spcAft>
                        <a:buClrTx/>
                        <a:buSzPct val="80000"/>
                        <a:buFont typeface="Arial" charset="0"/>
                        <a:buChar char="•"/>
                        <a:tabLst/>
                      </a:pPr>
                      <a:r>
                        <a:rPr kumimoji="0" lang="is-IS" sz="1000" b="0" i="0" u="none" strike="noStrike" cap="none" normalizeH="0" baseline="0" dirty="0">
                          <a:ln>
                            <a:noFill/>
                          </a:ln>
                          <a:solidFill>
                            <a:srgbClr val="000000"/>
                          </a:solidFill>
                          <a:effectLst/>
                          <a:latin typeface="+mn-lt"/>
                        </a:rPr>
                        <a:t>Application Testing</a:t>
                      </a:r>
                      <a:endParaRPr kumimoji="0" lang="en-GB" sz="1000" b="0" i="0" u="none" strike="noStrike" cap="none" normalizeH="0" baseline="0" dirty="0">
                        <a:ln>
                          <a:noFill/>
                        </a:ln>
                        <a:solidFill>
                          <a:srgbClr val="000000"/>
                        </a:solidFill>
                        <a:effectLst/>
                        <a:latin typeface="+mn-lt"/>
                      </a:endParaRPr>
                    </a:p>
                  </a:txBody>
                  <a:tcPr marL="64800" marR="64800" marT="64800" marB="64800" horzOverflow="overflow"/>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0" u="none" strike="noStrike" cap="none" normalizeH="0" baseline="0" dirty="0">
                          <a:ln>
                            <a:noFill/>
                          </a:ln>
                          <a:solidFill>
                            <a:srgbClr val="000000"/>
                          </a:solidFill>
                          <a:effectLst/>
                          <a:latin typeface="+mn-lt"/>
                        </a:rPr>
                        <a:t>Application tested</a:t>
                      </a:r>
                    </a:p>
                  </a:txBody>
                  <a:tcPr marL="64800" marR="64800" marT="64800" marB="64800" horzOverflow="overflow"/>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0" u="none" strike="noStrike" cap="none" normalizeH="0" baseline="0" dirty="0">
                          <a:ln>
                            <a:noFill/>
                          </a:ln>
                          <a:solidFill>
                            <a:srgbClr val="000000"/>
                          </a:solidFill>
                          <a:effectLst/>
                          <a:latin typeface="+mn-lt"/>
                        </a:rPr>
                        <a:t>04/18/2023</a:t>
                      </a:r>
                    </a:p>
                  </a:txBody>
                  <a:tcPr marL="64800" marR="64800" marT="64800" marB="64800" horzOverflow="overflow"/>
                </a:tc>
                <a:extLst>
                  <a:ext uri="{0D108BD9-81ED-4DB2-BD59-A6C34878D82A}">
                    <a16:rowId xmlns:a16="http://schemas.microsoft.com/office/drawing/2014/main" val="10007"/>
                  </a:ext>
                </a:extLst>
              </a:tr>
              <a:tr h="286525">
                <a:tc>
                  <a:txBody>
                    <a:bodyPr/>
                    <a:lstStyle/>
                    <a:p>
                      <a:pPr marL="228600" marR="0" lvl="0" indent="-228600" algn="l" defTabSz="914400" rtl="0" eaLnBrk="0" fontAlgn="base" latinLnBrk="0" hangingPunct="0">
                        <a:lnSpc>
                          <a:spcPct val="96000"/>
                        </a:lnSpc>
                        <a:spcBef>
                          <a:spcPct val="50000"/>
                        </a:spcBef>
                        <a:spcAft>
                          <a:spcPct val="0"/>
                        </a:spcAft>
                        <a:buClrTx/>
                        <a:buSzPct val="80000"/>
                        <a:buFont typeface="Arial" charset="0"/>
                        <a:buChar char="•"/>
                        <a:tabLst/>
                        <a:defRPr/>
                      </a:pPr>
                      <a:r>
                        <a:rPr kumimoji="0" lang="is-IS" sz="1000" b="0" i="0" u="none" strike="noStrike" cap="none" normalizeH="0" baseline="0" dirty="0">
                          <a:ln>
                            <a:noFill/>
                          </a:ln>
                          <a:solidFill>
                            <a:srgbClr val="000000"/>
                          </a:solidFill>
                          <a:effectLst/>
                          <a:latin typeface="+mn-lt"/>
                        </a:rPr>
                        <a:t>Product Release</a:t>
                      </a:r>
                      <a:endParaRPr kumimoji="0" lang="en-GB" sz="1000" b="0" i="0" u="none" strike="noStrike" cap="none" normalizeH="0" baseline="0" dirty="0">
                        <a:ln>
                          <a:noFill/>
                        </a:ln>
                        <a:solidFill>
                          <a:srgbClr val="000000"/>
                        </a:solidFill>
                        <a:effectLst/>
                        <a:latin typeface="+mn-lt"/>
                      </a:endParaRPr>
                    </a:p>
                  </a:txBody>
                  <a:tcPr marL="64800" marR="64800" marT="64800" marB="64800" horzOverflow="overflow"/>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0" u="none" strike="noStrike" cap="none" normalizeH="0" baseline="0" dirty="0">
                          <a:ln>
                            <a:noFill/>
                          </a:ln>
                          <a:solidFill>
                            <a:srgbClr val="000000"/>
                          </a:solidFill>
                          <a:effectLst/>
                          <a:latin typeface="+mn-lt"/>
                        </a:rPr>
                        <a:t>Product released</a:t>
                      </a:r>
                    </a:p>
                  </a:txBody>
                  <a:tcPr marL="64800" marR="64800" marT="64800" marB="64800" horzOverflow="overflow"/>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0" u="none" strike="noStrike" cap="none" normalizeH="0" baseline="0" dirty="0">
                          <a:ln>
                            <a:noFill/>
                          </a:ln>
                          <a:solidFill>
                            <a:srgbClr val="000000"/>
                          </a:solidFill>
                          <a:effectLst/>
                          <a:latin typeface="+mn-lt"/>
                        </a:rPr>
                        <a:t>04/25/23</a:t>
                      </a:r>
                    </a:p>
                  </a:txBody>
                  <a:tcPr marL="64800" marR="64800" marT="64800" marB="64800" horzOverflow="overflow"/>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276258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56"/>
          <p:cNvGraphicFramePr>
            <a:graphicFrameLocks noGrp="1"/>
          </p:cNvGraphicFramePr>
          <p:nvPr>
            <p:extLst>
              <p:ext uri="{D42A27DB-BD31-4B8C-83A1-F6EECF244321}">
                <p14:modId xmlns:p14="http://schemas.microsoft.com/office/powerpoint/2010/main" val="802415627"/>
              </p:ext>
            </p:extLst>
          </p:nvPr>
        </p:nvGraphicFramePr>
        <p:xfrm>
          <a:off x="457200" y="1273723"/>
          <a:ext cx="8229600" cy="4749008"/>
        </p:xfrm>
        <a:graphic>
          <a:graphicData uri="http://schemas.openxmlformats.org/drawingml/2006/table">
            <a:tbl>
              <a:tblPr>
                <a:tableStyleId>{9D7B26C5-4107-4FEC-AEDC-1716B250A1EF}</a:tableStyleId>
              </a:tblPr>
              <a:tblGrid>
                <a:gridCol w="8229600">
                  <a:extLst>
                    <a:ext uri="{9D8B030D-6E8A-4147-A177-3AD203B41FA5}">
                      <a16:colId xmlns:a16="http://schemas.microsoft.com/office/drawing/2014/main" val="20000"/>
                    </a:ext>
                  </a:extLst>
                </a:gridCol>
              </a:tblGrid>
              <a:tr h="341633">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1" u="none" strike="noStrike" cap="none" normalizeH="0" baseline="0" dirty="0">
                          <a:ln>
                            <a:noFill/>
                          </a:ln>
                          <a:effectLst/>
                        </a:rPr>
                        <a:t>Business Plan</a:t>
                      </a:r>
                      <a:endParaRPr kumimoji="0" lang="en-GB" sz="1000" b="1" i="1" u="none" strike="noStrike" cap="none" normalizeH="0" baseline="0" dirty="0">
                        <a:ln>
                          <a:noFill/>
                        </a:ln>
                        <a:solidFill>
                          <a:srgbClr val="000000"/>
                        </a:solidFill>
                        <a:effectLst/>
                        <a:latin typeface="SwissReSans" pitchFamily="34" charset="0"/>
                      </a:endParaRPr>
                    </a:p>
                  </a:txBody>
                  <a:tcPr marL="64800" marR="64800" marT="64800" marB="64800" horzOverflow="overflow"/>
                </a:tc>
                <a:extLst>
                  <a:ext uri="{0D108BD9-81ED-4DB2-BD59-A6C34878D82A}">
                    <a16:rowId xmlns:a16="http://schemas.microsoft.com/office/drawing/2014/main" val="10000"/>
                  </a:ext>
                </a:extLst>
              </a:tr>
              <a:tr h="4407375">
                <a:tc>
                  <a:txBody>
                    <a:bodyPr/>
                    <a:lstStyle/>
                    <a:p>
                      <a:pPr marL="171450" marR="0" lvl="0" indent="-171450" algn="l" defTabSz="914400" rtl="0" eaLnBrk="0" fontAlgn="base" latinLnBrk="0" hangingPunct="0">
                        <a:lnSpc>
                          <a:spcPct val="96000"/>
                        </a:lnSpc>
                        <a:spcBef>
                          <a:spcPct val="50000"/>
                        </a:spcBef>
                        <a:spcAft>
                          <a:spcPct val="0"/>
                        </a:spcAft>
                        <a:buClrTx/>
                        <a:buSzPct val="80000"/>
                        <a:buFont typeface="Arial" panose="020B0604020202020204" pitchFamily="34" charset="0"/>
                        <a:buChar char="•"/>
                        <a:tabLst/>
                      </a:pPr>
                      <a:r>
                        <a:rPr kumimoji="0" lang="en-US" sz="1000" b="0" i="0" u="none" strike="noStrike" cap="none" normalizeH="0" baseline="0" dirty="0">
                          <a:ln>
                            <a:noFill/>
                          </a:ln>
                          <a:solidFill>
                            <a:srgbClr val="000000"/>
                          </a:solidFill>
                          <a:effectLst/>
                          <a:latin typeface="SwissReSans" pitchFamily="34" charset="0"/>
                        </a:rPr>
                        <a:t>Our Vision is to provide people with dynamic healthcare information and derive greater satisfaction through the optimal healthcare facilities as per their choice.</a:t>
                      </a:r>
                      <a:endParaRPr kumimoji="0" lang="en-GB" sz="1000" b="0" i="0" u="none" strike="noStrike" cap="none" normalizeH="0" baseline="0" dirty="0">
                        <a:ln>
                          <a:noFill/>
                        </a:ln>
                        <a:solidFill>
                          <a:srgbClr val="000000"/>
                        </a:solidFill>
                        <a:effectLst/>
                        <a:latin typeface="SwissReSans" pitchFamily="34" charset="0"/>
                      </a:endParaRPr>
                    </a:p>
                    <a:p>
                      <a:pPr marL="171450" marR="0" lvl="0" indent="-171450" algn="l" defTabSz="914400" rtl="0" eaLnBrk="0" fontAlgn="base" latinLnBrk="0" hangingPunct="0">
                        <a:lnSpc>
                          <a:spcPct val="96000"/>
                        </a:lnSpc>
                        <a:spcBef>
                          <a:spcPct val="50000"/>
                        </a:spcBef>
                        <a:spcAft>
                          <a:spcPct val="0"/>
                        </a:spcAft>
                        <a:buClrTx/>
                        <a:buSzPct val="80000"/>
                        <a:buFont typeface="Arial" panose="020B0604020202020204" pitchFamily="34" charset="0"/>
                        <a:buChar char="•"/>
                        <a:tabLst/>
                        <a:defRPr/>
                      </a:pPr>
                      <a:r>
                        <a:rPr kumimoji="0" lang="en-US" sz="1000" b="0" i="0" u="none" strike="noStrike" cap="none" normalizeH="0" baseline="0" dirty="0">
                          <a:ln>
                            <a:noFill/>
                          </a:ln>
                          <a:solidFill>
                            <a:srgbClr val="000000"/>
                          </a:solidFill>
                          <a:effectLst/>
                          <a:latin typeface="SwissReSans" pitchFamily="34" charset="0"/>
                        </a:rPr>
                        <a:t>Our mission is to design and develop an integrated mobile application that helps customers to find nearby hospitals along with health insurance information provided that will help them take an informed decision and get optimal healthcare services.</a:t>
                      </a:r>
                      <a:endParaRPr kumimoji="0" lang="en-GB" sz="1000" b="0" i="0" u="none" strike="noStrike" cap="none" normalizeH="0" baseline="0" dirty="0">
                        <a:ln>
                          <a:noFill/>
                        </a:ln>
                        <a:solidFill>
                          <a:srgbClr val="000000"/>
                        </a:solidFill>
                        <a:effectLst/>
                        <a:latin typeface="SwissReSans" pitchFamily="34" charset="0"/>
                      </a:endParaRPr>
                    </a:p>
                    <a:p>
                      <a:pPr marL="171450" marR="0" lvl="0" indent="-171450" algn="l" defTabSz="914400" rtl="0" eaLnBrk="0" fontAlgn="base" latinLnBrk="0" hangingPunct="0">
                        <a:lnSpc>
                          <a:spcPct val="96000"/>
                        </a:lnSpc>
                        <a:spcBef>
                          <a:spcPct val="50000"/>
                        </a:spcBef>
                        <a:spcAft>
                          <a:spcPct val="0"/>
                        </a:spcAft>
                        <a:buClrTx/>
                        <a:buSzPct val="80000"/>
                        <a:buFont typeface="Arial" panose="020B0604020202020204" pitchFamily="34" charset="0"/>
                        <a:buChar char="•"/>
                        <a:tabLst/>
                      </a:pPr>
                      <a:r>
                        <a:rPr kumimoji="0" lang="en-GB" sz="1000" b="0" i="0" u="none" strike="noStrike" cap="none" normalizeH="0" baseline="0" dirty="0">
                          <a:ln>
                            <a:noFill/>
                          </a:ln>
                          <a:solidFill>
                            <a:srgbClr val="000000"/>
                          </a:solidFill>
                          <a:effectLst/>
                          <a:latin typeface="SwissReSans" pitchFamily="34" charset="0"/>
                        </a:rPr>
                        <a:t>The success criteria are </a:t>
                      </a:r>
                    </a:p>
                    <a:p>
                      <a:pPr marL="0" marR="0" lvl="0" indent="0" algn="l" defTabSz="914400" rtl="0" eaLnBrk="0" fontAlgn="base" latinLnBrk="0" hangingPunct="0">
                        <a:lnSpc>
                          <a:spcPct val="96000"/>
                        </a:lnSpc>
                        <a:spcBef>
                          <a:spcPct val="50000"/>
                        </a:spcBef>
                        <a:spcAft>
                          <a:spcPct val="0"/>
                        </a:spcAft>
                        <a:buClrTx/>
                        <a:buSzPct val="80000"/>
                        <a:buFont typeface="Arial" panose="020B0604020202020204" pitchFamily="34" charset="0"/>
                        <a:buNone/>
                        <a:tabLst/>
                      </a:pPr>
                      <a:r>
                        <a:rPr kumimoji="0" lang="en-GB" sz="1000" b="0" i="0" u="none" strike="noStrike" cap="none" normalizeH="0" baseline="0" dirty="0">
                          <a:ln>
                            <a:noFill/>
                          </a:ln>
                          <a:solidFill>
                            <a:srgbClr val="000000"/>
                          </a:solidFill>
                          <a:effectLst/>
                          <a:latin typeface="SwissReSans" pitchFamily="34" charset="0"/>
                        </a:rPr>
                        <a:t>            -  </a:t>
                      </a:r>
                      <a:r>
                        <a:rPr kumimoji="0" lang="en-US" sz="1000" b="0" i="0" u="none" strike="noStrike" cap="none" normalizeH="0" baseline="0" dirty="0">
                          <a:ln>
                            <a:noFill/>
                          </a:ln>
                          <a:solidFill>
                            <a:srgbClr val="000000"/>
                          </a:solidFill>
                          <a:effectLst/>
                          <a:latin typeface="SwissReSans" pitchFamily="34" charset="0"/>
                        </a:rPr>
                        <a:t>When the customers can successfully navigate to the hospitals in their vicinity, accept their health insurance and get free or subsidized </a:t>
                      </a:r>
                      <a:r>
                        <a:rPr kumimoji="0" lang="en-GB" sz="1000" b="0" i="0" u="none" strike="noStrike" cap="none" normalizeH="0" baseline="0" dirty="0">
                          <a:ln>
                            <a:noFill/>
                          </a:ln>
                          <a:solidFill>
                            <a:srgbClr val="000000"/>
                          </a:solidFill>
                          <a:effectLst/>
                          <a:latin typeface="SwissReSans" pitchFamily="34" charset="0"/>
                        </a:rPr>
                        <a:t>treatments</a:t>
                      </a:r>
                      <a:br>
                        <a:rPr kumimoji="0" lang="en-GB" sz="1000" b="0" i="0" u="none" strike="noStrike" cap="none" normalizeH="0" baseline="0" dirty="0">
                          <a:ln>
                            <a:noFill/>
                          </a:ln>
                          <a:solidFill>
                            <a:srgbClr val="000000"/>
                          </a:solidFill>
                          <a:effectLst/>
                          <a:latin typeface="SwissReSans" pitchFamily="34" charset="0"/>
                        </a:rPr>
                      </a:br>
                      <a:r>
                        <a:rPr kumimoji="0" lang="en-GB" sz="1000" b="0" i="0" u="none" strike="noStrike" cap="none" normalizeH="0" baseline="0" dirty="0">
                          <a:ln>
                            <a:noFill/>
                          </a:ln>
                          <a:solidFill>
                            <a:srgbClr val="000000"/>
                          </a:solidFill>
                          <a:effectLst/>
                          <a:latin typeface="SwissReSans" pitchFamily="34" charset="0"/>
                        </a:rPr>
                        <a:t>               thus saving their money. </a:t>
                      </a:r>
                    </a:p>
                    <a:p>
                      <a:pPr marL="0" marR="0" lvl="0" indent="0" algn="l" defTabSz="914400" rtl="0" eaLnBrk="0" fontAlgn="base" latinLnBrk="0" hangingPunct="0">
                        <a:lnSpc>
                          <a:spcPct val="96000"/>
                        </a:lnSpc>
                        <a:spcBef>
                          <a:spcPct val="50000"/>
                        </a:spcBef>
                        <a:spcAft>
                          <a:spcPct val="0"/>
                        </a:spcAft>
                        <a:buClrTx/>
                        <a:buSzPct val="80000"/>
                        <a:buFont typeface="Arial" panose="020B0604020202020204" pitchFamily="34" charset="0"/>
                        <a:buNone/>
                        <a:tabLst/>
                      </a:pPr>
                      <a:r>
                        <a:rPr kumimoji="0" lang="en-GB" sz="1000" b="0" i="0" u="none" strike="noStrike" cap="none" normalizeH="0" baseline="0" dirty="0">
                          <a:ln>
                            <a:noFill/>
                          </a:ln>
                          <a:solidFill>
                            <a:srgbClr val="000000"/>
                          </a:solidFill>
                          <a:effectLst/>
                          <a:latin typeface="SwissReSans" pitchFamily="34" charset="0"/>
                        </a:rPr>
                        <a:t>            -  </a:t>
                      </a:r>
                      <a:r>
                        <a:rPr kumimoji="0" lang="en-US" sz="1000" b="0" i="0" u="none" strike="noStrike" cap="none" normalizeH="0" baseline="0" dirty="0">
                          <a:ln>
                            <a:noFill/>
                          </a:ln>
                          <a:solidFill>
                            <a:srgbClr val="000000"/>
                          </a:solidFill>
                          <a:effectLst/>
                          <a:latin typeface="SwissReSans" pitchFamily="34" charset="0"/>
                        </a:rPr>
                        <a:t>It is saving their time by providing them with information about available beds in hospitals during a pandemic like COVID-19</a:t>
                      </a:r>
                      <a:r>
                        <a:rPr kumimoji="0" lang="en-GB" sz="1000" b="0" i="0" u="none" strike="noStrike" cap="none" normalizeH="0" baseline="0" dirty="0">
                          <a:ln>
                            <a:noFill/>
                          </a:ln>
                          <a:solidFill>
                            <a:srgbClr val="000000"/>
                          </a:solidFill>
                          <a:effectLst/>
                          <a:latin typeface="SwissReSans" pitchFamily="34" charset="0"/>
                        </a:rPr>
                        <a:t>. </a:t>
                      </a:r>
                    </a:p>
                    <a:p>
                      <a:pPr marL="0" marR="0" lvl="0" indent="0" algn="l" defTabSz="914400" rtl="0" eaLnBrk="0" fontAlgn="base" latinLnBrk="0" hangingPunct="0">
                        <a:lnSpc>
                          <a:spcPct val="96000"/>
                        </a:lnSpc>
                        <a:spcBef>
                          <a:spcPct val="50000"/>
                        </a:spcBef>
                        <a:spcAft>
                          <a:spcPct val="0"/>
                        </a:spcAft>
                        <a:buClrTx/>
                        <a:buSzPct val="80000"/>
                        <a:buFont typeface="Arial" panose="020B0604020202020204" pitchFamily="34" charset="0"/>
                        <a:buNone/>
                        <a:tabLst/>
                      </a:pPr>
                      <a:r>
                        <a:rPr kumimoji="0" lang="en-GB" sz="1000" b="0" i="0" u="none" strike="noStrike" cap="none" normalizeH="0" baseline="0" dirty="0">
                          <a:ln>
                            <a:noFill/>
                          </a:ln>
                          <a:solidFill>
                            <a:srgbClr val="000000"/>
                          </a:solidFill>
                          <a:effectLst/>
                          <a:latin typeface="SwissReSans" pitchFamily="34" charset="0"/>
                        </a:rPr>
                        <a:t>            -  </a:t>
                      </a:r>
                      <a:r>
                        <a:rPr kumimoji="0" lang="en-US" sz="1000" b="0" i="0" u="none" strike="noStrike" cap="none" normalizeH="0" baseline="0" dirty="0">
                          <a:ln>
                            <a:noFill/>
                          </a:ln>
                          <a:solidFill>
                            <a:srgbClr val="000000"/>
                          </a:solidFill>
                          <a:effectLst/>
                          <a:latin typeface="SwissReSans" pitchFamily="34" charset="0"/>
                        </a:rPr>
                        <a:t>A large number of downloads and user registration made through the application</a:t>
                      </a:r>
                      <a:r>
                        <a:rPr kumimoji="0" lang="en-GB" sz="1000" b="0" i="0" u="none" strike="noStrike" cap="none" normalizeH="0" baseline="0" dirty="0">
                          <a:ln>
                            <a:noFill/>
                          </a:ln>
                          <a:solidFill>
                            <a:srgbClr val="000000"/>
                          </a:solidFill>
                          <a:effectLst/>
                          <a:latin typeface="SwissReSans" pitchFamily="34" charset="0"/>
                        </a:rPr>
                        <a:t>.</a:t>
                      </a:r>
                    </a:p>
                    <a:p>
                      <a:pPr marL="0" marR="0" lvl="0" indent="0" algn="l" defTabSz="914400" rtl="0" eaLnBrk="0" fontAlgn="base" latinLnBrk="0" hangingPunct="0">
                        <a:lnSpc>
                          <a:spcPct val="96000"/>
                        </a:lnSpc>
                        <a:spcBef>
                          <a:spcPct val="50000"/>
                        </a:spcBef>
                        <a:spcAft>
                          <a:spcPct val="0"/>
                        </a:spcAft>
                        <a:buClrTx/>
                        <a:buSzPct val="80000"/>
                        <a:buFont typeface="Arial" panose="020B0604020202020204" pitchFamily="34" charset="0"/>
                        <a:buNone/>
                        <a:tabLst/>
                      </a:pPr>
                      <a:r>
                        <a:rPr kumimoji="0" lang="en-GB" sz="1000" b="0" i="0" u="none" strike="noStrike" cap="none" normalizeH="0" baseline="0" dirty="0">
                          <a:ln>
                            <a:noFill/>
                          </a:ln>
                          <a:solidFill>
                            <a:srgbClr val="000000"/>
                          </a:solidFill>
                          <a:effectLst/>
                          <a:latin typeface="SwissReSans" pitchFamily="34" charset="0"/>
                        </a:rPr>
                        <a:t>            -  </a:t>
                      </a:r>
                      <a:r>
                        <a:rPr kumimoji="0" lang="en-US" sz="1000" b="0" i="0" u="none" strike="noStrike" cap="none" normalizeH="0" baseline="0" dirty="0">
                          <a:ln>
                            <a:noFill/>
                          </a:ln>
                          <a:solidFill>
                            <a:srgbClr val="000000"/>
                          </a:solidFill>
                          <a:effectLst/>
                          <a:latin typeface="SwissReSans" pitchFamily="34" charset="0"/>
                        </a:rPr>
                        <a:t>Huge number of appointments made through the application in a day</a:t>
                      </a:r>
                      <a:r>
                        <a:rPr kumimoji="0" lang="en-GB" sz="1000" b="0" i="0" u="none" strike="noStrike" cap="none" normalizeH="0" baseline="0" dirty="0">
                          <a:ln>
                            <a:noFill/>
                          </a:ln>
                          <a:solidFill>
                            <a:srgbClr val="000000"/>
                          </a:solidFill>
                          <a:effectLst/>
                          <a:latin typeface="SwissReSans" pitchFamily="34" charset="0"/>
                        </a:rPr>
                        <a:t>.</a:t>
                      </a:r>
                    </a:p>
                    <a:p>
                      <a:pPr marL="171450" marR="0" lvl="0" indent="-171450" algn="l" defTabSz="914400" rtl="0" eaLnBrk="0" fontAlgn="base" latinLnBrk="0" hangingPunct="0">
                        <a:lnSpc>
                          <a:spcPct val="96000"/>
                        </a:lnSpc>
                        <a:spcBef>
                          <a:spcPct val="50000"/>
                        </a:spcBef>
                        <a:spcAft>
                          <a:spcPct val="0"/>
                        </a:spcAft>
                        <a:buClrTx/>
                        <a:buSzPct val="80000"/>
                        <a:buFont typeface="Arial" panose="020B0604020202020204" pitchFamily="34" charset="0"/>
                        <a:buChar char="•"/>
                        <a:tabLst/>
                      </a:pPr>
                      <a:r>
                        <a:rPr kumimoji="0" lang="en-US" sz="1000" b="0" i="0" u="none" strike="noStrike" cap="none" normalizeH="0" baseline="0" dirty="0">
                          <a:ln>
                            <a:noFill/>
                          </a:ln>
                          <a:solidFill>
                            <a:srgbClr val="000000"/>
                          </a:solidFill>
                          <a:effectLst/>
                          <a:latin typeface="SwissReSans" pitchFamily="34" charset="0"/>
                        </a:rPr>
                        <a:t>There are a few competitors available in the market that are Health service providers like Pharm Easy which helps patients to order medicines, and health products, book health check-up packages at a few certified laboratories, and book appointments with doctors only. But our idea comes under Health service, but we have a few differentiators when compared to other competitors</a:t>
                      </a:r>
                      <a:r>
                        <a:rPr kumimoji="0" lang="en-GB" sz="1000" b="0" i="0" u="none" strike="noStrike" cap="none" normalizeH="0" baseline="0" dirty="0">
                          <a:ln>
                            <a:noFill/>
                          </a:ln>
                          <a:solidFill>
                            <a:srgbClr val="000000"/>
                          </a:solidFill>
                          <a:effectLst/>
                          <a:latin typeface="SwissReSans" pitchFamily="34" charset="0"/>
                        </a:rPr>
                        <a:t>.</a:t>
                      </a:r>
                    </a:p>
                    <a:p>
                      <a:pPr marL="171450" marR="0" lvl="0" indent="-171450" algn="l" defTabSz="914400" rtl="0" eaLnBrk="0" fontAlgn="base" latinLnBrk="0" hangingPunct="0">
                        <a:lnSpc>
                          <a:spcPct val="96000"/>
                        </a:lnSpc>
                        <a:spcBef>
                          <a:spcPct val="50000"/>
                        </a:spcBef>
                        <a:spcAft>
                          <a:spcPct val="0"/>
                        </a:spcAft>
                        <a:buClrTx/>
                        <a:buSzPct val="80000"/>
                        <a:buFont typeface="Arial" panose="020B0604020202020204" pitchFamily="34" charset="0"/>
                        <a:buChar char="•"/>
                        <a:tabLst/>
                      </a:pPr>
                      <a:r>
                        <a:rPr kumimoji="0" lang="en-GB" sz="1000" b="0" i="0" u="none" strike="noStrike" cap="none" normalizeH="0" baseline="0" dirty="0">
                          <a:ln>
                            <a:noFill/>
                          </a:ln>
                          <a:solidFill>
                            <a:srgbClr val="000000"/>
                          </a:solidFill>
                          <a:effectLst/>
                          <a:latin typeface="SwissReSans" pitchFamily="34" charset="0"/>
                        </a:rPr>
                        <a:t>The key USPs are </a:t>
                      </a:r>
                    </a:p>
                    <a:p>
                      <a:pPr marL="0" marR="0" lvl="0" indent="0" algn="l" defTabSz="914400" rtl="0" eaLnBrk="0" fontAlgn="base" latinLnBrk="0" hangingPunct="0">
                        <a:lnSpc>
                          <a:spcPct val="96000"/>
                        </a:lnSpc>
                        <a:spcBef>
                          <a:spcPct val="50000"/>
                        </a:spcBef>
                        <a:spcAft>
                          <a:spcPct val="0"/>
                        </a:spcAft>
                        <a:buClrTx/>
                        <a:buSzPct val="80000"/>
                        <a:buFont typeface="Arial" panose="020B0604020202020204" pitchFamily="34" charset="0"/>
                        <a:buNone/>
                        <a:tabLst/>
                      </a:pPr>
                      <a:r>
                        <a:rPr kumimoji="0" lang="en-GB" sz="1000" b="0" i="0" u="none" strike="noStrike" cap="none" normalizeH="0" baseline="0" dirty="0">
                          <a:ln>
                            <a:noFill/>
                          </a:ln>
                          <a:solidFill>
                            <a:srgbClr val="000000"/>
                          </a:solidFill>
                          <a:effectLst/>
                          <a:latin typeface="SwissReSans" pitchFamily="34" charset="0"/>
                        </a:rPr>
                        <a:t>            - </a:t>
                      </a:r>
                      <a:r>
                        <a:rPr kumimoji="0" lang="en-US" sz="1000" b="0" i="0" u="none" strike="noStrike" cap="none" normalizeH="0" baseline="0" dirty="0">
                          <a:ln>
                            <a:noFill/>
                          </a:ln>
                          <a:solidFill>
                            <a:srgbClr val="000000"/>
                          </a:solidFill>
                          <a:effectLst/>
                          <a:latin typeface="SwissReSans" pitchFamily="34" charset="0"/>
                        </a:rPr>
                        <a:t>We are giving information on the availability of beds in each hospital</a:t>
                      </a:r>
                      <a:r>
                        <a:rPr kumimoji="0" lang="en-GB" sz="1000" b="0" i="0" u="none" strike="noStrike" cap="none" normalizeH="0" baseline="0" dirty="0">
                          <a:ln>
                            <a:noFill/>
                          </a:ln>
                          <a:solidFill>
                            <a:srgbClr val="000000"/>
                          </a:solidFill>
                          <a:effectLst/>
                          <a:latin typeface="SwissReSans" pitchFamily="34" charset="0"/>
                        </a:rPr>
                        <a:t>. </a:t>
                      </a:r>
                    </a:p>
                    <a:p>
                      <a:pPr marL="0" marR="0" lvl="0" indent="0" algn="l" defTabSz="914400" rtl="0" eaLnBrk="0" fontAlgn="base" latinLnBrk="0" hangingPunct="0">
                        <a:lnSpc>
                          <a:spcPct val="96000"/>
                        </a:lnSpc>
                        <a:spcBef>
                          <a:spcPct val="50000"/>
                        </a:spcBef>
                        <a:spcAft>
                          <a:spcPct val="0"/>
                        </a:spcAft>
                        <a:buClrTx/>
                        <a:buSzPct val="80000"/>
                        <a:buFont typeface="Arial" panose="020B0604020202020204" pitchFamily="34" charset="0"/>
                        <a:buNone/>
                        <a:tabLst/>
                      </a:pPr>
                      <a:r>
                        <a:rPr kumimoji="0" lang="en-GB" sz="1000" b="0" i="0" u="none" strike="noStrike" cap="none" normalizeH="0" baseline="0" dirty="0">
                          <a:ln>
                            <a:noFill/>
                          </a:ln>
                          <a:solidFill>
                            <a:srgbClr val="000000"/>
                          </a:solidFill>
                          <a:effectLst/>
                          <a:latin typeface="SwissReSans" pitchFamily="34" charset="0"/>
                        </a:rPr>
                        <a:t>            - </a:t>
                      </a:r>
                      <a:r>
                        <a:rPr kumimoji="0" lang="en-US" sz="1000" b="0" i="0" u="none" strike="noStrike" cap="none" normalizeH="0" baseline="0" dirty="0">
                          <a:ln>
                            <a:noFill/>
                          </a:ln>
                          <a:solidFill>
                            <a:srgbClr val="000000"/>
                          </a:solidFill>
                          <a:effectLst/>
                          <a:latin typeface="SwissReSans" pitchFamily="34" charset="0"/>
                        </a:rPr>
                        <a:t>We will be providing informative videos of self-medication</a:t>
                      </a:r>
                      <a:r>
                        <a:rPr kumimoji="0" lang="en-GB" sz="1000" b="0" i="0" u="none" strike="noStrike" cap="none" normalizeH="0" baseline="0" dirty="0">
                          <a:ln>
                            <a:noFill/>
                          </a:ln>
                          <a:solidFill>
                            <a:srgbClr val="000000"/>
                          </a:solidFill>
                          <a:effectLst/>
                          <a:latin typeface="SwissReSans" pitchFamily="34" charset="0"/>
                        </a:rPr>
                        <a:t>.</a:t>
                      </a:r>
                    </a:p>
                    <a:p>
                      <a:pPr marL="0" marR="0" lvl="0" indent="0" algn="l" defTabSz="914400" rtl="0" eaLnBrk="0" fontAlgn="base" latinLnBrk="0" hangingPunct="0">
                        <a:lnSpc>
                          <a:spcPct val="96000"/>
                        </a:lnSpc>
                        <a:spcBef>
                          <a:spcPct val="50000"/>
                        </a:spcBef>
                        <a:spcAft>
                          <a:spcPct val="0"/>
                        </a:spcAft>
                        <a:buClrTx/>
                        <a:buSzPct val="80000"/>
                        <a:buFont typeface="Arial" panose="020B0604020202020204" pitchFamily="34" charset="0"/>
                        <a:buNone/>
                        <a:tabLst/>
                      </a:pPr>
                      <a:r>
                        <a:rPr kumimoji="0" lang="en-GB" sz="1000" b="0" i="0" u="none" strike="noStrike" cap="none" normalizeH="0" baseline="0" dirty="0">
                          <a:ln>
                            <a:noFill/>
                          </a:ln>
                          <a:solidFill>
                            <a:srgbClr val="000000"/>
                          </a:solidFill>
                          <a:effectLst/>
                          <a:latin typeface="SwissReSans" pitchFamily="34" charset="0"/>
                        </a:rPr>
                        <a:t>            - </a:t>
                      </a:r>
                      <a:r>
                        <a:rPr kumimoji="0" lang="en-US" sz="1000" b="0" i="0" u="none" strike="noStrike" cap="none" normalizeH="0" baseline="0" dirty="0">
                          <a:ln>
                            <a:noFill/>
                          </a:ln>
                          <a:solidFill>
                            <a:srgbClr val="000000"/>
                          </a:solidFill>
                          <a:effectLst/>
                          <a:latin typeface="SwissReSans" pitchFamily="34" charset="0"/>
                        </a:rPr>
                        <a:t>We include the list of insurance companies accepted by each hospital and help the customer choose the hospital and claim the insurance</a:t>
                      </a:r>
                      <a:r>
                        <a:rPr kumimoji="0" lang="en-GB" sz="1000" b="0" i="0" u="none" strike="noStrike" cap="none" normalizeH="0" baseline="0" dirty="0">
                          <a:ln>
                            <a:noFill/>
                          </a:ln>
                          <a:solidFill>
                            <a:srgbClr val="000000"/>
                          </a:solidFill>
                          <a:effectLst/>
                          <a:latin typeface="SwissReSans" pitchFamily="34" charset="0"/>
                        </a:rPr>
                        <a:t>.</a:t>
                      </a:r>
                    </a:p>
                  </a:txBody>
                  <a:tcPr marL="64800" marR="64800" marT="64800" marB="64800" horzOverflow="overflow"/>
                </a:tc>
                <a:extLst>
                  <a:ext uri="{0D108BD9-81ED-4DB2-BD59-A6C34878D82A}">
                    <a16:rowId xmlns:a16="http://schemas.microsoft.com/office/drawing/2014/main" val="10001"/>
                  </a:ext>
                </a:extLst>
              </a:tr>
            </a:tbl>
          </a:graphicData>
        </a:graphic>
      </p:graphicFrame>
      <p:sp>
        <p:nvSpPr>
          <p:cNvPr id="4" name="Title 12">
            <a:extLst>
              <a:ext uri="{FF2B5EF4-FFF2-40B4-BE49-F238E27FC236}">
                <a16:creationId xmlns:a16="http://schemas.microsoft.com/office/drawing/2014/main" id="{08F9E3D6-7752-F6B8-5580-3D53A978EB59}"/>
              </a:ext>
            </a:extLst>
          </p:cNvPr>
          <p:cNvSpPr>
            <a:spLocks noGrp="1"/>
          </p:cNvSpPr>
          <p:nvPr>
            <p:ph type="title"/>
          </p:nvPr>
        </p:nvSpPr>
        <p:spPr>
          <a:xfrm>
            <a:off x="457200" y="8823"/>
            <a:ext cx="8229600" cy="990223"/>
          </a:xfrm>
        </p:spPr>
        <p:txBody>
          <a:bodyPr>
            <a:normAutofit fontScale="90000"/>
          </a:bodyPr>
          <a:lstStyle/>
          <a:p>
            <a:r>
              <a:rPr lang="en-US" sz="2800" dirty="0"/>
              <a:t>Project Charter: Hospital Management and Services</a:t>
            </a:r>
            <a:br>
              <a:rPr lang="en-US" sz="2800" dirty="0"/>
            </a:br>
            <a:r>
              <a:rPr lang="en-US" sz="2000" dirty="0"/>
              <a:t>Team: Mohammad Adil, Abhinaya Singampalli, </a:t>
            </a:r>
            <a:r>
              <a:rPr lang="en-US" sz="2000" dirty="0" err="1"/>
              <a:t>Ishika</a:t>
            </a:r>
            <a:r>
              <a:rPr lang="en-US" sz="2000" dirty="0"/>
              <a:t> </a:t>
            </a:r>
            <a:r>
              <a:rPr lang="en-US" sz="2000" dirty="0" err="1"/>
              <a:t>Rajawat</a:t>
            </a:r>
            <a:r>
              <a:rPr lang="en-US" sz="2000"/>
              <a:t>, Urvashi Bhurase</a:t>
            </a:r>
            <a:br>
              <a:rPr lang="en-US" sz="2000" dirty="0"/>
            </a:br>
            <a:r>
              <a:rPr lang="en-US" sz="1800" dirty="0"/>
              <a:t>Start Date: 01/17/2023 End Date: 04/25/23</a:t>
            </a:r>
          </a:p>
        </p:txBody>
      </p:sp>
    </p:spTree>
    <p:extLst>
      <p:ext uri="{BB962C8B-B14F-4D97-AF65-F5344CB8AC3E}">
        <p14:creationId xmlns:p14="http://schemas.microsoft.com/office/powerpoint/2010/main" val="2838264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E0BC167-9EE5-3640-930B-F019B8566EF9}" vid="{4F5E4E78-8536-324C-8BD1-32F0DEA236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UCONN OPIM 5507 Presentation Template</Template>
  <TotalTime>1599</TotalTime>
  <Words>610</Words>
  <Application>Microsoft Office PowerPoint</Application>
  <PresentationFormat>On-screen Show (4:3)</PresentationFormat>
  <Paragraphs>69</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SwissReSans</vt:lpstr>
      <vt:lpstr>Wingdings</vt:lpstr>
      <vt:lpstr>Office Theme</vt:lpstr>
      <vt:lpstr>Project Charter: Hospital Management and Services Team: Mohammad Adil, Abhinaya Singampalli, Ishika Rajawat, Urvashi Bhurase Start Date: 01/17/2023 End Date: 04/25/23</vt:lpstr>
      <vt:lpstr>Project Charter: Hospital Management and Services Team: Mohammad Adil, Abhinaya Singampalli, Ishika Rajawat, Urvashi Bhurase Start Date: 01/17/2023 End Date: 04/25/23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Bhurase, Urvashi</cp:lastModifiedBy>
  <cp:revision>67</cp:revision>
  <dcterms:created xsi:type="dcterms:W3CDTF">2016-01-19T01:47:59Z</dcterms:created>
  <dcterms:modified xsi:type="dcterms:W3CDTF">2023-01-31T19:52:59Z</dcterms:modified>
</cp:coreProperties>
</file>