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A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2" autoAdjust="0"/>
  </p:normalViewPr>
  <p:slideViewPr>
    <p:cSldViewPr snapToGrid="0">
      <p:cViewPr varScale="1">
        <p:scale>
          <a:sx n="81" d="100"/>
          <a:sy n="81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D94C-C4AC-EB96-2415-7A4FD79C2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75DE9-5D0D-0B72-8445-05F75F22C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A491-1FF5-C9C1-A6C8-FDD4E918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0075-BB0F-4D68-A1FA-3D4AA328D14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34EB3-C426-E9C0-8585-618618B2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1BFF-39A8-4FF1-34F4-690FDCF2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E5AA-E6BF-49D8-B79C-1F330DFD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6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0A13-AD9C-D9CE-116B-5B6A8943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0DD0-633B-0AE8-9227-15DA114FA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C1DDD-457D-D7A2-BEC3-8B57F2BE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0075-BB0F-4D68-A1FA-3D4AA328D14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6DE88-6B4A-58EB-3A8D-407B65CA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4C9B0-1FFE-64B6-4A4D-677FDAC6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E5AA-E6BF-49D8-B79C-1F330DFD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8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645FD-77F3-865A-E601-8E08DDFAD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F84E3-6AC4-1A91-F7A1-8B4B6CF3E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22A0-75BE-8938-373E-9B6DEE53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0075-BB0F-4D68-A1FA-3D4AA328D14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78906-0C92-B3AE-1863-F165A42D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4A42-EAD5-3F73-173C-EEA38A6B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E5AA-E6BF-49D8-B79C-1F330DFD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6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5A50-E02D-46AB-D1B9-688CA6E3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24F3-957F-92EA-1A9B-00A7D954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6420E-EBC0-5878-0352-4A9A9AC0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0075-BB0F-4D68-A1FA-3D4AA328D14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630A7-9ED2-CE94-534C-3F041F76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5C6E0-5B55-1012-5308-9771B607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E5AA-E6BF-49D8-B79C-1F330DFD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3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0D0B-CA8C-E941-D55C-04DBDEE4A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CA55D-CE78-327F-A0D7-C62294299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3FEA4-6FEE-B208-223A-010D17D5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0075-BB0F-4D68-A1FA-3D4AA328D14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270FC-6E7D-D8E5-51EC-1F77C4E1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CD97F-81B2-FC76-519B-5F4AF688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E5AA-E6BF-49D8-B79C-1F330DFD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8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A36C-9E88-73F7-77CA-C76C6F95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1B20-149E-B715-5746-E87C8B27D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35A01-72C3-132C-5614-F10D1498B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3CCC1-AC87-41FB-2EDE-50970FAE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0075-BB0F-4D68-A1FA-3D4AA328D14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12B62-EE0F-40B0-8B90-A689A404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AFC82-8E9A-0B28-6390-98DD23AE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E5AA-E6BF-49D8-B79C-1F330DFD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2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8579-76CE-67B3-C8A4-E91C61C1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CD74E-0FED-CCA8-C3F1-00E10C2B1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B0A9E-8C70-3E0E-DF40-3027536D5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3BCC5-E9E7-1FF1-30B2-0F6B90142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E027C-1C1A-28E7-12E2-F38E5E93E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B79B9-7824-184F-4D99-D71BEF25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0075-BB0F-4D68-A1FA-3D4AA328D14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19458-B526-90A0-477E-BB5D77D3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A6D59-DB22-F4CD-C8CA-193AB701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E5AA-E6BF-49D8-B79C-1F330DFD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1158-2930-08EC-A9C4-99026830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B1390-8260-E9DA-767F-0EC721A7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0075-BB0F-4D68-A1FA-3D4AA328D14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CB39E-248A-6A6C-D09F-E0DFD81A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9F6D1-0130-D6D7-AD1E-A36935DA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E5AA-E6BF-49D8-B79C-1F330DFD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6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ACC10-8F22-099A-9273-72A1F664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0075-BB0F-4D68-A1FA-3D4AA328D14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16211-7B5A-A951-771F-5589AA57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9A3DF-2160-01AB-886F-590E08F9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E5AA-E6BF-49D8-B79C-1F330DFD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9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27BF-7968-557E-7966-CA9A09A1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64EC-3F21-A54E-3380-C8BEA2FB9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1AB40-E698-25FC-D535-0787B7408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F0952-D78A-65DF-E370-7980D59B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0075-BB0F-4D68-A1FA-3D4AA328D14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BA269-FD6D-F4D3-276B-BB99261A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C3689-BEE1-A0E0-65B2-4972179D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E5AA-E6BF-49D8-B79C-1F330DFD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C56D-8D04-5F7F-30F0-19DDDE42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6EB78-439A-F7A3-EFB4-642F21AA4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DDADE-9129-2B35-D40D-3708943E6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83D6-512C-5CCE-FDE2-B06F2E9B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0075-BB0F-4D68-A1FA-3D4AA328D14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6D047-23C5-16D8-F3ED-F36C16D6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5B6C2-9D89-6510-A80D-2A01A972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E5AA-E6BF-49D8-B79C-1F330DFD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1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95EA6-3304-1533-6FC1-C0EE5312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B1BF-56DC-A67B-6844-512E61B95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011F-9C60-95DC-C809-AE1A5E431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90075-BB0F-4D68-A1FA-3D4AA328D14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93723-497C-FB79-B28B-FF06367F4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0C4E-950C-759D-3A52-107AD9CEE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8E5AA-E6BF-49D8-B79C-1F330DFD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5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18" Type="http://schemas.openxmlformats.org/officeDocument/2006/relationships/image" Target="../media/image14.jp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jp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jpeg"/><Relationship Id="rId15" Type="http://schemas.openxmlformats.org/officeDocument/2006/relationships/image" Target="../media/image11.png"/><Relationship Id="rId10" Type="http://schemas.microsoft.com/office/2007/relationships/hdphoto" Target="../media/hdphoto2.wdp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sv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sv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48E023D3-8A39-15F1-0A82-950062753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0872" t="12000" r="30513" b="12615"/>
          <a:stretch/>
        </p:blipFill>
        <p:spPr>
          <a:xfrm>
            <a:off x="8902010" y="747346"/>
            <a:ext cx="2206870" cy="4308231"/>
          </a:xfrm>
          <a:prstGeom prst="rect">
            <a:avLst/>
          </a:prstGeom>
        </p:spPr>
      </p:pic>
      <p:pic>
        <p:nvPicPr>
          <p:cNvPr id="57" name="Picture 22" descr="Life Insurance png images | PNGWing">
            <a:extLst>
              <a:ext uri="{FF2B5EF4-FFF2-40B4-BE49-F238E27FC236}">
                <a16:creationId xmlns:a16="http://schemas.microsoft.com/office/drawing/2014/main" id="{EF7B1643-34E3-C0B0-3D4D-680944416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7" t="3030" r="25567" b="1636"/>
          <a:stretch/>
        </p:blipFill>
        <p:spPr bwMode="auto">
          <a:xfrm>
            <a:off x="9110692" y="3195166"/>
            <a:ext cx="769419" cy="77428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5266E21-665E-AB85-338F-38A49191C67C}"/>
              </a:ext>
            </a:extLst>
          </p:cNvPr>
          <p:cNvSpPr txBox="1"/>
          <p:nvPr/>
        </p:nvSpPr>
        <p:spPr>
          <a:xfrm>
            <a:off x="9089881" y="3987224"/>
            <a:ext cx="82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Insurance</a:t>
            </a:r>
          </a:p>
        </p:txBody>
      </p:sp>
      <p:pic>
        <p:nvPicPr>
          <p:cNvPr id="1052" name="Picture 28" descr="1,900+ Taking Medicine Illustrations, Royalty-Free Vector Graphics &amp; Clip  Art - iStock | Taking pill, Medication, Medicine">
            <a:extLst>
              <a:ext uri="{FF2B5EF4-FFF2-40B4-BE49-F238E27FC236}">
                <a16:creationId xmlns:a16="http://schemas.microsoft.com/office/drawing/2014/main" id="{A0BBEC95-7C2C-2EEA-5AB6-DA9E4CB49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5" t="16934" r="14684" b="13855"/>
          <a:stretch/>
        </p:blipFill>
        <p:spPr bwMode="auto">
          <a:xfrm>
            <a:off x="10097861" y="1967015"/>
            <a:ext cx="777240" cy="7772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26" descr="Ai, doctor, medical, nurse, robot, stethoscope icon - Download on Iconfinder">
            <a:extLst>
              <a:ext uri="{FF2B5EF4-FFF2-40B4-BE49-F238E27FC236}">
                <a16:creationId xmlns:a16="http://schemas.microsoft.com/office/drawing/2014/main" id="{546E0617-16FF-6890-922F-95DF93D71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0" t="8314" r="6642" b="8472"/>
          <a:stretch/>
        </p:blipFill>
        <p:spPr bwMode="auto">
          <a:xfrm>
            <a:off x="9122271" y="1983561"/>
            <a:ext cx="807262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C1E5320-55B3-BF84-1D1D-F8D67C76D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0872" t="12000" r="30513" b="12615"/>
          <a:stretch/>
        </p:blipFill>
        <p:spPr>
          <a:xfrm>
            <a:off x="6345432" y="747346"/>
            <a:ext cx="2206870" cy="4308231"/>
          </a:xfrm>
          <a:prstGeom prst="rect">
            <a:avLst/>
          </a:prstGeom>
        </p:spPr>
      </p:pic>
      <p:pic>
        <p:nvPicPr>
          <p:cNvPr id="1048" name="Picture 24" descr="Hospital - Free medical icons">
            <a:extLst>
              <a:ext uri="{FF2B5EF4-FFF2-40B4-BE49-F238E27FC236}">
                <a16:creationId xmlns:a16="http://schemas.microsoft.com/office/drawing/2014/main" id="{FC6A1471-195E-6879-596B-0D798DD76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" t="4562" r="4663" b="4564"/>
          <a:stretch/>
        </p:blipFill>
        <p:spPr bwMode="auto">
          <a:xfrm>
            <a:off x="7541432" y="3182345"/>
            <a:ext cx="809032" cy="81508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23AAEF-0FAF-9D16-4A67-81D363E4F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0872" t="12000" r="30513" b="12615"/>
          <a:stretch/>
        </p:blipFill>
        <p:spPr>
          <a:xfrm>
            <a:off x="1051426" y="747346"/>
            <a:ext cx="2206870" cy="4308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1F8355-97B7-5347-225C-68BB4252DC65}"/>
              </a:ext>
            </a:extLst>
          </p:cNvPr>
          <p:cNvSpPr txBox="1"/>
          <p:nvPr/>
        </p:nvSpPr>
        <p:spPr>
          <a:xfrm>
            <a:off x="1165726" y="1565031"/>
            <a:ext cx="1723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 Up or 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A4C38-8286-C353-7812-70E5338A8C8A}"/>
              </a:ext>
            </a:extLst>
          </p:cNvPr>
          <p:cNvSpPr txBox="1"/>
          <p:nvPr/>
        </p:nvSpPr>
        <p:spPr>
          <a:xfrm>
            <a:off x="1271234" y="2066192"/>
            <a:ext cx="17232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Email/Phone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D6A417-9AF0-FA56-1185-FBDC13C59DE0}"/>
              </a:ext>
            </a:extLst>
          </p:cNvPr>
          <p:cNvSpPr txBox="1"/>
          <p:nvPr/>
        </p:nvSpPr>
        <p:spPr>
          <a:xfrm>
            <a:off x="1271234" y="2567353"/>
            <a:ext cx="1723292" cy="276999"/>
          </a:xfrm>
          <a:prstGeom prst="rect">
            <a:avLst/>
          </a:prstGeom>
          <a:solidFill>
            <a:srgbClr val="23A99C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Send OTP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AFDAF-823F-A537-F97B-B1782B14007C}"/>
              </a:ext>
            </a:extLst>
          </p:cNvPr>
          <p:cNvCxnSpPr/>
          <p:nvPr/>
        </p:nvCxnSpPr>
        <p:spPr>
          <a:xfrm>
            <a:off x="1165726" y="3121269"/>
            <a:ext cx="756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70B594-6934-6FA3-4DAE-3D7274A7D9C5}"/>
              </a:ext>
            </a:extLst>
          </p:cNvPr>
          <p:cNvCxnSpPr/>
          <p:nvPr/>
        </p:nvCxnSpPr>
        <p:spPr>
          <a:xfrm>
            <a:off x="2361480" y="3121269"/>
            <a:ext cx="756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14B67F-CA14-6880-7C6C-FCB49780208E}"/>
              </a:ext>
            </a:extLst>
          </p:cNvPr>
          <p:cNvSpPr txBox="1"/>
          <p:nvPr/>
        </p:nvSpPr>
        <p:spPr>
          <a:xfrm>
            <a:off x="1271234" y="2971800"/>
            <a:ext cx="17232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pic>
        <p:nvPicPr>
          <p:cNvPr id="1032" name="Picture 8" descr="Mobile app Login &amp; Signup UI concept by Suraj Pujari on Dribbble">
            <a:extLst>
              <a:ext uri="{FF2B5EF4-FFF2-40B4-BE49-F238E27FC236}">
                <a16:creationId xmlns:a16="http://schemas.microsoft.com/office/drawing/2014/main" id="{8159A76B-24DA-3EFB-125C-7F69E25DA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65833" r="38827" b="25605"/>
          <a:stretch/>
        </p:blipFill>
        <p:spPr bwMode="auto">
          <a:xfrm>
            <a:off x="1271234" y="3291981"/>
            <a:ext cx="1723292" cy="46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7E22F9-B8FE-7D7D-562B-062C80AC7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0872" t="12000" r="30513" b="12615"/>
          <a:stretch/>
        </p:blipFill>
        <p:spPr>
          <a:xfrm>
            <a:off x="3697912" y="747346"/>
            <a:ext cx="2206870" cy="43082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006D00-263E-B28C-6013-2E8FB3E28BC3}"/>
              </a:ext>
            </a:extLst>
          </p:cNvPr>
          <p:cNvSpPr txBox="1"/>
          <p:nvPr/>
        </p:nvSpPr>
        <p:spPr>
          <a:xfrm>
            <a:off x="3762388" y="1565031"/>
            <a:ext cx="1723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Choose your Location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CA52B0-AD14-A8FF-ADFC-4BEE2D0394AD}"/>
              </a:ext>
            </a:extLst>
          </p:cNvPr>
          <p:cNvGrpSpPr/>
          <p:nvPr/>
        </p:nvGrpSpPr>
        <p:grpSpPr>
          <a:xfrm>
            <a:off x="3847380" y="2066192"/>
            <a:ext cx="1872762" cy="276999"/>
            <a:chOff x="5319346" y="2066192"/>
            <a:chExt cx="1872762" cy="27699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2EEC56-068B-AB9B-6B50-6B73D678EBEE}"/>
                </a:ext>
              </a:extLst>
            </p:cNvPr>
            <p:cNvSpPr txBox="1"/>
            <p:nvPr/>
          </p:nvSpPr>
          <p:spPr>
            <a:xfrm>
              <a:off x="5319346" y="2066192"/>
              <a:ext cx="130565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Enter Zip 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C2E0ED-FF02-B37D-7D97-DC7C45DFFA61}"/>
                </a:ext>
              </a:extLst>
            </p:cNvPr>
            <p:cNvSpPr txBox="1"/>
            <p:nvPr/>
          </p:nvSpPr>
          <p:spPr>
            <a:xfrm>
              <a:off x="6625004" y="2066192"/>
              <a:ext cx="567104" cy="276999"/>
            </a:xfrm>
            <a:prstGeom prst="rect">
              <a:avLst/>
            </a:prstGeom>
            <a:solidFill>
              <a:srgbClr val="23A99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Check</a:t>
              </a:r>
            </a:p>
          </p:txBody>
        </p:sp>
      </p:grpSp>
      <p:pic>
        <p:nvPicPr>
          <p:cNvPr id="1034" name="Picture 10" descr="Set of red blue green and blue map pin icon. Location symbol">
            <a:extLst>
              <a:ext uri="{FF2B5EF4-FFF2-40B4-BE49-F238E27FC236}">
                <a16:creationId xmlns:a16="http://schemas.microsoft.com/office/drawing/2014/main" id="{91E6D9F0-F854-B283-F095-6AD98C36C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8533" y1="56700" x2="38533" y2="56700"/>
                        <a14:foregroundMark x1="62067" y1="55650" x2="62067" y2="55650"/>
                        <a14:foregroundMark x1="61033" y1="15150" x2="61033" y2="151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28" t="54514" r="54644" b="15999"/>
          <a:stretch/>
        </p:blipFill>
        <p:spPr bwMode="auto">
          <a:xfrm>
            <a:off x="3930905" y="2445495"/>
            <a:ext cx="164857" cy="21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6B5485-B459-1EEE-8079-D10004ED0C5C}"/>
              </a:ext>
            </a:extLst>
          </p:cNvPr>
          <p:cNvSpPr txBox="1"/>
          <p:nvPr/>
        </p:nvSpPr>
        <p:spPr>
          <a:xfrm>
            <a:off x="4103089" y="2414105"/>
            <a:ext cx="1723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3A99C"/>
                </a:solidFill>
              </a:rPr>
              <a:t>Set Current Location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7AAE2-5CD2-2215-6E92-50BFC3383392}"/>
              </a:ext>
            </a:extLst>
          </p:cNvPr>
          <p:cNvSpPr txBox="1"/>
          <p:nvPr/>
        </p:nvSpPr>
        <p:spPr>
          <a:xfrm>
            <a:off x="6772733" y="1501416"/>
            <a:ext cx="153778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Search for Hospital/Medicines</a:t>
            </a:r>
          </a:p>
        </p:txBody>
      </p:sp>
      <p:pic>
        <p:nvPicPr>
          <p:cNvPr id="1036" name="Picture 12" descr="Shopping cart - Free commerce icons">
            <a:extLst>
              <a:ext uri="{FF2B5EF4-FFF2-40B4-BE49-F238E27FC236}">
                <a16:creationId xmlns:a16="http://schemas.microsoft.com/office/drawing/2014/main" id="{66819A01-9464-D605-98B8-EE11D595D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653" y="1213174"/>
            <a:ext cx="158860" cy="1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ransparent Green Search Icon Button | Citypng">
            <a:extLst>
              <a:ext uri="{FF2B5EF4-FFF2-40B4-BE49-F238E27FC236}">
                <a16:creationId xmlns:a16="http://schemas.microsoft.com/office/drawing/2014/main" id="{B9A793BE-1A37-22BD-ECFA-426F4FFE2E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059" b="90000" l="9176" r="90000">
                        <a14:foregroundMark x1="37176" y1="9059" x2="37176" y2="9059"/>
                        <a14:foregroundMark x1="9176" y1="36000" x2="9176" y2="3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37" t="7842" r="9804" b="9673"/>
          <a:stretch/>
        </p:blipFill>
        <p:spPr bwMode="auto">
          <a:xfrm>
            <a:off x="6495153" y="1501416"/>
            <a:ext cx="227700" cy="22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5475D73-E403-C812-5170-D6784A944D87}"/>
              </a:ext>
            </a:extLst>
          </p:cNvPr>
          <p:cNvSpPr txBox="1"/>
          <p:nvPr/>
        </p:nvSpPr>
        <p:spPr>
          <a:xfrm>
            <a:off x="6436300" y="1098779"/>
            <a:ext cx="929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Deliver to</a:t>
            </a:r>
          </a:p>
          <a:p>
            <a:r>
              <a:rPr lang="en-US" sz="800" dirty="0"/>
              <a:t>06103, Hartford  </a:t>
            </a:r>
          </a:p>
        </p:txBody>
      </p:sp>
      <p:pic>
        <p:nvPicPr>
          <p:cNvPr id="1040" name="Picture 16" descr="Down arrow Vector Icons free download in SVG, PNG Format">
            <a:extLst>
              <a:ext uri="{FF2B5EF4-FFF2-40B4-BE49-F238E27FC236}">
                <a16:creationId xmlns:a16="http://schemas.microsoft.com/office/drawing/2014/main" id="{7BF09945-C552-1B79-EEB4-1613EE177A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8" t="30444" r="12364" b="30580"/>
          <a:stretch/>
        </p:blipFill>
        <p:spPr bwMode="auto">
          <a:xfrm>
            <a:off x="7194872" y="1292604"/>
            <a:ext cx="88454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3E4F613-D78E-065C-03E1-9999B74916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17386" y="1219888"/>
            <a:ext cx="138648" cy="1386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387505D-56A5-8FE4-26B4-DA0DFFD3F01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9743" t="37657" r="39985" b="50954"/>
          <a:stretch/>
        </p:blipFill>
        <p:spPr>
          <a:xfrm>
            <a:off x="6555449" y="1965891"/>
            <a:ext cx="782013" cy="781076"/>
          </a:xfrm>
          <a:prstGeom prst="ellipse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3D15A16-38D0-94B4-5927-1893C17DCA7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9992" t="56814" r="39878" b="31722"/>
          <a:stretch/>
        </p:blipFill>
        <p:spPr>
          <a:xfrm>
            <a:off x="7541623" y="1963295"/>
            <a:ext cx="776560" cy="786267"/>
          </a:xfrm>
          <a:prstGeom prst="ellipse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0A1281E-7BD8-616E-94C4-A484F0BA5BB7}"/>
              </a:ext>
            </a:extLst>
          </p:cNvPr>
          <p:cNvSpPr txBox="1"/>
          <p:nvPr/>
        </p:nvSpPr>
        <p:spPr>
          <a:xfrm>
            <a:off x="6532272" y="2750249"/>
            <a:ext cx="82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Medicines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BC1E2-2D25-1823-A763-2E2D1C7CE691}"/>
              </a:ext>
            </a:extLst>
          </p:cNvPr>
          <p:cNvSpPr txBox="1"/>
          <p:nvPr/>
        </p:nvSpPr>
        <p:spPr>
          <a:xfrm>
            <a:off x="7506130" y="2750249"/>
            <a:ext cx="82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Lab Tests</a:t>
            </a:r>
          </a:p>
        </p:txBody>
      </p:sp>
      <p:pic>
        <p:nvPicPr>
          <p:cNvPr id="37" name="Picture 3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15E0424-8503-D036-A334-69EAD3C4FF2F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1" t="7059" r="10157" b="13867"/>
          <a:stretch/>
        </p:blipFill>
        <p:spPr>
          <a:xfrm>
            <a:off x="6495153" y="3182345"/>
            <a:ext cx="998834" cy="851444"/>
          </a:xfrm>
          <a:prstGeom prst="ellipse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36D0DC2-EBB5-444A-6583-5ED70A532EE5}"/>
              </a:ext>
            </a:extLst>
          </p:cNvPr>
          <p:cNvSpPr txBox="1"/>
          <p:nvPr/>
        </p:nvSpPr>
        <p:spPr>
          <a:xfrm>
            <a:off x="6532272" y="3987224"/>
            <a:ext cx="82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Beds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DC62D9-078D-CA92-B9D3-230078856478}"/>
              </a:ext>
            </a:extLst>
          </p:cNvPr>
          <p:cNvSpPr txBox="1"/>
          <p:nvPr/>
        </p:nvSpPr>
        <p:spPr>
          <a:xfrm>
            <a:off x="7527953" y="3987224"/>
            <a:ext cx="82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Hospitals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501121C-2728-04BC-8955-CA8B53C13E9B}"/>
              </a:ext>
            </a:extLst>
          </p:cNvPr>
          <p:cNvGrpSpPr/>
          <p:nvPr/>
        </p:nvGrpSpPr>
        <p:grpSpPr>
          <a:xfrm>
            <a:off x="6493571" y="4548890"/>
            <a:ext cx="1888589" cy="355553"/>
            <a:chOff x="5890434" y="5704671"/>
            <a:chExt cx="1654960" cy="311569"/>
          </a:xfrm>
        </p:grpSpPr>
        <p:pic>
          <p:nvPicPr>
            <p:cNvPr id="41" name="Picture 40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3AD0D242-F621-909A-9DDE-02560E3997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93350" r="57658"/>
            <a:stretch/>
          </p:blipFill>
          <p:spPr>
            <a:xfrm>
              <a:off x="5890434" y="5704671"/>
              <a:ext cx="915683" cy="3115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42" name="Picture 41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CB3194F5-FB4E-EAD0-6F39-F27E2FDA2F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15" t="93350"/>
            <a:stretch/>
          </p:blipFill>
          <p:spPr>
            <a:xfrm>
              <a:off x="6806117" y="5704671"/>
              <a:ext cx="739277" cy="3115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CE9485F-2BD7-264F-5835-C6835E408AE8}"/>
              </a:ext>
            </a:extLst>
          </p:cNvPr>
          <p:cNvSpPr txBox="1"/>
          <p:nvPr/>
        </p:nvSpPr>
        <p:spPr>
          <a:xfrm>
            <a:off x="9329311" y="1501416"/>
            <a:ext cx="153778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Search for Hospital/Medicines</a:t>
            </a:r>
          </a:p>
        </p:txBody>
      </p:sp>
      <p:pic>
        <p:nvPicPr>
          <p:cNvPr id="46" name="Picture 12" descr="Shopping cart - Free commerce icons">
            <a:extLst>
              <a:ext uri="{FF2B5EF4-FFF2-40B4-BE49-F238E27FC236}">
                <a16:creationId xmlns:a16="http://schemas.microsoft.com/office/drawing/2014/main" id="{462FCDAD-0ABB-0EAF-C802-45337060C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231" y="1213174"/>
            <a:ext cx="158860" cy="1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 descr="Transparent Green Search Icon Button | Citypng">
            <a:extLst>
              <a:ext uri="{FF2B5EF4-FFF2-40B4-BE49-F238E27FC236}">
                <a16:creationId xmlns:a16="http://schemas.microsoft.com/office/drawing/2014/main" id="{BED21110-480E-0A14-27FA-42A85AFD8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059" b="90000" l="9176" r="90000">
                        <a14:foregroundMark x1="37176" y1="9059" x2="37176" y2="9059"/>
                        <a14:foregroundMark x1="9176" y1="36000" x2="9176" y2="3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37" t="7842" r="9804" b="9673"/>
          <a:stretch/>
        </p:blipFill>
        <p:spPr bwMode="auto">
          <a:xfrm>
            <a:off x="9051731" y="1501416"/>
            <a:ext cx="227700" cy="22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DD3125-AEFE-D2F9-D290-960487819AA1}"/>
              </a:ext>
            </a:extLst>
          </p:cNvPr>
          <p:cNvSpPr txBox="1"/>
          <p:nvPr/>
        </p:nvSpPr>
        <p:spPr>
          <a:xfrm>
            <a:off x="8992878" y="1098779"/>
            <a:ext cx="929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Deliver to</a:t>
            </a:r>
          </a:p>
          <a:p>
            <a:r>
              <a:rPr lang="en-US" sz="800" dirty="0"/>
              <a:t>06103, Hartford  </a:t>
            </a:r>
          </a:p>
        </p:txBody>
      </p:sp>
      <p:pic>
        <p:nvPicPr>
          <p:cNvPr id="49" name="Picture 16" descr="Down arrow Vector Icons free download in SVG, PNG Format">
            <a:extLst>
              <a:ext uri="{FF2B5EF4-FFF2-40B4-BE49-F238E27FC236}">
                <a16:creationId xmlns:a16="http://schemas.microsoft.com/office/drawing/2014/main" id="{D5E4C913-55D4-E302-BA32-5506F8AE4B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8" t="30444" r="12364" b="30580"/>
          <a:stretch/>
        </p:blipFill>
        <p:spPr bwMode="auto">
          <a:xfrm>
            <a:off x="9751450" y="1292604"/>
            <a:ext cx="88454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DAB0BDA-EEF3-94DC-9F2A-09150047A4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73964" y="1219888"/>
            <a:ext cx="138648" cy="13864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4D14EED-50F3-EF19-7CE1-4582B70AE735}"/>
              </a:ext>
            </a:extLst>
          </p:cNvPr>
          <p:cNvSpPr txBox="1"/>
          <p:nvPr/>
        </p:nvSpPr>
        <p:spPr>
          <a:xfrm>
            <a:off x="9088850" y="2750249"/>
            <a:ext cx="822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Disease Prediction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DAE5E1-0590-15B6-B376-ADDCC5BC9F23}"/>
              </a:ext>
            </a:extLst>
          </p:cNvPr>
          <p:cNvSpPr txBox="1"/>
          <p:nvPr/>
        </p:nvSpPr>
        <p:spPr>
          <a:xfrm>
            <a:off x="9886386" y="2750249"/>
            <a:ext cx="998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Self Medication Videos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E399AA-8BEB-B5A9-7126-2FCAE013E36F}"/>
              </a:ext>
            </a:extLst>
          </p:cNvPr>
          <p:cNvGrpSpPr/>
          <p:nvPr/>
        </p:nvGrpSpPr>
        <p:grpSpPr>
          <a:xfrm>
            <a:off x="9050149" y="4548890"/>
            <a:ext cx="1888589" cy="355553"/>
            <a:chOff x="5890434" y="5704671"/>
            <a:chExt cx="1654960" cy="311569"/>
          </a:xfrm>
        </p:grpSpPr>
        <p:pic>
          <p:nvPicPr>
            <p:cNvPr id="60" name="Picture 59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2FCA607C-4F0A-6897-278C-822DC4D90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93350" r="57658"/>
            <a:stretch/>
          </p:blipFill>
          <p:spPr>
            <a:xfrm>
              <a:off x="5890434" y="5704671"/>
              <a:ext cx="915683" cy="3115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61" name="Picture 60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13047A67-7787-C646-7200-9B82229FBD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15" t="93350"/>
            <a:stretch/>
          </p:blipFill>
          <p:spPr>
            <a:xfrm>
              <a:off x="6806117" y="5704671"/>
              <a:ext cx="739277" cy="3115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CECE4CAA-CB72-8E59-07B1-1ADE77E02DC7}"/>
              </a:ext>
            </a:extLst>
          </p:cNvPr>
          <p:cNvSpPr/>
          <p:nvPr/>
        </p:nvSpPr>
        <p:spPr>
          <a:xfrm>
            <a:off x="7351434" y="4334829"/>
            <a:ext cx="62927" cy="629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29A1FBD-D5A9-0F99-150F-EB8F8235CCCF}"/>
              </a:ext>
            </a:extLst>
          </p:cNvPr>
          <p:cNvSpPr/>
          <p:nvPr/>
        </p:nvSpPr>
        <p:spPr>
          <a:xfrm>
            <a:off x="7446981" y="4334829"/>
            <a:ext cx="62927" cy="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66ED586D-02B9-BA23-F772-071BE7A8555C}"/>
              </a:ext>
            </a:extLst>
          </p:cNvPr>
          <p:cNvSpPr/>
          <p:nvPr/>
        </p:nvSpPr>
        <p:spPr>
          <a:xfrm>
            <a:off x="9911361" y="4334829"/>
            <a:ext cx="62927" cy="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855E969D-6C5B-1738-9354-BB28FDDAC6D3}"/>
              </a:ext>
            </a:extLst>
          </p:cNvPr>
          <p:cNvSpPr/>
          <p:nvPr/>
        </p:nvSpPr>
        <p:spPr>
          <a:xfrm>
            <a:off x="10005445" y="4334829"/>
            <a:ext cx="62927" cy="629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30" descr="Compensation - Free industry icons">
            <a:extLst>
              <a:ext uri="{FF2B5EF4-FFF2-40B4-BE49-F238E27FC236}">
                <a16:creationId xmlns:a16="http://schemas.microsoft.com/office/drawing/2014/main" id="{7E8387B6-7103-DDD3-32EC-AA4287868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8" t="920" r="2671" b="2281"/>
          <a:stretch/>
        </p:blipFill>
        <p:spPr bwMode="auto">
          <a:xfrm>
            <a:off x="10036908" y="3180171"/>
            <a:ext cx="788213" cy="7772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TextBox 1042">
            <a:extLst>
              <a:ext uri="{FF2B5EF4-FFF2-40B4-BE49-F238E27FC236}">
                <a16:creationId xmlns:a16="http://schemas.microsoft.com/office/drawing/2014/main" id="{7EDC5169-39F9-54E2-ED93-F153963B54F9}"/>
              </a:ext>
            </a:extLst>
          </p:cNvPr>
          <p:cNvSpPr txBox="1"/>
          <p:nvPr/>
        </p:nvSpPr>
        <p:spPr>
          <a:xfrm>
            <a:off x="10036908" y="3987224"/>
            <a:ext cx="822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Insurance Claim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54A8501-2536-5E5C-5841-798605594A14}"/>
              </a:ext>
            </a:extLst>
          </p:cNvPr>
          <p:cNvSpPr txBox="1"/>
          <p:nvPr/>
        </p:nvSpPr>
        <p:spPr>
          <a:xfrm>
            <a:off x="1293215" y="5141239"/>
            <a:ext cx="1723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 Screen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BE074537-3FA1-02B7-9ECD-ED6FD0E590AD}"/>
              </a:ext>
            </a:extLst>
          </p:cNvPr>
          <p:cNvSpPr txBox="1"/>
          <p:nvPr/>
        </p:nvSpPr>
        <p:spPr>
          <a:xfrm>
            <a:off x="3939701" y="5141239"/>
            <a:ext cx="1723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Location Reader Page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54D17BA8-89F6-BC71-70A0-1DA577C0806C}"/>
              </a:ext>
            </a:extLst>
          </p:cNvPr>
          <p:cNvSpPr txBox="1"/>
          <p:nvPr/>
        </p:nvSpPr>
        <p:spPr>
          <a:xfrm>
            <a:off x="6644484" y="5141239"/>
            <a:ext cx="1723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Home Page 1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E584B542-BC61-95F4-5AC2-E50B34D0720C}"/>
              </a:ext>
            </a:extLst>
          </p:cNvPr>
          <p:cNvSpPr txBox="1"/>
          <p:nvPr/>
        </p:nvSpPr>
        <p:spPr>
          <a:xfrm>
            <a:off x="9081178" y="5141239"/>
            <a:ext cx="1723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Home Page 2</a:t>
            </a:r>
          </a:p>
        </p:txBody>
      </p:sp>
    </p:spTree>
    <p:extLst>
      <p:ext uri="{BB962C8B-B14F-4D97-AF65-F5344CB8AC3E}">
        <p14:creationId xmlns:p14="http://schemas.microsoft.com/office/powerpoint/2010/main" val="386819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34761B8-CBBC-0A70-2A7D-E06E3F54DF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0872" t="12000" r="30513" b="12615"/>
          <a:stretch/>
        </p:blipFill>
        <p:spPr>
          <a:xfrm>
            <a:off x="3972343" y="606867"/>
            <a:ext cx="2206870" cy="4308231"/>
          </a:xfrm>
          <a:prstGeom prst="rect">
            <a:avLst/>
          </a:prstGeom>
        </p:spPr>
      </p:pic>
      <p:pic>
        <p:nvPicPr>
          <p:cNvPr id="15" name="Picture 12" descr="Shopping cart - Free commerce icons">
            <a:extLst>
              <a:ext uri="{FF2B5EF4-FFF2-40B4-BE49-F238E27FC236}">
                <a16:creationId xmlns:a16="http://schemas.microsoft.com/office/drawing/2014/main" id="{53A6C3F3-0083-152F-5988-B2766390F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564" y="1072695"/>
            <a:ext cx="158860" cy="1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10B37D-E0FE-46A1-E0C6-B4CE8E2F3BFA}"/>
              </a:ext>
            </a:extLst>
          </p:cNvPr>
          <p:cNvSpPr txBox="1"/>
          <p:nvPr/>
        </p:nvSpPr>
        <p:spPr>
          <a:xfrm>
            <a:off x="4063211" y="958300"/>
            <a:ext cx="929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Deliver to</a:t>
            </a:r>
          </a:p>
          <a:p>
            <a:r>
              <a:rPr lang="en-US" sz="800" dirty="0"/>
              <a:t>06103, Hartford  </a:t>
            </a:r>
          </a:p>
        </p:txBody>
      </p:sp>
      <p:pic>
        <p:nvPicPr>
          <p:cNvPr id="17" name="Picture 16" descr="Down arrow Vector Icons free download in SVG, PNG Format">
            <a:extLst>
              <a:ext uri="{FF2B5EF4-FFF2-40B4-BE49-F238E27FC236}">
                <a16:creationId xmlns:a16="http://schemas.microsoft.com/office/drawing/2014/main" id="{836B8260-9A1C-2481-4006-DEAAA98ED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8" t="30444" r="12364" b="30580"/>
          <a:stretch/>
        </p:blipFill>
        <p:spPr bwMode="auto">
          <a:xfrm>
            <a:off x="4821783" y="1152125"/>
            <a:ext cx="88454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F9E652-239B-D813-6C3F-6239C9572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297" y="1079409"/>
            <a:ext cx="138648" cy="13864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213CA26-EA8D-46A7-C773-D9EF465B26DD}"/>
              </a:ext>
            </a:extLst>
          </p:cNvPr>
          <p:cNvGrpSpPr/>
          <p:nvPr/>
        </p:nvGrpSpPr>
        <p:grpSpPr>
          <a:xfrm>
            <a:off x="4120482" y="4408411"/>
            <a:ext cx="1888589" cy="355553"/>
            <a:chOff x="5890434" y="5704671"/>
            <a:chExt cx="1654960" cy="311569"/>
          </a:xfrm>
        </p:grpSpPr>
        <p:pic>
          <p:nvPicPr>
            <p:cNvPr id="20" name="Picture 19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C618DFC2-02D4-71D9-F6C5-92C9B99B86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93350" r="57658"/>
            <a:stretch/>
          </p:blipFill>
          <p:spPr>
            <a:xfrm>
              <a:off x="5890434" y="5704671"/>
              <a:ext cx="915683" cy="3115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1" name="Picture 20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ECA92FEF-BD58-1117-2785-AEC561013D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15" t="93350"/>
            <a:stretch/>
          </p:blipFill>
          <p:spPr>
            <a:xfrm>
              <a:off x="6806117" y="5704671"/>
              <a:ext cx="739277" cy="3115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877E424-200C-93DA-945F-73BAC0EA7FBC}"/>
              </a:ext>
            </a:extLst>
          </p:cNvPr>
          <p:cNvSpPr/>
          <p:nvPr/>
        </p:nvSpPr>
        <p:spPr>
          <a:xfrm>
            <a:off x="4120482" y="1382516"/>
            <a:ext cx="1888589" cy="2960596"/>
          </a:xfrm>
          <a:prstGeom prst="rect">
            <a:avLst/>
          </a:prstGeom>
          <a:solidFill>
            <a:srgbClr val="23A9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D8CF59-7EAF-FED0-ADB3-257475CC440F}"/>
              </a:ext>
            </a:extLst>
          </p:cNvPr>
          <p:cNvSpPr/>
          <p:nvPr/>
        </p:nvSpPr>
        <p:spPr>
          <a:xfrm>
            <a:off x="4155894" y="1425380"/>
            <a:ext cx="1817196" cy="217445"/>
          </a:xfrm>
          <a:prstGeom prst="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6759D3-4A0F-FF16-47C8-AF22531C685E}"/>
              </a:ext>
            </a:extLst>
          </p:cNvPr>
          <p:cNvSpPr/>
          <p:nvPr/>
        </p:nvSpPr>
        <p:spPr>
          <a:xfrm>
            <a:off x="4155894" y="2820362"/>
            <a:ext cx="1817196" cy="217445"/>
          </a:xfrm>
          <a:prstGeom prst="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465D85-5242-6ECD-D185-457BE8514F18}"/>
              </a:ext>
            </a:extLst>
          </p:cNvPr>
          <p:cNvSpPr/>
          <p:nvPr/>
        </p:nvSpPr>
        <p:spPr>
          <a:xfrm>
            <a:off x="4150846" y="2358735"/>
            <a:ext cx="1817196" cy="217445"/>
          </a:xfrm>
          <a:prstGeom prst="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</a:rPr>
              <a:t>Date of Birth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1D04A0-89C2-E4B7-F331-083E43CDD600}"/>
              </a:ext>
            </a:extLst>
          </p:cNvPr>
          <p:cNvSpPr/>
          <p:nvPr/>
        </p:nvSpPr>
        <p:spPr>
          <a:xfrm>
            <a:off x="4155894" y="1865840"/>
            <a:ext cx="1817196" cy="217445"/>
          </a:xfrm>
          <a:prstGeom prst="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DFF7058-0048-F84C-43A7-EBC60E4FF04B}"/>
              </a:ext>
            </a:extLst>
          </p:cNvPr>
          <p:cNvSpPr/>
          <p:nvPr/>
        </p:nvSpPr>
        <p:spPr>
          <a:xfrm>
            <a:off x="4194261" y="1629121"/>
            <a:ext cx="1724382" cy="2174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75C84FB-5AC7-AED3-A815-88D1455A8480}"/>
              </a:ext>
            </a:extLst>
          </p:cNvPr>
          <p:cNvSpPr/>
          <p:nvPr/>
        </p:nvSpPr>
        <p:spPr>
          <a:xfrm>
            <a:off x="4194261" y="3025982"/>
            <a:ext cx="1724382" cy="2174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3295E3-E70E-766C-3EDA-4E967EAD5120}"/>
              </a:ext>
            </a:extLst>
          </p:cNvPr>
          <p:cNvSpPr/>
          <p:nvPr/>
        </p:nvSpPr>
        <p:spPr>
          <a:xfrm>
            <a:off x="4194261" y="2564355"/>
            <a:ext cx="1724382" cy="2174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Graphic 30" descr="Daily calendar">
            <a:extLst>
              <a:ext uri="{FF2B5EF4-FFF2-40B4-BE49-F238E27FC236}">
                <a16:creationId xmlns:a16="http://schemas.microsoft.com/office/drawing/2014/main" id="{F71593F7-9721-839D-B636-CB116F145D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8604" y="2590403"/>
            <a:ext cx="182880" cy="18288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892B655-312D-5EB9-9CFD-80D3FE188495}"/>
              </a:ext>
            </a:extLst>
          </p:cNvPr>
          <p:cNvSpPr/>
          <p:nvPr/>
        </p:nvSpPr>
        <p:spPr>
          <a:xfrm>
            <a:off x="4198644" y="2072584"/>
            <a:ext cx="1724382" cy="2174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A14DE9-8C98-D565-B466-3526B6C10E9B}"/>
              </a:ext>
            </a:extLst>
          </p:cNvPr>
          <p:cNvSpPr/>
          <p:nvPr/>
        </p:nvSpPr>
        <p:spPr>
          <a:xfrm>
            <a:off x="4155894" y="3275238"/>
            <a:ext cx="1817196" cy="217445"/>
          </a:xfrm>
          <a:prstGeom prst="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</a:rPr>
              <a:t>E-mail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3C93EB9-CFB8-53E5-7456-F9AEFFE04693}"/>
              </a:ext>
            </a:extLst>
          </p:cNvPr>
          <p:cNvSpPr/>
          <p:nvPr/>
        </p:nvSpPr>
        <p:spPr>
          <a:xfrm>
            <a:off x="4206094" y="3491554"/>
            <a:ext cx="1724382" cy="2174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EF304E-EFC3-53B0-1DD8-542BD6546B68}"/>
              </a:ext>
            </a:extLst>
          </p:cNvPr>
          <p:cNvSpPr/>
          <p:nvPr/>
        </p:nvSpPr>
        <p:spPr>
          <a:xfrm>
            <a:off x="4272601" y="3855370"/>
            <a:ext cx="1567702" cy="399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REGISTER AND PROCEED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598E27-1DAA-21E3-0DB3-50AABE14493F}"/>
              </a:ext>
            </a:extLst>
          </p:cNvPr>
          <p:cNvSpPr txBox="1"/>
          <p:nvPr/>
        </p:nvSpPr>
        <p:spPr>
          <a:xfrm>
            <a:off x="4175690" y="5037387"/>
            <a:ext cx="1723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Insurance 1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88CAE5D-8052-BBCE-87C1-795F2E7A7C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0872" t="12000" r="30513" b="12615"/>
          <a:stretch/>
        </p:blipFill>
        <p:spPr>
          <a:xfrm>
            <a:off x="8014644" y="593163"/>
            <a:ext cx="2206870" cy="4308231"/>
          </a:xfrm>
          <a:prstGeom prst="rect">
            <a:avLst/>
          </a:prstGeom>
        </p:spPr>
      </p:pic>
      <p:pic>
        <p:nvPicPr>
          <p:cNvPr id="42" name="Picture 12" descr="Shopping cart - Free commerce icons">
            <a:extLst>
              <a:ext uri="{FF2B5EF4-FFF2-40B4-BE49-F238E27FC236}">
                <a16:creationId xmlns:a16="http://schemas.microsoft.com/office/drawing/2014/main" id="{58D8BF96-FDD3-8909-6104-3DBCD652C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865" y="1058991"/>
            <a:ext cx="158860" cy="1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3109658-A0CC-D611-50E5-4D0F7AAAADBE}"/>
              </a:ext>
            </a:extLst>
          </p:cNvPr>
          <p:cNvSpPr txBox="1"/>
          <p:nvPr/>
        </p:nvSpPr>
        <p:spPr>
          <a:xfrm>
            <a:off x="8105512" y="944596"/>
            <a:ext cx="929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Deliver to</a:t>
            </a:r>
          </a:p>
          <a:p>
            <a:r>
              <a:rPr lang="en-US" sz="800" dirty="0"/>
              <a:t>06103, Hartford  </a:t>
            </a:r>
          </a:p>
        </p:txBody>
      </p:sp>
      <p:pic>
        <p:nvPicPr>
          <p:cNvPr id="44" name="Picture 16" descr="Down arrow Vector Icons free download in SVG, PNG Format">
            <a:extLst>
              <a:ext uri="{FF2B5EF4-FFF2-40B4-BE49-F238E27FC236}">
                <a16:creationId xmlns:a16="http://schemas.microsoft.com/office/drawing/2014/main" id="{DC86287D-10B1-6F05-2ADD-FA8E3C4D0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8" t="30444" r="12364" b="30580"/>
          <a:stretch/>
        </p:blipFill>
        <p:spPr bwMode="auto">
          <a:xfrm>
            <a:off x="8864084" y="1138421"/>
            <a:ext cx="88454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10BD38D-6929-E1C8-A634-8B90E279E4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6598" y="1065705"/>
            <a:ext cx="138648" cy="13864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642393EA-0D2B-BF4D-7F2A-549EE99F1953}"/>
              </a:ext>
            </a:extLst>
          </p:cNvPr>
          <p:cNvGrpSpPr/>
          <p:nvPr/>
        </p:nvGrpSpPr>
        <p:grpSpPr>
          <a:xfrm>
            <a:off x="8162783" y="4394707"/>
            <a:ext cx="1888589" cy="355553"/>
            <a:chOff x="5890434" y="5704671"/>
            <a:chExt cx="1654960" cy="311569"/>
          </a:xfrm>
        </p:grpSpPr>
        <p:pic>
          <p:nvPicPr>
            <p:cNvPr id="47" name="Picture 46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0005420B-E403-513E-1CC8-9979C954B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93350" r="57658"/>
            <a:stretch/>
          </p:blipFill>
          <p:spPr>
            <a:xfrm>
              <a:off x="5890434" y="5704671"/>
              <a:ext cx="915683" cy="3115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48" name="Picture 47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0BF5F6DB-12C7-8624-C848-33D1A5687B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15" t="93350"/>
            <a:stretch/>
          </p:blipFill>
          <p:spPr>
            <a:xfrm>
              <a:off x="6806117" y="5704671"/>
              <a:ext cx="739277" cy="3115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E0042-DFD5-3C91-2AAE-884787F46816}"/>
              </a:ext>
            </a:extLst>
          </p:cNvPr>
          <p:cNvSpPr/>
          <p:nvPr/>
        </p:nvSpPr>
        <p:spPr>
          <a:xfrm>
            <a:off x="8162783" y="1368812"/>
            <a:ext cx="1888589" cy="1593978"/>
          </a:xfrm>
          <a:prstGeom prst="rect">
            <a:avLst/>
          </a:prstGeom>
          <a:solidFill>
            <a:srgbClr val="23A9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4059FF-4F93-BB32-0477-48D9CC37B567}"/>
              </a:ext>
            </a:extLst>
          </p:cNvPr>
          <p:cNvSpPr/>
          <p:nvPr/>
        </p:nvSpPr>
        <p:spPr>
          <a:xfrm>
            <a:off x="8198195" y="1411676"/>
            <a:ext cx="1817196" cy="217445"/>
          </a:xfrm>
          <a:prstGeom prst="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</a:rPr>
              <a:t>Insurance Policy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B8B09CB-653E-233B-805E-1A7EAF81C544}"/>
              </a:ext>
            </a:extLst>
          </p:cNvPr>
          <p:cNvSpPr/>
          <p:nvPr/>
        </p:nvSpPr>
        <p:spPr>
          <a:xfrm>
            <a:off x="8198195" y="1880422"/>
            <a:ext cx="1817196" cy="217445"/>
          </a:xfrm>
          <a:prstGeom prst="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</a:rPr>
              <a:t>Premium Amount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E804CAF-940F-7BEC-B0B9-D5689049056E}"/>
              </a:ext>
            </a:extLst>
          </p:cNvPr>
          <p:cNvSpPr/>
          <p:nvPr/>
        </p:nvSpPr>
        <p:spPr>
          <a:xfrm>
            <a:off x="8236562" y="1615417"/>
            <a:ext cx="1724382" cy="2174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3" name="Graphic 52" descr="Magnifying glass">
            <a:extLst>
              <a:ext uri="{FF2B5EF4-FFF2-40B4-BE49-F238E27FC236}">
                <a16:creationId xmlns:a16="http://schemas.microsoft.com/office/drawing/2014/main" id="{F268CAD4-3894-90F8-3BCB-5BF98B27FA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30906" y="1621042"/>
            <a:ext cx="181531" cy="181531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8D459E1-CA9E-829E-211D-7E4F5734E3BB}"/>
              </a:ext>
            </a:extLst>
          </p:cNvPr>
          <p:cNvSpPr/>
          <p:nvPr/>
        </p:nvSpPr>
        <p:spPr>
          <a:xfrm>
            <a:off x="8236562" y="2086042"/>
            <a:ext cx="1724382" cy="2174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0BFB59-430E-9820-2D0F-0CFE382E370A}"/>
              </a:ext>
            </a:extLst>
          </p:cNvPr>
          <p:cNvSpPr/>
          <p:nvPr/>
        </p:nvSpPr>
        <p:spPr>
          <a:xfrm>
            <a:off x="8411285" y="2558362"/>
            <a:ext cx="1419832" cy="285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PROCEED TO PAYMENT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56B993-C82B-B906-F8F4-04BC4B752CE2}"/>
              </a:ext>
            </a:extLst>
          </p:cNvPr>
          <p:cNvSpPr txBox="1"/>
          <p:nvPr/>
        </p:nvSpPr>
        <p:spPr>
          <a:xfrm>
            <a:off x="8236562" y="4941330"/>
            <a:ext cx="1723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Insurance 2</a:t>
            </a:r>
          </a:p>
        </p:txBody>
      </p:sp>
    </p:spTree>
    <p:extLst>
      <p:ext uri="{BB962C8B-B14F-4D97-AF65-F5344CB8AC3E}">
        <p14:creationId xmlns:p14="http://schemas.microsoft.com/office/powerpoint/2010/main" val="335829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616CE6-D708-7CC5-DC00-FAC0DCED7B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0872" t="12000" r="30513" b="12615"/>
          <a:stretch/>
        </p:blipFill>
        <p:spPr>
          <a:xfrm>
            <a:off x="1477480" y="767224"/>
            <a:ext cx="2206870" cy="4308231"/>
          </a:xfrm>
          <a:prstGeom prst="rect">
            <a:avLst/>
          </a:prstGeom>
        </p:spPr>
      </p:pic>
      <p:pic>
        <p:nvPicPr>
          <p:cNvPr id="10" name="Picture 12" descr="Shopping cart - Free commerce icons">
            <a:extLst>
              <a:ext uri="{FF2B5EF4-FFF2-40B4-BE49-F238E27FC236}">
                <a16:creationId xmlns:a16="http://schemas.microsoft.com/office/drawing/2014/main" id="{015E0504-A869-88A2-2F3C-84CD11212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701" y="1233052"/>
            <a:ext cx="158860" cy="1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99B1C4-AF4A-98A9-A765-A25679B416ED}"/>
              </a:ext>
            </a:extLst>
          </p:cNvPr>
          <p:cNvSpPr txBox="1"/>
          <p:nvPr/>
        </p:nvSpPr>
        <p:spPr>
          <a:xfrm>
            <a:off x="1568348" y="1118657"/>
            <a:ext cx="929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Deliver to</a:t>
            </a:r>
          </a:p>
          <a:p>
            <a:r>
              <a:rPr lang="en-US" sz="800" dirty="0"/>
              <a:t>06103, Hartford  </a:t>
            </a:r>
          </a:p>
        </p:txBody>
      </p:sp>
      <p:pic>
        <p:nvPicPr>
          <p:cNvPr id="13" name="Picture 16" descr="Down arrow Vector Icons free download in SVG, PNG Format">
            <a:extLst>
              <a:ext uri="{FF2B5EF4-FFF2-40B4-BE49-F238E27FC236}">
                <a16:creationId xmlns:a16="http://schemas.microsoft.com/office/drawing/2014/main" id="{BB0775DA-6088-530F-6362-7B1D7D40F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8" t="30444" r="12364" b="30580"/>
          <a:stretch/>
        </p:blipFill>
        <p:spPr bwMode="auto">
          <a:xfrm>
            <a:off x="2326920" y="1312482"/>
            <a:ext cx="88454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9C404C-091C-BD81-DCE3-2C30DCF99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434" y="1239766"/>
            <a:ext cx="138648" cy="13864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3192962-FD80-869D-75C5-1E741081ADE2}"/>
              </a:ext>
            </a:extLst>
          </p:cNvPr>
          <p:cNvGrpSpPr/>
          <p:nvPr/>
        </p:nvGrpSpPr>
        <p:grpSpPr>
          <a:xfrm>
            <a:off x="1625619" y="4568768"/>
            <a:ext cx="1888589" cy="355553"/>
            <a:chOff x="5890434" y="5704671"/>
            <a:chExt cx="1654960" cy="311569"/>
          </a:xfrm>
        </p:grpSpPr>
        <p:pic>
          <p:nvPicPr>
            <p:cNvPr id="18" name="Picture 17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C71688CF-0B15-0F2E-B617-098630E280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93350" r="57658"/>
            <a:stretch/>
          </p:blipFill>
          <p:spPr>
            <a:xfrm>
              <a:off x="5890434" y="5704671"/>
              <a:ext cx="915683" cy="3115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9" name="Picture 18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92CFB277-CE3D-B019-6F20-C406FF5F3C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15" t="93350"/>
            <a:stretch/>
          </p:blipFill>
          <p:spPr>
            <a:xfrm>
              <a:off x="6806117" y="5704671"/>
              <a:ext cx="739277" cy="3115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137A730-F3B4-241B-A75B-1450CE0E0834}"/>
              </a:ext>
            </a:extLst>
          </p:cNvPr>
          <p:cNvSpPr txBox="1"/>
          <p:nvPr/>
        </p:nvSpPr>
        <p:spPr>
          <a:xfrm>
            <a:off x="1656648" y="5161117"/>
            <a:ext cx="1723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Insurance 3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5F9D26F-F12E-39B1-5A94-3E134A2AEC0F}"/>
              </a:ext>
            </a:extLst>
          </p:cNvPr>
          <p:cNvSpPr/>
          <p:nvPr/>
        </p:nvSpPr>
        <p:spPr>
          <a:xfrm>
            <a:off x="2463545" y="1542872"/>
            <a:ext cx="1044949" cy="153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    Renew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99F811D-7797-6C0B-B85E-9E20425073F6}"/>
              </a:ext>
            </a:extLst>
          </p:cNvPr>
          <p:cNvSpPr/>
          <p:nvPr/>
        </p:nvSpPr>
        <p:spPr>
          <a:xfrm>
            <a:off x="1656648" y="1542873"/>
            <a:ext cx="972928" cy="153486"/>
          </a:xfrm>
          <a:prstGeom prst="roundRect">
            <a:avLst>
              <a:gd name="adj" fmla="val 50000"/>
            </a:avLst>
          </a:prstGeom>
          <a:solidFill>
            <a:srgbClr val="23A9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View my Policy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6EDA57-1B58-3EAA-A387-5AD8D96D1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0872" t="12000" r="30513" b="12615"/>
          <a:stretch/>
        </p:blipFill>
        <p:spPr>
          <a:xfrm>
            <a:off x="5375029" y="761850"/>
            <a:ext cx="2206870" cy="4308231"/>
          </a:xfrm>
          <a:prstGeom prst="rect">
            <a:avLst/>
          </a:prstGeom>
        </p:spPr>
      </p:pic>
      <p:pic>
        <p:nvPicPr>
          <p:cNvPr id="32" name="Picture 12" descr="Shopping cart - Free commerce icons">
            <a:extLst>
              <a:ext uri="{FF2B5EF4-FFF2-40B4-BE49-F238E27FC236}">
                <a16:creationId xmlns:a16="http://schemas.microsoft.com/office/drawing/2014/main" id="{3775857C-2851-B3EE-4971-E27847E7E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50" y="1227678"/>
            <a:ext cx="158860" cy="1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CCBDD07-5545-9754-2BFE-3766DD15E34D}"/>
              </a:ext>
            </a:extLst>
          </p:cNvPr>
          <p:cNvSpPr txBox="1"/>
          <p:nvPr/>
        </p:nvSpPr>
        <p:spPr>
          <a:xfrm>
            <a:off x="5465897" y="1113283"/>
            <a:ext cx="929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Deliver to</a:t>
            </a:r>
          </a:p>
          <a:p>
            <a:r>
              <a:rPr lang="en-US" sz="800" dirty="0"/>
              <a:t>06103, Hartford  </a:t>
            </a:r>
          </a:p>
        </p:txBody>
      </p:sp>
      <p:pic>
        <p:nvPicPr>
          <p:cNvPr id="34" name="Picture 16" descr="Down arrow Vector Icons free download in SVG, PNG Format">
            <a:extLst>
              <a:ext uri="{FF2B5EF4-FFF2-40B4-BE49-F238E27FC236}">
                <a16:creationId xmlns:a16="http://schemas.microsoft.com/office/drawing/2014/main" id="{1622CE11-95E4-3E5A-576B-E5F9E8294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8" t="30444" r="12364" b="30580"/>
          <a:stretch/>
        </p:blipFill>
        <p:spPr bwMode="auto">
          <a:xfrm>
            <a:off x="6224469" y="1307108"/>
            <a:ext cx="88454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FD3C4F9-B87F-8BBA-6B3F-AACE027425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983" y="1234392"/>
            <a:ext cx="138648" cy="13864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8316BEAE-B322-4473-3536-EBDC89D3C9F6}"/>
              </a:ext>
            </a:extLst>
          </p:cNvPr>
          <p:cNvGrpSpPr/>
          <p:nvPr/>
        </p:nvGrpSpPr>
        <p:grpSpPr>
          <a:xfrm>
            <a:off x="5523168" y="4563394"/>
            <a:ext cx="1888589" cy="355553"/>
            <a:chOff x="5890434" y="5704671"/>
            <a:chExt cx="1654960" cy="311569"/>
          </a:xfrm>
        </p:grpSpPr>
        <p:pic>
          <p:nvPicPr>
            <p:cNvPr id="37" name="Picture 36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71248514-5D7E-D224-88E1-D6ED921E2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93350" r="57658"/>
            <a:stretch/>
          </p:blipFill>
          <p:spPr>
            <a:xfrm>
              <a:off x="5890434" y="5704671"/>
              <a:ext cx="915683" cy="3115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8" name="Picture 37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8FA90CDA-058E-F8D0-7773-41E13216E8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15" t="93350"/>
            <a:stretch/>
          </p:blipFill>
          <p:spPr>
            <a:xfrm>
              <a:off x="6806117" y="5704671"/>
              <a:ext cx="739277" cy="3115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706D3AA-EB90-0CF7-8058-D397389A69B0}"/>
              </a:ext>
            </a:extLst>
          </p:cNvPr>
          <p:cNvSpPr txBox="1"/>
          <p:nvPr/>
        </p:nvSpPr>
        <p:spPr>
          <a:xfrm>
            <a:off x="5554197" y="5155743"/>
            <a:ext cx="1723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Insurance 4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8A4EB04-1E61-866F-2577-9AF7017B5243}"/>
              </a:ext>
            </a:extLst>
          </p:cNvPr>
          <p:cNvSpPr/>
          <p:nvPr/>
        </p:nvSpPr>
        <p:spPr>
          <a:xfrm>
            <a:off x="6361094" y="1537498"/>
            <a:ext cx="1044949" cy="158861"/>
          </a:xfrm>
          <a:prstGeom prst="roundRect">
            <a:avLst>
              <a:gd name="adj" fmla="val 50000"/>
            </a:avLst>
          </a:prstGeom>
          <a:solidFill>
            <a:srgbClr val="23A9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    Renew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2915596-271A-4383-A71F-718B71474827}"/>
              </a:ext>
            </a:extLst>
          </p:cNvPr>
          <p:cNvSpPr/>
          <p:nvPr/>
        </p:nvSpPr>
        <p:spPr>
          <a:xfrm>
            <a:off x="5554197" y="1537499"/>
            <a:ext cx="1013920" cy="15886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View my Policy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71DC8B-76B4-670E-2C42-9273CEF17B4F}"/>
              </a:ext>
            </a:extLst>
          </p:cNvPr>
          <p:cNvSpPr/>
          <p:nvPr/>
        </p:nvSpPr>
        <p:spPr>
          <a:xfrm>
            <a:off x="1625618" y="1752694"/>
            <a:ext cx="1888589" cy="896501"/>
          </a:xfrm>
          <a:prstGeom prst="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5EAF1AB-6779-F620-C87D-0CB5C12E232E}"/>
              </a:ext>
            </a:extLst>
          </p:cNvPr>
          <p:cNvSpPr/>
          <p:nvPr/>
        </p:nvSpPr>
        <p:spPr>
          <a:xfrm>
            <a:off x="1673562" y="2185307"/>
            <a:ext cx="865704" cy="1410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</a:rPr>
              <a:t>Premium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1B60EC1-13C7-A513-BA8C-961E0CE906AC}"/>
              </a:ext>
            </a:extLst>
          </p:cNvPr>
          <p:cNvSpPr/>
          <p:nvPr/>
        </p:nvSpPr>
        <p:spPr>
          <a:xfrm>
            <a:off x="2562329" y="2184008"/>
            <a:ext cx="878888" cy="1466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</a:rPr>
              <a:t>Due Date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E0F274-E822-4E00-EBE7-CC58737D50BA}"/>
              </a:ext>
            </a:extLst>
          </p:cNvPr>
          <p:cNvSpPr/>
          <p:nvPr/>
        </p:nvSpPr>
        <p:spPr>
          <a:xfrm>
            <a:off x="1673562" y="2384369"/>
            <a:ext cx="865704" cy="19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$500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75C84D-793B-35E0-83F9-753447BE6A21}"/>
              </a:ext>
            </a:extLst>
          </p:cNvPr>
          <p:cNvSpPr/>
          <p:nvPr/>
        </p:nvSpPr>
        <p:spPr>
          <a:xfrm>
            <a:off x="2574332" y="2384368"/>
            <a:ext cx="865704" cy="19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07/27/2023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502774-3A40-5164-136F-AA0A5CE36E56}"/>
              </a:ext>
            </a:extLst>
          </p:cNvPr>
          <p:cNvSpPr/>
          <p:nvPr/>
        </p:nvSpPr>
        <p:spPr>
          <a:xfrm>
            <a:off x="1615461" y="2677945"/>
            <a:ext cx="1888589" cy="1885449"/>
          </a:xfrm>
          <a:prstGeom prst="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DB42274-76CB-8E02-56B4-A4EF8C053966}"/>
              </a:ext>
            </a:extLst>
          </p:cNvPr>
          <p:cNvSpPr/>
          <p:nvPr/>
        </p:nvSpPr>
        <p:spPr>
          <a:xfrm>
            <a:off x="1652204" y="2721230"/>
            <a:ext cx="1807047" cy="16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b="1" dirty="0">
                <a:solidFill>
                  <a:schemeClr val="tx1"/>
                </a:solidFill>
              </a:rPr>
              <a:t>SUGGESTED POLICIES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2E717FB-AEC4-11E1-5D2F-B570E1D8108F}"/>
              </a:ext>
            </a:extLst>
          </p:cNvPr>
          <p:cNvSpPr/>
          <p:nvPr/>
        </p:nvSpPr>
        <p:spPr>
          <a:xfrm>
            <a:off x="1641331" y="2967020"/>
            <a:ext cx="1814678" cy="190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    Blue Cross Shield Advantage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65" name="Heart 64">
            <a:extLst>
              <a:ext uri="{FF2B5EF4-FFF2-40B4-BE49-F238E27FC236}">
                <a16:creationId xmlns:a16="http://schemas.microsoft.com/office/drawing/2014/main" id="{DB57EB34-795E-3FDA-832E-C2D1444492A2}"/>
              </a:ext>
            </a:extLst>
          </p:cNvPr>
          <p:cNvSpPr/>
          <p:nvPr/>
        </p:nvSpPr>
        <p:spPr>
          <a:xfrm>
            <a:off x="1692777" y="3002584"/>
            <a:ext cx="104222" cy="104856"/>
          </a:xfrm>
          <a:prstGeom prst="heart">
            <a:avLst/>
          </a:prstGeom>
          <a:solidFill>
            <a:srgbClr val="23A99C"/>
          </a:solidFill>
          <a:ln>
            <a:solidFill>
              <a:srgbClr val="23A99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BB35B2E-CA20-0F0D-641E-D189B35E0AE1}"/>
              </a:ext>
            </a:extLst>
          </p:cNvPr>
          <p:cNvSpPr/>
          <p:nvPr/>
        </p:nvSpPr>
        <p:spPr>
          <a:xfrm>
            <a:off x="1641331" y="3213988"/>
            <a:ext cx="1814678" cy="190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</a:rPr>
              <a:t>    Aetna Health Fund</a:t>
            </a:r>
          </a:p>
        </p:txBody>
      </p:sp>
      <p:sp>
        <p:nvSpPr>
          <p:cNvPr id="79" name="Heart 78">
            <a:extLst>
              <a:ext uri="{FF2B5EF4-FFF2-40B4-BE49-F238E27FC236}">
                <a16:creationId xmlns:a16="http://schemas.microsoft.com/office/drawing/2014/main" id="{4C1E62CE-D97D-245A-AB8E-19D47703712A}"/>
              </a:ext>
            </a:extLst>
          </p:cNvPr>
          <p:cNvSpPr/>
          <p:nvPr/>
        </p:nvSpPr>
        <p:spPr>
          <a:xfrm>
            <a:off x="1692777" y="3249552"/>
            <a:ext cx="104222" cy="104856"/>
          </a:xfrm>
          <a:prstGeom prst="heart">
            <a:avLst/>
          </a:prstGeom>
          <a:solidFill>
            <a:schemeClr val="bg1"/>
          </a:solidFill>
          <a:ln>
            <a:solidFill>
              <a:srgbClr val="23A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B752A12-C031-5FC3-E31A-58E81E7B8098}"/>
              </a:ext>
            </a:extLst>
          </p:cNvPr>
          <p:cNvSpPr/>
          <p:nvPr/>
        </p:nvSpPr>
        <p:spPr>
          <a:xfrm>
            <a:off x="1641331" y="3470291"/>
            <a:ext cx="1814678" cy="190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    </a:t>
            </a:r>
            <a:r>
              <a:rPr lang="en-IN" sz="800" dirty="0">
                <a:solidFill>
                  <a:schemeClr val="tx1"/>
                </a:solidFill>
              </a:rPr>
              <a:t>UnitedHealthcare Choice </a:t>
            </a:r>
          </a:p>
        </p:txBody>
      </p:sp>
      <p:sp>
        <p:nvSpPr>
          <p:cNvPr id="81" name="Heart 80">
            <a:extLst>
              <a:ext uri="{FF2B5EF4-FFF2-40B4-BE49-F238E27FC236}">
                <a16:creationId xmlns:a16="http://schemas.microsoft.com/office/drawing/2014/main" id="{4CE9B88E-1F2A-8AB5-9211-339A5E0FF817}"/>
              </a:ext>
            </a:extLst>
          </p:cNvPr>
          <p:cNvSpPr/>
          <p:nvPr/>
        </p:nvSpPr>
        <p:spPr>
          <a:xfrm>
            <a:off x="1692777" y="3505855"/>
            <a:ext cx="104222" cy="104856"/>
          </a:xfrm>
          <a:prstGeom prst="heart">
            <a:avLst/>
          </a:prstGeom>
          <a:solidFill>
            <a:schemeClr val="bg1"/>
          </a:solidFill>
          <a:ln>
            <a:solidFill>
              <a:srgbClr val="23A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A257A6C-C773-A497-4C8F-A9328CA46EA7}"/>
              </a:ext>
            </a:extLst>
          </p:cNvPr>
          <p:cNvSpPr/>
          <p:nvPr/>
        </p:nvSpPr>
        <p:spPr>
          <a:xfrm>
            <a:off x="1652204" y="3724786"/>
            <a:ext cx="1814678" cy="190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</a:rPr>
              <a:t>    Cigna Connect</a:t>
            </a:r>
          </a:p>
        </p:txBody>
      </p:sp>
      <p:sp>
        <p:nvSpPr>
          <p:cNvPr id="83" name="Heart 82">
            <a:extLst>
              <a:ext uri="{FF2B5EF4-FFF2-40B4-BE49-F238E27FC236}">
                <a16:creationId xmlns:a16="http://schemas.microsoft.com/office/drawing/2014/main" id="{EA98CA48-1967-4C36-BA29-466933F1059E}"/>
              </a:ext>
            </a:extLst>
          </p:cNvPr>
          <p:cNvSpPr/>
          <p:nvPr/>
        </p:nvSpPr>
        <p:spPr>
          <a:xfrm>
            <a:off x="1703650" y="3760350"/>
            <a:ext cx="104222" cy="104856"/>
          </a:xfrm>
          <a:prstGeom prst="heart">
            <a:avLst/>
          </a:prstGeom>
          <a:solidFill>
            <a:srgbClr val="23A99C"/>
          </a:solidFill>
          <a:ln>
            <a:solidFill>
              <a:srgbClr val="23A99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722BC71-EB8E-C4E9-B20E-4C384A07B8FF}"/>
              </a:ext>
            </a:extLst>
          </p:cNvPr>
          <p:cNvSpPr/>
          <p:nvPr/>
        </p:nvSpPr>
        <p:spPr>
          <a:xfrm>
            <a:off x="1652204" y="3985021"/>
            <a:ext cx="1814678" cy="190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</a:rPr>
              <a:t>    Kaiser Permanente HMO</a:t>
            </a:r>
          </a:p>
        </p:txBody>
      </p:sp>
      <p:sp>
        <p:nvSpPr>
          <p:cNvPr id="85" name="Heart 84">
            <a:extLst>
              <a:ext uri="{FF2B5EF4-FFF2-40B4-BE49-F238E27FC236}">
                <a16:creationId xmlns:a16="http://schemas.microsoft.com/office/drawing/2014/main" id="{0B590C81-2A0F-21E1-61C6-052E40BACFD1}"/>
              </a:ext>
            </a:extLst>
          </p:cNvPr>
          <p:cNvSpPr/>
          <p:nvPr/>
        </p:nvSpPr>
        <p:spPr>
          <a:xfrm>
            <a:off x="1703650" y="4020585"/>
            <a:ext cx="104222" cy="104856"/>
          </a:xfrm>
          <a:prstGeom prst="heart">
            <a:avLst/>
          </a:prstGeom>
          <a:solidFill>
            <a:schemeClr val="bg1"/>
          </a:solidFill>
          <a:ln>
            <a:solidFill>
              <a:srgbClr val="23A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657418D-6E04-E725-681C-7F5C2E4EF1B6}"/>
              </a:ext>
            </a:extLst>
          </p:cNvPr>
          <p:cNvSpPr/>
          <p:nvPr/>
        </p:nvSpPr>
        <p:spPr>
          <a:xfrm>
            <a:off x="1647975" y="4246936"/>
            <a:ext cx="1814678" cy="227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VIEW MORE PLANS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ECCC4E5-04F0-AD0A-6012-53E1D91D8A2C}"/>
              </a:ext>
            </a:extLst>
          </p:cNvPr>
          <p:cNvSpPr/>
          <p:nvPr/>
        </p:nvSpPr>
        <p:spPr>
          <a:xfrm>
            <a:off x="1673562" y="1798596"/>
            <a:ext cx="1766474" cy="335199"/>
          </a:xfrm>
          <a:prstGeom prst="round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62AB46A-DE82-6322-0BA0-85011AD3F87D}"/>
              </a:ext>
            </a:extLst>
          </p:cNvPr>
          <p:cNvSpPr/>
          <p:nvPr/>
        </p:nvSpPr>
        <p:spPr>
          <a:xfrm>
            <a:off x="1703650" y="1818760"/>
            <a:ext cx="1407474" cy="145666"/>
          </a:xfrm>
          <a:prstGeom prst="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chemeClr val="tx1"/>
                </a:solidFill>
              </a:rPr>
              <a:t>Sudhanshu Malik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7013FAB-92B5-3163-C373-2A9191405E01}"/>
              </a:ext>
            </a:extLst>
          </p:cNvPr>
          <p:cNvSpPr/>
          <p:nvPr/>
        </p:nvSpPr>
        <p:spPr>
          <a:xfrm>
            <a:off x="1703650" y="1991842"/>
            <a:ext cx="1345784" cy="100091"/>
          </a:xfrm>
          <a:prstGeom prst="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</a:rPr>
              <a:t>ISO Silver - 123456789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6B27DBD6-EBB9-FB02-6BA6-55F80E4AB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0872" t="12000" r="30513" b="12615"/>
          <a:stretch/>
        </p:blipFill>
        <p:spPr>
          <a:xfrm>
            <a:off x="8898047" y="737813"/>
            <a:ext cx="2206870" cy="4308231"/>
          </a:xfrm>
          <a:prstGeom prst="rect">
            <a:avLst/>
          </a:prstGeom>
        </p:spPr>
      </p:pic>
      <p:pic>
        <p:nvPicPr>
          <p:cNvPr id="92" name="Picture 12" descr="Shopping cart - Free commerce icons">
            <a:extLst>
              <a:ext uri="{FF2B5EF4-FFF2-40B4-BE49-F238E27FC236}">
                <a16:creationId xmlns:a16="http://schemas.microsoft.com/office/drawing/2014/main" id="{2EEFA5C6-F192-CCF6-E662-33740252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268" y="1203641"/>
            <a:ext cx="158860" cy="1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52364EE4-D5D9-AF49-E793-B909C85418E6}"/>
              </a:ext>
            </a:extLst>
          </p:cNvPr>
          <p:cNvSpPr txBox="1"/>
          <p:nvPr/>
        </p:nvSpPr>
        <p:spPr>
          <a:xfrm>
            <a:off x="8988915" y="1089246"/>
            <a:ext cx="929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Deliver to</a:t>
            </a:r>
          </a:p>
          <a:p>
            <a:r>
              <a:rPr lang="en-US" sz="800" dirty="0"/>
              <a:t>06103, Hartford  </a:t>
            </a:r>
          </a:p>
        </p:txBody>
      </p:sp>
      <p:pic>
        <p:nvPicPr>
          <p:cNvPr id="94" name="Picture 16" descr="Down arrow Vector Icons free download in SVG, PNG Format">
            <a:extLst>
              <a:ext uri="{FF2B5EF4-FFF2-40B4-BE49-F238E27FC236}">
                <a16:creationId xmlns:a16="http://schemas.microsoft.com/office/drawing/2014/main" id="{A396D205-8649-989D-3523-4A33D09DC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8" t="30444" r="12364" b="30580"/>
          <a:stretch/>
        </p:blipFill>
        <p:spPr bwMode="auto">
          <a:xfrm>
            <a:off x="9747487" y="1283071"/>
            <a:ext cx="88454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32954C1-F142-A534-47A6-B907D0F80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0001" y="1210355"/>
            <a:ext cx="138648" cy="138648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95A5C199-F6BC-3FCC-3F95-5C32EC381F92}"/>
              </a:ext>
            </a:extLst>
          </p:cNvPr>
          <p:cNvGrpSpPr/>
          <p:nvPr/>
        </p:nvGrpSpPr>
        <p:grpSpPr>
          <a:xfrm>
            <a:off x="9046186" y="4539357"/>
            <a:ext cx="1888589" cy="355553"/>
            <a:chOff x="5890434" y="5704671"/>
            <a:chExt cx="1654960" cy="311569"/>
          </a:xfrm>
        </p:grpSpPr>
        <p:pic>
          <p:nvPicPr>
            <p:cNvPr id="97" name="Picture 96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FB33C362-5472-9B2B-C672-393EACA4D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93350" r="57658"/>
            <a:stretch/>
          </p:blipFill>
          <p:spPr>
            <a:xfrm>
              <a:off x="5890434" y="5704671"/>
              <a:ext cx="915683" cy="3115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98" name="Picture 97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0664A6ED-3899-C905-F77D-B69E6320E4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15" t="93350"/>
            <a:stretch/>
          </p:blipFill>
          <p:spPr>
            <a:xfrm>
              <a:off x="6806117" y="5704671"/>
              <a:ext cx="739277" cy="3115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9403F80B-5CDA-FB3F-F5A4-4419B4E0C0FF}"/>
              </a:ext>
            </a:extLst>
          </p:cNvPr>
          <p:cNvSpPr/>
          <p:nvPr/>
        </p:nvSpPr>
        <p:spPr>
          <a:xfrm>
            <a:off x="9046186" y="1513462"/>
            <a:ext cx="1888589" cy="1593978"/>
          </a:xfrm>
          <a:prstGeom prst="rect">
            <a:avLst/>
          </a:prstGeom>
          <a:solidFill>
            <a:srgbClr val="23A9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536562D-4439-F070-0693-0BCE98F0DACC}"/>
              </a:ext>
            </a:extLst>
          </p:cNvPr>
          <p:cNvSpPr/>
          <p:nvPr/>
        </p:nvSpPr>
        <p:spPr>
          <a:xfrm>
            <a:off x="9081598" y="1556326"/>
            <a:ext cx="1817196" cy="217445"/>
          </a:xfrm>
          <a:prstGeom prst="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</a:rPr>
              <a:t>Insurance Policy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2394477-5257-8CCD-683E-855CE19E9228}"/>
              </a:ext>
            </a:extLst>
          </p:cNvPr>
          <p:cNvSpPr/>
          <p:nvPr/>
        </p:nvSpPr>
        <p:spPr>
          <a:xfrm>
            <a:off x="9081598" y="2025072"/>
            <a:ext cx="1817196" cy="217445"/>
          </a:xfrm>
          <a:prstGeom prst="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</a:rPr>
              <a:t>Premium Amount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A22E3DD-CC11-700C-221A-B9F56B0F7707}"/>
              </a:ext>
            </a:extLst>
          </p:cNvPr>
          <p:cNvSpPr/>
          <p:nvPr/>
        </p:nvSpPr>
        <p:spPr>
          <a:xfrm>
            <a:off x="9119965" y="1760067"/>
            <a:ext cx="1724382" cy="2174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ISO Silver - 123456789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C7CC5024-CFDB-CA9A-73A8-5D2187D49C39}"/>
              </a:ext>
            </a:extLst>
          </p:cNvPr>
          <p:cNvSpPr/>
          <p:nvPr/>
        </p:nvSpPr>
        <p:spPr>
          <a:xfrm>
            <a:off x="9119965" y="2230692"/>
            <a:ext cx="1724382" cy="2174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$500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E87D0CD-A5DD-255E-AFBE-6817E657C977}"/>
              </a:ext>
            </a:extLst>
          </p:cNvPr>
          <p:cNvSpPr/>
          <p:nvPr/>
        </p:nvSpPr>
        <p:spPr>
          <a:xfrm>
            <a:off x="9294688" y="2703012"/>
            <a:ext cx="1419832" cy="285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PROCEED TO PAYMENT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1990D39-1F3A-3A0F-BF7D-9EE516B53591}"/>
              </a:ext>
            </a:extLst>
          </p:cNvPr>
          <p:cNvSpPr/>
          <p:nvPr/>
        </p:nvSpPr>
        <p:spPr>
          <a:xfrm>
            <a:off x="5521950" y="1752694"/>
            <a:ext cx="1888589" cy="896501"/>
          </a:xfrm>
          <a:prstGeom prst="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8C62587B-C72F-BEA3-FF38-6518FE758620}"/>
              </a:ext>
            </a:extLst>
          </p:cNvPr>
          <p:cNvSpPr/>
          <p:nvPr/>
        </p:nvSpPr>
        <p:spPr>
          <a:xfrm>
            <a:off x="5569894" y="2185307"/>
            <a:ext cx="865704" cy="1410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</a:rPr>
              <a:t>Premium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D34AEEDD-07D7-238C-A961-B2CEC257FF18}"/>
              </a:ext>
            </a:extLst>
          </p:cNvPr>
          <p:cNvSpPr/>
          <p:nvPr/>
        </p:nvSpPr>
        <p:spPr>
          <a:xfrm>
            <a:off x="6458661" y="2184008"/>
            <a:ext cx="878888" cy="1466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</a:rPr>
              <a:t>Due Date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58A182D-0CE2-278D-B55E-1D0057E8F4E2}"/>
              </a:ext>
            </a:extLst>
          </p:cNvPr>
          <p:cNvSpPr/>
          <p:nvPr/>
        </p:nvSpPr>
        <p:spPr>
          <a:xfrm>
            <a:off x="5569894" y="2384369"/>
            <a:ext cx="865704" cy="19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$500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16E8FAF-85D4-92C9-4C26-BDF4A52EBB65}"/>
              </a:ext>
            </a:extLst>
          </p:cNvPr>
          <p:cNvSpPr/>
          <p:nvPr/>
        </p:nvSpPr>
        <p:spPr>
          <a:xfrm>
            <a:off x="6470664" y="2384368"/>
            <a:ext cx="865704" cy="191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07/27/2023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E155CE0-81FF-B2FF-ACEB-EAD07822432D}"/>
              </a:ext>
            </a:extLst>
          </p:cNvPr>
          <p:cNvSpPr/>
          <p:nvPr/>
        </p:nvSpPr>
        <p:spPr>
          <a:xfrm>
            <a:off x="5599982" y="1818760"/>
            <a:ext cx="1407474" cy="145666"/>
          </a:xfrm>
          <a:prstGeom prst="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chemeClr val="tx1"/>
                </a:solidFill>
              </a:rPr>
              <a:t>Sudhanshu Malik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E6DA4E9-4C32-C310-FF75-533610C6A4AE}"/>
              </a:ext>
            </a:extLst>
          </p:cNvPr>
          <p:cNvSpPr/>
          <p:nvPr/>
        </p:nvSpPr>
        <p:spPr>
          <a:xfrm>
            <a:off x="5599982" y="1991842"/>
            <a:ext cx="1345784" cy="100091"/>
          </a:xfrm>
          <a:prstGeom prst="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</a:rPr>
              <a:t>ISO Silver - 123456789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A205169-6138-2E70-E792-068FA6E234D7}"/>
              </a:ext>
            </a:extLst>
          </p:cNvPr>
          <p:cNvSpPr/>
          <p:nvPr/>
        </p:nvSpPr>
        <p:spPr>
          <a:xfrm>
            <a:off x="5521950" y="2721230"/>
            <a:ext cx="1884093" cy="784625"/>
          </a:xfrm>
          <a:prstGeom prst="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315FF31-FB92-94F3-E36B-8FD19E057148}"/>
              </a:ext>
            </a:extLst>
          </p:cNvPr>
          <p:cNvSpPr/>
          <p:nvPr/>
        </p:nvSpPr>
        <p:spPr>
          <a:xfrm>
            <a:off x="5671957" y="3131966"/>
            <a:ext cx="1577852" cy="20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VIEW MORE PLANS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7A2C62A-BD44-1008-2D26-8CE0B105363B}"/>
              </a:ext>
            </a:extLst>
          </p:cNvPr>
          <p:cNvSpPr/>
          <p:nvPr/>
        </p:nvSpPr>
        <p:spPr>
          <a:xfrm>
            <a:off x="5669735" y="2842604"/>
            <a:ext cx="1577852" cy="1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RENEW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8157819-07D6-DB9F-3C98-204DE4EEEB37}"/>
              </a:ext>
            </a:extLst>
          </p:cNvPr>
          <p:cNvSpPr txBox="1"/>
          <p:nvPr/>
        </p:nvSpPr>
        <p:spPr>
          <a:xfrm>
            <a:off x="9119965" y="5085980"/>
            <a:ext cx="1723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Insurance 5</a:t>
            </a:r>
          </a:p>
        </p:txBody>
      </p:sp>
    </p:spTree>
    <p:extLst>
      <p:ext uri="{BB962C8B-B14F-4D97-AF65-F5344CB8AC3E}">
        <p14:creationId xmlns:p14="http://schemas.microsoft.com/office/powerpoint/2010/main" val="383884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4895C18-4536-86CE-B622-2342CF46E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0872" t="12000" r="30513" b="12615"/>
          <a:stretch/>
        </p:blipFill>
        <p:spPr>
          <a:xfrm>
            <a:off x="4884646" y="859772"/>
            <a:ext cx="2206870" cy="4308231"/>
          </a:xfrm>
          <a:prstGeom prst="rect">
            <a:avLst/>
          </a:prstGeom>
        </p:spPr>
      </p:pic>
      <p:pic>
        <p:nvPicPr>
          <p:cNvPr id="30" name="Picture 12" descr="Shopping cart - Free commerce icons">
            <a:extLst>
              <a:ext uri="{FF2B5EF4-FFF2-40B4-BE49-F238E27FC236}">
                <a16:creationId xmlns:a16="http://schemas.microsoft.com/office/drawing/2014/main" id="{B32C2240-A288-F282-E804-1518FE9ED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867" y="1325600"/>
            <a:ext cx="158860" cy="1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A1F5D33-0772-CEC6-B0B5-75CF4C21F496}"/>
              </a:ext>
            </a:extLst>
          </p:cNvPr>
          <p:cNvSpPr txBox="1"/>
          <p:nvPr/>
        </p:nvSpPr>
        <p:spPr>
          <a:xfrm>
            <a:off x="4975514" y="1211205"/>
            <a:ext cx="929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Deliver to</a:t>
            </a:r>
          </a:p>
          <a:p>
            <a:r>
              <a:rPr lang="en-US" sz="800" dirty="0"/>
              <a:t>06103, Hartford  </a:t>
            </a:r>
          </a:p>
        </p:txBody>
      </p:sp>
      <p:pic>
        <p:nvPicPr>
          <p:cNvPr id="33" name="Picture 16" descr="Down arrow Vector Icons free download in SVG, PNG Format">
            <a:extLst>
              <a:ext uri="{FF2B5EF4-FFF2-40B4-BE49-F238E27FC236}">
                <a16:creationId xmlns:a16="http://schemas.microsoft.com/office/drawing/2014/main" id="{308125C6-BBEA-0FB3-E4FC-D49449108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8" t="30444" r="12364" b="30580"/>
          <a:stretch/>
        </p:blipFill>
        <p:spPr bwMode="auto">
          <a:xfrm>
            <a:off x="5734086" y="1405030"/>
            <a:ext cx="88454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897931B-E019-B285-63BE-F1FF2A29F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600" y="1332314"/>
            <a:ext cx="138648" cy="13864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20BA6BB-C1E0-ABC7-589A-ADB2A30FAAEC}"/>
              </a:ext>
            </a:extLst>
          </p:cNvPr>
          <p:cNvGrpSpPr/>
          <p:nvPr/>
        </p:nvGrpSpPr>
        <p:grpSpPr>
          <a:xfrm>
            <a:off x="5032785" y="4661316"/>
            <a:ext cx="1888589" cy="355553"/>
            <a:chOff x="5890434" y="5704671"/>
            <a:chExt cx="1654960" cy="311569"/>
          </a:xfrm>
        </p:grpSpPr>
        <p:pic>
          <p:nvPicPr>
            <p:cNvPr id="38" name="Picture 37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2D64FE97-4DA1-D4EB-0744-7A7926A70A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93350" r="57658"/>
            <a:stretch/>
          </p:blipFill>
          <p:spPr>
            <a:xfrm>
              <a:off x="5890434" y="5704671"/>
              <a:ext cx="915683" cy="3115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9" name="Picture 38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F3F726D1-28D0-B8AA-DC50-063026D37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15" t="93350"/>
            <a:stretch/>
          </p:blipFill>
          <p:spPr>
            <a:xfrm>
              <a:off x="6806117" y="5704671"/>
              <a:ext cx="739277" cy="3115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B9C6579-B9EC-979B-084E-414D19494417}"/>
              </a:ext>
            </a:extLst>
          </p:cNvPr>
          <p:cNvSpPr txBox="1"/>
          <p:nvPr/>
        </p:nvSpPr>
        <p:spPr>
          <a:xfrm>
            <a:off x="5063814" y="5253665"/>
            <a:ext cx="1723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Insurance Claim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412270-62C0-3C1A-244A-77320067498A}"/>
              </a:ext>
            </a:extLst>
          </p:cNvPr>
          <p:cNvSpPr/>
          <p:nvPr/>
        </p:nvSpPr>
        <p:spPr>
          <a:xfrm>
            <a:off x="5032785" y="1635421"/>
            <a:ext cx="1888589" cy="2960596"/>
          </a:xfrm>
          <a:prstGeom prst="rect">
            <a:avLst/>
          </a:prstGeom>
          <a:solidFill>
            <a:srgbClr val="23A9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884EB1-1FE8-52D4-90DD-7D03EF6EF705}"/>
              </a:ext>
            </a:extLst>
          </p:cNvPr>
          <p:cNvSpPr/>
          <p:nvPr/>
        </p:nvSpPr>
        <p:spPr>
          <a:xfrm>
            <a:off x="5068197" y="1678285"/>
            <a:ext cx="1817196" cy="217445"/>
          </a:xfrm>
          <a:prstGeom prst="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</a:rPr>
              <a:t>Hospital Name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8A0FFB4-D535-5AB7-8F15-BD1C7B3B4174}"/>
              </a:ext>
            </a:extLst>
          </p:cNvPr>
          <p:cNvSpPr/>
          <p:nvPr/>
        </p:nvSpPr>
        <p:spPr>
          <a:xfrm>
            <a:off x="5068197" y="2147031"/>
            <a:ext cx="1817196" cy="217445"/>
          </a:xfrm>
          <a:prstGeom prst="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</a:rPr>
              <a:t>Hospital Address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2B0B1B-E17D-2DE1-3CAC-07D3ACC45F7E}"/>
              </a:ext>
            </a:extLst>
          </p:cNvPr>
          <p:cNvSpPr/>
          <p:nvPr/>
        </p:nvSpPr>
        <p:spPr>
          <a:xfrm>
            <a:off x="5071189" y="2648288"/>
            <a:ext cx="1817196" cy="217445"/>
          </a:xfrm>
          <a:prstGeom prst="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</a:rPr>
              <a:t>Date of Admission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52156D-E092-5E10-890F-4D1318AD13E1}"/>
              </a:ext>
            </a:extLst>
          </p:cNvPr>
          <p:cNvSpPr/>
          <p:nvPr/>
        </p:nvSpPr>
        <p:spPr>
          <a:xfrm>
            <a:off x="5063814" y="3157015"/>
            <a:ext cx="1817196" cy="217445"/>
          </a:xfrm>
          <a:prstGeom prst="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</a:rPr>
              <a:t>Date of Discharge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F48FF29-6237-BC47-8784-2B44B730AA90}"/>
              </a:ext>
            </a:extLst>
          </p:cNvPr>
          <p:cNvSpPr/>
          <p:nvPr/>
        </p:nvSpPr>
        <p:spPr>
          <a:xfrm>
            <a:off x="5106564" y="1882026"/>
            <a:ext cx="1724382" cy="2174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2" name="Graphic 61" descr="Magnifying glass">
            <a:extLst>
              <a:ext uri="{FF2B5EF4-FFF2-40B4-BE49-F238E27FC236}">
                <a16:creationId xmlns:a16="http://schemas.microsoft.com/office/drawing/2014/main" id="{F2101D3E-C03A-7024-95F1-41FD45B58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0908" y="1887651"/>
            <a:ext cx="181531" cy="181531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C1512AE-B28F-DBF5-7186-E0075923ED7F}"/>
              </a:ext>
            </a:extLst>
          </p:cNvPr>
          <p:cNvSpPr/>
          <p:nvPr/>
        </p:nvSpPr>
        <p:spPr>
          <a:xfrm>
            <a:off x="5106564" y="2352651"/>
            <a:ext cx="1724382" cy="2174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2DD6E5D-82A3-DFEE-86FA-A4FF27098B51}"/>
              </a:ext>
            </a:extLst>
          </p:cNvPr>
          <p:cNvSpPr/>
          <p:nvPr/>
        </p:nvSpPr>
        <p:spPr>
          <a:xfrm>
            <a:off x="5114604" y="2853908"/>
            <a:ext cx="1724382" cy="2174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7" name="Graphic 66" descr="Daily calendar">
            <a:extLst>
              <a:ext uri="{FF2B5EF4-FFF2-40B4-BE49-F238E27FC236}">
                <a16:creationId xmlns:a16="http://schemas.microsoft.com/office/drawing/2014/main" id="{1D24F8D6-BC9F-876B-44D3-C947441ABA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88947" y="2894572"/>
            <a:ext cx="182880" cy="182880"/>
          </a:xfrm>
          <a:prstGeom prst="rect">
            <a:avLst/>
          </a:prstGeom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57A887C-F4D0-1B85-045F-3A17E76376D0}"/>
              </a:ext>
            </a:extLst>
          </p:cNvPr>
          <p:cNvSpPr/>
          <p:nvPr/>
        </p:nvSpPr>
        <p:spPr>
          <a:xfrm>
            <a:off x="5106564" y="3363759"/>
            <a:ext cx="1724382" cy="2174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0" name="Graphic 69" descr="Daily calendar">
            <a:extLst>
              <a:ext uri="{FF2B5EF4-FFF2-40B4-BE49-F238E27FC236}">
                <a16:creationId xmlns:a16="http://schemas.microsoft.com/office/drawing/2014/main" id="{5D5F3AEF-A9E9-AFD2-B61D-1626C2A296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88947" y="3385071"/>
            <a:ext cx="182880" cy="18288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BE3CA2B-2E60-1D53-3672-E896B8AAAE8F}"/>
              </a:ext>
            </a:extLst>
          </p:cNvPr>
          <p:cNvSpPr/>
          <p:nvPr/>
        </p:nvSpPr>
        <p:spPr>
          <a:xfrm>
            <a:off x="5060157" y="3666506"/>
            <a:ext cx="1817196" cy="217445"/>
          </a:xfrm>
          <a:prstGeom prst="rect">
            <a:avLst/>
          </a:prstGeom>
          <a:solidFill>
            <a:srgbClr val="23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</a:rPr>
              <a:t>Reason of Hospitalization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4DCABA6-452C-E289-1346-1E19961985BE}"/>
              </a:ext>
            </a:extLst>
          </p:cNvPr>
          <p:cNvSpPr/>
          <p:nvPr/>
        </p:nvSpPr>
        <p:spPr>
          <a:xfrm>
            <a:off x="5110357" y="3882822"/>
            <a:ext cx="1724382" cy="2174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C9C37DD-A94A-38E8-3BEB-FF0FB2477B99}"/>
              </a:ext>
            </a:extLst>
          </p:cNvPr>
          <p:cNvSpPr/>
          <p:nvPr/>
        </p:nvSpPr>
        <p:spPr>
          <a:xfrm>
            <a:off x="5421236" y="4272899"/>
            <a:ext cx="1056806" cy="217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53327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214</Words>
  <Application>Microsoft Office PowerPoint</Application>
  <PresentationFormat>Widescreen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ABHINAY SINGAMPALLI</dc:creator>
  <cp:lastModifiedBy>Urvashi Bhurase</cp:lastModifiedBy>
  <cp:revision>7</cp:revision>
  <dcterms:created xsi:type="dcterms:W3CDTF">2023-04-01T21:32:50Z</dcterms:created>
  <dcterms:modified xsi:type="dcterms:W3CDTF">2023-04-02T16:33:35Z</dcterms:modified>
</cp:coreProperties>
</file>