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4" r:id="rId1"/>
  </p:sldMasterIdLst>
  <p:notesMasterIdLst>
    <p:notesMasterId r:id="rId15"/>
  </p:notesMasterIdLst>
  <p:sldIdLst>
    <p:sldId id="256" r:id="rId2"/>
    <p:sldId id="257" r:id="rId3"/>
    <p:sldId id="286" r:id="rId4"/>
    <p:sldId id="293" r:id="rId5"/>
    <p:sldId id="294" r:id="rId6"/>
    <p:sldId id="295" r:id="rId7"/>
    <p:sldId id="296" r:id="rId8"/>
    <p:sldId id="298" r:id="rId9"/>
    <p:sldId id="297" r:id="rId10"/>
    <p:sldId id="299" r:id="rId11"/>
    <p:sldId id="300" r:id="rId12"/>
    <p:sldId id="301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570E2B-3FC1-F839-19BF-3FDF3D4E849B}" name="박찬영" initials="찬박" userId="S::20191546@sch.ac.kr::50773cd8-c033-4109-939f-99774930263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9EBF5"/>
    <a:srgbClr val="FFC000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b="0" i="0">
                <a:latin typeface="Arial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b="0" i="0">
                <a:latin typeface="Arial"/>
              </a:defRPr>
            </a:lvl1pPr>
          </a:lstStyle>
          <a:p>
            <a:pPr lvl="0">
              <a:defRPr/>
            </a:pPr>
            <a:fld id="{8A1AFEC3-975C-CD4C-A895-21A12C3F96F4}" type="datetime1">
              <a:rPr lang="en-KR"/>
              <a:pPr lvl="0">
                <a:defRPr/>
              </a:pPr>
              <a:t>08/31/2024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b="0" i="0">
                <a:latin typeface="Arial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b="0" i="0">
                <a:latin typeface="Arial"/>
              </a:defRPr>
            </a:lvl1pPr>
          </a:lstStyle>
          <a:p>
            <a:pPr lvl="0">
              <a:defRPr/>
            </a:pPr>
            <a:fld id="{F221D28C-D03A-3447-A14E-41D8F76B186C}" type="slidenum">
              <a:rPr lang="en-KR"/>
              <a:pPr lvl="0">
                <a:defRPr/>
              </a:pPr>
              <a:t>‹#›</a:t>
            </a:fld>
            <a:endParaRPr lang="en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6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898FBF-BD29-174D-8D4D-795FFB37F4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20042"/>
            <a:ext cx="9144000" cy="526432"/>
          </a:xfrm>
          <a:noFill/>
        </p:spPr>
        <p:txBody>
          <a:bodyPr>
            <a:no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EF62E-5DBF-A347-81B6-94FEA37EF0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3350"/>
            <a:ext cx="87075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 err="1">
                <a:solidFill>
                  <a:srgbClr val="203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KSensor</a:t>
            </a:r>
            <a:endParaRPr lang="en-US" altLang="ko-KR" sz="1300" b="1" dirty="0">
              <a:solidFill>
                <a:srgbClr val="203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ECF2F-2CAA-564B-9FD0-E3F31972D6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5612"/>
            <a:ext cx="174759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kern="1200" dirty="0" err="1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Ubicomplab</a:t>
            </a:r>
            <a:r>
              <a:rPr lang="en-US" altLang="ko-KR" sz="1300" b="1" kern="1200" dirty="0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@ SCH</a:t>
            </a:r>
            <a:endParaRPr lang="en-US" sz="1300" b="1" kern="1200" dirty="0">
              <a:solidFill>
                <a:srgbClr val="203764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895FA2D-7C5A-8749-9402-AB5BD077B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07104" y="6605555"/>
            <a:ext cx="331980" cy="247529"/>
          </a:xfrm>
          <a:solidFill>
            <a:srgbClr val="EDF6F6"/>
          </a:solidFill>
        </p:spPr>
        <p:txBody>
          <a:bodyPr wrap="none" lIns="0" rIns="0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3055DB-AD76-A24A-B57F-43DE12EE49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648" y="1064239"/>
            <a:ext cx="8166704" cy="5323550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"/>
              <a:defRPr sz="25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  <a:lvl2pPr marL="512763" indent="-227013">
              <a:lnSpc>
                <a:spcPct val="100000"/>
              </a:lnSpc>
              <a:spcBef>
                <a:spcPts val="700"/>
              </a:spcBef>
              <a:buFont typeface="Calibri" panose="020F0502020204030204" pitchFamily="34" charset="0"/>
              <a:buChar char="●"/>
              <a:defRPr sz="18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2pPr>
            <a:lvl3pPr marL="798513" indent="-227013">
              <a:lnSpc>
                <a:spcPct val="100000"/>
              </a:lnSpc>
              <a:spcBef>
                <a:spcPts val="400"/>
              </a:spcBef>
              <a:buFont typeface="Wingdings 2" panose="05020102010507070707" pitchFamily="18" charset="2"/>
              <a:buChar char=""/>
              <a:defRPr sz="15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3pPr>
            <a:lvl4pPr marL="973138" indent="-174625">
              <a:lnSpc>
                <a:spcPct val="100000"/>
              </a:lnSpc>
              <a:spcBef>
                <a:spcPts val="400"/>
              </a:spcBef>
              <a:buFont typeface="Calibri" panose="020F0502020204030204" pitchFamily="34" charset="0"/>
              <a:buChar char="−"/>
              <a:defRPr sz="15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4pPr>
            <a:lvl5pPr marL="1141413" indent="-111125">
              <a:lnSpc>
                <a:spcPct val="100000"/>
              </a:lnSpc>
              <a:spcBef>
                <a:spcPts val="400"/>
              </a:spcBef>
              <a:defRPr sz="15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F1E9CC-9F79-C5DA-6FB7-E9AD06502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3030" y="13350"/>
            <a:ext cx="761138" cy="29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4E10D-4A1C-569D-5CF5-9B12E0B729B1}"/>
              </a:ext>
            </a:extLst>
          </p:cNvPr>
          <p:cNvSpPr/>
          <p:nvPr userDrawn="1"/>
        </p:nvSpPr>
        <p:spPr>
          <a:xfrm>
            <a:off x="0" y="792388"/>
            <a:ext cx="9144000" cy="5408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0">
                <a:srgbClr val="1E9AD7"/>
              </a:gs>
              <a:gs pos="4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898FBF-BD29-174D-8D4D-795FFB37F4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20042"/>
            <a:ext cx="9144000" cy="526432"/>
          </a:xfrm>
          <a:noFill/>
        </p:spPr>
        <p:txBody>
          <a:bodyPr>
            <a:no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EF62E-5DBF-A347-81B6-94FEA37EF0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3350"/>
            <a:ext cx="87075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 err="1">
                <a:solidFill>
                  <a:srgbClr val="203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KSensor</a:t>
            </a:r>
            <a:endParaRPr lang="en-US" altLang="ko-KR" sz="1300" b="1" dirty="0">
              <a:solidFill>
                <a:srgbClr val="203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ECF2F-2CAA-564B-9FD0-E3F31972D6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5612"/>
            <a:ext cx="174759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kern="1200" dirty="0" err="1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Ubicomplab</a:t>
            </a:r>
            <a:r>
              <a:rPr lang="en-US" altLang="ko-KR" sz="1300" b="1" kern="1200" dirty="0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@ SCH</a:t>
            </a:r>
            <a:endParaRPr lang="en-US" sz="1300" b="1" kern="1200" dirty="0">
              <a:solidFill>
                <a:srgbClr val="203764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895FA2D-7C5A-8749-9402-AB5BD077B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07104" y="6605555"/>
            <a:ext cx="331980" cy="247529"/>
          </a:xfrm>
          <a:solidFill>
            <a:srgbClr val="EDF6F6"/>
          </a:solidFill>
        </p:spPr>
        <p:txBody>
          <a:bodyPr wrap="none" lIns="0" rIns="0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E5AAD1-9692-C2C3-652A-C0323C6EEF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3030" y="13350"/>
            <a:ext cx="761138" cy="29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9EC132-555D-5AD0-5936-EEBD183C9E59}"/>
              </a:ext>
            </a:extLst>
          </p:cNvPr>
          <p:cNvSpPr/>
          <p:nvPr userDrawn="1"/>
        </p:nvSpPr>
        <p:spPr>
          <a:xfrm>
            <a:off x="0" y="792388"/>
            <a:ext cx="9144000" cy="5408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0">
                <a:srgbClr val="1E9AD7"/>
              </a:gs>
              <a:gs pos="4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fld id="{3B1C0531-7D8A-8743-A81D-DE951533CD03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fld id="{19C25147-DD49-F344-BF64-963501AD0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0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quests.post/" TargetMode="External"/><Relationship Id="rId2" Type="http://schemas.openxmlformats.org/officeDocument/2006/relationships/hyperlink" Target="http://114.71.220.59:2021/Mobius/Ksensor_ubicomp_2/mo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14.71.220.59:7575/#!/monito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/>
          <p:cNvSpPr/>
          <p:nvPr/>
        </p:nvSpPr>
        <p:spPr>
          <a:xfrm>
            <a:off x="0" y="1593668"/>
            <a:ext cx="9144000" cy="1443221"/>
          </a:xfrm>
          <a:prstGeom prst="chevron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500" b="1" dirty="0" err="1">
                <a:solidFill>
                  <a:srgbClr val="203664"/>
                </a:solidFill>
                <a:latin typeface="Arial"/>
                <a:ea typeface="KOPUBDOTUM MEDIUM"/>
                <a:cs typeface="Arial"/>
              </a:rPr>
              <a:t>KSensor</a:t>
            </a:r>
            <a:endParaRPr lang="en-US" altLang="ko-KR" sz="3500" b="1" dirty="0">
              <a:solidFill>
                <a:srgbClr val="203664"/>
              </a:solidFill>
              <a:latin typeface="Arial"/>
              <a:ea typeface="KOPUBDOTUM MEDIUM"/>
              <a:cs typeface="Arial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b="1" dirty="0">
              <a:solidFill>
                <a:srgbClr val="203664"/>
              </a:solidFill>
              <a:latin typeface="Arial"/>
              <a:cs typeface="Arial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rgbClr val="203664"/>
                </a:solidFill>
                <a:latin typeface="Arial"/>
                <a:cs typeface="Arial"/>
              </a:rPr>
              <a:t>- APM2-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>
          <a:xfrm>
            <a:off x="0" y="13350"/>
            <a:ext cx="870751" cy="29238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defRPr/>
            </a:pPr>
            <a:r>
              <a:rPr lang="en-US" altLang="ko-KR" sz="1300" b="1" dirty="0" err="1">
                <a:solidFill>
                  <a:srgbClr val="203764"/>
                </a:solidFill>
                <a:latin typeface="Arial"/>
                <a:cs typeface="Arial"/>
              </a:rPr>
              <a:t>KSensor</a:t>
            </a:r>
            <a:endParaRPr lang="en-US" altLang="ko-KR" sz="1300" b="1" dirty="0">
              <a:solidFill>
                <a:srgbClr val="203764"/>
              </a:solidFill>
              <a:latin typeface="Arial"/>
              <a:cs typeface="Arial"/>
            </a:endParaRPr>
          </a:p>
        </p:txBody>
      </p:sp>
      <p:sp>
        <p:nvSpPr>
          <p:cNvPr id="10" name="Subtitle 4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22166"/>
          </a:xfrm>
        </p:spPr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endParaRPr lang="en-US" sz="2000">
              <a:solidFill>
                <a:srgbClr val="203764"/>
              </a:solidFill>
              <a:ea typeface="+mn-ea"/>
            </a:endParaRPr>
          </a:p>
          <a:p>
            <a:pPr eaLnBrk="1" hangingPunct="1">
              <a:spcAft>
                <a:spcPts val="0"/>
              </a:spcAft>
              <a:defRPr/>
            </a:pPr>
            <a:endParaRPr lang="en-US" altLang="ko-KR" sz="2000">
              <a:solidFill>
                <a:srgbClr val="203764"/>
              </a:solidFill>
              <a:ea typeface="+mn-ea"/>
            </a:endParaRPr>
          </a:p>
          <a:p>
            <a:pPr eaLnBrk="1" hangingPunct="1">
              <a:spcAft>
                <a:spcPts val="0"/>
              </a:spcAft>
              <a:defRPr/>
            </a:pPr>
            <a:r>
              <a:rPr lang="en-US" altLang="ko-KR" b="1">
                <a:solidFill>
                  <a:srgbClr val="203764"/>
                </a:solidFill>
                <a:ea typeface="+mn-ea"/>
              </a:rPr>
              <a:t>Ubicomp Lab</a:t>
            </a:r>
          </a:p>
          <a:p>
            <a:pPr eaLnBrk="1" hangingPunct="1">
              <a:spcAft>
                <a:spcPts val="0"/>
              </a:spcAft>
              <a:defRPr/>
            </a:pPr>
            <a:endParaRPr lang="en-US" altLang="ko-KR" b="1">
              <a:solidFill>
                <a:srgbClr val="203764"/>
              </a:solidFill>
              <a:ea typeface="+mn-ea"/>
            </a:endParaRPr>
          </a:p>
          <a:p>
            <a:pPr eaLnBrk="1" hangingPunct="1">
              <a:spcAft>
                <a:spcPts val="0"/>
              </a:spcAft>
              <a:defRPr/>
            </a:pPr>
            <a:r>
              <a:rPr lang="en-US" altLang="ko-KR" b="1">
                <a:solidFill>
                  <a:srgbClr val="203764"/>
                </a:solidFill>
                <a:ea typeface="+mn-ea"/>
              </a:rPr>
              <a:t>Soonchunhyang University</a:t>
            </a:r>
          </a:p>
          <a:p>
            <a:pPr eaLnBrk="1" hangingPunct="1">
              <a:spcAft>
                <a:spcPts val="0"/>
              </a:spcAft>
              <a:defRPr/>
            </a:pPr>
            <a:endParaRPr lang="en-US" altLang="ko-KR" sz="1800">
              <a:solidFill>
                <a:srgbClr val="203764"/>
              </a:solidFill>
              <a:ea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949781"/>
            <a:ext cx="9144000" cy="87108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21000">
                <a:schemeClr val="accent1">
                  <a:lumMod val="45000"/>
                  <a:lumOff val="55000"/>
                </a:schemeClr>
              </a:gs>
              <a:gs pos="0">
                <a:srgbClr val="1E9AD7"/>
              </a:gs>
              <a:gs pos="4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KR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0F21F-AB12-381D-2AD4-42A5B04A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코드 </a:t>
            </a:r>
            <a:r>
              <a:rPr lang="en-US" altLang="ko-KR" dirty="0"/>
              <a:t>( Fan Speed </a:t>
            </a:r>
            <a:r>
              <a:rPr lang="ko-KR" altLang="en-US" dirty="0"/>
              <a:t>제어 코드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A2486F-4FAD-5C01-2531-16A1CFCF64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1C05B-9B41-B108-EE16-03685311CBFC}"/>
              </a:ext>
            </a:extLst>
          </p:cNvPr>
          <p:cNvSpPr txBox="1"/>
          <p:nvPr/>
        </p:nvSpPr>
        <p:spPr>
          <a:xfrm>
            <a:off x="279398" y="1028343"/>
            <a:ext cx="738678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0" i="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http://114.71.220.59:2021/Mobius/Ksensor_ubicomp_2/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motor</a:t>
            </a:r>
            <a:endParaRPr lang="en-US" altLang="ko-K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headers = {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'Accept': 'application/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'X-M2M-RI': '12345',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'X-M2M-Origin': ‘SKsneosr_ubicomp_2',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'Content-Type': 'application/vnd.onem2m-res+json; ty=4’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= {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"m2m:cin": {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"con" : "M1_P1_2000"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}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= </a:t>
            </a:r>
            <a:r>
              <a:rPr lang="en-US" altLang="ko-KR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requests.post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headers = headers, 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data)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1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0F21F-AB12-381D-2AD4-42A5B04A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코드 </a:t>
            </a:r>
            <a:r>
              <a:rPr lang="en-US" altLang="ko-KR" dirty="0"/>
              <a:t>(</a:t>
            </a:r>
            <a:r>
              <a:rPr lang="ko-KR" altLang="en-US" dirty="0"/>
              <a:t>가장 최근에 올라온 </a:t>
            </a:r>
            <a:r>
              <a:rPr lang="en-US" altLang="ko-KR" dirty="0"/>
              <a:t>data </a:t>
            </a:r>
            <a:r>
              <a:rPr lang="ko-KR" altLang="en-US" dirty="0"/>
              <a:t>가져오는 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A2486F-4FAD-5C01-2531-16A1CFCF64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1C05B-9B41-B108-EE16-03685311CBFC}"/>
              </a:ext>
            </a:extLst>
          </p:cNvPr>
          <p:cNvSpPr txBox="1"/>
          <p:nvPr/>
        </p:nvSpPr>
        <p:spPr>
          <a:xfrm>
            <a:off x="279398" y="1025205"/>
            <a:ext cx="738678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endParaRPr lang="en-US" altLang="ko-K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http://114.71.220.59:2021/Mobius/Ksensor_ubicomp_2/data/la</a:t>
            </a:r>
            <a:endParaRPr lang="en-US" altLang="ko-K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headers = {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'Accept': 'application/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'X-M2M-RI': '12345',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'X-M2M-Origin': Skensor_ubicomp_2',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'Content-Type': 'application/vnd.onem2m-res+json; ty=4'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ko-K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headers = headers)</a:t>
            </a:r>
          </a:p>
          <a:p>
            <a:endParaRPr lang="en-US" altLang="ko-K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r.raise_for_status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r.json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["m2m:cin"]["con"])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 Exception as 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print("There was a problem : %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s".format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7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33437-8933-1E45-FC25-F3E3A2A8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이외의 정보들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95C5-A636-CED9-9F92-2C22FC2C9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9977D-A2E9-7F8E-0057-E82E7C33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RPM</a:t>
            </a:r>
            <a:r>
              <a:rPr lang="ko-KR" altLang="en-US" dirty="0"/>
              <a:t>값은 언제 올라오나요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RPM</a:t>
            </a:r>
            <a:r>
              <a:rPr lang="ko-KR" altLang="en-US" dirty="0"/>
              <a:t>값은 </a:t>
            </a:r>
            <a:r>
              <a:rPr lang="en-US" altLang="ko-KR" dirty="0"/>
              <a:t>1</a:t>
            </a:r>
            <a:r>
              <a:rPr lang="ko-KR" altLang="en-US" dirty="0"/>
              <a:t>분마다 주기적으로 자동 업로드 됩니다</a:t>
            </a:r>
            <a:r>
              <a:rPr lang="en-US" altLang="ko-KR" dirty="0"/>
              <a:t>. (</a:t>
            </a:r>
            <a:r>
              <a:rPr lang="ko-KR" altLang="en-US" dirty="0"/>
              <a:t>정확한 </a:t>
            </a:r>
            <a:r>
              <a:rPr lang="en-US" altLang="ko-KR" dirty="0"/>
              <a:t>1</a:t>
            </a:r>
            <a:r>
              <a:rPr lang="ko-KR" altLang="en-US" dirty="0"/>
              <a:t>분은 아니며 </a:t>
            </a:r>
            <a:r>
              <a:rPr lang="ko-KR" altLang="en-US" dirty="0" err="1"/>
              <a:t>몇초정도</a:t>
            </a:r>
            <a:r>
              <a:rPr lang="ko-KR" altLang="en-US" dirty="0"/>
              <a:t> 지연이 될 때도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Fan Speed</a:t>
            </a:r>
            <a:r>
              <a:rPr lang="ko-KR" altLang="en-US" dirty="0"/>
              <a:t>를 지정해준 속도 말고 다른 속도는 안되나요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됩니다</a:t>
            </a:r>
            <a:r>
              <a:rPr lang="en-US" altLang="ko-KR" dirty="0"/>
              <a:t>. </a:t>
            </a:r>
            <a:r>
              <a:rPr lang="ko-KR" altLang="en-US" dirty="0"/>
              <a:t>설명한 </a:t>
            </a:r>
            <a:r>
              <a:rPr lang="en-US" altLang="ko-KR" dirty="0"/>
              <a:t>7</a:t>
            </a:r>
            <a:r>
              <a:rPr lang="ko-KR" altLang="en-US" dirty="0"/>
              <a:t>개의 속도 말고 다른 속도를 원한다면 저에게 문의해주세요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모비우스</a:t>
            </a:r>
            <a:r>
              <a:rPr lang="ko-KR" altLang="en-US" dirty="0"/>
              <a:t> 모니터 주소를 알고 싶어요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http://114.71.220.59:7575/#!/monitor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</a:t>
            </a:r>
            <a:r>
              <a:rPr lang="ko-KR" altLang="en-US" dirty="0" err="1"/>
              <a:t>궁금한게</a:t>
            </a:r>
            <a:r>
              <a:rPr lang="ko-KR" altLang="en-US" dirty="0"/>
              <a:t> 있으면 </a:t>
            </a:r>
            <a:r>
              <a:rPr lang="en-US" altLang="ko-KR" dirty="0"/>
              <a:t>Slack</a:t>
            </a:r>
            <a:r>
              <a:rPr lang="ko-KR" altLang="en-US" dirty="0"/>
              <a:t>을 통해 저에게 문의해주세요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91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48B6-13FB-9149-85FE-9B16479B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BF1CD2E-92C0-7643-AA83-3F6468F70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2805113"/>
            <a:ext cx="3876675" cy="861774"/>
          </a:xfrm>
          <a:prstGeom prst="rect">
            <a:avLst/>
          </a:prstGeom>
          <a:solidFill>
            <a:srgbClr val="EDF6F6"/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5000" b="1" dirty="0">
                <a:solidFill>
                  <a:srgbClr val="2036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Thank you</a:t>
            </a:r>
            <a:endParaRPr lang="en-US" sz="5000" b="1" dirty="0">
              <a:solidFill>
                <a:srgbClr val="203664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2B3B5-2194-5045-94B7-A254808FD858}"/>
              </a:ext>
            </a:extLst>
          </p:cNvPr>
          <p:cNvSpPr txBox="1"/>
          <p:nvPr/>
        </p:nvSpPr>
        <p:spPr>
          <a:xfrm>
            <a:off x="2183376" y="4441371"/>
            <a:ext cx="4777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Questions?</a:t>
            </a:r>
          </a:p>
          <a:p>
            <a:pPr algn="ctr"/>
            <a:endParaRPr lang="en-US" altLang="ko-KR" sz="2400" dirty="0">
              <a:solidFill>
                <a:srgbClr val="203764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Contact: kksp98y142@gmail.com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F6F44-1313-470A-2C09-8AEB01D7E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E6B9-946F-3B9D-9DC2-8C487573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CB1B-ECC4-E60D-2CCF-C6A98420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APM2</a:t>
            </a:r>
          </a:p>
          <a:p>
            <a:pPr lvl="1"/>
            <a:r>
              <a:rPr lang="en-US" altLang="ko-KR" dirty="0"/>
              <a:t>APM2</a:t>
            </a:r>
            <a:r>
              <a:rPr lang="ko-KR" altLang="en-US" dirty="0"/>
              <a:t>서버 구성도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CNT </a:t>
            </a:r>
            <a:r>
              <a:rPr lang="ko-KR" altLang="en-US" dirty="0"/>
              <a:t>부가 설명</a:t>
            </a:r>
            <a:endParaRPr lang="en-US" altLang="ko-KR" dirty="0"/>
          </a:p>
          <a:p>
            <a:pPr lvl="1"/>
            <a:r>
              <a:rPr lang="ko-KR" altLang="en-US" dirty="0"/>
              <a:t>예제 코드</a:t>
            </a:r>
            <a:endParaRPr lang="en-US" altLang="ko-KR" dirty="0"/>
          </a:p>
          <a:p>
            <a:pPr lvl="1"/>
            <a:r>
              <a:rPr lang="ko-KR" altLang="en-US" dirty="0"/>
              <a:t>이외 정보들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567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04BF-08A3-4F18-D3F8-11CB87AEF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APM2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060F-88F5-8987-510A-65EA7827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722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9ED4-8BBF-571F-4A9F-3FDCFF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APM2</a:t>
            </a:r>
            <a:r>
              <a:rPr lang="ko-KR" altLang="en-US" dirty="0"/>
              <a:t>서버 구성도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5B88-AEAA-8511-A8AE-242977E03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9C5C2-E769-65BE-5802-D1291868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구성도</a:t>
            </a:r>
          </a:p>
        </p:txBody>
      </p:sp>
      <p:pic>
        <p:nvPicPr>
          <p:cNvPr id="6" name="그림 5" descr="스크린샷, 라인, 원, 도표이(가) 표시된 사진&#10;&#10;자동 생성된 설명">
            <a:extLst>
              <a:ext uri="{FF2B5EF4-FFF2-40B4-BE49-F238E27FC236}">
                <a16:creationId xmlns:a16="http://schemas.microsoft.com/office/drawing/2014/main" id="{20A5D7AB-9DF8-E355-9A60-53E67E8D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9" y="1608527"/>
            <a:ext cx="8166704" cy="44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0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9ED4-8BBF-571F-4A9F-3FDCFF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APM2</a:t>
            </a:r>
            <a:r>
              <a:rPr lang="ko-KR" altLang="en-US" dirty="0"/>
              <a:t>서버 구성도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5B88-AEAA-8511-A8AE-242977E03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EA04D1-342A-91DA-036D-E3A9434EC4F4}"/>
              </a:ext>
            </a:extLst>
          </p:cNvPr>
          <p:cNvSpPr/>
          <p:nvPr/>
        </p:nvSpPr>
        <p:spPr>
          <a:xfrm>
            <a:off x="503383" y="1385455"/>
            <a:ext cx="1505527" cy="5264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Mobius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104E66-1E4A-95AB-CCF6-4516984EEBB1}"/>
              </a:ext>
            </a:extLst>
          </p:cNvPr>
          <p:cNvSpPr/>
          <p:nvPr/>
        </p:nvSpPr>
        <p:spPr>
          <a:xfrm>
            <a:off x="2715492" y="1385455"/>
            <a:ext cx="1584036" cy="5264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Ksensor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(AE)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3934EF-68E0-B4BD-6677-EE05C9306ABC}"/>
              </a:ext>
            </a:extLst>
          </p:cNvPr>
          <p:cNvSpPr/>
          <p:nvPr/>
        </p:nvSpPr>
        <p:spPr>
          <a:xfrm>
            <a:off x="5006110" y="1385455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FanSpeed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FB3E79-C922-F890-A58B-C0768BE8BEFB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2008910" y="1648671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0F5731-2A7F-0C5B-E817-26433724281F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4299528" y="1648671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44866BC-CCD2-A113-194B-63C65A720D75}"/>
              </a:ext>
            </a:extLst>
          </p:cNvPr>
          <p:cNvSpPr/>
          <p:nvPr/>
        </p:nvSpPr>
        <p:spPr>
          <a:xfrm>
            <a:off x="5006110" y="2616241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RPMData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A301560-5E78-8EBB-28AE-A2FD49E5DEAC}"/>
              </a:ext>
            </a:extLst>
          </p:cNvPr>
          <p:cNvSpPr/>
          <p:nvPr/>
        </p:nvSpPr>
        <p:spPr>
          <a:xfrm>
            <a:off x="5006110" y="3851523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660A3F-E638-63B8-A622-857ADD52A102}"/>
              </a:ext>
            </a:extLst>
          </p:cNvPr>
          <p:cNvSpPr/>
          <p:nvPr/>
        </p:nvSpPr>
        <p:spPr>
          <a:xfrm>
            <a:off x="5006110" y="5086805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651BEB-5B4C-5A7C-9BA0-125AE337D658}"/>
              </a:ext>
            </a:extLst>
          </p:cNvPr>
          <p:cNvCxnSpPr>
            <a:cxnSpLocks/>
          </p:cNvCxnSpPr>
          <p:nvPr/>
        </p:nvCxnSpPr>
        <p:spPr>
          <a:xfrm flipH="1">
            <a:off x="4299528" y="2879457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DCCC48-1A2B-9FB2-19A6-67E2DFEBC392}"/>
              </a:ext>
            </a:extLst>
          </p:cNvPr>
          <p:cNvCxnSpPr>
            <a:cxnSpLocks/>
          </p:cNvCxnSpPr>
          <p:nvPr/>
        </p:nvCxnSpPr>
        <p:spPr>
          <a:xfrm flipH="1">
            <a:off x="4299528" y="5350021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4081659-FF80-7992-7C01-83FCF5E2086D}"/>
              </a:ext>
            </a:extLst>
          </p:cNvPr>
          <p:cNvCxnSpPr>
            <a:cxnSpLocks/>
          </p:cNvCxnSpPr>
          <p:nvPr/>
        </p:nvCxnSpPr>
        <p:spPr>
          <a:xfrm flipH="1">
            <a:off x="4299528" y="4119337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A59024-A5E3-C70E-27A8-51F10FA15998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4299528" y="1648671"/>
            <a:ext cx="0" cy="37105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BF1119-C36F-0FD1-74F8-E59E1098E9E8}"/>
              </a:ext>
            </a:extLst>
          </p:cNvPr>
          <p:cNvSpPr txBox="1"/>
          <p:nvPr/>
        </p:nvSpPr>
        <p:spPr>
          <a:xfrm>
            <a:off x="6894915" y="1325505"/>
            <a:ext cx="207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팬 속도가 올라가는 곳입니다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ex) M1_P1_900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1F24E6-E4B5-E787-CBCD-ACD7C9CE13CD}"/>
              </a:ext>
            </a:extLst>
          </p:cNvPr>
          <p:cNvSpPr txBox="1"/>
          <p:nvPr/>
        </p:nvSpPr>
        <p:spPr>
          <a:xfrm>
            <a:off x="503384" y="2431574"/>
            <a:ext cx="3343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CNT</a:t>
            </a:r>
            <a:r>
              <a:rPr lang="ko-KR" altLang="en-US" dirty="0"/>
              <a:t>중에서 빨간색 테두리는 </a:t>
            </a:r>
            <a:r>
              <a:rPr lang="en-US" altLang="ko-KR" dirty="0"/>
              <a:t>MQTT</a:t>
            </a:r>
            <a:r>
              <a:rPr lang="ko-KR" altLang="en-US" dirty="0"/>
              <a:t> </a:t>
            </a:r>
            <a:r>
              <a:rPr lang="en-US" altLang="ko-KR" dirty="0"/>
              <a:t>Broker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해당 </a:t>
            </a:r>
            <a:r>
              <a:rPr lang="en-US" altLang="ko-KR" dirty="0"/>
              <a:t>CNT</a:t>
            </a:r>
            <a:r>
              <a:rPr lang="ko-KR" altLang="en-US" dirty="0"/>
              <a:t>에 값을 보내면 해당 </a:t>
            </a:r>
            <a:r>
              <a:rPr lang="en-US" altLang="ko-KR" dirty="0"/>
              <a:t>CNT</a:t>
            </a:r>
            <a:r>
              <a:rPr lang="ko-KR" altLang="en-US" dirty="0"/>
              <a:t>가 반응을 하여 실시간으로 값을 얻을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처음엔 </a:t>
            </a:r>
            <a:r>
              <a:rPr lang="en-US" altLang="ko-KR" dirty="0"/>
              <a:t>Fan Speed</a:t>
            </a:r>
            <a:r>
              <a:rPr lang="ko-KR" altLang="en-US" dirty="0"/>
              <a:t>는 모두 </a:t>
            </a:r>
            <a:r>
              <a:rPr lang="en-US" altLang="ko-KR" dirty="0"/>
              <a:t>900</a:t>
            </a:r>
            <a:r>
              <a:rPr lang="ko-KR" altLang="en-US" dirty="0"/>
              <a:t>으로 디폴트 값을 갖는다</a:t>
            </a:r>
            <a:r>
              <a:rPr lang="en-US" altLang="ko-KR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3871CF-47E5-C2EA-BE03-F3936CCAA809}"/>
              </a:ext>
            </a:extLst>
          </p:cNvPr>
          <p:cNvSpPr txBox="1"/>
          <p:nvPr/>
        </p:nvSpPr>
        <p:spPr>
          <a:xfrm>
            <a:off x="6894915" y="2556291"/>
            <a:ext cx="2078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RPM</a:t>
            </a:r>
            <a:r>
              <a:rPr lang="ko-KR" altLang="en-US" sz="1200" dirty="0"/>
              <a:t>의 값이 올라가는 곳입니다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ex) 20240831110623, 33.7, 51.4, 54, 71, 46, 40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DFE3F0-AB6D-DB2F-8C5B-4B05E2CD4BB4}"/>
              </a:ext>
            </a:extLst>
          </p:cNvPr>
          <p:cNvSpPr txBox="1"/>
          <p:nvPr/>
        </p:nvSpPr>
        <p:spPr>
          <a:xfrm>
            <a:off x="6871825" y="3494748"/>
            <a:ext cx="2078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APM2</a:t>
            </a:r>
            <a:r>
              <a:rPr lang="ko-KR" altLang="en-US" sz="1200" dirty="0"/>
              <a:t>의 데이터가 올라가는 곳입니다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ex) 20240831093531, 37, 32,900,900,900,900,900,900,900,900,900,32,15,15,10,12,18,16,13,10,15,34.80,51.50,0.052,0.000,0.015,0.000,98.21,0.58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76FAF1-560C-3671-2F58-6A53FF7A870F}"/>
              </a:ext>
            </a:extLst>
          </p:cNvPr>
          <p:cNvSpPr txBox="1"/>
          <p:nvPr/>
        </p:nvSpPr>
        <p:spPr>
          <a:xfrm>
            <a:off x="6894915" y="5078490"/>
            <a:ext cx="207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사용자의 명령어들이 올라가 있는 곳입니다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ex) M1_P2_2000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15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9ED4-8BBF-571F-4A9F-3FDCFF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Fan Speed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5B88-AEAA-8511-A8AE-242977E03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3934EF-68E0-B4BD-6677-EE05C9306ABC}"/>
              </a:ext>
            </a:extLst>
          </p:cNvPr>
          <p:cNvSpPr/>
          <p:nvPr/>
        </p:nvSpPr>
        <p:spPr>
          <a:xfrm>
            <a:off x="877456" y="134890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FanSpeed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0F5731-2A7F-0C5B-E817-26433724281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70874" y="161212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44866BC-CCD2-A113-194B-63C65A720D75}"/>
              </a:ext>
            </a:extLst>
          </p:cNvPr>
          <p:cNvSpPr/>
          <p:nvPr/>
        </p:nvSpPr>
        <p:spPr>
          <a:xfrm>
            <a:off x="877456" y="2579693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RPMData</a:t>
            </a:r>
            <a:endParaRPr lang="en-US" altLang="ko-KR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A301560-5E78-8EBB-28AE-A2FD49E5DEAC}"/>
              </a:ext>
            </a:extLst>
          </p:cNvPr>
          <p:cNvSpPr/>
          <p:nvPr/>
        </p:nvSpPr>
        <p:spPr>
          <a:xfrm>
            <a:off x="877456" y="3814975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660A3F-E638-63B8-A622-857ADD52A102}"/>
              </a:ext>
            </a:extLst>
          </p:cNvPr>
          <p:cNvSpPr/>
          <p:nvPr/>
        </p:nvSpPr>
        <p:spPr>
          <a:xfrm>
            <a:off x="877456" y="505025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651BEB-5B4C-5A7C-9BA0-125AE337D658}"/>
              </a:ext>
            </a:extLst>
          </p:cNvPr>
          <p:cNvCxnSpPr>
            <a:cxnSpLocks/>
          </p:cNvCxnSpPr>
          <p:nvPr/>
        </p:nvCxnSpPr>
        <p:spPr>
          <a:xfrm flipH="1">
            <a:off x="170874" y="284290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DCCC48-1A2B-9FB2-19A6-67E2DFEBC392}"/>
              </a:ext>
            </a:extLst>
          </p:cNvPr>
          <p:cNvCxnSpPr>
            <a:cxnSpLocks/>
          </p:cNvCxnSpPr>
          <p:nvPr/>
        </p:nvCxnSpPr>
        <p:spPr>
          <a:xfrm flipH="1">
            <a:off x="170874" y="531347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4081659-FF80-7992-7C01-83FCF5E2086D}"/>
              </a:ext>
            </a:extLst>
          </p:cNvPr>
          <p:cNvCxnSpPr>
            <a:cxnSpLocks/>
          </p:cNvCxnSpPr>
          <p:nvPr/>
        </p:nvCxnSpPr>
        <p:spPr>
          <a:xfrm flipH="1">
            <a:off x="170874" y="408278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A59024-A5E3-C70E-27A8-51F10FA15998}"/>
              </a:ext>
            </a:extLst>
          </p:cNvPr>
          <p:cNvCxnSpPr>
            <a:cxnSpLocks/>
          </p:cNvCxnSpPr>
          <p:nvPr/>
        </p:nvCxnSpPr>
        <p:spPr>
          <a:xfrm flipV="1">
            <a:off x="170874" y="1612123"/>
            <a:ext cx="0" cy="3710546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2387DB-EFA5-3500-FD4F-BD81207ADFCD}"/>
              </a:ext>
            </a:extLst>
          </p:cNvPr>
          <p:cNvSpPr txBox="1"/>
          <p:nvPr/>
        </p:nvSpPr>
        <p:spPr>
          <a:xfrm>
            <a:off x="3482108" y="1264302"/>
            <a:ext cx="4987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</a:t>
            </a:r>
            <a:r>
              <a:rPr lang="en-US" altLang="ko-KR" dirty="0"/>
              <a:t>Arduino Mega</a:t>
            </a:r>
            <a:r>
              <a:rPr lang="ko-KR" altLang="en-US" dirty="0"/>
              <a:t>에서 </a:t>
            </a:r>
            <a:r>
              <a:rPr lang="en-US" altLang="ko-KR" dirty="0"/>
              <a:t>motor</a:t>
            </a:r>
            <a:r>
              <a:rPr lang="ko-KR" altLang="en-US" dirty="0"/>
              <a:t>에 올린 </a:t>
            </a:r>
            <a:r>
              <a:rPr lang="en-US" altLang="ko-KR" dirty="0" err="1"/>
              <a:t>Mx_Py_z</a:t>
            </a:r>
            <a:r>
              <a:rPr lang="ko-KR" altLang="en-US" dirty="0"/>
              <a:t>을 인식하여 </a:t>
            </a:r>
            <a:r>
              <a:rPr lang="en-US" altLang="ko-KR" dirty="0"/>
              <a:t>x</a:t>
            </a:r>
            <a:r>
              <a:rPr lang="ko-KR" altLang="en-US" dirty="0"/>
              <a:t>박스에 </a:t>
            </a:r>
            <a:r>
              <a:rPr lang="en-US" altLang="ko-KR" dirty="0"/>
              <a:t>y</a:t>
            </a:r>
            <a:r>
              <a:rPr lang="ko-KR" altLang="en-US" dirty="0"/>
              <a:t>번째 </a:t>
            </a:r>
            <a:r>
              <a:rPr lang="en-US" altLang="ko-KR" dirty="0"/>
              <a:t>Fan</a:t>
            </a:r>
            <a:r>
              <a:rPr lang="ko-KR" altLang="en-US" dirty="0"/>
              <a:t>을 </a:t>
            </a:r>
            <a:r>
              <a:rPr lang="en-US" altLang="ko-KR" dirty="0"/>
              <a:t>z</a:t>
            </a:r>
            <a:r>
              <a:rPr lang="ko-KR" altLang="en-US" dirty="0"/>
              <a:t>만큼 회전 시켰을 경우 </a:t>
            </a:r>
            <a:r>
              <a:rPr lang="en-US" altLang="ko-KR" dirty="0"/>
              <a:t>Arduino Mega</a:t>
            </a:r>
            <a:r>
              <a:rPr lang="ko-KR" altLang="en-US" dirty="0"/>
              <a:t>에서 현재 </a:t>
            </a:r>
            <a:r>
              <a:rPr lang="en-US" altLang="ko-KR" dirty="0"/>
              <a:t>Fan Speed</a:t>
            </a:r>
            <a:r>
              <a:rPr lang="ko-KR" altLang="en-US" dirty="0"/>
              <a:t>의 값을 </a:t>
            </a:r>
            <a:r>
              <a:rPr lang="en-US" altLang="ko-KR" dirty="0" err="1"/>
              <a:t>FanSpeed</a:t>
            </a:r>
            <a:r>
              <a:rPr lang="en-US" altLang="ko-KR" dirty="0"/>
              <a:t>(CNT)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올립니다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1A455C6C-76F0-0661-09A0-8ACA99F7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62" y="2788091"/>
            <a:ext cx="3332365" cy="25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1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9ED4-8BBF-571F-4A9F-3FDCFF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RPMData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5B88-AEAA-8511-A8AE-242977E03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3934EF-68E0-B4BD-6677-EE05C9306ABC}"/>
              </a:ext>
            </a:extLst>
          </p:cNvPr>
          <p:cNvSpPr/>
          <p:nvPr/>
        </p:nvSpPr>
        <p:spPr>
          <a:xfrm>
            <a:off x="877456" y="134890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FanSpeed</a:t>
            </a:r>
            <a:endParaRPr lang="en-US" altLang="ko-KR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0F5731-2A7F-0C5B-E817-26433724281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70874" y="161212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44866BC-CCD2-A113-194B-63C65A720D75}"/>
              </a:ext>
            </a:extLst>
          </p:cNvPr>
          <p:cNvSpPr/>
          <p:nvPr/>
        </p:nvSpPr>
        <p:spPr>
          <a:xfrm>
            <a:off x="877456" y="2579693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RPMData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A301560-5E78-8EBB-28AE-A2FD49E5DEAC}"/>
              </a:ext>
            </a:extLst>
          </p:cNvPr>
          <p:cNvSpPr/>
          <p:nvPr/>
        </p:nvSpPr>
        <p:spPr>
          <a:xfrm>
            <a:off x="877456" y="3814975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660A3F-E638-63B8-A622-857ADD52A102}"/>
              </a:ext>
            </a:extLst>
          </p:cNvPr>
          <p:cNvSpPr/>
          <p:nvPr/>
        </p:nvSpPr>
        <p:spPr>
          <a:xfrm>
            <a:off x="877456" y="505025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651BEB-5B4C-5A7C-9BA0-125AE337D658}"/>
              </a:ext>
            </a:extLst>
          </p:cNvPr>
          <p:cNvCxnSpPr>
            <a:cxnSpLocks/>
          </p:cNvCxnSpPr>
          <p:nvPr/>
        </p:nvCxnSpPr>
        <p:spPr>
          <a:xfrm flipH="1">
            <a:off x="170874" y="284290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DCCC48-1A2B-9FB2-19A6-67E2DFEBC392}"/>
              </a:ext>
            </a:extLst>
          </p:cNvPr>
          <p:cNvCxnSpPr>
            <a:cxnSpLocks/>
          </p:cNvCxnSpPr>
          <p:nvPr/>
        </p:nvCxnSpPr>
        <p:spPr>
          <a:xfrm flipH="1">
            <a:off x="170874" y="531347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4081659-FF80-7992-7C01-83FCF5E2086D}"/>
              </a:ext>
            </a:extLst>
          </p:cNvPr>
          <p:cNvCxnSpPr>
            <a:cxnSpLocks/>
          </p:cNvCxnSpPr>
          <p:nvPr/>
        </p:nvCxnSpPr>
        <p:spPr>
          <a:xfrm flipH="1">
            <a:off x="170874" y="408278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A59024-A5E3-C70E-27A8-51F10FA15998}"/>
              </a:ext>
            </a:extLst>
          </p:cNvPr>
          <p:cNvCxnSpPr>
            <a:cxnSpLocks/>
          </p:cNvCxnSpPr>
          <p:nvPr/>
        </p:nvCxnSpPr>
        <p:spPr>
          <a:xfrm flipV="1">
            <a:off x="170874" y="1612123"/>
            <a:ext cx="0" cy="3710546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2387DB-EFA5-3500-FD4F-BD81207ADFCD}"/>
              </a:ext>
            </a:extLst>
          </p:cNvPr>
          <p:cNvSpPr txBox="1"/>
          <p:nvPr/>
        </p:nvSpPr>
        <p:spPr>
          <a:xfrm>
            <a:off x="3498900" y="1148532"/>
            <a:ext cx="49876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RPMData</a:t>
            </a:r>
            <a:r>
              <a:rPr lang="en-US" altLang="ko-KR" dirty="0"/>
              <a:t>(CNT)</a:t>
            </a:r>
            <a:r>
              <a:rPr lang="ko-KR" altLang="en-US" dirty="0"/>
              <a:t>는 우리의 레퍼런스 장비 </a:t>
            </a:r>
            <a:r>
              <a:rPr lang="en-US" altLang="ko-KR" dirty="0"/>
              <a:t>RPM</a:t>
            </a:r>
            <a:r>
              <a:rPr lang="ko-KR" altLang="en-US" dirty="0"/>
              <a:t>에서 데이터를 받아와 이곳에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이곳은 </a:t>
            </a:r>
            <a:r>
              <a:rPr lang="en-US" altLang="ko-KR" dirty="0"/>
              <a:t>MQTT </a:t>
            </a:r>
            <a:r>
              <a:rPr lang="ko-KR" altLang="en-US" dirty="0"/>
              <a:t>브로커 역할도 한다</a:t>
            </a:r>
            <a:r>
              <a:rPr lang="en-US" altLang="ko-KR" dirty="0"/>
              <a:t>. (Arduino Mega</a:t>
            </a:r>
            <a:r>
              <a:rPr lang="ko-KR" altLang="en-US" dirty="0"/>
              <a:t>에 </a:t>
            </a:r>
            <a:r>
              <a:rPr lang="en-US" altLang="ko-KR" dirty="0"/>
              <a:t>start</a:t>
            </a:r>
            <a:r>
              <a:rPr lang="ko-KR" altLang="en-US" dirty="0"/>
              <a:t>신호를 보내는 역할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RPM</a:t>
            </a:r>
            <a:r>
              <a:rPr lang="ko-KR" altLang="en-US" dirty="0"/>
              <a:t>으로 부터 값이 이곳으로 들어오면 이곳을 </a:t>
            </a:r>
            <a:r>
              <a:rPr lang="en-US" altLang="ko-KR" dirty="0"/>
              <a:t>SUB</a:t>
            </a:r>
            <a:r>
              <a:rPr lang="ko-KR" altLang="en-US" dirty="0"/>
              <a:t>하고 있는 </a:t>
            </a:r>
            <a:r>
              <a:rPr lang="ko-KR" altLang="en-US" dirty="0" err="1"/>
              <a:t>젯슨</a:t>
            </a:r>
            <a:r>
              <a:rPr lang="ko-KR" altLang="en-US" dirty="0"/>
              <a:t> 나노에서 들어온 값 중 </a:t>
            </a:r>
            <a:r>
              <a:rPr lang="en-US" altLang="ko-KR" dirty="0" err="1"/>
              <a:t>Datatime</a:t>
            </a:r>
            <a:r>
              <a:rPr lang="ko-KR" altLang="en-US" dirty="0"/>
              <a:t>하고 </a:t>
            </a:r>
            <a:r>
              <a:rPr lang="en-US" altLang="ko-KR" dirty="0"/>
              <a:t>PM2.5 </a:t>
            </a:r>
            <a:r>
              <a:rPr lang="ko-KR" altLang="en-US" dirty="0"/>
              <a:t>보전 전 값과 </a:t>
            </a:r>
            <a:r>
              <a:rPr lang="en-US" altLang="ko-KR" dirty="0"/>
              <a:t>PM2.5</a:t>
            </a:r>
            <a:r>
              <a:rPr lang="ko-KR" altLang="en-US" dirty="0"/>
              <a:t>보정 후 값을 </a:t>
            </a:r>
            <a:r>
              <a:rPr lang="ko-KR" altLang="en-US" dirty="0" err="1"/>
              <a:t>파싱하여</a:t>
            </a:r>
            <a:r>
              <a:rPr lang="ko-KR" altLang="en-US" dirty="0"/>
              <a:t> 변수에 저장해 둔다</a:t>
            </a:r>
            <a:r>
              <a:rPr lang="en-US" altLang="ko-KR" dirty="0"/>
              <a:t>. (</a:t>
            </a:r>
            <a:r>
              <a:rPr lang="ko-KR" altLang="en-US" dirty="0"/>
              <a:t>추후 </a:t>
            </a:r>
            <a:r>
              <a:rPr lang="en-US" altLang="ko-KR" dirty="0"/>
              <a:t>Arduino Mega</a:t>
            </a:r>
            <a:r>
              <a:rPr lang="ko-KR" altLang="en-US" dirty="0"/>
              <a:t>에서 들어온 데이터들과 합쳐서 </a:t>
            </a:r>
            <a:r>
              <a:rPr lang="en-US" altLang="ko-KR" dirty="0"/>
              <a:t>data(CNT)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값을 올린다</a:t>
            </a:r>
            <a:r>
              <a:rPr lang="en-US" altLang="ko-KR" dirty="0"/>
              <a:t>.)</a:t>
            </a:r>
          </a:p>
        </p:txBody>
      </p:sp>
      <p:pic>
        <p:nvPicPr>
          <p:cNvPr id="5" name="그림 4" descr="스크린샷, 텍스트, 폰트, 원이(가) 표시된 사진&#10;&#10;자동 생성된 설명">
            <a:extLst>
              <a:ext uri="{FF2B5EF4-FFF2-40B4-BE49-F238E27FC236}">
                <a16:creationId xmlns:a16="http://schemas.microsoft.com/office/drawing/2014/main" id="{41EC41F7-F971-510A-B4C4-248FBD1D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00" y="3970612"/>
            <a:ext cx="1941318" cy="2567346"/>
          </a:xfrm>
          <a:prstGeom prst="rect">
            <a:avLst/>
          </a:prstGeom>
        </p:spPr>
      </p:pic>
      <p:pic>
        <p:nvPicPr>
          <p:cNvPr id="7" name="그림 6" descr="텍스트, 전자제품, 스크린샷, 운영 체제이(가) 표시된 사진&#10;&#10;자동 생성된 설명">
            <a:extLst>
              <a:ext uri="{FF2B5EF4-FFF2-40B4-BE49-F238E27FC236}">
                <a16:creationId xmlns:a16="http://schemas.microsoft.com/office/drawing/2014/main" id="{3040AB94-C5D8-0ED3-AA55-A373B22F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24" y="3970611"/>
            <a:ext cx="2707580" cy="25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9ED4-8BBF-571F-4A9F-3FDCFF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5B88-AEAA-8511-A8AE-242977E03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3934EF-68E0-B4BD-6677-EE05C9306ABC}"/>
              </a:ext>
            </a:extLst>
          </p:cNvPr>
          <p:cNvSpPr/>
          <p:nvPr/>
        </p:nvSpPr>
        <p:spPr>
          <a:xfrm>
            <a:off x="877456" y="134890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FanSpeed</a:t>
            </a:r>
            <a:endParaRPr lang="en-US" altLang="ko-KR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0F5731-2A7F-0C5B-E817-26433724281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70874" y="161212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44866BC-CCD2-A113-194B-63C65A720D75}"/>
              </a:ext>
            </a:extLst>
          </p:cNvPr>
          <p:cNvSpPr/>
          <p:nvPr/>
        </p:nvSpPr>
        <p:spPr>
          <a:xfrm>
            <a:off x="877456" y="2579693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alpha val="2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RPMData</a:t>
            </a:r>
            <a:endParaRPr lang="en-US" altLang="ko-KR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A301560-5E78-8EBB-28AE-A2FD49E5DEAC}"/>
              </a:ext>
            </a:extLst>
          </p:cNvPr>
          <p:cNvSpPr/>
          <p:nvPr/>
        </p:nvSpPr>
        <p:spPr>
          <a:xfrm>
            <a:off x="877456" y="3814975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alpha val="2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660A3F-E638-63B8-A622-857ADD52A102}"/>
              </a:ext>
            </a:extLst>
          </p:cNvPr>
          <p:cNvSpPr/>
          <p:nvPr/>
        </p:nvSpPr>
        <p:spPr>
          <a:xfrm>
            <a:off x="877456" y="505025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651BEB-5B4C-5A7C-9BA0-125AE337D658}"/>
              </a:ext>
            </a:extLst>
          </p:cNvPr>
          <p:cNvCxnSpPr>
            <a:cxnSpLocks/>
          </p:cNvCxnSpPr>
          <p:nvPr/>
        </p:nvCxnSpPr>
        <p:spPr>
          <a:xfrm flipH="1">
            <a:off x="170874" y="284290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DCCC48-1A2B-9FB2-19A6-67E2DFEBC392}"/>
              </a:ext>
            </a:extLst>
          </p:cNvPr>
          <p:cNvCxnSpPr>
            <a:cxnSpLocks/>
          </p:cNvCxnSpPr>
          <p:nvPr/>
        </p:nvCxnSpPr>
        <p:spPr>
          <a:xfrm flipH="1">
            <a:off x="170874" y="531347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4081659-FF80-7992-7C01-83FCF5E2086D}"/>
              </a:ext>
            </a:extLst>
          </p:cNvPr>
          <p:cNvCxnSpPr>
            <a:cxnSpLocks/>
          </p:cNvCxnSpPr>
          <p:nvPr/>
        </p:nvCxnSpPr>
        <p:spPr>
          <a:xfrm flipH="1">
            <a:off x="170874" y="408278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A59024-A5E3-C70E-27A8-51F10FA15998}"/>
              </a:ext>
            </a:extLst>
          </p:cNvPr>
          <p:cNvCxnSpPr>
            <a:cxnSpLocks/>
          </p:cNvCxnSpPr>
          <p:nvPr/>
        </p:nvCxnSpPr>
        <p:spPr>
          <a:xfrm flipV="1">
            <a:off x="170874" y="1612123"/>
            <a:ext cx="0" cy="3710546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2387DB-EFA5-3500-FD4F-BD81207ADFCD}"/>
              </a:ext>
            </a:extLst>
          </p:cNvPr>
          <p:cNvSpPr txBox="1"/>
          <p:nvPr/>
        </p:nvSpPr>
        <p:spPr>
          <a:xfrm>
            <a:off x="3482108" y="1134749"/>
            <a:ext cx="4987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Data(CNT)</a:t>
            </a:r>
            <a:r>
              <a:rPr lang="ko-KR" altLang="en-US" dirty="0"/>
              <a:t>는 </a:t>
            </a:r>
            <a:r>
              <a:rPr lang="en-US" altLang="ko-KR" dirty="0"/>
              <a:t>Arduino Mega</a:t>
            </a:r>
            <a:r>
              <a:rPr lang="ko-KR" altLang="en-US" dirty="0"/>
              <a:t>와 </a:t>
            </a:r>
            <a:r>
              <a:rPr lang="en-US" altLang="ko-KR" dirty="0"/>
              <a:t>RPM</a:t>
            </a:r>
            <a:r>
              <a:rPr lang="ko-KR" altLang="en-US" dirty="0"/>
              <a:t>의 값들을 전부 합쳐서 우리가 원하는 데이터 포맷으로 올라오는 곳이다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형식은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Datetime, rpm before correction, rpm after correction, pwm1_1, pwm1_2, pwm1_3, pwm2_1, pwm2_2, pwm2_3, pwm3_1, pwm3_2, pwm3_3,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pm1_1, pm1_2, pm1_3, pm2_1, pm2_2, pm2_3, pm3_1, pm3_2, pm3_3, temp,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humi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o3, co, no2, so2,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wind_direction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wind_speed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/>
          </a:p>
        </p:txBody>
      </p:sp>
      <p:pic>
        <p:nvPicPr>
          <p:cNvPr id="5" name="그림 4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F9D05424-5680-2ADF-B6B8-C3DF153B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125" y="4440233"/>
            <a:ext cx="213360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5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9ED4-8BBF-571F-4A9F-3FDCFF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motor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5B88-AEAA-8511-A8AE-242977E03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3934EF-68E0-B4BD-6677-EE05C9306ABC}"/>
              </a:ext>
            </a:extLst>
          </p:cNvPr>
          <p:cNvSpPr/>
          <p:nvPr/>
        </p:nvSpPr>
        <p:spPr>
          <a:xfrm>
            <a:off x="877456" y="134890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FanSpeed</a:t>
            </a:r>
            <a:endParaRPr lang="en-US" altLang="ko-KR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0F5731-2A7F-0C5B-E817-26433724281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70874" y="161212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44866BC-CCD2-A113-194B-63C65A720D75}"/>
              </a:ext>
            </a:extLst>
          </p:cNvPr>
          <p:cNvSpPr/>
          <p:nvPr/>
        </p:nvSpPr>
        <p:spPr>
          <a:xfrm>
            <a:off x="877456" y="2579693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alpha val="2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RPMData</a:t>
            </a:r>
            <a:endParaRPr lang="en-US" altLang="ko-KR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A301560-5E78-8EBB-28AE-A2FD49E5DEAC}"/>
              </a:ext>
            </a:extLst>
          </p:cNvPr>
          <p:cNvSpPr/>
          <p:nvPr/>
        </p:nvSpPr>
        <p:spPr>
          <a:xfrm>
            <a:off x="877456" y="3814975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660A3F-E638-63B8-A622-857ADD52A102}"/>
              </a:ext>
            </a:extLst>
          </p:cNvPr>
          <p:cNvSpPr/>
          <p:nvPr/>
        </p:nvSpPr>
        <p:spPr>
          <a:xfrm>
            <a:off x="877456" y="505025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651BEB-5B4C-5A7C-9BA0-125AE337D658}"/>
              </a:ext>
            </a:extLst>
          </p:cNvPr>
          <p:cNvCxnSpPr>
            <a:cxnSpLocks/>
          </p:cNvCxnSpPr>
          <p:nvPr/>
        </p:nvCxnSpPr>
        <p:spPr>
          <a:xfrm flipH="1">
            <a:off x="170874" y="284290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DCCC48-1A2B-9FB2-19A6-67E2DFEBC392}"/>
              </a:ext>
            </a:extLst>
          </p:cNvPr>
          <p:cNvCxnSpPr>
            <a:cxnSpLocks/>
          </p:cNvCxnSpPr>
          <p:nvPr/>
        </p:nvCxnSpPr>
        <p:spPr>
          <a:xfrm flipH="1">
            <a:off x="170874" y="531347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4081659-FF80-7992-7C01-83FCF5E2086D}"/>
              </a:ext>
            </a:extLst>
          </p:cNvPr>
          <p:cNvCxnSpPr>
            <a:cxnSpLocks/>
          </p:cNvCxnSpPr>
          <p:nvPr/>
        </p:nvCxnSpPr>
        <p:spPr>
          <a:xfrm flipH="1">
            <a:off x="170874" y="408278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A59024-A5E3-C70E-27A8-51F10FA15998}"/>
              </a:ext>
            </a:extLst>
          </p:cNvPr>
          <p:cNvCxnSpPr>
            <a:cxnSpLocks/>
          </p:cNvCxnSpPr>
          <p:nvPr/>
        </p:nvCxnSpPr>
        <p:spPr>
          <a:xfrm flipV="1">
            <a:off x="170874" y="1612123"/>
            <a:ext cx="0" cy="3710546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2387DB-EFA5-3500-FD4F-BD81207ADFCD}"/>
              </a:ext>
            </a:extLst>
          </p:cNvPr>
          <p:cNvSpPr txBox="1"/>
          <p:nvPr/>
        </p:nvSpPr>
        <p:spPr>
          <a:xfrm>
            <a:off x="3482108" y="1264302"/>
            <a:ext cx="4987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motor(CNT)</a:t>
            </a:r>
            <a:r>
              <a:rPr lang="ko-KR" altLang="en-US" dirty="0"/>
              <a:t>는 우리가 보내는 명령어들이 들어가는 곳이다</a:t>
            </a:r>
            <a:r>
              <a:rPr lang="en-US" altLang="ko-KR" dirty="0"/>
              <a:t>. </a:t>
            </a:r>
            <a:r>
              <a:rPr lang="ko-KR" altLang="en-US" dirty="0"/>
              <a:t>이곳은 </a:t>
            </a:r>
            <a:r>
              <a:rPr lang="en-US" altLang="ko-KR" dirty="0"/>
              <a:t>MQTT </a:t>
            </a:r>
            <a:r>
              <a:rPr lang="ko-KR" altLang="en-US" dirty="0"/>
              <a:t>브로커 역할도 한다</a:t>
            </a:r>
            <a:r>
              <a:rPr lang="en-US" altLang="ko-KR" dirty="0"/>
              <a:t>. (Arduino Mega</a:t>
            </a:r>
            <a:r>
              <a:rPr lang="ko-KR" altLang="en-US" dirty="0"/>
              <a:t>에 </a:t>
            </a:r>
            <a:r>
              <a:rPr lang="en-US" altLang="ko-KR" dirty="0" err="1"/>
              <a:t>Mx_Py_z</a:t>
            </a:r>
            <a:r>
              <a:rPr lang="en-US" altLang="ko-KR" dirty="0"/>
              <a:t> </a:t>
            </a:r>
            <a:r>
              <a:rPr lang="ko-KR" altLang="en-US" dirty="0"/>
              <a:t>를 보내는 역할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이곳에서 우리는 </a:t>
            </a:r>
            <a:r>
              <a:rPr lang="en-US" altLang="ko-KR" dirty="0" err="1"/>
              <a:t>Mx_Py_z</a:t>
            </a:r>
            <a:r>
              <a:rPr lang="en-US" altLang="ko-KR" dirty="0"/>
              <a:t> </a:t>
            </a:r>
            <a:r>
              <a:rPr lang="ko-KR" altLang="en-US" dirty="0"/>
              <a:t>식으로 명령을 보낼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M3_P2_3420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주의사항 </a:t>
            </a:r>
            <a:r>
              <a:rPr lang="en-US" altLang="ko-KR" b="1" dirty="0">
                <a:solidFill>
                  <a:srgbClr val="FF0000"/>
                </a:solidFill>
              </a:rPr>
              <a:t>: z</a:t>
            </a:r>
            <a:r>
              <a:rPr lang="ko-KR" altLang="en-US" b="1" dirty="0">
                <a:solidFill>
                  <a:srgbClr val="FF0000"/>
                </a:solidFill>
              </a:rPr>
              <a:t>는 </a:t>
            </a:r>
            <a:r>
              <a:rPr lang="en-US" altLang="ko-KR" b="1" dirty="0">
                <a:solidFill>
                  <a:srgbClr val="FF0000"/>
                </a:solidFill>
              </a:rPr>
              <a:t>900, 1200, 1650, 2100, 2550, 3060, 3420</a:t>
            </a:r>
            <a:r>
              <a:rPr lang="ko-KR" altLang="en-US" b="1" dirty="0">
                <a:solidFill>
                  <a:srgbClr val="FF0000"/>
                </a:solidFill>
              </a:rPr>
              <a:t> 만 </a:t>
            </a:r>
            <a:r>
              <a:rPr lang="ko-KR" altLang="en-US" b="1" dirty="0" err="1">
                <a:solidFill>
                  <a:srgbClr val="FF0000"/>
                </a:solidFill>
              </a:rPr>
              <a:t>보내야한다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또한 이곳은 </a:t>
            </a:r>
            <a:r>
              <a:rPr lang="en-US" altLang="ko-KR" dirty="0"/>
              <a:t>start</a:t>
            </a:r>
            <a:r>
              <a:rPr lang="ko-KR" altLang="en-US" dirty="0"/>
              <a:t>라는 신호도 자동으로 들어오는 곳이니</a:t>
            </a:r>
            <a:r>
              <a:rPr lang="en-US" altLang="ko-KR" dirty="0"/>
              <a:t>, start</a:t>
            </a:r>
            <a:r>
              <a:rPr lang="ko-KR" altLang="en-US" dirty="0"/>
              <a:t>라는 명령어가 있어도 당황하지 마라</a:t>
            </a:r>
          </a:p>
        </p:txBody>
      </p:sp>
      <p:pic>
        <p:nvPicPr>
          <p:cNvPr id="5" name="그림 4" descr="스크린샷, 텍스트, 원, 라인이(가) 표시된 사진&#10;&#10;자동 생성된 설명">
            <a:extLst>
              <a:ext uri="{FF2B5EF4-FFF2-40B4-BE49-F238E27FC236}">
                <a16:creationId xmlns:a16="http://schemas.microsoft.com/office/drawing/2014/main" id="{C60D8244-2C12-4D2D-F6C8-654CA1A7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83" y="4675104"/>
            <a:ext cx="2259903" cy="18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3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840</Words>
  <Application>Microsoft Office PowerPoint</Application>
  <PresentationFormat>화면 슬라이드 쇼(4:3)</PresentationFormat>
  <Paragraphs>147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 2</vt:lpstr>
      <vt:lpstr>Office Theme</vt:lpstr>
      <vt:lpstr>PowerPoint 프레젠테이션</vt:lpstr>
      <vt:lpstr>Index</vt:lpstr>
      <vt:lpstr>APM2</vt:lpstr>
      <vt:lpstr>APM2서버 구성도</vt:lpstr>
      <vt:lpstr>APM2서버 구성도</vt:lpstr>
      <vt:lpstr>Fan Speed</vt:lpstr>
      <vt:lpstr>RPMData</vt:lpstr>
      <vt:lpstr>data</vt:lpstr>
      <vt:lpstr>motor</vt:lpstr>
      <vt:lpstr>예제 코드 ( Fan Speed 제어 코드 )</vt:lpstr>
      <vt:lpstr>예제 코드 (가장 최근에 올라온 data 가져오는 코드)</vt:lpstr>
      <vt:lpstr>이외의 정보들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JaesoekYun</dc:creator>
  <cp:lastModifiedBy>박찬영</cp:lastModifiedBy>
  <cp:revision>556</cp:revision>
  <dcterms:created xsi:type="dcterms:W3CDTF">2022-02-09T01:19:43Z</dcterms:created>
  <dcterms:modified xsi:type="dcterms:W3CDTF">2024-08-31T03:46:46Z</dcterms:modified>
  <cp:version>1000.0000.01</cp:version>
</cp:coreProperties>
</file>