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" initials="D" lastIdx="1" clrIdx="0">
    <p:extLst>
      <p:ext uri="{19B8F6BF-5375-455C-9EA6-DF929625EA0E}">
        <p15:presenceInfo xmlns:p15="http://schemas.microsoft.com/office/powerpoint/2012/main" userId="Dav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69AD1-CBF1-4BA8-A19C-FDBCD826C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AD4868-9F9D-4127-95E6-1D3F05CBA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B60B4-28A7-4464-A637-54DBF661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773AB4-C987-4810-B0AD-A5A05E7D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66254-EB9E-47E8-98EE-DA01DE12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2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C3D9E-5BE7-4A82-9DF3-732FF3AB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E44FE3-8201-4A74-9DB2-B223A8EDF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744F8A-786E-41FB-B6A2-1CD57D09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31E885-B57C-41AE-8945-A47D8E30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5C87EE-B2CC-491B-A277-36185E35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1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A8D144-BCBD-4446-8510-7FEFCE3F4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9E9B4E-2994-4C8D-9858-3B1BBD8C3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DD6B62-6214-4617-8F01-D0D1CCD8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433487-58C4-4CDE-BA09-1775ECDD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8FC977-6FC7-40E2-84B9-EDC40497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5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A4188-767F-47B8-A2D7-BBCE5D2B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1A8F6-BA47-4F16-B8E9-1D6959657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117CA-3E14-453C-9D6D-EE6D609F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57A86A-F2C2-473F-AF63-B205A13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3BD3E1-4617-45B8-8AA2-EBE7E7DB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3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890DD-FB1C-411B-927E-68210CF3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11F64D-37A8-4BB6-A622-74192777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6F1EAB-FC14-46CD-A1CE-CEB2F638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45B29-8757-4C1A-A4E2-697A45BA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098219-51A5-4526-8694-05A1E0C3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A3247-257F-401D-AABD-DC85AE33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95C756-074A-4828-A317-72738FD3A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AEC979-E5DE-455D-A2AF-7962A7A0D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658C1D-C086-4F88-A3F3-9371049F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4C5263-1CFC-4E6D-9C43-F3029B63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93C199-80AA-47C2-83B8-C65D087C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5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0023B-3852-4D35-AFD9-19B172FB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D4C7E3-1204-4C6B-A2A1-2BB597BA0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8712AD-8798-499F-9AB2-9EC43D81B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29961D-5F4F-411E-B18A-74ABE9A1F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0B0CD4-611F-48E6-8525-2F1497407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53EA79-9169-49A7-A71A-9268191A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D42FB3-4E93-4740-8326-98849077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6C46AB-B702-432F-B298-9B32543C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3FF3A-B9CF-4102-BFEC-D0B7127F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15D6C9-64B8-4C6D-A8ED-8D3A44E9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363446-E791-49B9-93FF-FDFDA6B0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6DC180-1B9E-4C0F-8DF4-B840DE00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CA4F00-028D-444F-8AC4-86FD28A6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44C229-BF38-40A9-970B-BE9703E9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AC7647-E4CE-48CC-BCE6-8CC1BA05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52BBC-49E3-43F9-9032-36F5A459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5307ED-E514-4A22-84C4-37C5C3001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198651-AF5C-48B8-B0F4-D5345FF93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FAD87E-475A-440C-A2F6-434D0429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82F4D1-164E-42EA-825C-0DDB4CE9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2F6CBA-20D2-4FF2-BF5F-6CB95FF2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D0BF4-9ED6-40A3-AF66-03ACF3CE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C419E2-0FC7-4915-83B1-9260BDA7F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8D7DB7-1295-4C04-8D47-6C2BC6070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701225-1600-4638-A01D-130AD861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BE6965-9B1B-4939-A1E9-5630D646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B0D0EB-E6F3-4EFA-8F81-13C7DC87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1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FD7F24-2DA1-44F3-9FA7-9CDD9740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E3C6F4-F9B9-430F-88DC-47DD1CDF7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B52E50-AC90-4600-AA40-3DA4B7091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72B88-2DF8-420B-96D3-8C0ED301E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1339BA-5ACE-44C9-98F1-5463EE78C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7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65895-C6FB-4F81-A4E7-69810D0F7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„Escape Room“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75C736-78F7-464D-B584-29CA1093A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Group 4 – Doors and </a:t>
            </a:r>
            <a:r>
              <a:rPr lang="de-DE" dirty="0" err="1"/>
              <a:t>first</a:t>
            </a:r>
            <a:r>
              <a:rPr lang="de-DE" dirty="0"/>
              <a:t> puzzle</a:t>
            </a:r>
          </a:p>
          <a:p>
            <a:endParaRPr lang="en-US" dirty="0"/>
          </a:p>
          <a:p>
            <a:r>
              <a:rPr lang="en-US" dirty="0"/>
              <a:t>David, Mario, Sarah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31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E4532-2758-479C-A41E-982EA3D8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Plasma </a:t>
            </a:r>
            <a:r>
              <a:rPr lang="de-DE" dirty="0" err="1"/>
              <a:t>Globes</a:t>
            </a:r>
            <a:r>
              <a:rPr lang="de-DE" dirty="0"/>
              <a:t> – </a:t>
            </a:r>
            <a:r>
              <a:rPr lang="de-DE" dirty="0" err="1"/>
              <a:t>Sensing</a:t>
            </a:r>
            <a:r>
              <a:rPr lang="de-DE" dirty="0"/>
              <a:t> </a:t>
            </a:r>
            <a:r>
              <a:rPr lang="de-DE" dirty="0" err="1"/>
              <a:t>touch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19EC5BD-F153-4347-8008-9E6C1C22A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6424"/>
            <a:ext cx="2930043" cy="36786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34A268E-6E70-47B0-9B41-0C64E4ADB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826" y="1692118"/>
            <a:ext cx="7300927" cy="479775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33AB2CC-34F5-4046-AF22-D4053FAB713C}"/>
              </a:ext>
            </a:extLst>
          </p:cNvPr>
          <p:cNvSpPr txBox="1"/>
          <p:nvPr/>
        </p:nvSpPr>
        <p:spPr>
          <a:xfrm>
            <a:off x="5496339" y="3140766"/>
            <a:ext cx="101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touched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CD9AC9-89E9-4E39-A53E-B5174315B0E2}"/>
              </a:ext>
            </a:extLst>
          </p:cNvPr>
          <p:cNvSpPr txBox="1"/>
          <p:nvPr/>
        </p:nvSpPr>
        <p:spPr>
          <a:xfrm>
            <a:off x="7015713" y="3130828"/>
            <a:ext cx="101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touched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F2E9CB-904C-4DD2-9EA0-E9635C5E0100}"/>
              </a:ext>
            </a:extLst>
          </p:cNvPr>
          <p:cNvSpPr txBox="1"/>
          <p:nvPr/>
        </p:nvSpPr>
        <p:spPr>
          <a:xfrm>
            <a:off x="8998226" y="2468218"/>
            <a:ext cx="101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touched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72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C26DE-2FCD-451B-80BD-FA6A4AA0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Plasma </a:t>
            </a:r>
            <a:r>
              <a:rPr lang="de-DE" dirty="0" err="1"/>
              <a:t>Globes</a:t>
            </a:r>
            <a:r>
              <a:rPr lang="de-DE" dirty="0"/>
              <a:t> - Puzzle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EDD317D-16E0-421A-B258-B30873925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305" y="5128591"/>
            <a:ext cx="1001273" cy="1257093"/>
          </a:xfrm>
          <a:prstGeom prst="rect">
            <a:avLst/>
          </a:prstGeom>
        </p:spPr>
      </p:pic>
      <p:pic>
        <p:nvPicPr>
          <p:cNvPr id="5" name="Inhaltsplatzhalter 3">
            <a:extLst>
              <a:ext uri="{FF2B5EF4-FFF2-40B4-BE49-F238E27FC236}">
                <a16:creationId xmlns:a16="http://schemas.microsoft.com/office/drawing/2014/main" id="{90546E51-A482-4D4D-A60F-3201D348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478" y="5148664"/>
            <a:ext cx="1001273" cy="1257093"/>
          </a:xfrm>
          <a:prstGeom prst="rect">
            <a:avLst/>
          </a:prstGeom>
        </p:spPr>
      </p:pic>
      <p:pic>
        <p:nvPicPr>
          <p:cNvPr id="6" name="Inhaltsplatzhalter 3">
            <a:extLst>
              <a:ext uri="{FF2B5EF4-FFF2-40B4-BE49-F238E27FC236}">
                <a16:creationId xmlns:a16="http://schemas.microsoft.com/office/drawing/2014/main" id="{06C3299B-17B5-41A9-8546-7EA7BB515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422" y="5128589"/>
            <a:ext cx="1001273" cy="1257093"/>
          </a:xfrm>
          <a:prstGeom prst="rect">
            <a:avLst/>
          </a:prstGeom>
        </p:spPr>
      </p:pic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57015803-2C6F-458F-8FB9-3E89EFF84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479" y="3105403"/>
            <a:ext cx="1001273" cy="125709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B3872AE-DE72-43B1-B2C2-3238D186D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42" y="1085136"/>
            <a:ext cx="4259189" cy="3179071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A210769C-4BEC-4C3B-A9EB-35563F555AB4}"/>
              </a:ext>
            </a:extLst>
          </p:cNvPr>
          <p:cNvSpPr/>
          <p:nvPr/>
        </p:nvSpPr>
        <p:spPr>
          <a:xfrm>
            <a:off x="9715311" y="2518505"/>
            <a:ext cx="861390" cy="47962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5B8A90-AFBD-4BFE-AC1D-0391CD0083BB}"/>
              </a:ext>
            </a:extLst>
          </p:cNvPr>
          <p:cNvSpPr txBox="1"/>
          <p:nvPr/>
        </p:nvSpPr>
        <p:spPr>
          <a:xfrm>
            <a:off x="9697792" y="2573650"/>
            <a:ext cx="86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close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765D245-578E-4C5B-82EF-CB6687F2A6EB}"/>
              </a:ext>
            </a:extLst>
          </p:cNvPr>
          <p:cNvSpPr/>
          <p:nvPr/>
        </p:nvSpPr>
        <p:spPr>
          <a:xfrm rot="10800000">
            <a:off x="8870505" y="2920203"/>
            <a:ext cx="861390" cy="47962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D184A3E-E516-41AF-A019-19F4E2344C48}"/>
              </a:ext>
            </a:extLst>
          </p:cNvPr>
          <p:cNvSpPr txBox="1"/>
          <p:nvPr/>
        </p:nvSpPr>
        <p:spPr>
          <a:xfrm>
            <a:off x="8989774" y="2942982"/>
            <a:ext cx="86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open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C90EB3B5-D670-4B82-808A-55BD5DFEBC7A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6196711" y="1832556"/>
            <a:ext cx="1200253" cy="1345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D5F4D9E-0007-41EC-82D7-043E54987B48}"/>
              </a:ext>
            </a:extLst>
          </p:cNvPr>
          <p:cNvSpPr txBox="1"/>
          <p:nvPr/>
        </p:nvSpPr>
        <p:spPr>
          <a:xfrm>
            <a:off x="2729491" y="3344546"/>
            <a:ext cx="22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touched</a:t>
            </a:r>
            <a:r>
              <a:rPr lang="de-DE" dirty="0"/>
              <a:t>/ not </a:t>
            </a:r>
            <a:r>
              <a:rPr lang="de-DE" dirty="0" err="1"/>
              <a:t>touched</a:t>
            </a:r>
            <a:endParaRPr lang="de-DE" dirty="0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20E54040-1FF1-4ECE-924F-372E06C81C16}"/>
              </a:ext>
            </a:extLst>
          </p:cNvPr>
          <p:cNvCxnSpPr>
            <a:stCxn id="8" idx="1"/>
            <a:endCxn id="7" idx="3"/>
          </p:cNvCxnSpPr>
          <p:nvPr/>
        </p:nvCxnSpPr>
        <p:spPr>
          <a:xfrm rot="10800000" flipV="1">
            <a:off x="6624752" y="2674672"/>
            <a:ext cx="816690" cy="1059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3B211FD-176F-442A-A673-5B8905874474}"/>
              </a:ext>
            </a:extLst>
          </p:cNvPr>
          <p:cNvSpPr txBox="1"/>
          <p:nvPr/>
        </p:nvSpPr>
        <p:spPr>
          <a:xfrm>
            <a:off x="6589274" y="366870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closed</a:t>
            </a:r>
            <a:r>
              <a:rPr lang="de-DE" dirty="0"/>
              <a:t>!</a:t>
            </a: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D36C836D-D2FC-472D-B36C-CCE8CEB79293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rot="5400000" flipH="1" flipV="1">
            <a:off x="3101890" y="2607003"/>
            <a:ext cx="1394641" cy="3648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612F4815-DA46-4372-9B14-0D9C28F04911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5400000" flipH="1" flipV="1">
            <a:off x="5731031" y="4755580"/>
            <a:ext cx="78616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3EA26604-DD90-4846-92D3-C4F92FCE917A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6624752" y="4362496"/>
            <a:ext cx="3091671" cy="13946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B5DF4F72-C07C-4257-8236-3C9035E62947}"/>
              </a:ext>
            </a:extLst>
          </p:cNvPr>
          <p:cNvSpPr txBox="1"/>
          <p:nvPr/>
        </p:nvSpPr>
        <p:spPr>
          <a:xfrm>
            <a:off x="6096000" y="1580690"/>
            <a:ext cx="12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open/</a:t>
            </a:r>
            <a:r>
              <a:rPr lang="de-DE" dirty="0" err="1"/>
              <a:t>close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43F1900-B1B9-4512-9D2E-7D57CA9F27D8}"/>
              </a:ext>
            </a:extLst>
          </p:cNvPr>
          <p:cNvSpPr txBox="1"/>
          <p:nvPr/>
        </p:nvSpPr>
        <p:spPr>
          <a:xfrm>
            <a:off x="3872857" y="4690484"/>
            <a:ext cx="22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touched</a:t>
            </a:r>
            <a:r>
              <a:rPr lang="de-DE" dirty="0"/>
              <a:t>/ not </a:t>
            </a:r>
            <a:r>
              <a:rPr lang="de-DE" dirty="0" err="1"/>
              <a:t>touched</a:t>
            </a:r>
            <a:endParaRPr lang="de-DE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71BA72F-6C07-41F3-8105-1C9B8C674FBB}"/>
              </a:ext>
            </a:extLst>
          </p:cNvPr>
          <p:cNvSpPr txBox="1"/>
          <p:nvPr/>
        </p:nvSpPr>
        <p:spPr>
          <a:xfrm>
            <a:off x="7599907" y="5767895"/>
            <a:ext cx="22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touched</a:t>
            </a:r>
            <a:r>
              <a:rPr lang="de-DE" dirty="0"/>
              <a:t>/ not </a:t>
            </a:r>
            <a:r>
              <a:rPr lang="de-DE" dirty="0" err="1"/>
              <a:t>touched</a:t>
            </a:r>
            <a:endParaRPr lang="de-DE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3B8DA10-BE97-449A-AF92-857E8DBEDB57}"/>
              </a:ext>
            </a:extLst>
          </p:cNvPr>
          <p:cNvSpPr txBox="1"/>
          <p:nvPr/>
        </p:nvSpPr>
        <p:spPr>
          <a:xfrm>
            <a:off x="4717872" y="3942538"/>
            <a:ext cx="105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accent2"/>
                </a:solidFill>
              </a:rPr>
              <a:t>master</a:t>
            </a:r>
            <a:endParaRPr lang="de-DE" sz="2400" dirty="0">
              <a:solidFill>
                <a:schemeClr val="accent2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7B29D64-BC8A-40DF-8342-C681586BC3B6}"/>
              </a:ext>
            </a:extLst>
          </p:cNvPr>
          <p:cNvSpPr txBox="1"/>
          <p:nvPr/>
        </p:nvSpPr>
        <p:spPr>
          <a:xfrm>
            <a:off x="1570888" y="6385682"/>
            <a:ext cx="80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accent2"/>
                </a:solidFill>
              </a:rPr>
              <a:t>slave</a:t>
            </a:r>
            <a:endParaRPr lang="de-DE" sz="2400" dirty="0">
              <a:solidFill>
                <a:schemeClr val="accent2"/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1C74CAA-CA2C-467E-92FC-E38B0FB8A0E0}"/>
              </a:ext>
            </a:extLst>
          </p:cNvPr>
          <p:cNvSpPr txBox="1"/>
          <p:nvPr/>
        </p:nvSpPr>
        <p:spPr>
          <a:xfrm>
            <a:off x="5772584" y="6389019"/>
            <a:ext cx="80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accent2"/>
                </a:solidFill>
              </a:rPr>
              <a:t>slave</a:t>
            </a:r>
            <a:endParaRPr lang="de-DE" sz="2400" dirty="0">
              <a:solidFill>
                <a:schemeClr val="accent2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B79FED0-1073-4336-BBD9-9C160AC51219}"/>
              </a:ext>
            </a:extLst>
          </p:cNvPr>
          <p:cNvSpPr txBox="1"/>
          <p:nvPr/>
        </p:nvSpPr>
        <p:spPr>
          <a:xfrm>
            <a:off x="9834828" y="6378366"/>
            <a:ext cx="80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accent2"/>
                </a:solidFill>
              </a:rPr>
              <a:t>slave</a:t>
            </a:r>
            <a:endParaRPr lang="de-DE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6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21B05-0B03-4F23-A8C9-A33BB0F5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Interactions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F27B8C-C94A-4A01-834B-201D9B580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98" y="2536857"/>
            <a:ext cx="1459382" cy="178428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36C94EC-0AAC-4B6F-A52B-1B5D6438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932" y="1839464"/>
            <a:ext cx="4259189" cy="317907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A9F312A-2E97-4BFF-9E57-2080F2E2BE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5944" t="12641" r="11308" b="13125"/>
          <a:stretch/>
        </p:blipFill>
        <p:spPr>
          <a:xfrm rot="7090601">
            <a:off x="696589" y="2098177"/>
            <a:ext cx="1392580" cy="2186108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8CEF1B7B-5873-44EA-8FBB-8DB515E5FC11}"/>
              </a:ext>
            </a:extLst>
          </p:cNvPr>
          <p:cNvSpPr/>
          <p:nvPr/>
        </p:nvSpPr>
        <p:spPr>
          <a:xfrm>
            <a:off x="3957029" y="2937393"/>
            <a:ext cx="1930954" cy="983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3F092639-499E-4442-9778-B3B2AB8A9531}"/>
              </a:ext>
            </a:extLst>
          </p:cNvPr>
          <p:cNvSpPr/>
          <p:nvPr/>
        </p:nvSpPr>
        <p:spPr>
          <a:xfrm rot="10800000">
            <a:off x="6962192" y="3327339"/>
            <a:ext cx="861390" cy="47962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8F5655-D137-40D3-96C7-033480309FD4}"/>
              </a:ext>
            </a:extLst>
          </p:cNvPr>
          <p:cNvSpPr txBox="1"/>
          <p:nvPr/>
        </p:nvSpPr>
        <p:spPr>
          <a:xfrm>
            <a:off x="7081461" y="3350118"/>
            <a:ext cx="86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open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055D7-FEF7-4DFB-8DE2-71BC7594B359}"/>
              </a:ext>
            </a:extLst>
          </p:cNvPr>
          <p:cNvSpPr txBox="1"/>
          <p:nvPr/>
        </p:nvSpPr>
        <p:spPr>
          <a:xfrm>
            <a:off x="2171673" y="2752727"/>
            <a:ext cx="14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RIGHT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8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62 -0.03472 L -0.04362 -0.03449 C -0.03099 -0.03657 -0.02826 -0.03541 -0.01641 -0.04259 L -0.0099 -0.04629 C -0.00677 -0.04259 -0.00586 -0.04213 -0.00339 -0.0368 C 0.00833 -0.01134 0.01171 -0.00648 0.01849 0.01736 C 0.01888 0.01922 0.01901 0.0213 0.01953 0.02315 C 0.02382 0.04121 0.01992 0.02084 0.02278 0.03866 C 0.02304 0.04074 0.02487 0.04329 0.02382 0.04445 C 0.02265 0.04584 0.02096 0.04329 0.01953 0.0426 C 0.01627 0.03866 0.01575 0.03774 0.01185 0.03473 C 0.0108 0.03403 0.00963 0.03357 0.00859 0.03287 C 0.0069 0.03149 0.00325 0.02755 0.00104 0.02709 C -0.00157 0.02662 -0.00404 0.02709 -0.00664 0.02709 L -0.01315 -0.02893 L 0.00104 0.00764 C 0.00065 0.01412 0.00052 0.02061 3.95833E-6 0.02709 C -0.00065 0.03357 -0.00105 0.04028 -0.00222 0.0463 L -0.00339 0.05209 L -0.01641 0.03866 L 0.01627 -0.01157 L 0.00976 0.13542 L -0.05222 -0.0618 L -0.04245 -0.15254 L 3.95833E-6 -3.7037E-6 " pathEditMode="relative" rAng="0" ptsTypes="AAAAAAAAAAAAAAAAAAAAAAAAA">
                                      <p:cBhvr>
                                        <p:cTn id="1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21B05-0B03-4F23-A8C9-A33BB0F5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Interactions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36C94EC-0AAC-4B6F-A52B-1B5D6438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17" y="2149027"/>
            <a:ext cx="4259189" cy="31790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9655C09-1914-4D26-9AF4-957B1262C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89" y="1690688"/>
            <a:ext cx="3118113" cy="391477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1BA1623-4BAA-4927-AA96-5EA17D5332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5944" t="12641" r="11308" b="13125"/>
          <a:stretch/>
        </p:blipFill>
        <p:spPr>
          <a:xfrm rot="7090601">
            <a:off x="596015" y="1023999"/>
            <a:ext cx="1392580" cy="2186108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AC42EB3B-98A8-40A6-8A9E-46FDCF648987}"/>
              </a:ext>
            </a:extLst>
          </p:cNvPr>
          <p:cNvSpPr/>
          <p:nvPr/>
        </p:nvSpPr>
        <p:spPr>
          <a:xfrm>
            <a:off x="8941766" y="3614990"/>
            <a:ext cx="861390" cy="47962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5CCF28-AC5F-48A8-9146-C09B1C67902D}"/>
              </a:ext>
            </a:extLst>
          </p:cNvPr>
          <p:cNvSpPr txBox="1"/>
          <p:nvPr/>
        </p:nvSpPr>
        <p:spPr>
          <a:xfrm>
            <a:off x="8941766" y="3648075"/>
            <a:ext cx="86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close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3AE795D5-1CF5-459D-B9A8-FA4FD96CC141}"/>
              </a:ext>
            </a:extLst>
          </p:cNvPr>
          <p:cNvSpPr/>
          <p:nvPr/>
        </p:nvSpPr>
        <p:spPr>
          <a:xfrm>
            <a:off x="4592770" y="3246961"/>
            <a:ext cx="1930954" cy="983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452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B0D8E-7A7A-4474-9EC8-BA4EE2A1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communciation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-&gt; MQTT</a:t>
            </a:r>
            <a:endParaRPr lang="en-US" dirty="0"/>
          </a:p>
        </p:txBody>
      </p:sp>
      <p:pic>
        <p:nvPicPr>
          <p:cNvPr id="1026" name="Picture 2" descr="Bildergebnis für computer">
            <a:extLst>
              <a:ext uri="{FF2B5EF4-FFF2-40B4-BE49-F238E27FC236}">
                <a16:creationId xmlns:a16="http://schemas.microsoft.com/office/drawing/2014/main" id="{058F0549-1705-4385-AE6D-CC61824DBF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7" t="5245" r="14044" b="5525"/>
          <a:stretch/>
        </p:blipFill>
        <p:spPr bwMode="auto">
          <a:xfrm>
            <a:off x="4952318" y="3103737"/>
            <a:ext cx="1815446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1A3A05A-5D1F-48BF-A9C9-3EBF4FB17E49}"/>
              </a:ext>
            </a:extLst>
          </p:cNvPr>
          <p:cNvSpPr txBox="1"/>
          <p:nvPr/>
        </p:nvSpPr>
        <p:spPr>
          <a:xfrm>
            <a:off x="5444758" y="4442699"/>
            <a:ext cx="157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6514280-FB1D-4F27-ADCB-D337E1814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82" y="4425702"/>
            <a:ext cx="1775935" cy="132556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72A540C-0931-4572-B515-0D2BB32F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138" y="2011104"/>
            <a:ext cx="1775935" cy="132556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A95314A-5CDB-4446-9104-0DC497C6C6EB}"/>
              </a:ext>
            </a:extLst>
          </p:cNvPr>
          <p:cNvSpPr txBox="1"/>
          <p:nvPr/>
        </p:nvSpPr>
        <p:spPr>
          <a:xfrm>
            <a:off x="1635304" y="5938877"/>
            <a:ext cx="131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Door 2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438A42-DFFB-4241-ABDD-A4A872D00AE0}"/>
              </a:ext>
            </a:extLst>
          </p:cNvPr>
          <p:cNvSpPr txBox="1"/>
          <p:nvPr/>
        </p:nvSpPr>
        <p:spPr>
          <a:xfrm>
            <a:off x="8786232" y="3380084"/>
            <a:ext cx="131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Door 1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738EAE-DC6D-4D78-AAF0-B111D7F49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265" y="4614864"/>
            <a:ext cx="1085059" cy="13622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9E6D508-DE9C-4121-B816-19FC65181F05}"/>
              </a:ext>
            </a:extLst>
          </p:cNvPr>
          <p:cNvSpPr txBox="1"/>
          <p:nvPr/>
        </p:nvSpPr>
        <p:spPr>
          <a:xfrm>
            <a:off x="8849249" y="6110112"/>
            <a:ext cx="85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Globes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0F7BAF8-1BAC-4629-9ACC-3CD538C06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882" y="2011104"/>
            <a:ext cx="1084192" cy="1325563"/>
          </a:xfrm>
          <a:prstGeom prst="rect">
            <a:avLst/>
          </a:prstGeom>
        </p:spPr>
      </p:pic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836A8F34-B7A8-4D8C-A472-CBCB4C038ED0}"/>
              </a:ext>
            </a:extLst>
          </p:cNvPr>
          <p:cNvCxnSpPr>
            <a:endCxn id="7" idx="1"/>
          </p:cNvCxnSpPr>
          <p:nvPr/>
        </p:nvCxnSpPr>
        <p:spPr>
          <a:xfrm flipV="1">
            <a:off x="6767764" y="2673886"/>
            <a:ext cx="1562374" cy="66278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10C36531-EA8C-47C9-934F-6B7DC7FF53F0}"/>
              </a:ext>
            </a:extLst>
          </p:cNvPr>
          <p:cNvCxnSpPr>
            <a:endCxn id="12" idx="3"/>
          </p:cNvCxnSpPr>
          <p:nvPr/>
        </p:nvCxnSpPr>
        <p:spPr>
          <a:xfrm rot="10800000">
            <a:off x="2371074" y="2673887"/>
            <a:ext cx="2479222" cy="66278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8CA1A671-E6F3-4A34-9B72-58595FEAFD1B}"/>
              </a:ext>
            </a:extLst>
          </p:cNvPr>
          <p:cNvCxnSpPr>
            <a:stCxn id="6" idx="3"/>
          </p:cNvCxnSpPr>
          <p:nvPr/>
        </p:nvCxnSpPr>
        <p:spPr>
          <a:xfrm flipV="1">
            <a:off x="3062817" y="4114800"/>
            <a:ext cx="1889501" cy="9736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82B9BA8D-14E7-4F3E-A947-91170DDF2F24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6761503" y="4202115"/>
            <a:ext cx="1895762" cy="10938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7F4B8A1-9C56-40F5-A1DF-FBB79CE2B810}"/>
              </a:ext>
            </a:extLst>
          </p:cNvPr>
          <p:cNvSpPr txBox="1"/>
          <p:nvPr/>
        </p:nvSpPr>
        <p:spPr>
          <a:xfrm>
            <a:off x="9359578" y="3882379"/>
            <a:ext cx="12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open/</a:t>
            </a:r>
            <a:r>
              <a:rPr lang="de-DE" dirty="0" err="1">
                <a:solidFill>
                  <a:schemeClr val="tx2"/>
                </a:solidFill>
              </a:rPr>
              <a:t>close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F1212BA-5445-4124-B0EB-0A8372209648}"/>
              </a:ext>
            </a:extLst>
          </p:cNvPr>
          <p:cNvCxnSpPr>
            <a:cxnSpLocks/>
          </p:cNvCxnSpPr>
          <p:nvPr/>
        </p:nvCxnSpPr>
        <p:spPr>
          <a:xfrm>
            <a:off x="9277957" y="3766519"/>
            <a:ext cx="1" cy="676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3E9C5684-4E19-4880-8370-2177384E27F1}"/>
              </a:ext>
            </a:extLst>
          </p:cNvPr>
          <p:cNvSpPr txBox="1"/>
          <p:nvPr/>
        </p:nvSpPr>
        <p:spPr>
          <a:xfrm>
            <a:off x="7694750" y="4513404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Activated</a:t>
            </a:r>
            <a:r>
              <a:rPr lang="de-DE" dirty="0">
                <a:solidFill>
                  <a:schemeClr val="tx2"/>
                </a:solidFill>
              </a:rPr>
              <a:t>/</a:t>
            </a:r>
          </a:p>
          <a:p>
            <a:r>
              <a:rPr lang="de-DE" dirty="0" err="1">
                <a:solidFill>
                  <a:schemeClr val="tx2"/>
                </a:solidFill>
              </a:rPr>
              <a:t>inactivated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004B64D-AA51-41B1-BE14-D32E05A7F019}"/>
              </a:ext>
            </a:extLst>
          </p:cNvPr>
          <p:cNvSpPr txBox="1"/>
          <p:nvPr/>
        </p:nvSpPr>
        <p:spPr>
          <a:xfrm>
            <a:off x="6494916" y="4986240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Touched</a:t>
            </a:r>
            <a:r>
              <a:rPr lang="de-DE" dirty="0">
                <a:solidFill>
                  <a:schemeClr val="tx2"/>
                </a:solidFill>
              </a:rPr>
              <a:t>/</a:t>
            </a:r>
          </a:p>
          <a:p>
            <a:r>
              <a:rPr lang="de-DE" dirty="0">
                <a:solidFill>
                  <a:schemeClr val="tx2"/>
                </a:solidFill>
              </a:rPr>
              <a:t>not </a:t>
            </a:r>
            <a:r>
              <a:rPr lang="de-DE" dirty="0" err="1">
                <a:solidFill>
                  <a:schemeClr val="tx2"/>
                </a:solidFill>
              </a:rPr>
              <a:t>touched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40B392B-D5AD-428C-B7D1-5F0E536D5D29}"/>
              </a:ext>
            </a:extLst>
          </p:cNvPr>
          <p:cNvSpPr txBox="1"/>
          <p:nvPr/>
        </p:nvSpPr>
        <p:spPr>
          <a:xfrm>
            <a:off x="6907970" y="2139894"/>
            <a:ext cx="12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open/</a:t>
            </a:r>
            <a:r>
              <a:rPr lang="de-DE" dirty="0" err="1">
                <a:solidFill>
                  <a:schemeClr val="tx2"/>
                </a:solidFill>
              </a:rPr>
              <a:t>close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71F494E-0B2F-430A-9F68-338DFB50F7AA}"/>
              </a:ext>
            </a:extLst>
          </p:cNvPr>
          <p:cNvSpPr txBox="1"/>
          <p:nvPr/>
        </p:nvSpPr>
        <p:spPr>
          <a:xfrm>
            <a:off x="3490946" y="5205288"/>
            <a:ext cx="12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open/</a:t>
            </a:r>
            <a:r>
              <a:rPr lang="de-DE" dirty="0" err="1">
                <a:solidFill>
                  <a:schemeClr val="tx2"/>
                </a:solidFill>
              </a:rPr>
              <a:t>close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C589AFF-4344-4BC0-B003-6A38A328AFC6}"/>
              </a:ext>
            </a:extLst>
          </p:cNvPr>
          <p:cNvSpPr txBox="1"/>
          <p:nvPr/>
        </p:nvSpPr>
        <p:spPr>
          <a:xfrm>
            <a:off x="3866396" y="2919071"/>
            <a:ext cx="78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solved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5113D0E-EC04-47F4-AAF9-FA75C4E5B139}"/>
              </a:ext>
            </a:extLst>
          </p:cNvPr>
          <p:cNvSpPr txBox="1"/>
          <p:nvPr/>
        </p:nvSpPr>
        <p:spPr>
          <a:xfrm>
            <a:off x="2464730" y="214910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Activated</a:t>
            </a:r>
            <a:r>
              <a:rPr lang="de-DE" dirty="0">
                <a:solidFill>
                  <a:schemeClr val="tx2"/>
                </a:solidFill>
              </a:rPr>
              <a:t>/</a:t>
            </a:r>
            <a:r>
              <a:rPr lang="de-DE" dirty="0" err="1">
                <a:solidFill>
                  <a:schemeClr val="tx2"/>
                </a:solidFill>
              </a:rPr>
              <a:t>inactivated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B84CA43-D8EC-4403-8E6A-CCBA0D7FC315}"/>
              </a:ext>
            </a:extLst>
          </p:cNvPr>
          <p:cNvSpPr txBox="1"/>
          <p:nvPr/>
        </p:nvSpPr>
        <p:spPr>
          <a:xfrm>
            <a:off x="1379555" y="3354549"/>
            <a:ext cx="131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Puzzle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9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52390-1393-477D-8FC5-A557643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Puzzle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6170076-6BBC-4C6F-855A-C76705D23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788" y="2207074"/>
            <a:ext cx="2609850" cy="31908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7004467-38D9-4787-98EF-88B50423C40B}"/>
              </a:ext>
            </a:extLst>
          </p:cNvPr>
          <p:cNvSpPr txBox="1"/>
          <p:nvPr/>
        </p:nvSpPr>
        <p:spPr>
          <a:xfrm>
            <a:off x="4698609" y="1585090"/>
            <a:ext cx="61798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Components: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16x2 IC2 LCD Display</a:t>
            </a:r>
          </a:p>
          <a:p>
            <a:pPr marL="285750" indent="-285750">
              <a:buFontTx/>
              <a:buChar char="-"/>
            </a:pPr>
            <a:r>
              <a:rPr lang="de-DE" dirty="0"/>
              <a:t>4x4 Matrix </a:t>
            </a:r>
            <a:r>
              <a:rPr lang="de-DE" dirty="0" err="1"/>
              <a:t>Keypad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3D printed </a:t>
            </a:r>
            <a:r>
              <a:rPr lang="de-DE" dirty="0" err="1"/>
              <a:t>housing</a:t>
            </a:r>
            <a:endParaRPr lang="de-DE" dirty="0"/>
          </a:p>
          <a:p>
            <a:endParaRPr lang="en-US" dirty="0"/>
          </a:p>
          <a:p>
            <a:r>
              <a:rPr lang="en-US" dirty="0"/>
              <a:t>Microcontroller:</a:t>
            </a:r>
          </a:p>
          <a:p>
            <a:pPr marL="285750" indent="-285750">
              <a:buFontTx/>
              <a:buChar char="-"/>
            </a:pPr>
            <a:r>
              <a:rPr lang="en-US" dirty="0"/>
              <a:t>ESP32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Communication between microcontroller and components: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I2C Interface to LCD display</a:t>
            </a:r>
          </a:p>
          <a:p>
            <a:pPr marL="285750" indent="-285750">
              <a:buFontTx/>
              <a:buChar char="-"/>
            </a:pPr>
            <a:r>
              <a:rPr lang="en-US" dirty="0"/>
              <a:t>Analog Inputs to Keypad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94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18F49-4A66-44D7-8ADC-4CD203CD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Puzzle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ACBCB5C-7006-4A4E-BE0D-FFC52211692E}"/>
              </a:ext>
            </a:extLst>
          </p:cNvPr>
          <p:cNvSpPr/>
          <p:nvPr/>
        </p:nvSpPr>
        <p:spPr>
          <a:xfrm>
            <a:off x="838200" y="2704385"/>
            <a:ext cx="1467678" cy="437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Initialisation</a:t>
            </a:r>
            <a:endParaRPr lang="en-US" dirty="0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49EFE00C-2ADD-4E30-BC9B-6EA9464D4E96}"/>
              </a:ext>
            </a:extLst>
          </p:cNvPr>
          <p:cNvSpPr/>
          <p:nvPr/>
        </p:nvSpPr>
        <p:spPr>
          <a:xfrm>
            <a:off x="3207027" y="2045262"/>
            <a:ext cx="2888973" cy="175556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Right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entered</a:t>
            </a:r>
            <a:r>
              <a:rPr lang="de-DE" dirty="0"/>
              <a:t>? </a:t>
            </a:r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D895053-8941-4A8E-B057-908F0D516B6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305878" y="2923046"/>
            <a:ext cx="9011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F83B186-F6EA-45D6-8B83-747781FE6F08}"/>
              </a:ext>
            </a:extLst>
          </p:cNvPr>
          <p:cNvCxnSpPr>
            <a:cxnSpLocks/>
          </p:cNvCxnSpPr>
          <p:nvPr/>
        </p:nvCxnSpPr>
        <p:spPr>
          <a:xfrm flipH="1">
            <a:off x="2761075" y="2045262"/>
            <a:ext cx="18845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6AB080F-FDFE-4B07-B590-FED23ED213E7}"/>
              </a:ext>
            </a:extLst>
          </p:cNvPr>
          <p:cNvCxnSpPr>
            <a:cxnSpLocks/>
          </p:cNvCxnSpPr>
          <p:nvPr/>
        </p:nvCxnSpPr>
        <p:spPr>
          <a:xfrm flipH="1">
            <a:off x="2761074" y="2045262"/>
            <a:ext cx="2" cy="877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FF24E1CA-E263-465B-90D4-432F93D9343D}"/>
              </a:ext>
            </a:extLst>
          </p:cNvPr>
          <p:cNvSpPr txBox="1"/>
          <p:nvPr/>
        </p:nvSpPr>
        <p:spPr>
          <a:xfrm>
            <a:off x="3072831" y="1752869"/>
            <a:ext cx="132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endParaRPr lang="en-US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C564026-70D8-4C1E-A73B-C92C081B4A5E}"/>
              </a:ext>
            </a:extLst>
          </p:cNvPr>
          <p:cNvCxnSpPr>
            <a:cxnSpLocks/>
          </p:cNvCxnSpPr>
          <p:nvPr/>
        </p:nvCxnSpPr>
        <p:spPr>
          <a:xfrm>
            <a:off x="6102239" y="2923046"/>
            <a:ext cx="1102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F6EFF1F8-2436-4781-AA12-F5EA2B56F265}"/>
              </a:ext>
            </a:extLst>
          </p:cNvPr>
          <p:cNvSpPr/>
          <p:nvPr/>
        </p:nvSpPr>
        <p:spPr>
          <a:xfrm>
            <a:off x="7204364" y="2469630"/>
            <a:ext cx="1688836" cy="906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Send via MQTT: Puzzle </a:t>
            </a:r>
            <a:r>
              <a:rPr lang="de-DE" dirty="0" err="1"/>
              <a:t>solved</a:t>
            </a:r>
            <a:r>
              <a:rPr lang="de-DE" dirty="0"/>
              <a:t> -&gt; Door will open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9AEDF13-3EEA-45A8-B8B5-512D5BD88785}"/>
              </a:ext>
            </a:extLst>
          </p:cNvPr>
          <p:cNvSpPr txBox="1"/>
          <p:nvPr/>
        </p:nvSpPr>
        <p:spPr>
          <a:xfrm>
            <a:off x="6416349" y="2570946"/>
            <a:ext cx="59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4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28C98-8714-4600-BDC2-F287D3F6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Doors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47D3A95-4164-4673-A38E-28792B437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4033"/>
            <a:ext cx="5053409" cy="377187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1ECA12C-44BB-4742-BFE4-81529EA707BD}"/>
              </a:ext>
            </a:extLst>
          </p:cNvPr>
          <p:cNvSpPr txBox="1"/>
          <p:nvPr/>
        </p:nvSpPr>
        <p:spPr>
          <a:xfrm>
            <a:off x="6997148" y="1568747"/>
            <a:ext cx="46917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Mechanical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Mounting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Gearbelts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Gearwheels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Floor </a:t>
            </a:r>
            <a:r>
              <a:rPr lang="de-DE" dirty="0" err="1"/>
              <a:t>guide</a:t>
            </a:r>
            <a:r>
              <a:rPr lang="de-DE" dirty="0"/>
              <a:t> </a:t>
            </a:r>
            <a:r>
              <a:rPr lang="de-DE" dirty="0" err="1"/>
              <a:t>rail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Endstops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compnents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Motor and Driver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Endstops</a:t>
            </a:r>
            <a:r>
              <a:rPr lang="de-DE" dirty="0"/>
              <a:t> </a:t>
            </a:r>
            <a:r>
              <a:rPr lang="de-DE" dirty="0" err="1"/>
              <a:t>switches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Voltage</a:t>
            </a:r>
            <a:r>
              <a:rPr lang="de-DE" dirty="0"/>
              <a:t> </a:t>
            </a:r>
            <a:r>
              <a:rPr lang="de-DE" dirty="0" err="1"/>
              <a:t>supply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Microcontroller:</a:t>
            </a:r>
          </a:p>
          <a:p>
            <a:r>
              <a:rPr lang="de-DE" dirty="0"/>
              <a:t>- ESP 32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28C98-8714-4600-BDC2-F287D3F6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Doors</a:t>
            </a:r>
            <a:endParaRPr lang="en-US" dirty="0"/>
          </a:p>
        </p:txBody>
      </p:sp>
      <p:pic>
        <p:nvPicPr>
          <p:cNvPr id="5" name="Inhaltsplatzhalter 4" descr="Ein Bild, das Gebäude, sitzend, Kühlschrank, aus Holz enthält.&#10;&#10;Automatisch generierte Beschreibung">
            <a:extLst>
              <a:ext uri="{FF2B5EF4-FFF2-40B4-BE49-F238E27FC236}">
                <a16:creationId xmlns:a16="http://schemas.microsoft.com/office/drawing/2014/main" id="{16CA36FF-E37B-4836-8AF3-BB6D8A33F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01784" cy="4351338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9A57D09-1989-40C6-9483-3B8CA0C16F9C}"/>
              </a:ext>
            </a:extLst>
          </p:cNvPr>
          <p:cNvSpPr txBox="1"/>
          <p:nvPr/>
        </p:nvSpPr>
        <p:spPr>
          <a:xfrm>
            <a:off x="6997148" y="1568747"/>
            <a:ext cx="46917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Mechanical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Mounting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Gearbelts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Gearwheels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Floor </a:t>
            </a:r>
            <a:r>
              <a:rPr lang="de-DE" dirty="0" err="1"/>
              <a:t>guide</a:t>
            </a:r>
            <a:r>
              <a:rPr lang="de-DE" dirty="0"/>
              <a:t> </a:t>
            </a:r>
            <a:r>
              <a:rPr lang="de-DE" dirty="0" err="1"/>
              <a:t>rail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Endstops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compnents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Motor and Driver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Endstops</a:t>
            </a:r>
            <a:r>
              <a:rPr lang="de-DE" dirty="0"/>
              <a:t> </a:t>
            </a:r>
            <a:r>
              <a:rPr lang="de-DE" dirty="0" err="1"/>
              <a:t>switches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Voltage</a:t>
            </a:r>
            <a:r>
              <a:rPr lang="de-DE" dirty="0"/>
              <a:t> </a:t>
            </a:r>
            <a:r>
              <a:rPr lang="de-DE" dirty="0" err="1"/>
              <a:t>supply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Microcontroller:</a:t>
            </a:r>
          </a:p>
          <a:p>
            <a:r>
              <a:rPr lang="de-DE" dirty="0"/>
              <a:t>- ESP 32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5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28C98-8714-4600-BDC2-F287D3F6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Doors –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principle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EDC72D8-4032-406D-A173-95E5CB61A6B9}"/>
              </a:ext>
            </a:extLst>
          </p:cNvPr>
          <p:cNvSpPr/>
          <p:nvPr/>
        </p:nvSpPr>
        <p:spPr>
          <a:xfrm>
            <a:off x="838195" y="3490520"/>
            <a:ext cx="195800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: „open“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A04B1F8-90AD-4E7F-95A5-759CC0ABD1E7}"/>
              </a:ext>
            </a:extLst>
          </p:cNvPr>
          <p:cNvSpPr/>
          <p:nvPr/>
        </p:nvSpPr>
        <p:spPr>
          <a:xfrm>
            <a:off x="838196" y="5187144"/>
            <a:ext cx="195800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: „</a:t>
            </a:r>
            <a:r>
              <a:rPr lang="de-DE" dirty="0" err="1"/>
              <a:t>close</a:t>
            </a:r>
            <a:r>
              <a:rPr lang="de-DE" dirty="0"/>
              <a:t>“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D78D61E-1374-400D-B9D5-8F64591C2A20}"/>
              </a:ext>
            </a:extLst>
          </p:cNvPr>
          <p:cNvSpPr/>
          <p:nvPr/>
        </p:nvSpPr>
        <p:spPr>
          <a:xfrm>
            <a:off x="1083364" y="1609793"/>
            <a:ext cx="1467678" cy="437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Initialisation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FCE2206-35EC-4415-88EA-C18AF22625DB}"/>
              </a:ext>
            </a:extLst>
          </p:cNvPr>
          <p:cNvSpPr/>
          <p:nvPr/>
        </p:nvSpPr>
        <p:spPr>
          <a:xfrm>
            <a:off x="3453999" y="1415486"/>
            <a:ext cx="1688836" cy="906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Slowly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door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direction</a:t>
            </a:r>
            <a:endParaRPr lang="en-US" dirty="0"/>
          </a:p>
        </p:txBody>
      </p:sp>
      <p:sp>
        <p:nvSpPr>
          <p:cNvPr id="8" name="Raute 7">
            <a:extLst>
              <a:ext uri="{FF2B5EF4-FFF2-40B4-BE49-F238E27FC236}">
                <a16:creationId xmlns:a16="http://schemas.microsoft.com/office/drawing/2014/main" id="{CEB62C3C-E1E0-49D1-B755-00DAE023464F}"/>
              </a:ext>
            </a:extLst>
          </p:cNvPr>
          <p:cNvSpPr/>
          <p:nvPr/>
        </p:nvSpPr>
        <p:spPr>
          <a:xfrm>
            <a:off x="5793079" y="1241093"/>
            <a:ext cx="2092853" cy="133216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Endstop</a:t>
            </a:r>
            <a:endParaRPr lang="de-DE" dirty="0"/>
          </a:p>
          <a:p>
            <a:pPr algn="ctr"/>
            <a:r>
              <a:rPr lang="de-DE" dirty="0" err="1"/>
              <a:t>touched</a:t>
            </a:r>
            <a:r>
              <a:rPr lang="de-DE" dirty="0"/>
              <a:t>?</a:t>
            </a:r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165C318-EDBC-42CD-86BE-C912A9EAA144}"/>
              </a:ext>
            </a:extLst>
          </p:cNvPr>
          <p:cNvCxnSpPr/>
          <p:nvPr/>
        </p:nvCxnSpPr>
        <p:spPr>
          <a:xfrm>
            <a:off x="2541579" y="1828453"/>
            <a:ext cx="9011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D57DB45-426F-4E4D-8167-8027D7CF196B}"/>
              </a:ext>
            </a:extLst>
          </p:cNvPr>
          <p:cNvCxnSpPr>
            <a:cxnSpLocks/>
          </p:cNvCxnSpPr>
          <p:nvPr/>
        </p:nvCxnSpPr>
        <p:spPr>
          <a:xfrm flipH="1" flipV="1">
            <a:off x="4205652" y="2553960"/>
            <a:ext cx="2658477" cy="19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D0C15E6-89A0-43A4-BE8D-E2CC3B21D9EA}"/>
              </a:ext>
            </a:extLst>
          </p:cNvPr>
          <p:cNvSpPr txBox="1"/>
          <p:nvPr/>
        </p:nvSpPr>
        <p:spPr>
          <a:xfrm>
            <a:off x="5381612" y="2231635"/>
            <a:ext cx="132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endParaRPr lang="en-US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703F41B-B9E1-4103-A6D5-4A2C3C81798C}"/>
              </a:ext>
            </a:extLst>
          </p:cNvPr>
          <p:cNvCxnSpPr>
            <a:cxnSpLocks/>
          </p:cNvCxnSpPr>
          <p:nvPr/>
        </p:nvCxnSpPr>
        <p:spPr>
          <a:xfrm flipV="1">
            <a:off x="4205651" y="2314731"/>
            <a:ext cx="0" cy="239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8116AEC-702E-4FBE-B070-93A9CD30E3D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142835" y="1868902"/>
            <a:ext cx="650244" cy="38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77DB3FD-9842-47B5-8F24-E1C6A2F12F4F}"/>
              </a:ext>
            </a:extLst>
          </p:cNvPr>
          <p:cNvCxnSpPr>
            <a:cxnSpLocks/>
          </p:cNvCxnSpPr>
          <p:nvPr/>
        </p:nvCxnSpPr>
        <p:spPr>
          <a:xfrm flipV="1">
            <a:off x="7885932" y="1907177"/>
            <a:ext cx="6502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E5849943-9163-458B-8583-BD0F0F391AC2}"/>
              </a:ext>
            </a:extLst>
          </p:cNvPr>
          <p:cNvSpPr txBox="1"/>
          <p:nvPr/>
        </p:nvSpPr>
        <p:spPr>
          <a:xfrm>
            <a:off x="7990378" y="1577977"/>
            <a:ext cx="132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yes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99C2882-4E79-47A6-935C-14E6A301432F}"/>
              </a:ext>
            </a:extLst>
          </p:cNvPr>
          <p:cNvSpPr/>
          <p:nvPr/>
        </p:nvSpPr>
        <p:spPr>
          <a:xfrm>
            <a:off x="8536176" y="1493893"/>
            <a:ext cx="1688836" cy="906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Repeat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en-US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B062F5A-4D41-4244-A95E-9F60151E3736}"/>
              </a:ext>
            </a:extLst>
          </p:cNvPr>
          <p:cNvSpPr/>
          <p:nvPr/>
        </p:nvSpPr>
        <p:spPr>
          <a:xfrm>
            <a:off x="8551888" y="2600967"/>
            <a:ext cx="1688836" cy="906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Save </a:t>
            </a:r>
            <a:r>
              <a:rPr lang="de-DE" dirty="0" err="1"/>
              <a:t>Endpositions</a:t>
            </a:r>
            <a:endParaRPr lang="en-US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58F8A48-6E90-49B8-800B-CBE692808DF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9369118" y="2400725"/>
            <a:ext cx="11476" cy="200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19F08EF6-337D-4CC8-871B-DAE74F42C0FC}"/>
              </a:ext>
            </a:extLst>
          </p:cNvPr>
          <p:cNvSpPr/>
          <p:nvPr/>
        </p:nvSpPr>
        <p:spPr>
          <a:xfrm>
            <a:off x="3467754" y="3226428"/>
            <a:ext cx="1661326" cy="11571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the door to the respective end stop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91E9C5F-639D-467E-A6C4-4CB657800DB1}"/>
              </a:ext>
            </a:extLst>
          </p:cNvPr>
          <p:cNvSpPr/>
          <p:nvPr/>
        </p:nvSpPr>
        <p:spPr>
          <a:xfrm>
            <a:off x="3442728" y="4863915"/>
            <a:ext cx="1661326" cy="11571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the door to the respective end stop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D1BAF84-A930-4193-A91B-81AFA2316963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>
            <a:off x="2796204" y="3795320"/>
            <a:ext cx="671550" cy="9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96C4635-571A-44BF-AE63-94A09E5ABA91}"/>
              </a:ext>
            </a:extLst>
          </p:cNvPr>
          <p:cNvCxnSpPr>
            <a:cxnSpLocks/>
          </p:cNvCxnSpPr>
          <p:nvPr/>
        </p:nvCxnSpPr>
        <p:spPr>
          <a:xfrm>
            <a:off x="2783692" y="5487090"/>
            <a:ext cx="671550" cy="9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AADA00C0-6E5D-49A7-9064-39EBEBC5F203}"/>
              </a:ext>
            </a:extLst>
          </p:cNvPr>
          <p:cNvSpPr/>
          <p:nvPr/>
        </p:nvSpPr>
        <p:spPr>
          <a:xfrm>
            <a:off x="5672921" y="3500227"/>
            <a:ext cx="195800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Send MQTT </a:t>
            </a:r>
            <a:r>
              <a:rPr lang="de-DE" dirty="0" err="1"/>
              <a:t>message</a:t>
            </a:r>
            <a:r>
              <a:rPr lang="de-DE" dirty="0"/>
              <a:t>: open</a:t>
            </a:r>
            <a:endParaRPr lang="en-US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39F2FC9-B207-480B-82F4-B7F00473CC29}"/>
              </a:ext>
            </a:extLst>
          </p:cNvPr>
          <p:cNvSpPr/>
          <p:nvPr/>
        </p:nvSpPr>
        <p:spPr>
          <a:xfrm>
            <a:off x="5750577" y="5137714"/>
            <a:ext cx="195800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Send MQTT </a:t>
            </a:r>
            <a:r>
              <a:rPr lang="de-DE" dirty="0" err="1"/>
              <a:t>message</a:t>
            </a:r>
            <a:r>
              <a:rPr lang="de-DE" dirty="0"/>
              <a:t>: </a:t>
            </a:r>
            <a:r>
              <a:rPr lang="de-DE" dirty="0" err="1"/>
              <a:t>closed</a:t>
            </a:r>
            <a:endParaRPr lang="en-US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136FF76-B610-4BC9-B2F2-39D91BC60213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>
            <a:off x="5129080" y="3805027"/>
            <a:ext cx="5438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46EC02B4-A390-46A5-A9BC-C5A65886D8F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098560" y="5429845"/>
            <a:ext cx="652017" cy="12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9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Breitbild</PresentationFormat>
  <Paragraphs>104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Project „Escape Room“</vt:lpstr>
      <vt:lpstr>Interactions</vt:lpstr>
      <vt:lpstr>Interactions</vt:lpstr>
      <vt:lpstr>How does this communciation work? -&gt; MQTT</vt:lpstr>
      <vt:lpstr>Puzzle</vt:lpstr>
      <vt:lpstr>Puzzle</vt:lpstr>
      <vt:lpstr>Doors</vt:lpstr>
      <vt:lpstr>Doors</vt:lpstr>
      <vt:lpstr>Doors – Functional principle</vt:lpstr>
      <vt:lpstr>Plasma Globes – Sensing touch events</vt:lpstr>
      <vt:lpstr>Plasma Globes - Puzzle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„Escape Room“</dc:title>
  <dc:creator>Sarah Eisenkolb</dc:creator>
  <cp:lastModifiedBy>Sarah Eisenkolb</cp:lastModifiedBy>
  <cp:revision>26</cp:revision>
  <dcterms:created xsi:type="dcterms:W3CDTF">2020-02-11T10:57:04Z</dcterms:created>
  <dcterms:modified xsi:type="dcterms:W3CDTF">2020-02-12T20:32:45Z</dcterms:modified>
</cp:coreProperties>
</file>