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74" r:id="rId5"/>
    <p:sldId id="279" r:id="rId6"/>
    <p:sldId id="281" r:id="rId7"/>
    <p:sldId id="282" r:id="rId8"/>
    <p:sldId id="283" r:id="rId9"/>
    <p:sldId id="284" r:id="rId10"/>
    <p:sldId id="285" r:id="rId11"/>
    <p:sldId id="276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44A5C6"/>
    <a:srgbClr val="F8F8F8"/>
    <a:srgbClr val="66CCFF"/>
    <a:srgbClr val="AC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97116-E905-47CA-9D3E-E3D1429C46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945E-CBC7-496C-A4E0-AF98418E68F8}" type="datetimeFigureOut">
              <a:rPr lang="en-US" smtClean="0"/>
              <a:t>3/17/2016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5413"/>
            <a:ext cx="6324600" cy="76200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ystima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  <p:pic>
        <p:nvPicPr>
          <p:cNvPr id="13" name="Picture 13" descr="SYSTIMAX-pwrd-by_r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867400"/>
            <a:ext cx="2286000" cy="4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ndr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  <p:pic>
        <p:nvPicPr>
          <p:cNvPr id="14" name="Picture 10" descr="Andrew-pwrd-by_r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867400"/>
            <a:ext cx="2286000" cy="4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Isosceles Triangle 6"/>
          <p:cNvSpPr>
            <a:spLocks noChangeArrowheads="1"/>
          </p:cNvSpPr>
          <p:nvPr userDrawn="1"/>
        </p:nvSpPr>
        <p:spPr bwMode="auto">
          <a:xfrm rot="10800000">
            <a:off x="4287478" y="3886199"/>
            <a:ext cx="1732322" cy="1600198"/>
          </a:xfrm>
          <a:prstGeom prst="triangle">
            <a:avLst>
              <a:gd name="adj" fmla="val 12088"/>
            </a:avLst>
          </a:prstGeom>
          <a:gradFill>
            <a:gsLst>
              <a:gs pos="0">
                <a:srgbClr val="00B0F0">
                  <a:alpha val="20000"/>
                </a:srgbClr>
              </a:gs>
              <a:gs pos="100000">
                <a:srgbClr val="11B0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224972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PRIVATE AND CONFIDENTIAL © 2016  CommScope, Inc </a:t>
            </a:r>
          </a:p>
        </p:txBody>
      </p:sp>
      <p:pic>
        <p:nvPicPr>
          <p:cNvPr id="16" name="Picture 15" descr="RUNS-ON-COMMSCOPE_blk-tx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745" y="2613330"/>
            <a:ext cx="7632509" cy="1231290"/>
          </a:xfrm>
          <a:prstGeom prst="rect">
            <a:avLst/>
          </a:prstGeom>
        </p:spPr>
      </p:pic>
      <p:pic>
        <p:nvPicPr>
          <p:cNvPr id="17" name="Picture 16" descr="YOUR-NETWORK-cy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1144904"/>
            <a:ext cx="7620000" cy="1452880"/>
          </a:xfrm>
          <a:prstGeom prst="rect">
            <a:avLst/>
          </a:prstGeom>
        </p:spPr>
      </p:pic>
      <p:pic>
        <p:nvPicPr>
          <p:cNvPr id="18" name="Picture 4" descr="CS-icon.eps"/>
          <p:cNvPicPr>
            <a:picLocks noChangeAspect="1"/>
          </p:cNvPicPr>
          <p:nvPr userDrawn="1"/>
        </p:nvPicPr>
        <p:blipFill>
          <a:blip r:embed="rId4" cstate="print"/>
          <a:srcRect r="14430" b="35484"/>
          <a:stretch>
            <a:fillRect/>
          </a:stretch>
        </p:blipFill>
        <p:spPr bwMode="auto">
          <a:xfrm>
            <a:off x="2514600" y="53340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2.96296E-6 L 3.33333E-6 -0.196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ou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Isosceles Triangle 9"/>
          <p:cNvSpPr>
            <a:spLocks noChangeArrowheads="1"/>
          </p:cNvSpPr>
          <p:nvPr userDrawn="1"/>
        </p:nvSpPr>
        <p:spPr bwMode="auto">
          <a:xfrm rot="10800000">
            <a:off x="4287478" y="3886199"/>
            <a:ext cx="1732322" cy="1600198"/>
          </a:xfrm>
          <a:prstGeom prst="triangle">
            <a:avLst>
              <a:gd name="adj" fmla="val 12088"/>
            </a:avLst>
          </a:prstGeom>
          <a:gradFill>
            <a:gsLst>
              <a:gs pos="0">
                <a:srgbClr val="00B0F0">
                  <a:alpha val="20000"/>
                </a:srgbClr>
              </a:gs>
              <a:gs pos="100000">
                <a:srgbClr val="11B0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" y="27504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Calibri Light" pitchFamily="34" charset="0"/>
              </a:rPr>
              <a:t>How Can We Help You?</a:t>
            </a:r>
            <a:endParaRPr lang="en-US" sz="4800" dirty="0">
              <a:solidFill>
                <a:srgbClr val="00B0F0"/>
              </a:solidFill>
              <a:latin typeface="Calibri Light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224972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PRIVATE AND CONFIDENTIAL © 2016  CommScope, Inc </a:t>
            </a:r>
          </a:p>
        </p:txBody>
      </p:sp>
      <p:pic>
        <p:nvPicPr>
          <p:cNvPr id="7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14430" b="35484"/>
          <a:stretch>
            <a:fillRect/>
          </a:stretch>
        </p:blipFill>
        <p:spPr bwMode="auto">
          <a:xfrm>
            <a:off x="2514600" y="53340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5413"/>
            <a:ext cx="63246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353377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1027" name="Rectangle 12"/>
          <p:cNvSpPr>
            <a:spLocks noChangeArrowheads="1"/>
          </p:cNvSpPr>
          <p:nvPr/>
        </p:nvSpPr>
        <p:spPr bwMode="auto">
          <a:xfrm>
            <a:off x="3228975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28" name="Straight Connector 14"/>
          <p:cNvCxnSpPr>
            <a:cxnSpLocks noChangeShapeType="1"/>
          </p:cNvCxnSpPr>
          <p:nvPr/>
        </p:nvCxnSpPr>
        <p:spPr bwMode="auto">
          <a:xfrm>
            <a:off x="0" y="933450"/>
            <a:ext cx="9144000" cy="1588"/>
          </a:xfrm>
          <a:prstGeom prst="line">
            <a:avLst/>
          </a:prstGeom>
          <a:noFill/>
          <a:ln w="9525">
            <a:solidFill>
              <a:srgbClr val="BBE0E3"/>
            </a:solidFill>
            <a:round/>
            <a:headEnd/>
            <a:tailEnd/>
          </a:ln>
        </p:spPr>
      </p:cxn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8407400" y="6459538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7573548-CB18-4A43-A079-EC535084E06A}" type="slidenum">
              <a:rPr lang="en-GB" altLang="en-US" sz="900" smtClean="0">
                <a:solidFill>
                  <a:srgbClr val="000000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dirty="0" smtClean="0">
              <a:solidFill>
                <a:srgbClr val="000000"/>
              </a:solidFill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3863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808080"/>
                </a:solidFill>
                <a:latin typeface="Calibri" pitchFamily="34" charset="0"/>
              </a:rPr>
              <a:t>PRIVATE AND CONFIDENTIAL © 2016  CommScope, Inc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 altLang="en-US" dirty="0" smtClean="0"/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25413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GB" altLang="en-US" smtClean="0"/>
          </a:p>
        </p:txBody>
      </p:sp>
      <p:pic>
        <p:nvPicPr>
          <p:cNvPr id="10" name="Picture 9" descr="2c_low-res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62203" y="314124"/>
            <a:ext cx="1889913" cy="289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0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9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B0F0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Char char="•"/>
        <a:defRPr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Font typeface="Arial" charset="0"/>
        <a:buChar char="–"/>
        <a:defRPr sz="16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CS-8001 Series ONU Products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1" y="2060848"/>
            <a:ext cx="4591050" cy="80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0751" y="15587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4" y="4031174"/>
            <a:ext cx="4581525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0751" y="352711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5326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15326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4" y="2343048"/>
            <a:ext cx="2952328" cy="20244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8101" y="2348880"/>
            <a:ext cx="2972254" cy="201863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724128" y="3005373"/>
            <a:ext cx="550334" cy="6998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42720" y="3005373"/>
            <a:ext cx="550334" cy="6998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4051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Features 2 mounting holes for wall mount application.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Panel Height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3774" y="2124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0238" y="2124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4449" y="39177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Height: 0.08 in (0.22 cm)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2972" y="2758577"/>
            <a:ext cx="4742727" cy="13258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08104" y="39177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Height: 0.25 in (0.65 cm)</a:t>
            </a:r>
            <a:endParaRPr lang="en-US" dirty="0" smtClean="0">
              <a:latin typeface="Calibri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56929" y="3649342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6929" y="3554243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64" y="2861640"/>
            <a:ext cx="3947048" cy="85341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758172" y="3547651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58172" y="3678259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44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0751" y="15587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0751" y="352711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8" name="그림 7" descr="\\10.0.0.2\유비쿼스문서\H.해외사업\[OFFICIAL FOLDER] 해외발송마케팅문서\Product Pics\CS8001A_Back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92467"/>
            <a:ext cx="3494600" cy="107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04" y="3896450"/>
            <a:ext cx="4002160" cy="1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Comparison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14365"/>
              </p:ext>
            </p:extLst>
          </p:nvPr>
        </p:nvGraphicFramePr>
        <p:xfrm>
          <a:off x="611560" y="1124744"/>
          <a:ext cx="8136904" cy="498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096344"/>
                <a:gridCol w="3312368"/>
              </a:tblGrid>
              <a:tr h="3893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CS-8001A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CS-8001B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</a:tr>
              <a:tr h="38937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LAN</a:t>
                      </a:r>
                      <a:r>
                        <a:rPr lang="en-US" sz="1400" b="1" baseline="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 Port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1 10/100/1000Base-T 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1 10/100/1000Base-T port</a:t>
                      </a:r>
                    </a:p>
                  </a:txBody>
                  <a:tcPr>
                    <a:noFill/>
                  </a:tcPr>
                </a:tc>
              </a:tr>
              <a:tr h="174153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LED Indicators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PWR LED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     - Power Off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: OFF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Power On : Solid green    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LAN (Link/Act)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 Solid green/blinking green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PWR LED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     - Power Off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: OFF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During bootup : Solid amber</a:t>
                      </a:r>
                      <a:b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During F/W download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: Blinking 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mber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After F/W download : Solid green </a:t>
                      </a:r>
                      <a:b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 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LAN  (Link/Act)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GE : Solid green/blinking green</a:t>
                      </a:r>
                    </a:p>
                  </a:txBody>
                  <a:tcPr>
                    <a:noFill/>
                  </a:tcPr>
                </a:tc>
              </a:tr>
              <a:tr h="464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Fiber Type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SC/APC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SC/APC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89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Power Switch</a:t>
                      </a:r>
                      <a:endParaRPr lang="ko-KR" altLang="en-US" sz="1400" b="1" dirty="0" smtClean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Built-in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Removed 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55862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Advanced</a:t>
                      </a:r>
                      <a:r>
                        <a:rPr lang="en-US" sz="1400" b="1" baseline="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 Functionalities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DDM (Digital Diagnostics Monitoring)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Enables the LAN port only if the PON link is connected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Automatically detects &amp; shuts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down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abnormal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operations of the optical transceiver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57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Automatic Detection &amp; Shutdown of Optical Transceiver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24744"/>
            <a:ext cx="777686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atin typeface="Calibri" panose="020F0502020204030204" pitchFamily="34" charset="0"/>
                <a:ea typeface="굴림체" pitchFamily="49" charset="-127"/>
              </a:rPr>
              <a:t>If an ONU </a:t>
            </a:r>
            <a:r>
              <a:rPr lang="en-US" altLang="ko-KR" sz="1400" dirty="0" smtClean="0">
                <a:latin typeface="Calibri" panose="020F0502020204030204" pitchFamily="34" charset="0"/>
                <a:ea typeface="굴림체" pitchFamily="49" charset="-127"/>
              </a:rPr>
              <a:t>continues to transmit optical signals after a certain amount of time passes, the MICOM (ONU CPU) determines that a failure has occurred in the optical transceiver and shuts it down.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The </a:t>
            </a:r>
            <a:r>
              <a:rPr lang="en-US" altLang="ko-KR" sz="1400" dirty="0">
                <a:latin typeface="Calibri" panose="020F0502020204030204" pitchFamily="34" charset="0"/>
              </a:rPr>
              <a:t>ONU transmits </a:t>
            </a:r>
            <a:r>
              <a:rPr lang="en-US" altLang="ko-KR" sz="1400" dirty="0" smtClean="0">
                <a:latin typeface="Calibri" panose="020F0502020204030204" pitchFamily="34" charset="0"/>
              </a:rPr>
              <a:t>data for the amount of time specified by the OLT.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In terms of TX_SD, output </a:t>
            </a:r>
            <a:r>
              <a:rPr lang="en-US" altLang="ko-KR" sz="1400" dirty="0">
                <a:latin typeface="Calibri" panose="020F0502020204030204" pitchFamily="34" charset="0"/>
              </a:rPr>
              <a:t>is HIGH while sending </a:t>
            </a:r>
            <a:r>
              <a:rPr lang="en-US" altLang="ko-KR" sz="1400" dirty="0" smtClean="0">
                <a:latin typeface="Calibri" panose="020F0502020204030204" pitchFamily="34" charset="0"/>
              </a:rPr>
              <a:t>data; output is LOW once data transmission stops.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While sending data, the electric current of photodiode reaches a threshold value</a:t>
            </a:r>
            <a:r>
              <a:rPr lang="en-US" altLang="ko-KR" sz="1400" dirty="0">
                <a:latin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</a:rPr>
              <a:t>and TX_SD </a:t>
            </a:r>
            <a:r>
              <a:rPr lang="en-US" altLang="ko-KR" sz="1400" dirty="0">
                <a:latin typeface="Calibri" panose="020F0502020204030204" pitchFamily="34" charset="0"/>
              </a:rPr>
              <a:t>output becomes </a:t>
            </a:r>
            <a:r>
              <a:rPr lang="en-US" altLang="ko-KR" sz="1400" dirty="0" smtClean="0">
                <a:latin typeface="Calibri" panose="020F0502020204030204" pitchFamily="34" charset="0"/>
              </a:rPr>
              <a:t>HIGH.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If </a:t>
            </a:r>
            <a:r>
              <a:rPr lang="en-US" altLang="ko-KR" sz="1400" dirty="0">
                <a:latin typeface="Calibri" panose="020F0502020204030204" pitchFamily="34" charset="0"/>
              </a:rPr>
              <a:t>TX_SD </a:t>
            </a:r>
            <a:r>
              <a:rPr lang="en-US" altLang="ko-KR" sz="1400" dirty="0" smtClean="0">
                <a:latin typeface="Calibri" panose="020F0502020204030204" pitchFamily="34" charset="0"/>
              </a:rPr>
              <a:t>output continues to remain HIGH after the specified amount of time passes, the MICOM blocks power from the optical transceiver.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Calibri" panose="020F0502020204030204" pitchFamily="34" charset="0"/>
              </a:rPr>
              <a:t>This </a:t>
            </a:r>
            <a:r>
              <a:rPr lang="en-US" altLang="ko-KR" sz="1400" b="1" dirty="0">
                <a:latin typeface="Calibri" panose="020F0502020204030204" pitchFamily="34" charset="0"/>
              </a:rPr>
              <a:t>function is implemented on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the ONU board based </a:t>
            </a:r>
            <a:r>
              <a:rPr lang="en-US" altLang="ko-KR" sz="1400" b="1" dirty="0">
                <a:latin typeface="Calibri" panose="020F0502020204030204" pitchFamily="34" charset="0"/>
              </a:rPr>
              <a:t>on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patented </a:t>
            </a:r>
            <a:r>
              <a:rPr lang="en-US" altLang="ko-KR" sz="1400" b="1" dirty="0">
                <a:latin typeface="Calibri" panose="020F0502020204030204" pitchFamily="34" charset="0"/>
              </a:rPr>
              <a:t>technology of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CommScope</a:t>
            </a:r>
            <a:r>
              <a:rPr lang="en-US" altLang="ko-KR" b="1" dirty="0" smtClean="0">
                <a:latin typeface="Calibri" pitchFamily="34" charset="0"/>
              </a:rPr>
              <a:t>.</a:t>
            </a:r>
            <a:endParaRPr lang="en-US" altLang="ko-KR" b="1" dirty="0" smtClean="0">
              <a:latin typeface="Calibri" panose="020F0502020204030204" pitchFamily="34" charset="0"/>
              <a:ea typeface="굴림체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49080"/>
            <a:ext cx="3461923" cy="1800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01" y="4135288"/>
            <a:ext cx="3825425" cy="18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CommScope_Presentation_Template_4x3">
  <a:themeElements>
    <a:clrScheme name="8_CommScope Bas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CommScope Base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8_CommScope Bas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64B5F971C014BB515DF9E76CD7BAA" ma:contentTypeVersion="5" ma:contentTypeDescription="Create a new document." ma:contentTypeScope="" ma:versionID="982e279099a5ad82d04226b4bd515ebe">
  <xsd:schema xmlns:xsd="http://www.w3.org/2001/XMLSchema" xmlns:xs="http://www.w3.org/2001/XMLSchema" xmlns:p="http://schemas.microsoft.com/office/2006/metadata/properties" xmlns:ns2="5e68f7fd-52e2-46a8-aaa9-c7027b139877" targetNamespace="http://schemas.microsoft.com/office/2006/metadata/properties" ma:root="true" ma:fieldsID="cac54601ba56b0ee8614335747067f3e" ns2:_="">
    <xsd:import namespace="5e68f7fd-52e2-46a8-aaa9-c7027b139877"/>
    <xsd:element name="properties">
      <xsd:complexType>
        <xsd:sequence>
          <xsd:element name="documentManagement">
            <xsd:complexType>
              <xsd:all>
                <xsd:element ref="ns2:AxSourceItemID" minOccurs="0"/>
                <xsd:element ref="ns2:AxSourceL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8f7fd-52e2-46a8-aaa9-c7027b139877" elementFormDefault="qualified">
    <xsd:import namespace="http://schemas.microsoft.com/office/2006/documentManagement/types"/>
    <xsd:import namespace="http://schemas.microsoft.com/office/infopath/2007/PartnerControls"/>
    <xsd:element name="AxSourceItemID" ma:index="8" nillable="true" ma:displayName="AxSourceItemID" ma:hidden="true" ma:internalName="AxSourceItemID">
      <xsd:simpleType>
        <xsd:restriction base="dms:Unknown"/>
      </xsd:simpleType>
    </xsd:element>
    <xsd:element name="AxSourceListID" ma:index="9" nillable="true" ma:displayName="AxSourceListID" ma:hidden="true" ma:internalName="AxSourceListID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xSourceListID xmlns="5e68f7fd-52e2-46a8-aaa9-c7027b139877" xsi:nil="true"/>
    <AxSourceItemID xmlns="5e68f7fd-52e2-46a8-aaa9-c7027b139877" xsi:nil="true"/>
  </documentManagement>
</p:properties>
</file>

<file path=customXml/itemProps1.xml><?xml version="1.0" encoding="utf-8"?>
<ds:datastoreItem xmlns:ds="http://schemas.openxmlformats.org/officeDocument/2006/customXml" ds:itemID="{FA8D95C6-F041-4D1D-A658-FE9497E0F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8f7fd-52e2-46a8-aaa9-c7027b139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4CB9B0-3EAF-4B21-BD06-D23688F6A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7AD73-8C5D-49BC-AB38-38B64AAD60D1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e68f7fd-52e2-46a8-aaa9-c7027b1398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CommScope_Preso_Template_4x3</Template>
  <TotalTime>312</TotalTime>
  <Words>276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ＭＳ Ｐゴシック</vt:lpstr>
      <vt:lpstr>굴림체</vt:lpstr>
      <vt:lpstr>Arial</vt:lpstr>
      <vt:lpstr>Calibri</vt:lpstr>
      <vt:lpstr>Calibri Light</vt:lpstr>
      <vt:lpstr>2015 CommScope_Presentation_Template_4x3</vt:lpstr>
      <vt:lpstr>PowerPoint 프레젠테이션</vt:lpstr>
      <vt:lpstr>Front View</vt:lpstr>
      <vt:lpstr>Bottom View</vt:lpstr>
      <vt:lpstr>Bottom Panel Height</vt:lpstr>
      <vt:lpstr>Rear View</vt:lpstr>
      <vt:lpstr>Product Comparison</vt:lpstr>
      <vt:lpstr> Automatic Detection &amp; Shutdown of Optical Transceiver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Helena N.</dc:creator>
  <cp:lastModifiedBy>Helena N.</cp:lastModifiedBy>
  <cp:revision>23</cp:revision>
  <dcterms:created xsi:type="dcterms:W3CDTF">2016-03-16T23:40:08Z</dcterms:created>
  <dcterms:modified xsi:type="dcterms:W3CDTF">2016-03-17T05:00:46Z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0x01010059464B5F971C014BB515DF9E76CD7BAA</vt:lpwstr>
  </property>
</Properties>
</file>