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7" r:id="rId5"/>
    <p:sldId id="389" r:id="rId6"/>
    <p:sldId id="384" r:id="rId7"/>
    <p:sldId id="317" r:id="rId8"/>
    <p:sldId id="272" r:id="rId9"/>
    <p:sldId id="396" r:id="rId10"/>
    <p:sldId id="277" r:id="rId11"/>
    <p:sldId id="393" r:id="rId12"/>
    <p:sldId id="394" r:id="rId13"/>
    <p:sldId id="397" r:id="rId14"/>
    <p:sldId id="279" r:id="rId15"/>
    <p:sldId id="395" r:id="rId16"/>
    <p:sldId id="398" r:id="rId17"/>
    <p:sldId id="400" r:id="rId18"/>
    <p:sldId id="401" r:id="rId19"/>
    <p:sldId id="402" r:id="rId20"/>
    <p:sldId id="399" r:id="rId21"/>
    <p:sldId id="403" r:id="rId22"/>
    <p:sldId id="404" r:id="rId23"/>
    <p:sldId id="321" r:id="rId24"/>
    <p:sldId id="391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114" y="3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t-BR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t-BR" sz="1800" dirty="0">
              <a:latin typeface="+mn-lt"/>
            </a:rPr>
            <a:t>Bibliotecas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Importação das bibliotecas que serão usadas para analise dos dados em estudo.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t-BR" sz="1800" dirty="0">
              <a:latin typeface="+mn-lt"/>
            </a:rPr>
            <a:t>Limpeza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Limpeza e Correção dos dados separando o que é importante para a analise requerida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t-BR" sz="1800" dirty="0">
              <a:latin typeface="+mn-lt"/>
            </a:rPr>
            <a:t>Gráficos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Plotagem dos primeiros gráficos que dão uma direção para onde seguir, buscando os resultados necessários</a:t>
          </a:r>
          <a:endParaRPr lang="pt-BR" sz="16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800" dirty="0">
              <a:latin typeface="+mn-lt"/>
            </a:rPr>
            <a:t>Taxa de Crescimento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t-BR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t-BR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800" dirty="0">
              <a:latin typeface="+mn-lt"/>
            </a:rPr>
            <a:t>Previsões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t-BR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t-BR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Uso de Predições para analisar o aumento das infecções e mortes por COVID-19</a:t>
          </a:r>
          <a:endParaRPr lang="pt-BR" sz="16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t-BR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t-BR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Criação de um modelo matemático para visualizar a taxa de crescimento diário das infecções por COVID-19</a:t>
          </a:r>
          <a:endParaRPr lang="pt-BR" sz="16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t-BR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t-BR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n-lt"/>
            </a:rPr>
            <a:t>Bibliotecas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Importação das bibliotecas que serão usadas para analise dos dados em estudo.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n-lt"/>
            </a:rPr>
            <a:t>Limpeza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Limpeza e Correção dos dados separando o que é importante para a analise requerida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n-lt"/>
            </a:rPr>
            <a:t>Gráficos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Plotagem dos primeiros gráficos que dão uma direção para onde seguir, buscando os resultados necessários</a:t>
          </a:r>
          <a:endParaRPr lang="pt-BR" sz="16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800" kern="1200" dirty="0">
              <a:latin typeface="+mn-lt"/>
            </a:rPr>
            <a:t>Taxa de Crescimento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Criação de um modelo matemático para visualizar a taxa de crescimento diário das infecções por COVID-19</a:t>
          </a:r>
          <a:endParaRPr lang="pt-BR" sz="16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800" kern="1200" dirty="0">
              <a:latin typeface="+mn-lt"/>
            </a:rPr>
            <a:t>Previsões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Uso de Predições para analisar o aumento das infecções e mortes por COVID-19</a:t>
          </a:r>
          <a:endParaRPr lang="pt-BR" sz="16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Linha do tempo de retângulo arredondado"/>
  <dgm:desc val="Use para mostrar uma lista de eventos em ordem cronológica. Uma caixa invisível contém a descrição, e a data é mostrada em retângulos, exceto o primeiro e o último nós, nos quais os cantos do retângulo são arredondados. Ela pode exibir grandes quantidades de texto e longo formato de data descritiv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20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11347F-1F60-469A-9FBE-C9E8836325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25796F-FBC9-436D-B0E8-C30C3924F0EC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9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9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8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21/09/2022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7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iratan-motta" TargetMode="External"/><Relationship Id="rId2" Type="http://schemas.openxmlformats.org/officeDocument/2006/relationships/hyperlink" Target="mailto:mottaubiratan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hyperlink" Target="https://www.linkedin.com/in/ubiratan-mott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pt-BR" dirty="0"/>
              <a:t>Analise da evolução da COVID-19 no Brasil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Dados de: </a:t>
            </a:r>
          </a:p>
          <a:p>
            <a:pPr rtl="0"/>
            <a:r>
              <a:rPr lang="pt-BR" dirty="0"/>
              <a:t>- 01/janeiro/2020 a 19/maio/2020</a:t>
            </a:r>
          </a:p>
          <a:p>
            <a:pPr rtl="0"/>
            <a:endParaRPr lang="pt-BR" dirty="0"/>
          </a:p>
          <a:p>
            <a:pPr rtl="0"/>
            <a:r>
              <a:rPr lang="pt-BR" sz="1700" dirty="0"/>
              <a:t>Por: Ubiratan Motta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945" y="0"/>
            <a:ext cx="12192000" cy="6858000"/>
          </a:xfr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466086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t-BR" dirty="0"/>
              <a:t>Taxa de crescimento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Tx/>
              <a:buChar char="-"/>
            </a:pPr>
            <a:r>
              <a:rPr lang="pt-BR" dirty="0"/>
              <a:t>Taxa de Crescimento de infecções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08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2" y="878884"/>
            <a:ext cx="4138094" cy="338455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 taxa de crescimento de casos é avaliada segundo a fórmula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1BDBA08-98B0-0E7A-9097-188B4EC96456}"/>
                  </a:ext>
                </a:extLst>
              </p:cNvPr>
              <p:cNvSpPr txBox="1"/>
              <p:nvPr/>
            </p:nvSpPr>
            <p:spPr>
              <a:xfrm>
                <a:off x="5401339" y="2463358"/>
                <a:ext cx="6496493" cy="1470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𝑡𝑎𝑥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𝑐𝑟𝑒𝑠𝑐𝑖𝑚𝑒𝑛𝑡𝑜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𝑝𝑟𝑒𝑠𝑒𝑛𝑡𝑒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𝑝𝑎𝑠𝑠𝑎𝑑𝑜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 − 1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1BDBA08-98B0-0E7A-9097-188B4EC9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9" y="2463358"/>
                <a:ext cx="6496493" cy="1470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813E192-B70B-4BB4-9B0F-582ED5AC2520}"/>
              </a:ext>
            </a:extLst>
          </p:cNvPr>
          <p:cNvSpPr/>
          <p:nvPr/>
        </p:nvSpPr>
        <p:spPr>
          <a:xfrm>
            <a:off x="4688958" y="3141810"/>
            <a:ext cx="712381" cy="49973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Taxa de crescimento de casos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B3FEDE-A783-B5BF-44C9-2281A2D2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14500"/>
            <a:ext cx="10963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154"/>
            <a:ext cx="12192000" cy="6858000"/>
          </a:xfr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466086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t-BR" dirty="0"/>
              <a:t>Predições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Tx/>
              <a:buChar char="-"/>
            </a:pPr>
            <a:r>
              <a:rPr lang="pt-BR" dirty="0"/>
              <a:t>Predições de casos confirmados </a:t>
            </a:r>
          </a:p>
          <a:p>
            <a:pPr marL="342900" indent="-342900" rtl="0">
              <a:lnSpc>
                <a:spcPct val="100000"/>
              </a:lnSpc>
              <a:buFontTx/>
              <a:buChar char="-"/>
            </a:pPr>
            <a:r>
              <a:rPr lang="pt-BR" dirty="0"/>
              <a:t>Predições de mortes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62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Predições de casos confirmados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14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8C1E4F-257E-E568-89F0-C585E35EFF0E}"/>
              </a:ext>
            </a:extLst>
          </p:cNvPr>
          <p:cNvSpPr/>
          <p:nvPr/>
        </p:nvSpPr>
        <p:spPr>
          <a:xfrm>
            <a:off x="1156001" y="1167838"/>
            <a:ext cx="7648520" cy="544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Interface gráfica do usuário">
            <a:extLst>
              <a:ext uri="{FF2B5EF4-FFF2-40B4-BE49-F238E27FC236}">
                <a16:creationId xmlns:a16="http://schemas.microsoft.com/office/drawing/2014/main" id="{F098FCCD-AA3D-7ACB-4C87-12A241E2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98" y="1233894"/>
            <a:ext cx="7147651" cy="5398388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8708574-2B7C-424A-6E3B-9006E32FDC16}"/>
              </a:ext>
            </a:extLst>
          </p:cNvPr>
          <p:cNvSpPr/>
          <p:nvPr/>
        </p:nvSpPr>
        <p:spPr>
          <a:xfrm>
            <a:off x="8839066" y="1706817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8004A2F-B961-8C59-2BA0-793D356B3DF6}"/>
              </a:ext>
            </a:extLst>
          </p:cNvPr>
          <p:cNvSpPr/>
          <p:nvPr/>
        </p:nvSpPr>
        <p:spPr>
          <a:xfrm>
            <a:off x="8842506" y="3025117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A71749E-BBD2-FB1F-27F9-31C179E8672F}"/>
              </a:ext>
            </a:extLst>
          </p:cNvPr>
          <p:cNvSpPr/>
          <p:nvPr/>
        </p:nvSpPr>
        <p:spPr>
          <a:xfrm>
            <a:off x="8839066" y="4343416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BEAB438-CE74-6AE7-A6F3-0BA01C2EA67A}"/>
              </a:ext>
            </a:extLst>
          </p:cNvPr>
          <p:cNvSpPr/>
          <p:nvPr/>
        </p:nvSpPr>
        <p:spPr>
          <a:xfrm>
            <a:off x="8839066" y="5611921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903F983-7348-68D8-8A4A-86ECF92DBAF4}"/>
              </a:ext>
            </a:extLst>
          </p:cNvPr>
          <p:cNvSpPr/>
          <p:nvPr/>
        </p:nvSpPr>
        <p:spPr>
          <a:xfrm>
            <a:off x="9769642" y="1407695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Observações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67FD86D-88A9-AAAC-F300-36C5EA0E1427}"/>
              </a:ext>
            </a:extLst>
          </p:cNvPr>
          <p:cNvSpPr/>
          <p:nvPr/>
        </p:nvSpPr>
        <p:spPr>
          <a:xfrm>
            <a:off x="9769642" y="2760421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Tendência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973F28D-C01B-BF4B-AF86-A4141C100FCB}"/>
              </a:ext>
            </a:extLst>
          </p:cNvPr>
          <p:cNvSpPr/>
          <p:nvPr/>
        </p:nvSpPr>
        <p:spPr>
          <a:xfrm>
            <a:off x="9769642" y="4078720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Sazonalidade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5183337-EC85-AD33-9DA4-BB688B11C21D}"/>
              </a:ext>
            </a:extLst>
          </p:cNvPr>
          <p:cNvSpPr/>
          <p:nvPr/>
        </p:nvSpPr>
        <p:spPr>
          <a:xfrm>
            <a:off x="9769642" y="5347225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Ruídos</a:t>
            </a:r>
          </a:p>
        </p:txBody>
      </p:sp>
    </p:spTree>
    <p:extLst>
      <p:ext uri="{BB962C8B-B14F-4D97-AF65-F5344CB8AC3E}">
        <p14:creationId xmlns:p14="http://schemas.microsoft.com/office/powerpoint/2010/main" val="244660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Predições de casos confirmados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8C1E4F-257E-E568-89F0-C585E35EFF0E}"/>
              </a:ext>
            </a:extLst>
          </p:cNvPr>
          <p:cNvSpPr/>
          <p:nvPr/>
        </p:nvSpPr>
        <p:spPr>
          <a:xfrm>
            <a:off x="1156001" y="1167838"/>
            <a:ext cx="7648520" cy="544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8708574-2B7C-424A-6E3B-9006E32FDC16}"/>
              </a:ext>
            </a:extLst>
          </p:cNvPr>
          <p:cNvSpPr/>
          <p:nvPr/>
        </p:nvSpPr>
        <p:spPr>
          <a:xfrm>
            <a:off x="8839066" y="1706817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8004A2F-B961-8C59-2BA0-793D356B3DF6}"/>
              </a:ext>
            </a:extLst>
          </p:cNvPr>
          <p:cNvSpPr/>
          <p:nvPr/>
        </p:nvSpPr>
        <p:spPr>
          <a:xfrm>
            <a:off x="8842506" y="3025117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A71749E-BBD2-FB1F-27F9-31C179E8672F}"/>
              </a:ext>
            </a:extLst>
          </p:cNvPr>
          <p:cNvSpPr/>
          <p:nvPr/>
        </p:nvSpPr>
        <p:spPr>
          <a:xfrm>
            <a:off x="8839066" y="4343416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BEAB438-CE74-6AE7-A6F3-0BA01C2EA67A}"/>
              </a:ext>
            </a:extLst>
          </p:cNvPr>
          <p:cNvSpPr/>
          <p:nvPr/>
        </p:nvSpPr>
        <p:spPr>
          <a:xfrm>
            <a:off x="8839066" y="5611921"/>
            <a:ext cx="830179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903F983-7348-68D8-8A4A-86ECF92DBAF4}"/>
              </a:ext>
            </a:extLst>
          </p:cNvPr>
          <p:cNvSpPr/>
          <p:nvPr/>
        </p:nvSpPr>
        <p:spPr>
          <a:xfrm>
            <a:off x="9769642" y="1407695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Observações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67FD86D-88A9-AAAC-F300-36C5EA0E1427}"/>
              </a:ext>
            </a:extLst>
          </p:cNvPr>
          <p:cNvSpPr/>
          <p:nvPr/>
        </p:nvSpPr>
        <p:spPr>
          <a:xfrm>
            <a:off x="9769642" y="2760421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Tendência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973F28D-C01B-BF4B-AF86-A4141C100FCB}"/>
              </a:ext>
            </a:extLst>
          </p:cNvPr>
          <p:cNvSpPr/>
          <p:nvPr/>
        </p:nvSpPr>
        <p:spPr>
          <a:xfrm>
            <a:off x="9769642" y="4078720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Sazonalidade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5183337-EC85-AD33-9DA4-BB688B11C21D}"/>
              </a:ext>
            </a:extLst>
          </p:cNvPr>
          <p:cNvSpPr/>
          <p:nvPr/>
        </p:nvSpPr>
        <p:spPr>
          <a:xfrm>
            <a:off x="9769642" y="5347225"/>
            <a:ext cx="1692274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Ruídos</a:t>
            </a:r>
          </a:p>
        </p:txBody>
      </p:sp>
      <p:pic>
        <p:nvPicPr>
          <p:cNvPr id="3" name="Imagem 2" descr="Uma imagem contendo edifício, janela&#10;&#10;Descrição gerada automaticamente">
            <a:extLst>
              <a:ext uri="{FF2B5EF4-FFF2-40B4-BE49-F238E27FC236}">
                <a16:creationId xmlns:a16="http://schemas.microsoft.com/office/drawing/2014/main" id="{56C9F824-3E41-6FA8-7CCF-6CDD38F0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48" y="1212880"/>
            <a:ext cx="7022225" cy="5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E39A2-B814-51BE-14D3-4930F377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Predições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2366CD-9AD8-B4F0-C385-5C1FF7051F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wrap="square">
            <a:normAutofit/>
          </a:bodyPr>
          <a:lstStyle/>
          <a:p>
            <a:r>
              <a:rPr lang="pt-BR" dirty="0"/>
              <a:t>Todas as predições foram realizadas com base nos dados disponíveis considerando tendências</a:t>
            </a:r>
          </a:p>
        </p:txBody>
      </p:sp>
      <p:pic>
        <p:nvPicPr>
          <p:cNvPr id="7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A06AC055-6A9A-3531-2F02-CE6609389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5695" b="2"/>
          <a:stretch/>
        </p:blipFill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69A78C-2C27-13E3-2BC7-E1997E24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84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154"/>
            <a:ext cx="12192000" cy="6858000"/>
          </a:xfr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466086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t-BR" dirty="0"/>
              <a:t>Taxa de crescimento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Tx/>
              <a:buChar char="-"/>
            </a:pPr>
            <a:r>
              <a:rPr lang="pt-BR" dirty="0"/>
              <a:t>Modelo da taxa de Crescimento de Infecção para ao 30 dias Consecutivos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pt-BR" dirty="0"/>
              <a:t>Modelo da taxa de mortes para ao 30 dias Consecutivos</a:t>
            </a:r>
          </a:p>
          <a:p>
            <a:pPr marL="342900" indent="-342900" rtl="0">
              <a:lnSpc>
                <a:spcPct val="100000"/>
              </a:lnSpc>
              <a:buFontTx/>
              <a:buChar char="-"/>
            </a:pP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3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308761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Crescimento de casos confirmados nos 30 dias consecutivos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E67DEBC2-31E3-7197-FE75-AB28C47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" y="1881274"/>
            <a:ext cx="11891828" cy="37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308761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Crescimento de mortes nos 30 dias consecutivos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97C3C60D-C9BB-BA25-2CF6-EB1DDF45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8" y="1640761"/>
            <a:ext cx="1189718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4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Índice: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Etapas;</a:t>
            </a:r>
          </a:p>
          <a:p>
            <a:pPr rtl="0"/>
            <a:r>
              <a:rPr lang="pt-BR" dirty="0"/>
              <a:t>Evolução: casos, dia a dia, mortes;</a:t>
            </a:r>
          </a:p>
          <a:p>
            <a:pPr rtl="0"/>
            <a:r>
              <a:rPr lang="pt-BR" dirty="0"/>
              <a:t>Taxa de Crescimento</a:t>
            </a:r>
          </a:p>
          <a:p>
            <a:pPr rtl="0"/>
            <a:r>
              <a:rPr lang="pt-BR" dirty="0"/>
              <a:t>Predições</a:t>
            </a:r>
          </a:p>
          <a:p>
            <a:pPr rtl="0"/>
            <a:r>
              <a:rPr lang="pt-BR" dirty="0"/>
              <a:t>Crescimento com ARIMA</a:t>
            </a:r>
          </a:p>
          <a:p>
            <a:pPr rtl="0"/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208928" y="1533692"/>
            <a:ext cx="3448558" cy="3148035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pic>
        <p:nvPicPr>
          <p:cNvPr id="16" name="Espaço Reservado para Imagem 15" descr="Plano de fundo digital de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Usando o modelo de predições e de tendências foi possível visualizar que o crescimento, tanto de infecções, quanto de mortes por COVID-19, tende a crescer nos 30 dias consecutivos a analise realizada.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0474" y="4097338"/>
            <a:ext cx="6136105" cy="2351087"/>
          </a:xfrm>
        </p:spPr>
        <p:txBody>
          <a:bodyPr wrap="square" rtlCol="0">
            <a:normAutofit fontScale="925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Ubiratan Motta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E-mail: </a:t>
            </a:r>
            <a:r>
              <a:rPr lang="pt-BR" dirty="0">
                <a:hlinkClick r:id="rId2"/>
              </a:rPr>
              <a:t>mottaubiratan@gmail.com</a:t>
            </a:r>
            <a:endParaRPr lang="pt-BR" dirty="0"/>
          </a:p>
          <a:p>
            <a:pPr rtl="0">
              <a:lnSpc>
                <a:spcPct val="100000"/>
              </a:lnSpc>
            </a:pPr>
            <a:r>
              <a:rPr lang="pt-BR" dirty="0"/>
              <a:t>GitHub: </a:t>
            </a:r>
            <a:r>
              <a:rPr lang="pt-BR" dirty="0">
                <a:hlinkClick r:id="rId3"/>
              </a:rPr>
              <a:t>https://github.com/ubiratan-motta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LinkedIn: </a:t>
            </a:r>
            <a:r>
              <a:rPr lang="pt-BR" dirty="0">
                <a:hlinkClick r:id="rId4"/>
              </a:rPr>
              <a:t>https://www.linkedin.com/in/ubiratan-motta/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</p:txBody>
      </p:sp>
      <p:pic>
        <p:nvPicPr>
          <p:cNvPr id="9" name="Espaço Reservado para Imagem 16">
            <a:extLst>
              <a:ext uri="{FF2B5EF4-FFF2-40B4-BE49-F238E27FC236}">
                <a16:creationId xmlns:a16="http://schemas.microsoft.com/office/drawing/2014/main" id="{CD71BDCA-5C31-6FFB-D1BA-3578831E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067" b="8067"/>
          <a:stretch/>
        </p:blipFill>
        <p:spPr>
          <a:xfrm>
            <a:off x="6096000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6050" r="36050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7574" r="7574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775342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Este projeto consiste em analise exploratória para prever a evolução da covid-19 no brasil com dados coletados do dia 01/01/2020 até 19/05/2020. </a:t>
            </a:r>
          </a:p>
          <a:p>
            <a:pPr rtl="0"/>
            <a:r>
              <a:rPr lang="pt-BR" sz="1800" dirty="0"/>
              <a:t>Projeto feito para entrega de desafio de código no </a:t>
            </a:r>
            <a:r>
              <a:rPr lang="pt-BR" sz="1800" dirty="0" err="1"/>
              <a:t>bootcamp</a:t>
            </a:r>
            <a:r>
              <a:rPr lang="pt-BR" sz="1800" dirty="0"/>
              <a:t> Geração Tech </a:t>
            </a:r>
            <a:r>
              <a:rPr lang="pt-BR" sz="1800" dirty="0" err="1"/>
              <a:t>Unimed_BH</a:t>
            </a:r>
            <a:r>
              <a:rPr lang="pt-BR" sz="1800" dirty="0"/>
              <a:t> - DIO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154"/>
            <a:ext cx="12192000" cy="6858000"/>
          </a:xfr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t-BR" dirty="0"/>
              <a:t>Etapas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Etapas realizadas para conclusão da análise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Etapas - Linha do tempo da análise;</a:t>
            </a:r>
          </a:p>
        </p:txBody>
      </p:sp>
      <p:graphicFrame>
        <p:nvGraphicFramePr>
          <p:cNvPr id="4" name="Espaço Reservado para Conteúdo 3" descr="Espaço reservado para Smart Art da linha do t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1568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154"/>
            <a:ext cx="12192000" cy="6858000"/>
          </a:xfr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t-BR" dirty="0"/>
              <a:t>Evolução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Tx/>
              <a:buChar char="-"/>
            </a:pPr>
            <a:r>
              <a:rPr lang="pt-BR" dirty="0"/>
              <a:t>Casos confirmados no Brasil</a:t>
            </a:r>
          </a:p>
          <a:p>
            <a:pPr marL="342900" indent="-342900" rtl="0">
              <a:lnSpc>
                <a:spcPct val="100000"/>
              </a:lnSpc>
              <a:buFontTx/>
              <a:buChar char="-"/>
            </a:pPr>
            <a:r>
              <a:rPr lang="pt-BR" dirty="0"/>
              <a:t>Novos casos a cada dia</a:t>
            </a:r>
          </a:p>
          <a:p>
            <a:pPr marL="342900" indent="-342900" rtl="0">
              <a:lnSpc>
                <a:spcPct val="100000"/>
              </a:lnSpc>
              <a:buFontTx/>
              <a:buChar char="-"/>
            </a:pPr>
            <a:r>
              <a:rPr lang="pt-BR" dirty="0"/>
              <a:t>Mortes por COVID-19 até a data do estudo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Casos Confirmados no Brasil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9" name="Imagem 8" descr="Gráfico">
            <a:extLst>
              <a:ext uri="{FF2B5EF4-FFF2-40B4-BE49-F238E27FC236}">
                <a16:creationId xmlns:a16="http://schemas.microsoft.com/office/drawing/2014/main" id="{DFB2BE2D-59FC-585F-6326-45B3CEA8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14500"/>
            <a:ext cx="10963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Novos casos por dia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F106D66-91E3-0A22-2B94-CB3E42F4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14500"/>
            <a:ext cx="10963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5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Gráfico – Mortes por COVID-19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9</a:t>
            </a:fld>
            <a:endParaRPr lang="pt-BR"/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1EC032DD-6082-66A3-5B17-24236842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14500"/>
            <a:ext cx="10963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04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{1BD6AF84-89BC-4067-A7B6-C720A73C3429}tf33713516_win32</Template>
  <TotalTime>82</TotalTime>
  <Words>442</Words>
  <Application>Microsoft Office PowerPoint</Application>
  <PresentationFormat>Widescreen</PresentationFormat>
  <Paragraphs>106</Paragraphs>
  <Slides>21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Gill Sans MT</vt:lpstr>
      <vt:lpstr>Symbol</vt:lpstr>
      <vt:lpstr>Walbaum Display</vt:lpstr>
      <vt:lpstr>3DFloatVTI</vt:lpstr>
      <vt:lpstr>Analise da evolução da COVID-19 no Brasil</vt:lpstr>
      <vt:lpstr>Índice:</vt:lpstr>
      <vt:lpstr>Introdução</vt:lpstr>
      <vt:lpstr>Etapas</vt:lpstr>
      <vt:lpstr>Etapas - Linha do tempo da análise;</vt:lpstr>
      <vt:lpstr>Evolução</vt:lpstr>
      <vt:lpstr>Gráfico – Casos Confirmados no Brasil</vt:lpstr>
      <vt:lpstr>Gráfico – Novos casos por dia</vt:lpstr>
      <vt:lpstr>Gráfico – Mortes por COVID-19</vt:lpstr>
      <vt:lpstr>Taxa de crescimento</vt:lpstr>
      <vt:lpstr>A taxa de crescimento de casos é avaliada segundo a fórmula</vt:lpstr>
      <vt:lpstr>Gráfico – Taxa de crescimento de casos</vt:lpstr>
      <vt:lpstr>Predições</vt:lpstr>
      <vt:lpstr>Gráfico – Predições de casos confirmados</vt:lpstr>
      <vt:lpstr>Gráfico – Predições de casos confirmados</vt:lpstr>
      <vt:lpstr>Predições</vt:lpstr>
      <vt:lpstr>Taxa de crescimento</vt:lpstr>
      <vt:lpstr>Gráfico – Crescimento de casos confirmados nos 30 dias consecutivos</vt:lpstr>
      <vt:lpstr>Gráfico – Crescimento de mortes nos 30 dias consecutivos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da evolução da COVID-19 no Brasil</dc:title>
  <dc:creator>Ubiratan</dc:creator>
  <cp:lastModifiedBy>Ubiratan</cp:lastModifiedBy>
  <cp:revision>3</cp:revision>
  <dcterms:created xsi:type="dcterms:W3CDTF">2022-09-22T01:40:46Z</dcterms:created>
  <dcterms:modified xsi:type="dcterms:W3CDTF">2022-09-22T03:03:37Z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