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400" r:id="rId3"/>
    <p:sldId id="396" r:id="rId4"/>
    <p:sldId id="405" r:id="rId5"/>
    <p:sldId id="406" r:id="rId6"/>
    <p:sldId id="407" r:id="rId7"/>
    <p:sldId id="408" r:id="rId8"/>
    <p:sldId id="404" r:id="rId9"/>
    <p:sldId id="391" r:id="rId10"/>
    <p:sldId id="410" r:id="rId11"/>
    <p:sldId id="409" r:id="rId12"/>
    <p:sldId id="392" r:id="rId13"/>
    <p:sldId id="270" r:id="rId14"/>
  </p:sldIdLst>
  <p:sldSz cx="9144000" cy="5143500" type="screen16x9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Century Gothic" pitchFamily="34" charset="0"/>
      <p:regular r:id="rId20"/>
      <p:bold r:id="rId21"/>
      <p:italic r:id="rId22"/>
      <p:boldItalic r:id="rId23"/>
    </p:embeddedFont>
    <p:embeddedFont>
      <p:font typeface="Arial Narrow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98" autoAdjust="0"/>
    <p:restoredTop sz="94660"/>
  </p:normalViewPr>
  <p:slideViewPr>
    <p:cSldViewPr snapToGrid="0">
      <p:cViewPr>
        <p:scale>
          <a:sx n="100" d="100"/>
          <a:sy n="100" d="100"/>
        </p:scale>
        <p:origin x="-822" y="-1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112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07" Type="http://schemas.openxmlformats.org/officeDocument/2006/relationships/viewProps" Target="viewProps.xml"/><Relationship Id="rId11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11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10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u="none" strike="noStrike" cap="none" dirty="0" err="1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500" b="1" u="none" strike="noStrike" cap="none" dirty="0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de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u="none" strike="noStrike" cap="none" dirty="0" err="1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Segmentação</a:t>
            </a:r>
            <a:endParaRPr sz="4000" b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2290" name="Picture 2" descr="Deep learning - Free electronics ico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4060" y="2352267"/>
            <a:ext cx="2205354" cy="22053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Segmentação de objetos: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Segnet</a:t>
            </a:r>
            <a:endParaRPr lang="pt-BR" sz="36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50" name="Picture 2" descr="Mask R-CNN — Computer Vision — DATA SCIE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33525"/>
            <a:ext cx="6801901" cy="3114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Segmentação de objetos: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Segmentação</a:t>
            </a:r>
            <a:endParaRPr lang="pt-BR" sz="36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674" name="Picture 2" descr="http://stanford.edu/~rqi/pointnet/images/teas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204" y="1703793"/>
            <a:ext cx="6783284" cy="28940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Segmentação de objetos:</a:t>
            </a:r>
            <a:br>
              <a:rPr lang="pt-BR" sz="2200" dirty="0" smtClean="0">
                <a:latin typeface="Arial Narrow" pitchFamily="34" charset="0"/>
                <a:sym typeface="Wingdings" pitchFamily="2" charset="2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/>
            </a:r>
            <a:br>
              <a:rPr lang="pt-BR" sz="2200" dirty="0" smtClean="0">
                <a:latin typeface="Arial Narrow" pitchFamily="34" charset="0"/>
                <a:sym typeface="Wingdings" pitchFamily="2" charset="2"/>
              </a:rPr>
            </a:br>
            <a:r>
              <a:rPr lang="pt-BR" sz="2200" dirty="0" smtClean="0">
                <a:latin typeface="Arial Narrow" pitchFamily="34" charset="0"/>
              </a:rPr>
              <a:t>O procedimento de </a:t>
            </a:r>
            <a:r>
              <a:rPr lang="pt-BR" sz="2200" b="1" dirty="0" smtClean="0">
                <a:latin typeface="Arial Narrow" pitchFamily="34" charset="0"/>
              </a:rPr>
              <a:t>segmentação de imagem </a:t>
            </a:r>
            <a:r>
              <a:rPr lang="pt-BR" sz="2200" dirty="0" smtClean="0">
                <a:latin typeface="Arial Narrow" pitchFamily="34" charset="0"/>
              </a:rPr>
              <a:t>é um processo que divide a imagem em pedaços menores, para depois, tratá-los, simplificando assim o processo de reconhecimento. A partir disso, os algoritmos de segmentação permitem achar diferenças entre duas ou mais regiões, distinguindo-as das outras.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Segmentação</a:t>
            </a:r>
            <a:endParaRPr lang="pt-BR" sz="36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0" y="2152987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7" name="Picture 6" descr="Machine-Learning-Gif - Artificial Intelligence Centre | KTU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47318" y="718458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373380" y="1698000"/>
            <a:ext cx="837628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200" b="1" dirty="0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Métodos de 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4200" b="1" dirty="0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Segmentação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1109134" y="2503627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8" name="Picture 6" descr="Machine-Learning-Gif - Artificial Intelligence Centre | KTU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70375" y="239487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Segmentação de imagens com </a:t>
            </a:r>
            <a:r>
              <a:rPr lang="pt-BR" sz="2200" i="1" dirty="0" err="1" smtClean="0">
                <a:latin typeface="Arial Narrow" pitchFamily="34" charset="0"/>
                <a:sym typeface="Wingdings" pitchFamily="2" charset="2"/>
              </a:rPr>
              <a:t>Watershed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Segmentação</a:t>
            </a:r>
            <a:endParaRPr lang="pt-BR" sz="36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66" name="AutoShape 2" descr="a) Region adjacency graph of a low-level watershed segmentation. (b)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6868" name="AutoShape 4" descr="a) Region adjacency graph of a low-level watershed segmentation. (b)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6870" name="AutoShape 6" descr="a) Region adjacency graph of a low-level watershed segmentation. (b)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6872" name="Picture 8" descr="Video Object Segmentation with Pixel-Wise Metric Lear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94444"/>
            <a:ext cx="6296024" cy="3549055"/>
          </a:xfrm>
          <a:prstGeom prst="rect">
            <a:avLst/>
          </a:prstGeom>
          <a:noFill/>
        </p:spPr>
      </p:pic>
      <p:pic>
        <p:nvPicPr>
          <p:cNvPr id="17" name="Picture 6" descr="Machine-Learning-Gif - Artificial Intelligence Centre | KTU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39487"/>
            <a:ext cx="38100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Segmentação de imagens com </a:t>
            </a:r>
            <a:r>
              <a:rPr lang="pt-BR" sz="2200" i="1" dirty="0" err="1" smtClean="0">
                <a:latin typeface="Arial Narrow" pitchFamily="34" charset="0"/>
                <a:sym typeface="Wingdings" pitchFamily="2" charset="2"/>
              </a:rPr>
              <a:t>Watershed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Segmentação</a:t>
            </a:r>
            <a:endParaRPr lang="pt-BR" sz="36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66" name="AutoShape 2" descr="a) Region adjacency graph of a low-level watershed segmentation. (b)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6868" name="AutoShape 4" descr="a) Region adjacency graph of a low-level watershed segmentation. (b)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6870" name="AutoShape 6" descr="a) Region adjacency graph of a low-level watershed segmentation. (b)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0178" name="Picture 2" descr="Figure 2 from SEGMENTATION OF STROKE REGIONS FROM DWI AND ADC SEQUENCES  USING A MODIFIED WATERSHED METHOD | Semantic Schol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5576"/>
            <a:ext cx="6496334" cy="36179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Exploring Cross-Image Pixel Contrast for Semantic Segment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312480"/>
            <a:ext cx="7662040" cy="383102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Segmentação de objetos:</a:t>
            </a:r>
            <a:br>
              <a:rPr lang="pt-BR" sz="2200" dirty="0" smtClean="0">
                <a:latin typeface="Arial Narrow" pitchFamily="34" charset="0"/>
                <a:sym typeface="Wingdings" pitchFamily="2" charset="2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/>
            </a:r>
            <a:br>
              <a:rPr lang="pt-BR" sz="2200" dirty="0" smtClean="0">
                <a:latin typeface="Arial Narrow" pitchFamily="34" charset="0"/>
                <a:sym typeface="Wingdings" pitchFamily="2" charset="2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Segmentação</a:t>
            </a:r>
            <a:endParaRPr lang="pt-BR" sz="36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Segmentação de objetos:</a:t>
            </a:r>
            <a:br>
              <a:rPr lang="pt-BR" sz="2200" dirty="0" smtClean="0">
                <a:latin typeface="Arial Narrow" pitchFamily="34" charset="0"/>
                <a:sym typeface="Wingdings" pitchFamily="2" charset="2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/>
            </a:r>
            <a:br>
              <a:rPr lang="pt-BR" sz="2200" dirty="0" smtClean="0">
                <a:latin typeface="Arial Narrow" pitchFamily="34" charset="0"/>
                <a:sym typeface="Wingdings" pitchFamily="2" charset="2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Segmentação</a:t>
            </a:r>
            <a:endParaRPr lang="pt-BR" sz="36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857"/>
            <a:ext cx="90106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Segmentação de objetos:</a:t>
            </a:r>
            <a:br>
              <a:rPr lang="pt-BR" sz="2200" dirty="0" smtClean="0">
                <a:latin typeface="Arial Narrow" pitchFamily="34" charset="0"/>
                <a:sym typeface="Wingdings" pitchFamily="2" charset="2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/>
            </a:r>
            <a:br>
              <a:rPr lang="pt-BR" sz="2200" dirty="0" smtClean="0">
                <a:latin typeface="Arial Narrow" pitchFamily="34" charset="0"/>
                <a:sym typeface="Wingdings" pitchFamily="2" charset="2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Segmentação</a:t>
            </a:r>
            <a:endParaRPr lang="pt-BR" sz="36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842" name="Picture 2" descr="Influence of normalization and color features on super-pixel  classification: application to cytological image segmentation | SpringerLin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" y="1657350"/>
            <a:ext cx="7105585" cy="3028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Segmentação de objetos: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Segmentação</a:t>
            </a:r>
            <a:endParaRPr lang="pt-BR" sz="36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154" name="Picture 2" descr="Remote Sensing | Free Full-Text | Pixel-Wise PolSAR Image Classification  via a Novel Complex-Valued Deep Fully Convolutional Network | HT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495424"/>
            <a:ext cx="6237027" cy="3648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Segmentação de objetos: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Segnet</a:t>
            </a:r>
            <a:endParaRPr lang="pt-BR" sz="36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2" name="Picture 2" descr="PDF] Bayesian SegNet: Model Uncertainty in Deep Convolutional  Encoder-Decoder Architectures for Scene Understanding | Semantic Schol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50987"/>
            <a:ext cx="9144000" cy="2155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DEE12E3A-1643-4E93-B585-F3BF4997EC03}"/>
</file>

<file path=customXml/itemProps2.xml><?xml version="1.0" encoding="utf-8"?>
<ds:datastoreItem xmlns:ds="http://schemas.openxmlformats.org/officeDocument/2006/customXml" ds:itemID="{BFD1DA12-7086-4312-8580-DA52ECB288C6}"/>
</file>

<file path=customXml/itemProps3.xml><?xml version="1.0" encoding="utf-8"?>
<ds:datastoreItem xmlns:ds="http://schemas.openxmlformats.org/officeDocument/2006/customXml" ds:itemID="{D4FD4FC5-DF2B-4CD8-ABAC-D3FDAA95AA52}"/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62</Words>
  <PresentationFormat>Apresentação na tela (16:9)</PresentationFormat>
  <Paragraphs>43</Paragraphs>
  <Slides>13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Arial Narrow</vt:lpstr>
      <vt:lpstr>Wingdings</vt:lpstr>
      <vt:lpstr>Simple Light</vt:lpstr>
      <vt:lpstr>Slide 1</vt:lpstr>
      <vt:lpstr>Slide 2</vt:lpstr>
      <vt:lpstr>    Segmentação de imagens com Watershed:     </vt:lpstr>
      <vt:lpstr>    Segmentação de imagens com Watershed:     </vt:lpstr>
      <vt:lpstr>    Segmentação de objetos:       </vt:lpstr>
      <vt:lpstr>    Segmentação de objetos:       </vt:lpstr>
      <vt:lpstr>    Segmentação de objetos:       </vt:lpstr>
      <vt:lpstr>    Segmentação de objetos:     </vt:lpstr>
      <vt:lpstr>    Segmentação de objetos:     </vt:lpstr>
      <vt:lpstr>    Segmentação de objetos:     </vt:lpstr>
      <vt:lpstr>    Segmentação de objetos:     </vt:lpstr>
      <vt:lpstr>    Segmentação de objetos:  O procedimento de segmentação de imagem é um processo que divide a imagem em pedaços menores, para depois, tratá-los, simplificando assim o processo de reconhecimento. A partir disso, os algoritmos de segmentação permitem achar diferenças entre duas ou mais regiões, distinguindo-as das outras.    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54</cp:revision>
  <dcterms:modified xsi:type="dcterms:W3CDTF">2022-06-01T14:33:38Z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