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1"/>
  </p:notesMasterIdLst>
  <p:sldIdLst>
    <p:sldId id="446" r:id="rId5"/>
    <p:sldId id="432" r:id="rId6"/>
    <p:sldId id="447" r:id="rId7"/>
    <p:sldId id="449" r:id="rId8"/>
    <p:sldId id="450" r:id="rId9"/>
    <p:sldId id="451" r:id="rId10"/>
    <p:sldId id="452" r:id="rId11"/>
    <p:sldId id="455" r:id="rId12"/>
    <p:sldId id="453" r:id="rId13"/>
    <p:sldId id="454" r:id="rId14"/>
    <p:sldId id="456" r:id="rId15"/>
    <p:sldId id="457" r:id="rId16"/>
    <p:sldId id="458" r:id="rId17"/>
    <p:sldId id="459" r:id="rId18"/>
    <p:sldId id="460" r:id="rId19"/>
    <p:sldId id="270" r:id="rId20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22"/>
      <p:bold r:id="rId23"/>
      <p:italic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entury Gothic" panose="020B0502020202020204" pitchFamily="34" charset="0"/>
      <p:regular r:id="rId30"/>
      <p:bold r:id="rId31"/>
      <p:italic r:id="rId32"/>
      <p:boldItalic r:id="rId33"/>
    </p:embeddedFont>
    <p:embeddedFont>
      <p:font typeface="Nunito Sans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5" roundtripDataSignature="AMtx7mgDeO90I8HBaw4//EzmFDUXWtYA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2DD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 varScale="1">
        <p:scale>
          <a:sx n="240" d="100"/>
          <a:sy n="240" d="100"/>
        </p:scale>
        <p:origin x="372" y="18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5.fntdata"/><Relationship Id="rId10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10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8.fntdata"/><Relationship Id="rId107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0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10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6423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7101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dirty="0"/>
              <a:t>https://colab.research.google.com/drive/11f8yeYfJv2vQO7Pw4Z3j-GwDHwKlWiE5?usp=sharing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EC5463-B062-47A7-BE31-A8E7E64D8430}" type="datetime1">
              <a:rPr lang="pt-BR" smtClean="0"/>
              <a:pPr/>
              <a:t>13/07/2022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F26FE383-15BF-3792-C21D-B644B814F0B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7" name="Google Shape;57;p2"/>
          <p:cNvSpPr txBox="1"/>
          <p:nvPr/>
        </p:nvSpPr>
        <p:spPr>
          <a:xfrm>
            <a:off x="490382" y="2876867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Prof. Dr. Diego Renan Bruno</a:t>
            </a:r>
            <a:endParaRPr sz="1600" b="0" i="0" u="none" strike="noStrike" cap="none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Education Tech Lead </a:t>
            </a:r>
            <a:r>
              <a:rPr lang="en-US" sz="1600" b="0" i="0" u="none" strike="noStrike" cap="none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DIO</a:t>
            </a:r>
            <a:br>
              <a:rPr lang="en-US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Doutor</a:t>
            </a: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Robótica e </a:t>
            </a:r>
            <a:r>
              <a:rPr lang="en-US" sz="1600" i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754163" y="691119"/>
            <a:ext cx="8274913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1" dirty="0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Deep Learning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para PLN  </a:t>
            </a: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90D29B4-F624-C3E4-3771-5B9A0887B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81896"/>
            <a:ext cx="9144000" cy="896006"/>
          </a:xfrm>
          <a:prstGeom prst="rect">
            <a:avLst/>
          </a:prstGeom>
        </p:spPr>
      </p:pic>
      <p:pic>
        <p:nvPicPr>
          <p:cNvPr id="16" name="Picture 2" descr="YOLO Darknet TXT Annotation Format">
            <a:extLst>
              <a:ext uri="{FF2B5EF4-FFF2-40B4-BE49-F238E27FC236}">
                <a16:creationId xmlns:a16="http://schemas.microsoft.com/office/drawing/2014/main" id="{5816BBA8-5B02-F357-C879-16F374AA3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470" y="4038114"/>
            <a:ext cx="2198595" cy="1099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OpenCV – Wikipédia, a enciclopédia livre">
            <a:extLst>
              <a:ext uri="{FF2B5EF4-FFF2-40B4-BE49-F238E27FC236}">
                <a16:creationId xmlns:a16="http://schemas.microsoft.com/office/drawing/2014/main" id="{F8DA768E-C788-0F15-556B-1197172AF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392" y="4058785"/>
            <a:ext cx="901835" cy="111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TensorFlow Logo PNG Vector (SVG) Free Download">
            <a:extLst>
              <a:ext uri="{FF2B5EF4-FFF2-40B4-BE49-F238E27FC236}">
                <a16:creationId xmlns:a16="http://schemas.microsoft.com/office/drawing/2014/main" id="{54567830-385B-C6D6-0454-F9641D273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100" y="4107906"/>
            <a:ext cx="833302" cy="892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Inception v3 - Thambi Chat Bots Platform">
            <a:extLst>
              <a:ext uri="{FF2B5EF4-FFF2-40B4-BE49-F238E27FC236}">
                <a16:creationId xmlns:a16="http://schemas.microsoft.com/office/drawing/2014/main" id="{539FDA08-8AEA-B8C6-6D78-1542F96B7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4279775"/>
            <a:ext cx="828927" cy="828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316198E6-4567-EA83-1EB6-A31B9219D1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2" name="Picture 4" descr="google colab neural network for Sale OFF 60%">
            <a:extLst>
              <a:ext uri="{FF2B5EF4-FFF2-40B4-BE49-F238E27FC236}">
                <a16:creationId xmlns:a16="http://schemas.microsoft.com/office/drawing/2014/main" id="{6AAE8D76-4B9F-9E70-D00E-507C6659B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45" y="4081744"/>
            <a:ext cx="1177095" cy="117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EACFCF6E-EC17-27D8-8846-DD576FC15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100" y="3520547"/>
            <a:ext cx="1195571" cy="46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rocessamento de linguagem natural - ícones de diversos grátis">
            <a:extLst>
              <a:ext uri="{FF2B5EF4-FFF2-40B4-BE49-F238E27FC236}">
                <a16:creationId xmlns:a16="http://schemas.microsoft.com/office/drawing/2014/main" id="{25BADCFB-85DF-0410-ABEA-06BA3DC12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732" y="309714"/>
            <a:ext cx="2840309" cy="2840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272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B346D7-A6BF-9F8E-90E4-5B376861F6A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   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 do mundo real em PLN?</a:t>
            </a:r>
            <a:endParaRPr lang="pt-BR" sz="3600" b="1" i="0" u="none" strike="noStrike" cap="none" dirty="0">
              <a:solidFill>
                <a:srgbClr val="48F0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3833EE-CF40-FF6C-0B00-9F4EE015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0F187866-F5F7-B3D5-3702-9096EACC3512}"/>
              </a:ext>
            </a:extLst>
          </p:cNvPr>
          <p:cNvSpPr txBox="1"/>
          <p:nvPr/>
        </p:nvSpPr>
        <p:spPr>
          <a:xfrm>
            <a:off x="277090" y="1066050"/>
            <a:ext cx="74692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O Google substitui seu sistema de tradução baseado em frases pela Neural </a:t>
            </a:r>
            <a:r>
              <a:rPr lang="pt-BR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Machine</a:t>
            </a:r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pt-BR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Translation</a:t>
            </a:r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 (NMT). Isso reduz os erros de tradução em 60%. Ele usa uma rede LSTM profunda com 8 camadas de codificador e 8 de decodificador.</a:t>
            </a:r>
          </a:p>
        </p:txBody>
      </p:sp>
      <p:pic>
        <p:nvPicPr>
          <p:cNvPr id="4098" name="Picture 2" descr="Google's model for NMT. Source: Wu et al. 2016, fig. 1.">
            <a:extLst>
              <a:ext uri="{FF2B5EF4-FFF2-40B4-BE49-F238E27FC236}">
                <a16:creationId xmlns:a16="http://schemas.microsoft.com/office/drawing/2014/main" id="{9DBB5DE6-BFB2-EDEF-FD2D-A6CD158CE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6234" y="2068828"/>
            <a:ext cx="5864342" cy="307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393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B346D7-A6BF-9F8E-90E4-5B376861F6A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   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 do mundo real em PLN?</a:t>
            </a:r>
            <a:endParaRPr lang="pt-BR" sz="3600" b="1" i="0" u="none" strike="noStrike" cap="none" dirty="0">
              <a:solidFill>
                <a:srgbClr val="48F0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3833EE-CF40-FF6C-0B00-9F4EE015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0F187866-F5F7-B3D5-3702-9096EACC3512}"/>
              </a:ext>
            </a:extLst>
          </p:cNvPr>
          <p:cNvSpPr txBox="1"/>
          <p:nvPr/>
        </p:nvSpPr>
        <p:spPr>
          <a:xfrm>
            <a:off x="277090" y="1066050"/>
            <a:ext cx="322439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A revolução na área de NLP com </a:t>
            </a:r>
            <a:r>
              <a:rPr lang="pt-BR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Deep</a:t>
            </a:r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 Learning teve início em 2018 com o lançamento dos modelos de linguagem </a:t>
            </a:r>
            <a:r>
              <a:rPr lang="pt-BR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pré</a:t>
            </a:r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-treinados </a:t>
            </a:r>
            <a:r>
              <a:rPr lang="pt-BR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ELMo</a:t>
            </a:r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 e </a:t>
            </a:r>
            <a:r>
              <a:rPr lang="pt-BR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ULMFiT</a:t>
            </a:r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. Mas, foi a proposta de uma nova arquitetura de redes neurais, denominada </a:t>
            </a:r>
            <a:r>
              <a:rPr lang="pt-BR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Transformer</a:t>
            </a:r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, baseada unicamente em mecanismos de atenção, que mudaria para sempre as pesquisas nessa área.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E62E7B1-7B0E-7807-F491-5AF3DD48A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482" y="1119391"/>
            <a:ext cx="3285893" cy="404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290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B346D7-A6BF-9F8E-90E4-5B376861F6A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   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 do mundo real em PLN?</a:t>
            </a:r>
            <a:endParaRPr lang="pt-BR" sz="3600" b="1" i="0" u="none" strike="noStrike" cap="none" dirty="0">
              <a:solidFill>
                <a:srgbClr val="48F0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3833EE-CF40-FF6C-0B00-9F4EE015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0F187866-F5F7-B3D5-3702-9096EACC3512}"/>
              </a:ext>
            </a:extLst>
          </p:cNvPr>
          <p:cNvSpPr txBox="1"/>
          <p:nvPr/>
        </p:nvSpPr>
        <p:spPr>
          <a:xfrm>
            <a:off x="277090" y="1066050"/>
            <a:ext cx="322439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A arquitetura </a:t>
            </a:r>
            <a:r>
              <a:rPr lang="pt-BR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Transformer</a:t>
            </a:r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 permitiu que o treinamento fosse realizado com um volume muito maior de dados do que era possível antes. Isso levou ao desenvolvimento de modelos de linguagem </a:t>
            </a:r>
            <a:r>
              <a:rPr lang="pt-BR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pré</a:t>
            </a:r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-treinados, que são previamente treinados e, posteriormente, são submetidos a um treinamento com um ajuste fino (fine-</a:t>
            </a:r>
            <a:r>
              <a:rPr lang="pt-BR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tuning</a:t>
            </a:r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) nas tarefas específicas de linguagem.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E62E7B1-7B0E-7807-F491-5AF3DD48A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482" y="1119391"/>
            <a:ext cx="3285893" cy="404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331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B346D7-A6BF-9F8E-90E4-5B376861F6AE}"/>
              </a:ext>
            </a:extLst>
          </p:cNvPr>
          <p:cNvSpPr/>
          <p:nvPr/>
        </p:nvSpPr>
        <p:spPr>
          <a:xfrm>
            <a:off x="-11054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   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como isso é possível?</a:t>
            </a:r>
            <a:endParaRPr lang="pt-BR" sz="3600" b="1" i="0" u="none" strike="noStrike" cap="none" dirty="0">
              <a:solidFill>
                <a:srgbClr val="48F0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3833EE-CF40-FF6C-0B00-9F4EE015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0F187866-F5F7-B3D5-3702-9096EACC3512}"/>
              </a:ext>
            </a:extLst>
          </p:cNvPr>
          <p:cNvSpPr txBox="1"/>
          <p:nvPr/>
        </p:nvSpPr>
        <p:spPr>
          <a:xfrm>
            <a:off x="277090" y="1066050"/>
            <a:ext cx="322439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Os </a:t>
            </a:r>
            <a:r>
              <a:rPr lang="pt-BR" sz="1800" b="1" dirty="0">
                <a:solidFill>
                  <a:schemeClr val="accent4"/>
                </a:solidFill>
                <a:latin typeface="Arial Narrow" panose="020B0606020202030204" pitchFamily="34" charset="0"/>
              </a:rPr>
              <a:t>word </a:t>
            </a:r>
            <a:r>
              <a:rPr lang="pt-BR" sz="1800" b="1" dirty="0" err="1">
                <a:solidFill>
                  <a:schemeClr val="accent4"/>
                </a:solidFill>
                <a:latin typeface="Arial Narrow" panose="020B0606020202030204" pitchFamily="34" charset="0"/>
              </a:rPr>
              <a:t>embeddings</a:t>
            </a:r>
            <a:r>
              <a:rPr lang="pt-BR" sz="1800" b="1" dirty="0">
                <a:solidFill>
                  <a:schemeClr val="accent4"/>
                </a:solidFill>
                <a:latin typeface="Arial Narrow" panose="020B0606020202030204" pitchFamily="34" charset="0"/>
              </a:rPr>
              <a:t> </a:t>
            </a:r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são representações vetoriais das palavras, que permitem capturar o contexto e relacionamento das palavras nos documentos (Figura 1), sem a necessidade de realizar engenharia de </a:t>
            </a:r>
            <a:r>
              <a:rPr lang="pt-BR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features</a:t>
            </a:r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 com anotações exaustivas nas sentenças.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73547E25-7F1E-9BB4-F8B9-8D686F3B7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931" y="1261929"/>
            <a:ext cx="5699069" cy="199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930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B346D7-A6BF-9F8E-90E4-5B376861F6AE}"/>
              </a:ext>
            </a:extLst>
          </p:cNvPr>
          <p:cNvSpPr/>
          <p:nvPr/>
        </p:nvSpPr>
        <p:spPr>
          <a:xfrm>
            <a:off x="-11054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   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Mas como isso é possível?</a:t>
            </a:r>
            <a:endParaRPr lang="pt-BR" sz="3600" b="1" i="0" u="none" strike="noStrike" cap="none" dirty="0">
              <a:solidFill>
                <a:srgbClr val="48F0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3833EE-CF40-FF6C-0B00-9F4EE015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0F187866-F5F7-B3D5-3702-9096EACC3512}"/>
              </a:ext>
            </a:extLst>
          </p:cNvPr>
          <p:cNvSpPr txBox="1"/>
          <p:nvPr/>
        </p:nvSpPr>
        <p:spPr>
          <a:xfrm>
            <a:off x="277090" y="1066050"/>
            <a:ext cx="322439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Os </a:t>
            </a:r>
            <a:r>
              <a:rPr lang="pt-BR" sz="1800" b="1" dirty="0">
                <a:solidFill>
                  <a:schemeClr val="accent4"/>
                </a:solidFill>
                <a:latin typeface="Arial Narrow" panose="020B0606020202030204" pitchFamily="34" charset="0"/>
              </a:rPr>
              <a:t>word </a:t>
            </a:r>
            <a:r>
              <a:rPr lang="pt-BR" sz="1800" b="1" dirty="0" err="1">
                <a:solidFill>
                  <a:schemeClr val="accent4"/>
                </a:solidFill>
                <a:latin typeface="Arial Narrow" panose="020B0606020202030204" pitchFamily="34" charset="0"/>
              </a:rPr>
              <a:t>embeddings</a:t>
            </a:r>
            <a:r>
              <a:rPr lang="pt-BR" sz="1800" b="1" dirty="0">
                <a:solidFill>
                  <a:schemeClr val="accent4"/>
                </a:solidFill>
                <a:latin typeface="Arial Narrow" panose="020B0606020202030204" pitchFamily="34" charset="0"/>
              </a:rPr>
              <a:t> </a:t>
            </a:r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são representações vetoriais das palavras, que permitem capturar o contexto e relacionamento das palavras nos documentos (Figura 1), sem a necessidade de realizar engenharia de </a:t>
            </a:r>
            <a:r>
              <a:rPr lang="pt-BR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features</a:t>
            </a:r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 com anotações exaustivas nas sentenças.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73547E25-7F1E-9BB4-F8B9-8D686F3B7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931" y="1261929"/>
            <a:ext cx="5699069" cy="199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215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B346D7-A6BF-9F8E-90E4-5B376861F6AE}"/>
              </a:ext>
            </a:extLst>
          </p:cNvPr>
          <p:cNvSpPr/>
          <p:nvPr/>
        </p:nvSpPr>
        <p:spPr>
          <a:xfrm>
            <a:off x="-11054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   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Conclusões</a:t>
            </a:r>
            <a:endParaRPr lang="pt-BR" sz="3600" b="1" i="0" u="none" strike="noStrike" cap="none" dirty="0">
              <a:solidFill>
                <a:srgbClr val="48F0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3833EE-CF40-FF6C-0B00-9F4EE015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0F187866-F5F7-B3D5-3702-9096EACC3512}"/>
              </a:ext>
            </a:extLst>
          </p:cNvPr>
          <p:cNvSpPr txBox="1"/>
          <p:nvPr/>
        </p:nvSpPr>
        <p:spPr>
          <a:xfrm>
            <a:off x="277090" y="1066050"/>
            <a:ext cx="842086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O momento </a:t>
            </a:r>
            <a:r>
              <a:rPr lang="pt-BR" sz="1800" b="1" dirty="0" err="1">
                <a:solidFill>
                  <a:schemeClr val="accent4"/>
                </a:solidFill>
                <a:latin typeface="Arial Narrow" panose="020B0606020202030204" pitchFamily="34" charset="0"/>
              </a:rPr>
              <a:t>ImageNet</a:t>
            </a:r>
            <a:r>
              <a:rPr lang="pt-BR" sz="1800" b="1" dirty="0">
                <a:solidFill>
                  <a:schemeClr val="accent4"/>
                </a:solidFill>
                <a:latin typeface="Arial Narrow" panose="020B0606020202030204" pitchFamily="34" charset="0"/>
              </a:rPr>
              <a:t>, em 2012</a:t>
            </a:r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, marcou o início de um enorme interesse de pesquisadores e empresas no mundo todo por </a:t>
            </a:r>
            <a:r>
              <a:rPr lang="pt-BR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Deep</a:t>
            </a:r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 Learning. Já o ano de 2018 determinou o início da revolução da área de NLP com os modelos de linguagem </a:t>
            </a:r>
            <a:r>
              <a:rPr lang="pt-BR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pré</a:t>
            </a:r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-treinados, como </a:t>
            </a:r>
            <a:r>
              <a:rPr lang="pt-BR" sz="1800" b="1" dirty="0" err="1">
                <a:solidFill>
                  <a:schemeClr val="accent4"/>
                </a:solidFill>
                <a:latin typeface="Arial Narrow" panose="020B0606020202030204" pitchFamily="34" charset="0"/>
              </a:rPr>
              <a:t>ELMo</a:t>
            </a:r>
            <a:r>
              <a:rPr lang="pt-BR" sz="1800" b="1" dirty="0">
                <a:solidFill>
                  <a:schemeClr val="accent4"/>
                </a:solidFill>
                <a:latin typeface="Arial Narrow" panose="020B0606020202030204" pitchFamily="34" charset="0"/>
              </a:rPr>
              <a:t>, GPT e BERT</a:t>
            </a:r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, que produziram avanços significativos em várias tarefas de linguagem natural, tais como inferência, análise de sentimento e tradução de linguagem, em um curto espaço de tempo.</a:t>
            </a:r>
          </a:p>
        </p:txBody>
      </p:sp>
    </p:spTree>
    <p:extLst>
      <p:ext uri="{BB962C8B-B14F-4D97-AF65-F5344CB8AC3E}">
        <p14:creationId xmlns:p14="http://schemas.microsoft.com/office/powerpoint/2010/main" val="2950468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12" name="Google Shape;312;g11a3cd0d61f_0_227"/>
          <p:cNvSpPr txBox="1"/>
          <p:nvPr/>
        </p:nvSpPr>
        <p:spPr>
          <a:xfrm>
            <a:off x="-272555" y="21040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11" name="Picture 2" descr="Lenna - Wikipedia">
            <a:extLst>
              <a:ext uri="{FF2B5EF4-FFF2-40B4-BE49-F238E27FC236}">
                <a16:creationId xmlns:a16="http://schemas.microsoft.com/office/drawing/2014/main" id="{18133670-36CC-8F79-58A8-97F8E215C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689" y="1819402"/>
            <a:ext cx="2187197" cy="218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Media Kit - OpenCV">
            <a:extLst>
              <a:ext uri="{FF2B5EF4-FFF2-40B4-BE49-F238E27FC236}">
                <a16:creationId xmlns:a16="http://schemas.microsoft.com/office/drawing/2014/main" id="{CF8F7B42-B959-61BC-A01B-34929BFCC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798" y="2988625"/>
            <a:ext cx="1159095" cy="153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E1AFC102-5F64-B337-B2C5-5D9D143EE7AA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E6E29B-C12A-D47A-B43A-D2A5DA0DB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B7B3EB3-F160-C28D-B213-E4C1C7A412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r>
              <a:rPr lang="en-US"/>
              <a:t>]</a:t>
            </a:r>
            <a:endParaRPr/>
          </a:p>
        </p:txBody>
      </p:sp>
      <p:sp>
        <p:nvSpPr>
          <p:cNvPr id="4" name="Google Shape;58;p2">
            <a:extLst>
              <a:ext uri="{FF2B5EF4-FFF2-40B4-BE49-F238E27FC236}">
                <a16:creationId xmlns:a16="http://schemas.microsoft.com/office/drawing/2014/main" id="{B142177D-CE0C-398A-54D7-E7EF005D4BBA}"/>
              </a:ext>
            </a:extLst>
          </p:cNvPr>
          <p:cNvSpPr txBox="1"/>
          <p:nvPr/>
        </p:nvSpPr>
        <p:spPr>
          <a:xfrm>
            <a:off x="405444" y="705411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dirty="0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Deep Learning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dirty="0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para PLN</a:t>
            </a:r>
            <a:endParaRPr lang="en-US" sz="3200" b="1" dirty="0">
              <a:solidFill>
                <a:srgbClr val="FF0000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" name="Google Shape;158;g10a4cd88d6f_0_57">
            <a:extLst>
              <a:ext uri="{FF2B5EF4-FFF2-40B4-BE49-F238E27FC236}">
                <a16:creationId xmlns:a16="http://schemas.microsoft.com/office/drawing/2014/main" id="{37C9940A-152A-924B-F44E-F2C87E524AA0}"/>
              </a:ext>
            </a:extLst>
          </p:cNvPr>
          <p:cNvSpPr txBox="1"/>
          <p:nvPr/>
        </p:nvSpPr>
        <p:spPr>
          <a:xfrm>
            <a:off x="-1034129" y="2545568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Machine Learning</a:t>
            </a:r>
            <a:endParaRPr sz="1800" b="1" i="1" dirty="0">
              <a:solidFill>
                <a:srgbClr val="FFFF00"/>
              </a:solidFill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075F95B5-627C-3B6E-B1B3-30B734B29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Linguagem Natural e Inteligência Artificial posicionam MicroStrategy com  destaque no Quadrante Mágico do Gartner 2018 para plataformas analíticas e  de BI - Portal Information Management">
            <a:extLst>
              <a:ext uri="{FF2B5EF4-FFF2-40B4-BE49-F238E27FC236}">
                <a16:creationId xmlns:a16="http://schemas.microsoft.com/office/drawing/2014/main" id="{A79BCBEB-D997-18CA-E125-B038DC261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158" y="612727"/>
            <a:ext cx="5361701" cy="285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Neural - ícones de computador grátis">
            <a:extLst>
              <a:ext uri="{FF2B5EF4-FFF2-40B4-BE49-F238E27FC236}">
                <a16:creationId xmlns:a16="http://schemas.microsoft.com/office/drawing/2014/main" id="{5C5005D7-38B9-0A4D-99C1-23C96DA37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979" y="2468409"/>
            <a:ext cx="2675042" cy="267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343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B346D7-A6BF-9F8E-90E4-5B376861F6A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 Sistema de interpretação de linguagem natural.</a:t>
            </a: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 err="1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Deep</a:t>
            </a:r>
            <a:r>
              <a:rPr lang="pt-BR" sz="3600" b="1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Learning para PLN</a:t>
            </a:r>
            <a:endParaRPr sz="3600" b="1" i="0" u="none" strike="noStrike" cap="none" dirty="0">
              <a:solidFill>
                <a:srgbClr val="48F0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3833EE-CF40-FF6C-0B00-9F4EE015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5F2C628-B820-F703-A4E8-189115A0E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545867"/>
            <a:ext cx="7471317" cy="359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553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B346D7-A6BF-9F8E-90E4-5B376861F6A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 Sistemas: recomendação, comando por voz, </a:t>
            </a:r>
            <a:r>
              <a:rPr lang="pt-BR" sz="2200" dirty="0" err="1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chatbots</a:t>
            </a: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...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    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Níveis do processamento</a:t>
            </a:r>
            <a:endParaRPr lang="pt-BR" sz="3600" b="1" i="0" u="none" strike="noStrike" cap="none" dirty="0">
              <a:solidFill>
                <a:srgbClr val="48F0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3833EE-CF40-FF6C-0B00-9F4EE015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AEE9C800-F98A-2DB6-58F0-622904C83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56" y="1530927"/>
            <a:ext cx="3456840" cy="341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8D67061-F9F3-D8E4-8290-7E383D96F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141" y="1536789"/>
            <a:ext cx="4489643" cy="102697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8B311C03-B1EB-9576-82E9-A92B6BC00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7141" y="2767012"/>
            <a:ext cx="4537167" cy="97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66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B346D7-A6BF-9F8E-90E4-5B376861F6A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pPr algn="l"/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1600" b="1" i="0" dirty="0">
                <a:effectLst/>
                <a:latin typeface="Nunito Sans" panose="020B0604020202020204" pitchFamily="2" charset="0"/>
              </a:rPr>
              <a:t>A importância do contexto (ou intenção)</a:t>
            </a:r>
            <a:br>
              <a:rPr lang="pt-BR" sz="1600" b="1" i="0" dirty="0">
                <a:effectLst/>
                <a:latin typeface="Nunito Sans" panose="020B0604020202020204" pitchFamily="2" charset="0"/>
              </a:rPr>
            </a:br>
            <a:r>
              <a:rPr lang="pt-BR" sz="1800" b="0" i="0" dirty="0">
                <a:solidFill>
                  <a:schemeClr val="bg1">
                    <a:lumMod val="95000"/>
                  </a:schemeClr>
                </a:solidFill>
                <a:effectLst/>
                <a:latin typeface="Arial Narrow" panose="020B0606020202030204" pitchFamily="34" charset="0"/>
              </a:rPr>
              <a:t>Os sistemas de NLP permitem que a</a:t>
            </a:r>
            <a:r>
              <a:rPr lang="pt-BR" sz="1800" b="1" i="0" dirty="0">
                <a:solidFill>
                  <a:schemeClr val="bg1">
                    <a:lumMod val="95000"/>
                  </a:schemeClr>
                </a:solidFill>
                <a:effectLst/>
                <a:latin typeface="Arial Narrow" panose="020B0606020202030204" pitchFamily="34" charset="0"/>
              </a:rPr>
              <a:t> tecnologia usada não apenas entenda o significado</a:t>
            </a:r>
            <a:r>
              <a:rPr lang="pt-BR" sz="1800" b="0" i="0" dirty="0">
                <a:solidFill>
                  <a:schemeClr val="bg1">
                    <a:lumMod val="95000"/>
                  </a:schemeClr>
                </a:solidFill>
                <a:effectLst/>
                <a:latin typeface="Arial Narrow" panose="020B0606020202030204" pitchFamily="34" charset="0"/>
              </a:rPr>
              <a:t> literal de cada palavra que está sendo dita, como também considere aspectos como:</a:t>
            </a:r>
            <a:br>
              <a:rPr lang="pt-BR" sz="1800" b="0" i="0" dirty="0">
                <a:solidFill>
                  <a:schemeClr val="bg1">
                    <a:lumMod val="95000"/>
                  </a:schemeClr>
                </a:solidFill>
                <a:effectLst/>
                <a:latin typeface="Arial Narrow" panose="020B0606020202030204" pitchFamily="34" charset="0"/>
              </a:rPr>
            </a:br>
            <a:br>
              <a:rPr lang="pt-BR" sz="1800" b="0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</a:br>
            <a: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pt-BR" sz="1800" b="1" dirty="0">
                <a:solidFill>
                  <a:srgbClr val="FFFF00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C</a:t>
            </a:r>
            <a: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  <a:t>ontexto da conversa;</a:t>
            </a:r>
            <a:b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</a:br>
            <a: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pt-BR" sz="1800" b="1" dirty="0">
                <a:solidFill>
                  <a:srgbClr val="FFFF00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S</a:t>
            </a:r>
            <a: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  <a:t>ignificados sintáticos e semânticos;</a:t>
            </a:r>
            <a:b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</a:br>
            <a: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pt-BR" sz="1800" b="1" dirty="0">
                <a:solidFill>
                  <a:srgbClr val="FFFF00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I</a:t>
            </a:r>
            <a: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  <a:t>nterprete os textos;</a:t>
            </a:r>
            <a:b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</a:br>
            <a: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pt-BR" sz="1800" b="1" dirty="0">
                <a:solidFill>
                  <a:srgbClr val="FFFF00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A</a:t>
            </a:r>
            <a: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  <a:t>nálise sentimentos e mais.</a:t>
            </a:r>
            <a:br>
              <a:rPr lang="pt-BR" sz="1800" b="1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</a:br>
            <a:br>
              <a:rPr lang="pt-BR" sz="1800" b="0" i="0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</a:br>
            <a:br>
              <a:rPr lang="pt-BR" sz="1600" b="0" i="0" dirty="0">
                <a:solidFill>
                  <a:srgbClr val="7A7A7A"/>
                </a:solidFill>
                <a:effectLst/>
                <a:latin typeface="Nunito Sans" panose="020B0604020202020204" pitchFamily="2" charset="0"/>
              </a:rPr>
            </a:br>
            <a:endParaRPr lang="pt-BR" sz="2200" b="1" dirty="0">
              <a:solidFill>
                <a:srgbClr val="FFFF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 err="1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Deep</a:t>
            </a:r>
            <a:r>
              <a:rPr lang="pt-BR" sz="3600" b="1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Learning para PLN</a:t>
            </a:r>
            <a:endParaRPr sz="3600" b="1" i="0" u="none" strike="noStrike" cap="none" dirty="0">
              <a:solidFill>
                <a:srgbClr val="48F0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3833EE-CF40-FF6C-0B00-9F4EE015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Processamento de linguagem natural - ícones de diversos grátis">
            <a:extLst>
              <a:ext uri="{FF2B5EF4-FFF2-40B4-BE49-F238E27FC236}">
                <a16:creationId xmlns:a16="http://schemas.microsoft.com/office/drawing/2014/main" id="{4E04DFA1-8231-97D0-60A0-1EA8FCF25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384" y="1909542"/>
            <a:ext cx="2840309" cy="2840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2151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B346D7-A6BF-9F8E-90E4-5B376861F6A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   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redes para PLN</a:t>
            </a:r>
            <a:endParaRPr lang="pt-BR" sz="3600" b="1" i="0" u="none" strike="noStrike" cap="none" dirty="0">
              <a:solidFill>
                <a:srgbClr val="48F0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3833EE-CF40-FF6C-0B00-9F4EE015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548F0C6E-498D-0D0A-9561-12B50B9F6751}"/>
              </a:ext>
            </a:extLst>
          </p:cNvPr>
          <p:cNvSpPr txBox="1"/>
          <p:nvPr/>
        </p:nvSpPr>
        <p:spPr>
          <a:xfrm>
            <a:off x="277090" y="1177373"/>
            <a:ext cx="458315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i="1" dirty="0">
                <a:solidFill>
                  <a:srgbClr val="FFFF00"/>
                </a:solidFill>
                <a:latin typeface="Arial Narrow" panose="020B0606020202030204" pitchFamily="34" charset="0"/>
              </a:rPr>
              <a:t>Redes de </a:t>
            </a:r>
            <a:r>
              <a:rPr lang="pt-BR" sz="1800" b="1" i="1" dirty="0" err="1">
                <a:solidFill>
                  <a:srgbClr val="FFFF00"/>
                </a:solidFill>
                <a:latin typeface="Arial Narrow" panose="020B0606020202030204" pitchFamily="34" charset="0"/>
              </a:rPr>
              <a:t>Deep</a:t>
            </a:r>
            <a:r>
              <a:rPr lang="pt-BR" sz="1800" b="1" i="1" dirty="0">
                <a:solidFill>
                  <a:srgbClr val="FFFF00"/>
                </a:solidFill>
                <a:latin typeface="Arial Narrow" panose="020B0606020202030204" pitchFamily="34" charset="0"/>
              </a:rPr>
              <a:t> Learning:</a:t>
            </a:r>
          </a:p>
          <a:p>
            <a:endParaRPr lang="pt-BR" sz="1800" b="1" i="1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r>
              <a:rPr lang="pt-BR" sz="1800" b="1" i="1" dirty="0">
                <a:solidFill>
                  <a:schemeClr val="bg1"/>
                </a:solidFill>
                <a:latin typeface="Arial Narrow" panose="020B0606020202030204" pitchFamily="34" charset="0"/>
              </a:rPr>
              <a:t>Os primeiros modelos de linguagem usavam arquiteturas NN </a:t>
            </a:r>
            <a:r>
              <a:rPr lang="pt-BR" sz="1800" b="1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feedforward</a:t>
            </a:r>
            <a:r>
              <a:rPr lang="pt-BR" sz="1800" b="1" i="1" dirty="0">
                <a:solidFill>
                  <a:schemeClr val="bg1"/>
                </a:solidFill>
                <a:latin typeface="Arial Narrow" panose="020B0606020202030204" pitchFamily="34" charset="0"/>
              </a:rPr>
              <a:t> ou NN </a:t>
            </a:r>
            <a:r>
              <a:rPr lang="pt-BR" sz="1800" b="1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convolucional</a:t>
            </a:r>
            <a:r>
              <a:rPr lang="pt-BR" sz="1800" b="1" i="1" dirty="0">
                <a:solidFill>
                  <a:schemeClr val="bg1"/>
                </a:solidFill>
                <a:latin typeface="Arial Narrow" panose="020B0606020202030204" pitchFamily="34" charset="0"/>
              </a:rPr>
              <a:t>, mas elas não capturavam muito bem o contexto. Contexto é como uma palavra ocorre em relação às palavras circundantes na frase. Para capturar o contexto, foram aplicados </a:t>
            </a:r>
            <a:r>
              <a:rPr lang="pt-BR" sz="1800" b="1" i="1" dirty="0" err="1">
                <a:solidFill>
                  <a:schemeClr val="bg1"/>
                </a:solidFill>
                <a:latin typeface="Arial Narrow" panose="020B0606020202030204" pitchFamily="34" charset="0"/>
              </a:rPr>
              <a:t>NNs</a:t>
            </a:r>
            <a:r>
              <a:rPr lang="pt-BR" sz="1800" b="1" i="1" dirty="0">
                <a:solidFill>
                  <a:schemeClr val="bg1"/>
                </a:solidFill>
                <a:latin typeface="Arial Narrow" panose="020B0606020202030204" pitchFamily="34" charset="0"/>
              </a:rPr>
              <a:t> recorrentes.</a:t>
            </a:r>
          </a:p>
          <a:p>
            <a:endParaRPr lang="pt-BR" sz="1800" b="1" i="1" dirty="0"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  <a:p>
            <a:br>
              <a:rPr lang="pt-BR" sz="1800" b="1" i="1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</a:br>
            <a:br>
              <a:rPr lang="pt-BR" sz="1800" b="1" i="1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</a:br>
            <a:endParaRPr lang="pt-BR" sz="1800" b="1" i="1" dirty="0">
              <a:solidFill>
                <a:srgbClr val="FFFF00"/>
              </a:solidFill>
            </a:endParaRPr>
          </a:p>
        </p:txBody>
      </p:sp>
      <p:pic>
        <p:nvPicPr>
          <p:cNvPr id="18" name="Picture 6" descr="Neural - ícones de computador grátis">
            <a:extLst>
              <a:ext uri="{FF2B5EF4-FFF2-40B4-BE49-F238E27FC236}">
                <a16:creationId xmlns:a16="http://schemas.microsoft.com/office/drawing/2014/main" id="{9F43B002-7415-621F-54B6-4E6B466AB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643" y="1127852"/>
            <a:ext cx="2675042" cy="267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1687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B346D7-A6BF-9F8E-90E4-5B376861F6A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   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redes para PLN</a:t>
            </a:r>
            <a:endParaRPr lang="pt-BR" sz="3600" b="1" i="0" u="none" strike="noStrike" cap="none" dirty="0">
              <a:solidFill>
                <a:srgbClr val="48F0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3833EE-CF40-FF6C-0B00-9F4EE015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548F0C6E-498D-0D0A-9561-12B50B9F6751}"/>
              </a:ext>
            </a:extLst>
          </p:cNvPr>
          <p:cNvSpPr txBox="1"/>
          <p:nvPr/>
        </p:nvSpPr>
        <p:spPr>
          <a:xfrm>
            <a:off x="277090" y="1177373"/>
            <a:ext cx="458315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i="1" dirty="0">
                <a:solidFill>
                  <a:srgbClr val="FFFF00"/>
                </a:solidFill>
                <a:latin typeface="Arial Narrow" panose="020B0606020202030204" pitchFamily="34" charset="0"/>
              </a:rPr>
              <a:t>Redes de </a:t>
            </a:r>
            <a:r>
              <a:rPr lang="pt-BR" sz="1800" b="1" i="1" dirty="0" err="1">
                <a:solidFill>
                  <a:srgbClr val="FFFF00"/>
                </a:solidFill>
                <a:latin typeface="Arial Narrow" panose="020B0606020202030204" pitchFamily="34" charset="0"/>
              </a:rPr>
              <a:t>Deep</a:t>
            </a:r>
            <a:r>
              <a:rPr lang="pt-BR" sz="1800" b="1" i="1" dirty="0">
                <a:solidFill>
                  <a:srgbClr val="FFFF00"/>
                </a:solidFill>
                <a:latin typeface="Arial Narrow" panose="020B0606020202030204" pitchFamily="34" charset="0"/>
              </a:rPr>
              <a:t> Learning:</a:t>
            </a:r>
          </a:p>
          <a:p>
            <a:endParaRPr lang="pt-BR" sz="1800" b="1" i="1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r>
              <a:rPr lang="pt-BR" sz="1800" b="1" i="1" dirty="0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O LSTM, uma variante do RNN, foi então usado para capturar o contexto de longa distância. O LSTM bidirecional (</a:t>
            </a:r>
            <a:r>
              <a:rPr lang="pt-BR" sz="1800" b="1" i="1" dirty="0" err="1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BiLSTM</a:t>
            </a:r>
            <a:r>
              <a:rPr lang="pt-BR" sz="1800" b="1" i="1" dirty="0"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) melhora o LSTM ao observar as sequências de palavras nas direções para frente e para trás</a:t>
            </a:r>
          </a:p>
          <a:p>
            <a:br>
              <a:rPr lang="pt-BR" sz="1800" b="1" i="1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</a:br>
            <a:br>
              <a:rPr lang="pt-BR" sz="1800" b="1" i="1" dirty="0"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</a:br>
            <a:endParaRPr lang="pt-BR" sz="1800" b="1" i="1" dirty="0">
              <a:solidFill>
                <a:srgbClr val="FFFF00"/>
              </a:solidFill>
            </a:endParaRPr>
          </a:p>
        </p:txBody>
      </p:sp>
      <p:pic>
        <p:nvPicPr>
          <p:cNvPr id="15" name="Picture 6" descr="Neural - ícones de computador grátis">
            <a:extLst>
              <a:ext uri="{FF2B5EF4-FFF2-40B4-BE49-F238E27FC236}">
                <a16:creationId xmlns:a16="http://schemas.microsoft.com/office/drawing/2014/main" id="{CA0F2CE6-419A-0AF6-1A14-1C85BFAA9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643" y="1127852"/>
            <a:ext cx="2675042" cy="267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711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B346D7-A6BF-9F8E-90E4-5B376861F6A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   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 do mundo real em PLN?</a:t>
            </a:r>
            <a:endParaRPr lang="pt-BR" sz="3600" b="1" i="0" u="none" strike="noStrike" cap="none" dirty="0">
              <a:solidFill>
                <a:srgbClr val="48F0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3833EE-CF40-FF6C-0B00-9F4EE015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0F187866-F5F7-B3D5-3702-9096EACC3512}"/>
              </a:ext>
            </a:extLst>
          </p:cNvPr>
          <p:cNvSpPr txBox="1"/>
          <p:nvPr/>
        </p:nvSpPr>
        <p:spPr>
          <a:xfrm>
            <a:off x="277090" y="1073105"/>
            <a:ext cx="346228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O Google substitui seu sistema de tradução baseado em frases pela Neural </a:t>
            </a:r>
            <a:r>
              <a:rPr lang="pt-BR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Machine</a:t>
            </a:r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pt-BR" sz="1800" dirty="0" err="1">
                <a:solidFill>
                  <a:schemeClr val="bg1"/>
                </a:solidFill>
                <a:latin typeface="Arial Narrow" panose="020B0606020202030204" pitchFamily="34" charset="0"/>
              </a:rPr>
              <a:t>Translation</a:t>
            </a:r>
            <a:r>
              <a:rPr lang="pt-BR" sz="1800" dirty="0">
                <a:solidFill>
                  <a:schemeClr val="bg1"/>
                </a:solidFill>
                <a:latin typeface="Arial Narrow" panose="020B0606020202030204" pitchFamily="34" charset="0"/>
              </a:rPr>
              <a:t> (NMT). Isso reduz os erros de tradução em 60%. Ele usa uma rede LSTM profunda com 8 camadas de codificador e 8 de decodificador.</a:t>
            </a:r>
          </a:p>
        </p:txBody>
      </p:sp>
      <p:pic>
        <p:nvPicPr>
          <p:cNvPr id="6146" name="Picture 2" descr="Recursive NN (for sentiment analysis) exploits the hierarchical structure of language. Source: Socher et al. 2013, fig. 1.">
            <a:extLst>
              <a:ext uri="{FF2B5EF4-FFF2-40B4-BE49-F238E27FC236}">
                <a16:creationId xmlns:a16="http://schemas.microsoft.com/office/drawing/2014/main" id="{6D8B46CB-07A8-85D8-9DF2-1248FF921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794" y="1169578"/>
            <a:ext cx="5782206" cy="352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353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B346D7-A6BF-9F8E-90E4-5B376861F6A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  <a:sym typeface="Wingdings" pitchFamily="2" charset="2"/>
              </a:rPr>
              <a:t>    </a:t>
            </a: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br>
              <a:rPr lang="pt-BR" sz="2200" dirty="0">
                <a:solidFill>
                  <a:schemeClr val="bg1"/>
                </a:solidFill>
                <a:latin typeface="Arial Narrow" pitchFamily="34" charset="0"/>
              </a:rPr>
            </a:br>
            <a:r>
              <a:rPr lang="pt-BR" sz="2200" dirty="0">
                <a:solidFill>
                  <a:schemeClr val="bg1"/>
                </a:solidFill>
                <a:latin typeface="Arial Narrow" pitchFamily="34" charset="0"/>
              </a:rPr>
              <a:t>  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Exemplos do mundo real em PLN?</a:t>
            </a:r>
            <a:endParaRPr lang="pt-BR" sz="3600" b="1" i="0" u="none" strike="noStrike" cap="none" dirty="0">
              <a:solidFill>
                <a:srgbClr val="48F04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63833EE-CF40-FF6C-0B00-9F4EE0158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NN model for Gmail's Smart Compose. Source: Wu 2018.">
            <a:extLst>
              <a:ext uri="{FF2B5EF4-FFF2-40B4-BE49-F238E27FC236}">
                <a16:creationId xmlns:a16="http://schemas.microsoft.com/office/drawing/2014/main" id="{0277962B-2B05-C312-830C-F8F4CF193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8926"/>
            <a:ext cx="9144000" cy="337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10066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7EFFB5-EFAD-433D-9014-8665C001EF49}">
  <ds:schemaRefs>
    <ds:schemaRef ds:uri="http://purl.org/dc/terms/"/>
    <ds:schemaRef ds:uri="851b35d3-0456-4d6a-bc2f-da927e91d158"/>
    <ds:schemaRef ds:uri="http://schemas.microsoft.com/office/2006/documentManagement/types"/>
    <ds:schemaRef ds:uri="http://schemas.microsoft.com/office/2006/metadata/properties"/>
    <ds:schemaRef ds:uri="http://purl.org/dc/elements/1.1/"/>
    <ds:schemaRef ds:uri="19483571-f922-4e8e-9c1c-26f0a2252132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2B94E36-B73A-413D-B495-02ABF879667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D911E8-2BB7-4930-AFA7-8B71C3E208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2258</TotalTime>
  <Words>598</Words>
  <Application>Microsoft Office PowerPoint</Application>
  <PresentationFormat>Apresentação na tela (16:9)</PresentationFormat>
  <Paragraphs>70</Paragraphs>
  <Slides>16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3" baseType="lpstr">
      <vt:lpstr>Calibri</vt:lpstr>
      <vt:lpstr>Century Gothic</vt:lpstr>
      <vt:lpstr>Arial</vt:lpstr>
      <vt:lpstr>Nunito Sans</vt:lpstr>
      <vt:lpstr>Wingdings</vt:lpstr>
      <vt:lpstr>Arial Narrow</vt:lpstr>
      <vt:lpstr>Simple Light</vt:lpstr>
      <vt:lpstr>Apresentação do PowerPoint</vt:lpstr>
      <vt:lpstr> </vt:lpstr>
      <vt:lpstr>    Sistema de interpretação de linguagem natural.  </vt:lpstr>
      <vt:lpstr>    Sistemas: recomendação, comando por voz, chatbots...           </vt:lpstr>
      <vt:lpstr>   A importância do contexto (ou intenção) Os sistemas de NLP permitem que a tecnologia usada não apenas entenda o significado literal de cada palavra que está sendo dita, como também considere aspectos como:   Contexto da conversa;  Significados sintáticos e semânticos;  Interprete os textos;  Análise sentimentos e mais.   </vt:lpstr>
      <vt:lpstr>            </vt:lpstr>
      <vt:lpstr>            </vt:lpstr>
      <vt:lpstr>            </vt:lpstr>
      <vt:lpstr>            </vt:lpstr>
      <vt:lpstr>            </vt:lpstr>
      <vt:lpstr>            </vt:lpstr>
      <vt:lpstr>            </vt:lpstr>
      <vt:lpstr>            </vt:lpstr>
      <vt:lpstr>            </vt:lpstr>
      <vt:lpstr>           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Mestieri</dc:creator>
  <cp:lastModifiedBy>Kawan Anthony</cp:lastModifiedBy>
  <cp:revision>70</cp:revision>
  <dcterms:modified xsi:type="dcterms:W3CDTF">2022-07-13T19:00:44Z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