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1" r:id="rId3"/>
    <p:sldId id="379" r:id="rId4"/>
    <p:sldId id="380" r:id="rId5"/>
    <p:sldId id="372" r:id="rId6"/>
    <p:sldId id="378" r:id="rId7"/>
    <p:sldId id="374" r:id="rId8"/>
    <p:sldId id="385" r:id="rId9"/>
    <p:sldId id="381" r:id="rId10"/>
    <p:sldId id="386" r:id="rId11"/>
    <p:sldId id="383" r:id="rId12"/>
    <p:sldId id="382" r:id="rId13"/>
    <p:sldId id="384" r:id="rId14"/>
    <p:sldId id="388" r:id="rId15"/>
    <p:sldId id="387" r:id="rId16"/>
    <p:sldId id="270" r:id="rId17"/>
  </p:sldIdLst>
  <p:sldSz cx="9144000" cy="5143500" type="screen16x9"/>
  <p:notesSz cx="6858000" cy="9144000"/>
  <p:embeddedFontLst>
    <p:embeddedFont>
      <p:font typeface="Calibri" pitchFamily="34" charset="0"/>
      <p:regular r:id="rId19"/>
      <p:bold r:id="rId20"/>
      <p:italic r:id="rId21"/>
      <p:boldItalic r:id="rId22"/>
    </p:embeddedFont>
    <p:embeddedFont>
      <p:font typeface="Century Gothic" pitchFamily="34" charset="0"/>
      <p:regular r:id="rId23"/>
      <p:bold r:id="rId24"/>
      <p:italic r:id="rId25"/>
      <p:boldItalic r:id="rId26"/>
    </p:embeddedFont>
    <p:embeddedFont>
      <p:font typeface="Arial Narrow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5" roundtripDataSignature="AMtx7mgDeO90I8HBaw4//EzmFDUXWtYA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2DDF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993" autoAdjust="0"/>
    <p:restoredTop sz="94660"/>
  </p:normalViewPr>
  <p:slideViewPr>
    <p:cSldViewPr snapToGrid="0">
      <p:cViewPr>
        <p:scale>
          <a:sx n="40" d="100"/>
          <a:sy n="40" d="100"/>
        </p:scale>
        <p:origin x="-2611" y="-1205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10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10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07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10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a4cd88d6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0a4cd88d6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a4cd88d6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0a4cd88d6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a4cd88d6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0a4cd88d6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a4cd88d6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0a4cd88d6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https://medium.com/rodrigo-soares/algoritmo-de-regress%C3%A3o-linear-introdu%C3%A7%C3%A3o-e-implementa%C3%A7%C3%A3o-d74da88b637e</a:t>
            </a:r>
            <a:endParaRPr lang="pt-BR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EC5463-B062-47A7-BE31-A8E7E64D8430}" type="datetime1">
              <a:rPr lang="pt-BR" smtClean="0"/>
              <a:pPr/>
              <a:t>03/05/2022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 Tech Lead </a:t>
            </a:r>
            <a:r>
              <a:rPr lang="en-US" sz="16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DIO</a:t>
            </a:r>
            <a:b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Doutor em Robótica e </a:t>
            </a:r>
            <a:r>
              <a:rPr lang="en-US" sz="16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ICMC-USP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85011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500" b="1" dirty="0" err="1" smtClean="0">
                <a:solidFill>
                  <a:srgbClr val="FF0000"/>
                </a:solidFill>
                <a:latin typeface="Century Gothic" pitchFamily="34" charset="0"/>
              </a:rPr>
              <a:t>Algoritmos</a:t>
            </a:r>
            <a:r>
              <a:rPr lang="en-US" sz="4500" b="1" dirty="0" smtClean="0">
                <a:solidFill>
                  <a:srgbClr val="FF0000"/>
                </a:solidFill>
                <a:latin typeface="Century Gothic" pitchFamily="34" charset="0"/>
              </a:rPr>
              <a:t> de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500" b="1" u="none" strike="noStrike" cap="none" dirty="0" err="1" smtClean="0">
                <a:solidFill>
                  <a:srgbClr val="FF0000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Regressão</a:t>
            </a:r>
            <a:r>
              <a:rPr lang="en-US" sz="4500" b="1" u="none" strike="noStrike" cap="none" dirty="0" smtClean="0">
                <a:solidFill>
                  <a:srgbClr val="FF0000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 </a:t>
            </a:r>
            <a:endParaRPr sz="4000" b="1" u="none" strike="noStrike" cap="none">
              <a:solidFill>
                <a:srgbClr val="FF0000"/>
              </a:solidFill>
              <a:latin typeface="Century Gothic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12290" name="Picture 2" descr="Regressão linear - ícones de setas gráti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93347" y="679133"/>
            <a:ext cx="3069907" cy="30699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3" name="Google Shape;153;g10a4cd88d6f_0_57"/>
          <p:cNvSpPr txBox="1"/>
          <p:nvPr/>
        </p:nvSpPr>
        <p:spPr>
          <a:xfrm>
            <a:off x="1162075" y="25006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0a4cd88d6f_0_57"/>
          <p:cNvSpPr txBox="1"/>
          <p:nvPr/>
        </p:nvSpPr>
        <p:spPr>
          <a:xfrm>
            <a:off x="590574" y="1027440"/>
            <a:ext cx="8698206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err="1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</a:t>
            </a:r>
            <a:r>
              <a:rPr lang="en-US" sz="55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5500" b="1" dirty="0" err="1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</a:t>
            </a:r>
            <a:r>
              <a:rPr lang="en-US" sz="55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é </a:t>
            </a:r>
            <a:r>
              <a:rPr lang="en-US" sz="5500" b="1" dirty="0" err="1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correlação</a:t>
            </a:r>
            <a:r>
              <a:rPr lang="en-US" sz="55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500" b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g10a4cd88d6f_0_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a4cd88d6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58" name="Google Shape;158;g10a4cd88d6f_0_57"/>
          <p:cNvSpPr txBox="1"/>
          <p:nvPr/>
        </p:nvSpPr>
        <p:spPr>
          <a:xfrm>
            <a:off x="-236220" y="313270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</a:t>
            </a:r>
            <a:endParaRPr sz="1800" b="1" i="1">
              <a:solidFill>
                <a:srgbClr val="FFFF00"/>
              </a:solidFill>
            </a:endParaRPr>
          </a:p>
        </p:txBody>
      </p:sp>
      <p:pic>
        <p:nvPicPr>
          <p:cNvPr id="9" name="Picture 2" descr="Regressão linear - ícones de setas gráti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68495" y="2324100"/>
            <a:ext cx="2819399" cy="2819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É </a:t>
            </a:r>
            <a:r>
              <a:rPr lang="pt-BR" sz="2200" dirty="0" smtClean="0">
                <a:latin typeface="Arial Narrow" pitchFamily="34" charset="0"/>
              </a:rPr>
              <a:t>uma medida estatística utilizada para calcular a associação entre os pontos</a:t>
            </a:r>
            <a:r>
              <a:rPr lang="pt-BR" sz="2200" dirty="0" smtClean="0">
                <a:latin typeface="Arial Narrow" pitchFamily="34" charset="0"/>
              </a:rPr>
              <a:t>.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b="1" dirty="0" smtClean="0">
                <a:latin typeface="Arial Narrow" pitchFamily="34" charset="0"/>
              </a:rPr>
              <a:t>Correlação Linear de Pearson:</a:t>
            </a:r>
            <a:r>
              <a:rPr lang="pt-BR" sz="2200" dirty="0" smtClean="0">
                <a:latin typeface="Arial Narrow" pitchFamily="34" charset="0"/>
              </a:rPr>
              <a:t> mede a correlação linear entre a nuvem de pontos. O resultado varia entre -1 e 1</a:t>
            </a:r>
            <a:r>
              <a:rPr lang="pt-BR" sz="2200" dirty="0" smtClean="0">
                <a:latin typeface="Arial Narrow" pitchFamily="34" charset="0"/>
              </a:rPr>
              <a:t>: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-1: Correlação linear perfeita negativa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1: Correlação linear perfeita positiva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0: Não tem correlação </a:t>
            </a:r>
            <a:r>
              <a:rPr lang="pt-BR" sz="2200" b="1" dirty="0" smtClean="0">
                <a:latin typeface="Arial Narrow" pitchFamily="34" charset="0"/>
              </a:rPr>
              <a:t>linear</a:t>
            </a: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o que é correlação?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-1</a:t>
            </a:r>
            <a:r>
              <a:rPr lang="pt-BR" sz="2200" dirty="0" smtClean="0">
                <a:latin typeface="Arial Narrow" pitchFamily="34" charset="0"/>
              </a:rPr>
              <a:t>:  </a:t>
            </a:r>
            <a:r>
              <a:rPr lang="pt-BR" sz="2200" dirty="0" smtClean="0">
                <a:latin typeface="Arial Narrow" pitchFamily="34" charset="0"/>
              </a:rPr>
              <a:t>Correlação linear perfeita negativa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1</a:t>
            </a:r>
            <a:r>
              <a:rPr lang="pt-BR" sz="2200" dirty="0" smtClean="0">
                <a:latin typeface="Arial Narrow" pitchFamily="34" charset="0"/>
              </a:rPr>
              <a:t>: </a:t>
            </a:r>
            <a:r>
              <a:rPr lang="pt-BR" sz="2200" dirty="0" smtClean="0">
                <a:latin typeface="Arial Narrow" pitchFamily="34" charset="0"/>
              </a:rPr>
              <a:t> Correlação </a:t>
            </a:r>
            <a:r>
              <a:rPr lang="pt-BR" sz="2200" dirty="0" smtClean="0">
                <a:latin typeface="Arial Narrow" pitchFamily="34" charset="0"/>
              </a:rPr>
              <a:t>linear perfeita positiva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0</a:t>
            </a:r>
            <a:r>
              <a:rPr lang="pt-BR" sz="2200" dirty="0" smtClean="0">
                <a:latin typeface="Arial Narrow" pitchFamily="34" charset="0"/>
              </a:rPr>
              <a:t>: </a:t>
            </a:r>
            <a:r>
              <a:rPr lang="pt-BR" sz="2200" dirty="0" smtClean="0">
                <a:latin typeface="Arial Narrow" pitchFamily="34" charset="0"/>
              </a:rPr>
              <a:t> Não </a:t>
            </a:r>
            <a:r>
              <a:rPr lang="pt-BR" sz="2200" dirty="0" smtClean="0">
                <a:latin typeface="Arial Narrow" pitchFamily="34" charset="0"/>
              </a:rPr>
              <a:t>tem correlação </a:t>
            </a:r>
            <a:r>
              <a:rPr lang="pt-BR" sz="2200" b="1" dirty="0" smtClean="0">
                <a:latin typeface="Arial Narrow" pitchFamily="34" charset="0"/>
              </a:rPr>
              <a:t>linear</a:t>
            </a: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12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o que é correlação?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2" descr="https://miro.medium.com/max/1400/1*7hpPonf1E0rUJ6xETLySKQ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55537"/>
            <a:ext cx="6797040" cy="25028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O </a:t>
            </a:r>
            <a:r>
              <a:rPr lang="pt-BR" sz="2200" dirty="0" smtClean="0">
                <a:latin typeface="Arial Narrow" pitchFamily="34" charset="0"/>
              </a:rPr>
              <a:t>objetivo da regressão linear é encontrar uma reta que consiga definir bem os dados e minimizar a diferença entre o valor real e a saída calculada pelo modelo. </a:t>
            </a: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400" dirty="0" smtClean="0"/>
              <a:t> 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200" dirty="0" smtClean="0">
                <a:latin typeface="Arial Narrow" pitchFamily="34" charset="0"/>
              </a:rPr>
              <a:t>Onde </a:t>
            </a:r>
            <a:r>
              <a:rPr lang="pt-BR" sz="2200" i="1" dirty="0" smtClean="0">
                <a:latin typeface="Arial Narrow" pitchFamily="34" charset="0"/>
              </a:rPr>
              <a:t>w0</a:t>
            </a:r>
            <a:r>
              <a:rPr lang="pt-BR" sz="2200" dirty="0" smtClean="0">
                <a:latin typeface="Arial Narrow" pitchFamily="34" charset="0"/>
              </a:rPr>
              <a:t> (representa o ponto inicial da reta</a:t>
            </a:r>
            <a:r>
              <a:rPr lang="pt-BR" sz="2200" dirty="0" smtClean="0">
                <a:latin typeface="Arial Narrow" pitchFamily="34" charset="0"/>
              </a:rPr>
              <a:t>) e </a:t>
            </a:r>
            <a:r>
              <a:rPr lang="pt-BR" sz="2200" i="1" dirty="0" smtClean="0">
                <a:latin typeface="Arial Narrow" pitchFamily="34" charset="0"/>
              </a:rPr>
              <a:t>w1</a:t>
            </a:r>
            <a:r>
              <a:rPr lang="pt-BR" sz="2200" dirty="0" smtClean="0">
                <a:latin typeface="Arial Narrow" pitchFamily="34" charset="0"/>
              </a:rPr>
              <a:t> </a:t>
            </a: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(</a:t>
            </a:r>
            <a:r>
              <a:rPr lang="pt-BR" sz="2200" dirty="0" smtClean="0">
                <a:latin typeface="Arial Narrow" pitchFamily="34" charset="0"/>
              </a:rPr>
              <a:t>representa a inclinação da reta, ou seja, </a:t>
            </a: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o </a:t>
            </a:r>
            <a:r>
              <a:rPr lang="pt-BR" sz="2200" dirty="0" smtClean="0">
                <a:latin typeface="Arial Narrow" pitchFamily="34" charset="0"/>
              </a:rPr>
              <a:t>quanto que essa variável cresce conforme o tempo passa)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13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Correlação linear?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626" name="Picture 2" descr="https://miro.medium.com/max/1400/0*E-6Yud1vgsM6pV6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0435" y="2461577"/>
            <a:ext cx="5521325" cy="6537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3" name="Google Shape;153;g10a4cd88d6f_0_57"/>
          <p:cNvSpPr txBox="1"/>
          <p:nvPr/>
        </p:nvSpPr>
        <p:spPr>
          <a:xfrm>
            <a:off x="1162075" y="25006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0a4cd88d6f_0_57"/>
          <p:cNvSpPr txBox="1"/>
          <p:nvPr/>
        </p:nvSpPr>
        <p:spPr>
          <a:xfrm>
            <a:off x="590574" y="1027440"/>
            <a:ext cx="8698206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err="1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Resultado</a:t>
            </a:r>
            <a:r>
              <a:rPr lang="en-US" sz="55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500" b="1" dirty="0" err="1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gerado</a:t>
            </a:r>
            <a:endParaRPr sz="5500" b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g10a4cd88d6f_0_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a4cd88d6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pic>
        <p:nvPicPr>
          <p:cNvPr id="9" name="Picture 2" descr="Regressão linear - ícones de setas gráti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68495" y="2324100"/>
            <a:ext cx="2819399" cy="2819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solidFill>
                  <a:srgbClr val="FF0000"/>
                </a:solidFill>
                <a:latin typeface="Arial Narrow" pitchFamily="34" charset="0"/>
              </a:rPr>
              <a:t>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15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Resultado gerado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1746" name="Picture 2" descr="Mínimos Quadrado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7515" y="1516380"/>
            <a:ext cx="3364510" cy="2716530"/>
          </a:xfrm>
          <a:prstGeom prst="rect">
            <a:avLst/>
          </a:prstGeom>
          <a:noFill/>
        </p:spPr>
      </p:pic>
      <p:sp>
        <p:nvSpPr>
          <p:cNvPr id="13" name="Retângulo 12"/>
          <p:cNvSpPr/>
          <p:nvPr/>
        </p:nvSpPr>
        <p:spPr>
          <a:xfrm>
            <a:off x="4282440" y="1287780"/>
            <a:ext cx="4175760" cy="9448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Estimar </a:t>
            </a:r>
            <a:r>
              <a:rPr lang="pt-BR" dirty="0" smtClean="0"/>
              <a:t>o valor de algo baseado em uma série de outros dados históricos, portanto olhando para o passado você pode “prever” o futuro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312" name="Google Shape;312;g11a3cd0d61f_0_227"/>
          <p:cNvSpPr txBox="1"/>
          <p:nvPr/>
        </p:nvSpPr>
        <p:spPr>
          <a:xfrm>
            <a:off x="3834625" y="206590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rgbClr val="FFFF00"/>
                </a:solidFill>
              </a:rPr>
              <a:t>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a4cd88d6f_0_57"/>
          <p:cNvSpPr txBox="1"/>
          <p:nvPr/>
        </p:nvSpPr>
        <p:spPr>
          <a:xfrm>
            <a:off x="1162075" y="25006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0a4cd88d6f_0_57"/>
          <p:cNvSpPr txBox="1"/>
          <p:nvPr/>
        </p:nvSpPr>
        <p:spPr>
          <a:xfrm>
            <a:off x="590574" y="1027440"/>
            <a:ext cx="8698206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err="1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Regressão</a:t>
            </a:r>
            <a:r>
              <a:rPr lang="en-US" sz="55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Linear</a:t>
            </a:r>
            <a:endParaRPr sz="5500" b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g10a4cd88d6f_0_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a4cd88d6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pic>
        <p:nvPicPr>
          <p:cNvPr id="9" name="Picture 2" descr="Regressão linear - ícones de setas gráti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68495" y="2324100"/>
            <a:ext cx="2819399" cy="2819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Regressão </a:t>
            </a:r>
            <a:r>
              <a:rPr lang="pt-BR" sz="2200" dirty="0" smtClean="0">
                <a:latin typeface="Arial Narrow" pitchFamily="34" charset="0"/>
              </a:rPr>
              <a:t>linear é um algoritmo supervisionado </a:t>
            </a:r>
            <a:r>
              <a:rPr lang="pt-BR" sz="2200" dirty="0" smtClean="0">
                <a:latin typeface="Arial Narrow" pitchFamily="34" charset="0"/>
              </a:rPr>
              <a:t>usado </a:t>
            </a:r>
            <a:r>
              <a:rPr lang="pt-BR" sz="2200" dirty="0" smtClean="0">
                <a:latin typeface="Arial Narrow" pitchFamily="34" charset="0"/>
              </a:rPr>
              <a:t>para estimar o valor de algo baseado em uma série de outros dados históricos, portanto olhando para o passado você pode “prever” o futuro. </a:t>
            </a: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Regressão Linear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" name="Picture 2" descr="1 Introdução | Introdução ao Machine Learn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2530926"/>
            <a:ext cx="7656431" cy="18505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b="1" dirty="0" smtClean="0">
                <a:latin typeface="Arial Narrow" pitchFamily="34" charset="0"/>
              </a:rPr>
              <a:t>Regressão linear simples :</a:t>
            </a:r>
            <a:r>
              <a:rPr lang="pt-BR" sz="2200" dirty="0" smtClean="0">
                <a:latin typeface="Arial Narrow" pitchFamily="34" charset="0"/>
              </a:rPr>
              <a:t> refere-se quando temos somente uma variável independente (X) para fazermos a predição</a:t>
            </a:r>
            <a:r>
              <a:rPr lang="pt-BR" sz="2200" dirty="0" smtClean="0">
                <a:latin typeface="Arial Narrow" pitchFamily="34" charset="0"/>
              </a:rPr>
              <a:t>.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b="1" dirty="0" smtClean="0">
                <a:latin typeface="Arial Narrow" pitchFamily="34" charset="0"/>
              </a:rPr>
              <a:t>Regressão linear múltipla: </a:t>
            </a:r>
            <a:r>
              <a:rPr lang="pt-BR" sz="2200" dirty="0" smtClean="0">
                <a:latin typeface="Arial Narrow" pitchFamily="34" charset="0"/>
              </a:rPr>
              <a:t>refere-se a várias variáveis independentes (X)usadas para fazer a predição.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Existem 2 tipos de regressão linear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miro.medium.com/max/1400/0*oHDc6Fuie1d19a4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1160" y="1369694"/>
            <a:ext cx="5006340" cy="3754756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RLS é basicamente uma função de primeiro grau. O objetivo do meu modelo de ML.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Regressão Linear Simples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3600" b="1" dirty="0" smtClean="0">
                <a:solidFill>
                  <a:srgbClr val="FF0000"/>
                </a:solidFill>
              </a:rPr>
              <a:t>Coeficientes em função de primeiro grau</a:t>
            </a:r>
          </a:p>
          <a:p>
            <a:r>
              <a:rPr lang="pt-BR" sz="3600" dirty="0" smtClean="0"/>
              <a:t/>
            </a:r>
            <a:br>
              <a:rPr lang="pt-BR" sz="3600" dirty="0" smtClean="0"/>
            </a:b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419100" y="1699260"/>
            <a:ext cx="74066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 smtClean="0">
                <a:latin typeface="Arial Narrow" pitchFamily="34" charset="0"/>
              </a:rPr>
              <a:t>Os algoritmos de Regressão Linear, em sua maioria, utilizam um método para calcular tais coeficientes: o nome dele é Método dos Mínimos Quadrados (MMQ).</a:t>
            </a:r>
            <a:endParaRPr lang="pt-BR" sz="2200" dirty="0">
              <a:latin typeface="Arial Narrow" pitchFamily="34" charset="0"/>
            </a:endParaRPr>
          </a:p>
        </p:txBody>
      </p:sp>
      <p:sp>
        <p:nvSpPr>
          <p:cNvPr id="24578" name="AutoShape 2" descr="Método dos mínimos quadrados – Wikipédia, a enciclopédia liv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4580" name="AutoShape 4" descr="Método dos mínimos quadrados – Wikipédia, a enciclopédia liv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4582" name="AutoShape 6" descr="Método dos mínimos quadrados – Wikipédia, a enciclopédia liv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4584" name="Picture 8" descr="Mínimos Quadrado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5401" y="2758756"/>
            <a:ext cx="5629554" cy="23847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Como o próprio nome sugere, é traçada uma linha reta para analisar a relação entre os dados de duas ou mais variáveis. Além disso, o resultado da </a:t>
            </a:r>
            <a:r>
              <a:rPr lang="pt-BR" sz="2200" b="1" dirty="0" smtClean="0">
                <a:latin typeface="Arial Narrow" pitchFamily="34" charset="0"/>
              </a:rPr>
              <a:t>regressão</a:t>
            </a:r>
            <a:r>
              <a:rPr lang="pt-BR" sz="2200" dirty="0" smtClean="0">
                <a:latin typeface="Arial Narrow" pitchFamily="34" charset="0"/>
              </a:rPr>
              <a:t> linear será sempre um dado numérico.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Regressão Linear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098" name="Picture 2" descr="Machine Learning: a tecnologia que está impulsionando a inovação - ilegra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4275" y="2095499"/>
            <a:ext cx="4572000" cy="30480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3" name="Google Shape;153;g10a4cd88d6f_0_57"/>
          <p:cNvSpPr txBox="1"/>
          <p:nvPr/>
        </p:nvSpPr>
        <p:spPr>
          <a:xfrm>
            <a:off x="1162075" y="25006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0a4cd88d6f_0_57"/>
          <p:cNvSpPr txBox="1"/>
          <p:nvPr/>
        </p:nvSpPr>
        <p:spPr>
          <a:xfrm>
            <a:off x="590574" y="1027440"/>
            <a:ext cx="8698206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err="1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Aplicações</a:t>
            </a:r>
            <a:endParaRPr sz="5500" b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g10a4cd88d6f_0_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a4cd88d6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pic>
        <p:nvPicPr>
          <p:cNvPr id="9" name="Picture 2" descr="Regressão linear - ícones de setas gráti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68495" y="2324100"/>
            <a:ext cx="2819399" cy="2819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Esse </a:t>
            </a:r>
            <a:r>
              <a:rPr lang="pt-BR" sz="2200" dirty="0" smtClean="0">
                <a:latin typeface="Arial Narrow" pitchFamily="34" charset="0"/>
              </a:rPr>
              <a:t>tipo de algoritmo é aplicado quando há uma boa </a:t>
            </a:r>
            <a:r>
              <a:rPr lang="pt-BR" sz="2200" b="1" dirty="0" smtClean="0">
                <a:latin typeface="Arial Narrow" pitchFamily="34" charset="0"/>
              </a:rPr>
              <a:t>correlação linear (positiva ou negativa)</a:t>
            </a:r>
            <a:r>
              <a:rPr lang="pt-BR" sz="2200" dirty="0" smtClean="0">
                <a:latin typeface="Arial Narrow" pitchFamily="34" charset="0"/>
              </a:rPr>
              <a:t> entre os dados, ou seja, quando o relacionamento ou associação entre os dados pode ser definido com uma reta. </a:t>
            </a: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Quando aplicar?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163</Words>
  <PresentationFormat>Apresentação na tela (16:9)</PresentationFormat>
  <Paragraphs>52</Paragraphs>
  <Slides>16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Arial Narrow</vt:lpstr>
      <vt:lpstr>Simple Light</vt:lpstr>
      <vt:lpstr>Slide 1</vt:lpstr>
      <vt:lpstr>Slide 2</vt:lpstr>
      <vt:lpstr>   Regressão linear é um algoritmo supervisionado usado para estimar o valor de algo baseado em uma série de outros dados históricos, portanto olhando para o passado você pode “prever” o futuro.     </vt:lpstr>
      <vt:lpstr>   Regressão linear simples : refere-se quando temos somente uma variável independente (X) para fazermos a predição.  Regressão linear múltipla: refere-se a várias variáveis independentes (X)usadas para fazer a predição.     </vt:lpstr>
      <vt:lpstr>   RLS é basicamente uma função de primeiro grau. O objetivo do meu modelo de ML.    </vt:lpstr>
      <vt:lpstr>       </vt:lpstr>
      <vt:lpstr>   Como o próprio nome sugere, é traçada uma linha reta para analisar a relação entre os dados de duas ou mais variáveis. Além disso, o resultado da regressão linear será sempre um dado numérico.    </vt:lpstr>
      <vt:lpstr>Slide 8</vt:lpstr>
      <vt:lpstr>   Esse tipo de algoritmo é aplicado quando há uma boa correlação linear (positiva ou negativa) entre os dados, ou seja, quando o relacionamento ou associação entre os dados pode ser definido com uma reta.     </vt:lpstr>
      <vt:lpstr>Slide 10</vt:lpstr>
      <vt:lpstr>   É uma medida estatística utilizada para calcular a associação entre os pontos.  Correlação Linear de Pearson: mede a correlação linear entre a nuvem de pontos. O resultado varia entre -1 e 1:  -1: Correlação linear perfeita negativa 1: Correlação linear perfeita positiva 0: Não tem correlação linear     </vt:lpstr>
      <vt:lpstr>  -1:  Correlação linear perfeita negativa  1:  Correlação linear perfeita positiva  0:  Não tem correlação linear     </vt:lpstr>
      <vt:lpstr>  O objetivo da regressão linear é encontrar uma reta que consiga definir bem os dados e minimizar a diferença entre o valor real e a saída calculada pelo modelo.       Onde w0 (representa o ponto inicial da reta) e w1  (representa a inclinação da reta, ou seja,  o quanto que essa variável cresce conforme o tempo passa)      </vt:lpstr>
      <vt:lpstr>Slide 14</vt:lpstr>
      <vt:lpstr> 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 Mestieri</dc:creator>
  <cp:lastModifiedBy>Diego Renan Bruno</cp:lastModifiedBy>
  <cp:revision>48</cp:revision>
  <dcterms:modified xsi:type="dcterms:W3CDTF">2022-05-04T01:31:23Z</dcterms:modified>
</cp:coreProperties>
</file>