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61" r:id="rId6"/>
    <p:sldId id="418" r:id="rId7"/>
    <p:sldId id="419" r:id="rId8"/>
    <p:sldId id="420" r:id="rId9"/>
    <p:sldId id="422" r:id="rId10"/>
    <p:sldId id="423" r:id="rId11"/>
    <p:sldId id="424" r:id="rId12"/>
    <p:sldId id="421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270" r:id="rId35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entury Gothic" panose="020B0502020202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37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5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105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80981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88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80627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325775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273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542383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474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300517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815028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58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582615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837313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550932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745699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11254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844790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931623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704425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774875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10616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94598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251283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63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98505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945433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982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43201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15000"/>
              </a:lnSpc>
              <a:buSzPts val="3200"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de</a:t>
            </a:r>
          </a:p>
          <a:p>
            <a:pPr lvl="1"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FF0000"/>
                </a:solidFill>
                <a:latin typeface="Century Gothic" pitchFamily="34" charset="0"/>
              </a:rPr>
              <a:t>Processamento</a:t>
            </a:r>
            <a:endParaRPr lang="en-US" sz="4000" b="1" dirty="0">
              <a:solidFill>
                <a:srgbClr val="FF0000"/>
              </a:solidFill>
              <a:latin typeface="Century Gothic" pitchFamily="34" charset="0"/>
            </a:endParaRPr>
          </a:p>
          <a:p>
            <a:pPr lvl="1">
              <a:lnSpc>
                <a:spcPct val="115000"/>
              </a:lnSpc>
              <a:buSzPts val="3200"/>
            </a:pPr>
            <a:r>
              <a:rPr lang="en-US" sz="4000" b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 Imagens </a:t>
            </a:r>
            <a:r>
              <a:rPr lang="en-US" sz="4000" b="1" u="none" strike="noStrike" cap="none" dirty="0" err="1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Digitais</a:t>
            </a:r>
            <a:endParaRPr lang="en-US" sz="4000" b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Lenna - Wikipedia">
            <a:extLst>
              <a:ext uri="{FF2B5EF4-FFF2-40B4-BE49-F238E27FC236}">
                <a16:creationId xmlns:a16="http://schemas.microsoft.com/office/drawing/2014/main" id="{E8FAD02B-80D1-DBA3-38D6-D73C91C9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37" y="1038676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 Kit - OpenCV">
            <a:extLst>
              <a:ext uri="{FF2B5EF4-FFF2-40B4-BE49-F238E27FC236}">
                <a16:creationId xmlns:a16="http://schemas.microsoft.com/office/drawing/2014/main" id="{5C77B784-8543-396F-28A9-93F1019C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886" y="2431064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Redução nas dimensões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Alterações na resolução da imagem 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18" name="Picture 2" descr="CÂMARAS CCD">
            <a:extLst>
              <a:ext uri="{FF2B5EF4-FFF2-40B4-BE49-F238E27FC236}">
                <a16:creationId xmlns:a16="http://schemas.microsoft.com/office/drawing/2014/main" id="{814BB058-0612-A591-4A11-F8392A08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412939"/>
            <a:ext cx="4126795" cy="372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enna - Wikipedia">
            <a:extLst>
              <a:ext uri="{FF2B5EF4-FFF2-40B4-BE49-F238E27FC236}">
                <a16:creationId xmlns:a16="http://schemas.microsoft.com/office/drawing/2014/main" id="{1B5825CA-8729-2AA7-5DA2-45C72B6E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68" y="207216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9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78189" y="1007253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Detecção de </a:t>
            </a:r>
            <a:r>
              <a:rPr lang="en-US" sz="5200" b="1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53976" y="227380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205729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3219082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5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Detecção de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 das bordas 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Lenna - Wikipedia">
            <a:extLst>
              <a:ext uri="{FF2B5EF4-FFF2-40B4-BE49-F238E27FC236}">
                <a16:creationId xmlns:a16="http://schemas.microsoft.com/office/drawing/2014/main" id="{0EE5AC80-0AE6-5A84-3DBA-740EC6307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0" y="1633547"/>
            <a:ext cx="2940055" cy="294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ETECÇÃO DE BORDAS EM IMAGENS DIGITAIS - PDF Free Download">
            <a:extLst>
              <a:ext uri="{FF2B5EF4-FFF2-40B4-BE49-F238E27FC236}">
                <a16:creationId xmlns:a16="http://schemas.microsoft.com/office/drawing/2014/main" id="{2154A533-B7BF-1C3E-B987-A3E0FBAC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28" y="1633548"/>
            <a:ext cx="2940055" cy="294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Detecção de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 das bordas 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4" name="Picture 2" descr="O pipeline de Visão Computacional | by Suzana Viana | Medium">
            <a:extLst>
              <a:ext uri="{FF2B5EF4-FFF2-40B4-BE49-F238E27FC236}">
                <a16:creationId xmlns:a16="http://schemas.microsoft.com/office/drawing/2014/main" id="{502329C2-F7CD-8EEC-2DDF-795D89C3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0" y="1749476"/>
            <a:ext cx="68865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7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52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Filtragem</a:t>
            </a: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Imagens</a:t>
            </a: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31674" y="2340875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205729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3219082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06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Filtragem de ruídos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Eliminação de ruídos em imagens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86" name="Picture 2" descr="Exemplos de convolução com matlab/Convolution examples with matlab | Maycol  de Alencar">
            <a:extLst>
              <a:ext uri="{FF2B5EF4-FFF2-40B4-BE49-F238E27FC236}">
                <a16:creationId xmlns:a16="http://schemas.microsoft.com/office/drawing/2014/main" id="{4BE3D584-A85F-15BA-6D39-708363B3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75" y="1649916"/>
            <a:ext cx="2962972" cy="29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Estudo de metodologias de suavização no domínio espacial aplicadas em  imagens de sensoriamento remoto">
            <a:extLst>
              <a:ext uri="{FF2B5EF4-FFF2-40B4-BE49-F238E27FC236}">
                <a16:creationId xmlns:a16="http://schemas.microsoft.com/office/drawing/2014/main" id="{02CF4F27-BADE-3D06-D7A7-0E518C7C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096" y="1649916"/>
            <a:ext cx="2143041" cy="29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Estudo de metodologias de suavização no domínio espacial aplicadas em  imagens de sensoriamento remoto">
            <a:extLst>
              <a:ext uri="{FF2B5EF4-FFF2-40B4-BE49-F238E27FC236}">
                <a16:creationId xmlns:a16="http://schemas.microsoft.com/office/drawing/2014/main" id="{FB38243B-78C4-1F61-2D8F-BE79E900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686" y="1649916"/>
            <a:ext cx="2143041" cy="29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27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52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</a:t>
            </a: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Sobel</a:t>
            </a: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31674" y="2340875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205729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3219082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7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Filtragem de bordas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de Sobel </a:t>
            </a:r>
          </a:p>
        </p:txBody>
      </p:sp>
      <p:pic>
        <p:nvPicPr>
          <p:cNvPr id="1026" name="Picture 2" descr="O que é Processamento de Imagens? (e algumas aplicações) | by Felipe Lodur  | Code Dojo">
            <a:extLst>
              <a:ext uri="{FF2B5EF4-FFF2-40B4-BE49-F238E27FC236}">
                <a16:creationId xmlns:a16="http://schemas.microsoft.com/office/drawing/2014/main" id="{9CC019A2-DC9E-EE8F-5559-296FE284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901" y="1596832"/>
            <a:ext cx="57721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implement Sobel edge detection using Python from scratch - A  Developer Diary">
            <a:extLst>
              <a:ext uri="{FF2B5EF4-FFF2-40B4-BE49-F238E27FC236}">
                <a16:creationId xmlns:a16="http://schemas.microsoft.com/office/drawing/2014/main" id="{8A1511EB-FBEF-28B9-8FBB-66842DD6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91" y="2295547"/>
            <a:ext cx="2832410" cy="135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7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Filtragem de bordas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de Sobel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06B025-DFF7-474A-CD83-8B1E2AA8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06" y="1311236"/>
            <a:ext cx="7159083" cy="34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1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600" b="1" dirty="0">
              <a:solidFill>
                <a:srgbClr val="EA4E60"/>
              </a:solidFill>
              <a:latin typeface="Arial Narrow" panose="020B0606020202030204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dirty="0" err="1">
                <a:solidFill>
                  <a:srgbClr val="EA4E60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Dilatação</a:t>
            </a:r>
            <a:r>
              <a:rPr lang="en-US" sz="3600" b="1" dirty="0">
                <a:solidFill>
                  <a:srgbClr val="EA4E60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Erosão</a:t>
            </a:r>
            <a:endParaRPr lang="en-US" sz="3600" b="1" dirty="0">
              <a:solidFill>
                <a:srgbClr val="EA4E60"/>
              </a:solidFill>
              <a:latin typeface="Arial Narrow" panose="020B0606020202030204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dirty="0" err="1">
                <a:solidFill>
                  <a:srgbClr val="EA4E60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Abertura</a:t>
            </a:r>
            <a:r>
              <a:rPr lang="en-US" sz="3600" b="1" dirty="0">
                <a:solidFill>
                  <a:srgbClr val="EA4E60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Fechamento</a:t>
            </a:r>
            <a:endParaRPr lang="en-US" sz="3600" b="1" dirty="0">
              <a:solidFill>
                <a:srgbClr val="EA4E60"/>
              </a:solidFill>
              <a:latin typeface="Arial Narrow" panose="020B0606020202030204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dirty="0" err="1">
                <a:solidFill>
                  <a:srgbClr val="EA4E60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Tranformada</a:t>
            </a:r>
            <a:r>
              <a:rPr lang="en-US" sz="3600" b="1" dirty="0">
                <a:solidFill>
                  <a:srgbClr val="EA4E60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i="1" dirty="0">
                <a:solidFill>
                  <a:srgbClr val="EA4E60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hit-or-miss</a:t>
            </a: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31674" y="2340875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205729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3219082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3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a4cd88d6f_0_57"/>
          <p:cNvSpPr txBox="1"/>
          <p:nvPr/>
        </p:nvSpPr>
        <p:spPr>
          <a:xfrm>
            <a:off x="564043" y="113690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endParaRPr lang="en-US" sz="52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Imagens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868123" y="2422059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Morfologia: Dilatação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ões morfológicas </a:t>
            </a:r>
            <a:endParaRPr lang="pt-BR"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7E8F59B-38A5-E19E-7D68-205DFB1B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492958"/>
            <a:ext cx="5833874" cy="36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2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0E5D06B-60C2-83A4-3E3F-1B87F6271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218021"/>
            <a:ext cx="6043406" cy="3919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Morfologia: Dilatação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ões morfológicas </a:t>
            </a:r>
            <a:endParaRPr lang="pt-BR"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18639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64D7B5-08AA-3BE3-23D4-19CC7A85A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6" y="1189475"/>
            <a:ext cx="6159732" cy="39035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Morfologia: Erosão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ões morfológicas </a:t>
            </a:r>
            <a:endParaRPr lang="pt-BR"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77985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64324A6-3512-C005-3803-AFF433EB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165667"/>
            <a:ext cx="5476875" cy="38671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Morfologia: Dilatação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ões morfológicas </a:t>
            </a:r>
            <a:endParaRPr lang="pt-BR"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7067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Morfologia: Abertura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ões morfológicas </a:t>
            </a:r>
            <a:endParaRPr lang="pt-BR"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ECC1EEF-D341-B631-A179-705577D2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7620"/>
            <a:ext cx="6982809" cy="37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48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Morfologia: Abertura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ões morfológicas </a:t>
            </a:r>
            <a:endParaRPr lang="pt-BR"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FF1EEE-5BAB-6C99-2BAD-998403710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432322"/>
            <a:ext cx="5334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17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Morfologia: Fechamento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ões morfológicas </a:t>
            </a:r>
            <a:endParaRPr lang="pt-BR"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13F486-7C6D-BB55-E626-F502FC1F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4488"/>
            <a:ext cx="7184804" cy="36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8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Morfologia: Fechamento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ões morfológicas </a:t>
            </a:r>
            <a:endParaRPr lang="pt-BR"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E769901-6D04-3C54-A2E7-CB2475322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0" y="1470422"/>
            <a:ext cx="556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0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F65B48B-2777-40F8-D4D6-BD1E265C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38548"/>
            <a:ext cx="7456448" cy="37768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ões morfológicas </a:t>
            </a:r>
            <a:endParaRPr lang="pt-BR"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100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Hit-</a:t>
            </a:r>
            <a:r>
              <a:rPr lang="pt-BR" sz="3600" b="1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</a:t>
            </a:r>
            <a:r>
              <a:rPr lang="pt-BR" sz="3600" b="1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-miss	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dirty="0">
                <a:latin typeface="Arial Narrow" panose="020B0606020202030204" pitchFamily="34" charset="0"/>
              </a:rPr>
              <a:t>A transformada morfológica hit-</a:t>
            </a:r>
            <a:r>
              <a:rPr lang="pt-BR" sz="2200" dirty="0" err="1">
                <a:latin typeface="Arial Narrow" panose="020B0606020202030204" pitchFamily="34" charset="0"/>
              </a:rPr>
              <a:t>or</a:t>
            </a:r>
            <a:r>
              <a:rPr lang="pt-BR" sz="2200" dirty="0">
                <a:latin typeface="Arial Narrow" panose="020B0606020202030204" pitchFamily="34" charset="0"/>
              </a:rPr>
              <a:t>-miss é uma ferramenta básica para a detecção de formas.</a:t>
            </a:r>
            <a:endParaRPr lang="pt-BR" sz="2200" i="0" u="none" strike="noStrike" cap="none" dirty="0">
              <a:solidFill>
                <a:schemeClr val="tx1"/>
              </a:solidFill>
              <a:latin typeface="Arial Narrow" panose="020B060602020203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BC45752-5815-6EAC-B270-FA28F8E0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801567"/>
            <a:ext cx="5498093" cy="33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9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b="1" dirty="0">
                <a:latin typeface="Arial Narrow" pitchFamily="34" charset="0"/>
              </a:rPr>
              <a:t>1. </a:t>
            </a:r>
            <a:r>
              <a:rPr lang="pt-BR" sz="2500" dirty="0">
                <a:latin typeface="Arial Narrow" pitchFamily="34" charset="0"/>
              </a:rPr>
              <a:t>Capturar e guardar a imagem</a:t>
            </a:r>
            <a:r>
              <a:rPr lang="pt-BR" sz="2200" dirty="0">
                <a:latin typeface="Arial Narrow" pitchFamily="34" charset="0"/>
              </a:rPr>
              <a:t>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2.  </a:t>
            </a:r>
            <a:r>
              <a:rPr lang="pt-BR" sz="2200" dirty="0">
                <a:latin typeface="Arial Narrow" pitchFamily="34" charset="0"/>
              </a:rPr>
              <a:t>Redução de dimensionalidade;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3.  </a:t>
            </a:r>
            <a:r>
              <a:rPr lang="pt-BR" sz="2200" dirty="0">
                <a:latin typeface="Arial Narrow" pitchFamily="34" charset="0"/>
              </a:rPr>
              <a:t>Detecção de </a:t>
            </a:r>
            <a:r>
              <a:rPr lang="pt-BR" sz="2200" i="1" dirty="0" err="1">
                <a:latin typeface="Arial Narrow" pitchFamily="34" charset="0"/>
              </a:rPr>
              <a:t>features</a:t>
            </a:r>
            <a:r>
              <a:rPr lang="pt-BR" sz="2200" dirty="0">
                <a:latin typeface="Arial Narrow" pitchFamily="34" charset="0"/>
              </a:rPr>
              <a:t>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4.  </a:t>
            </a:r>
            <a:r>
              <a:rPr lang="pt-BR" sz="2200" dirty="0">
                <a:latin typeface="Arial Narrow" pitchFamily="34" charset="0"/>
              </a:rPr>
              <a:t>Eliminação de ruídos;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5.  </a:t>
            </a:r>
            <a:r>
              <a:rPr lang="pt-BR" sz="2200" dirty="0">
                <a:latin typeface="Arial Narrow" pitchFamily="34" charset="0"/>
              </a:rPr>
              <a:t>Conversões de formato.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Lenna - Wikipedia">
            <a:extLst>
              <a:ext uri="{FF2B5EF4-FFF2-40B4-BE49-F238E27FC236}">
                <a16:creationId xmlns:a16="http://schemas.microsoft.com/office/drawing/2014/main" id="{4727B124-1806-2DDB-993F-EC284B2D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53" y="1291578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TECÇÃO DE BORDAS EM IMAGENS DIGITAIS - PDF Free Download">
            <a:extLst>
              <a:ext uri="{FF2B5EF4-FFF2-40B4-BE49-F238E27FC236}">
                <a16:creationId xmlns:a16="http://schemas.microsoft.com/office/drawing/2014/main" id="{22EADDD5-6964-55FD-4311-1B5D6972C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06" y="1291578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Hit-</a:t>
            </a:r>
            <a:r>
              <a:rPr lang="pt-BR" sz="3600" b="1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</a:t>
            </a:r>
            <a:r>
              <a:rPr lang="pt-BR" sz="3600" b="1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-miss	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dirty="0">
                <a:latin typeface="Arial Narrow" panose="020B0606020202030204" pitchFamily="34" charset="0"/>
              </a:rPr>
              <a:t>Exemplo:</a:t>
            </a:r>
            <a:endParaRPr lang="pt-BR" sz="2200" i="0" u="none" strike="noStrike" cap="none" dirty="0">
              <a:solidFill>
                <a:schemeClr val="tx1"/>
              </a:solidFill>
              <a:latin typeface="Arial Narrow" panose="020B060602020203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761869-7D66-0BA1-A31B-A5475502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364393"/>
            <a:ext cx="6300981" cy="37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71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5AFCF6-6F7D-6859-2503-8CF146394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9" y="967802"/>
            <a:ext cx="5473943" cy="4055445"/>
          </a:xfrm>
          <a:prstGeom prst="rect">
            <a:avLst/>
          </a:prstGeom>
        </p:spPr>
      </p:pic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" name="Picture 2" descr="Lenna - Wikipedia">
            <a:extLst>
              <a:ext uri="{FF2B5EF4-FFF2-40B4-BE49-F238E27FC236}">
                <a16:creationId xmlns:a16="http://schemas.microsoft.com/office/drawing/2014/main" id="{29B42A85-54F7-8153-7B9A-F33C9C4D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461" y="1648417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19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Armazenamento</a:t>
            </a:r>
            <a:endParaRPr lang="en-US" sz="52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Imagens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39108" y="1968576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3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Representação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de representa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ção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32EAAB-E30E-55C6-45F2-1DCAD6ED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601013"/>
            <a:ext cx="6543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7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Representação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de representa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ção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Médias, Medianas e Imagens | Andrew Kurauchi">
            <a:extLst>
              <a:ext uri="{FF2B5EF4-FFF2-40B4-BE49-F238E27FC236}">
                <a16:creationId xmlns:a16="http://schemas.microsoft.com/office/drawing/2014/main" id="{C9AD63CF-45F4-B943-2183-B601EE3D6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10539"/>
            <a:ext cx="6025357" cy="28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3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Redução de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Dimensionalidade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39108" y="1968576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205729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3219082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Conversã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de cores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c++ - Edição de imagens utilizando OpenCV sem funções prontas - Stack  Overflow em Português">
            <a:extLst>
              <a:ext uri="{FF2B5EF4-FFF2-40B4-BE49-F238E27FC236}">
                <a16:creationId xmlns:a16="http://schemas.microsoft.com/office/drawing/2014/main" id="{DAEFBABC-0AD3-354E-2DB0-0E7E20145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296631"/>
            <a:ext cx="7791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295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E48EB4CA-D69F-4936-A450-0324DB7D39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FC9F1B-4017-4994-9630-CFF18E7D5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8B37AC-5536-45D9-BCBC-D3F88890384C}">
  <ds:schemaRefs>
    <ds:schemaRef ds:uri="851b35d3-0456-4d6a-bc2f-da927e91d158"/>
    <ds:schemaRef ds:uri="http://purl.org/dc/elements/1.1/"/>
    <ds:schemaRef ds:uri="http://schemas.microsoft.com/office/2006/documentManagement/types"/>
    <ds:schemaRef ds:uri="19483571-f922-4e8e-9c1c-26f0a225213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398</Words>
  <Application>Microsoft Office PowerPoint</Application>
  <PresentationFormat>Apresentação na tela (16:9)</PresentationFormat>
  <Paragraphs>146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Calibri</vt:lpstr>
      <vt:lpstr>Century Gothic</vt:lpstr>
      <vt:lpstr>Arial</vt:lpstr>
      <vt:lpstr>Arial Narrow</vt:lpstr>
      <vt:lpstr>Simple Light</vt:lpstr>
      <vt:lpstr>Apresentação do PowerPoint</vt:lpstr>
      <vt:lpstr>Apresentação do PowerPoint</vt:lpstr>
      <vt:lpstr>   1. Capturar e guardar a imagem; 2.  Redução de dimensionalidade; 3.  Detecção de features; 4.  Eliminação de ruídos; 5.  Conversões de formato.      </vt:lpstr>
      <vt:lpstr>        </vt:lpstr>
      <vt:lpstr>Apresentação do PowerPoint</vt:lpstr>
      <vt:lpstr>        </vt:lpstr>
      <vt:lpstr>        </vt:lpstr>
      <vt:lpstr>Apresentação do PowerPoint</vt:lpstr>
      <vt:lpstr>        </vt:lpstr>
      <vt:lpstr>        </vt:lpstr>
      <vt:lpstr>Apresentação do PowerPoint</vt:lpstr>
      <vt:lpstr>        </vt:lpstr>
      <vt:lpstr>        </vt:lpstr>
      <vt:lpstr>Apresentação do PowerPoint</vt:lpstr>
      <vt:lpstr>        </vt:lpstr>
      <vt:lpstr>Apresentação do PowerPoint</vt:lpstr>
      <vt:lpstr>        </vt:lpstr>
      <vt:lpstr>        </vt:lpstr>
      <vt:lpstr>Apresentação do PowerPoint</vt:lpstr>
      <vt:lpstr>        </vt:lpstr>
      <vt:lpstr>        </vt:lpstr>
      <vt:lpstr>        </vt:lpstr>
      <vt:lpstr>        </vt:lpstr>
      <vt:lpstr>        </vt:lpstr>
      <vt:lpstr>        </vt:lpstr>
      <vt:lpstr>        </vt:lpstr>
      <vt:lpstr>        </vt:lpstr>
      <vt:lpstr>        </vt:lpstr>
      <vt:lpstr>        </vt:lpstr>
      <vt:lpstr>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Kawan Anthony</cp:lastModifiedBy>
  <cp:revision>66</cp:revision>
  <dcterms:modified xsi:type="dcterms:W3CDTF">2022-07-05T20:06:41Z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