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7"/>
  </p:notesMasterIdLst>
  <p:sldIdLst>
    <p:sldId id="256" r:id="rId5"/>
    <p:sldId id="261" r:id="rId6"/>
    <p:sldId id="418" r:id="rId7"/>
    <p:sldId id="446" r:id="rId8"/>
    <p:sldId id="447" r:id="rId9"/>
    <p:sldId id="448" r:id="rId10"/>
    <p:sldId id="420" r:id="rId11"/>
    <p:sldId id="449" r:id="rId12"/>
    <p:sldId id="450" r:id="rId13"/>
    <p:sldId id="451" r:id="rId14"/>
    <p:sldId id="452" r:id="rId15"/>
    <p:sldId id="270" r:id="rId16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18"/>
      <p:bold r:id="rId19"/>
      <p:italic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entury Gothic" panose="020B050202020202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5" roundtripDataSignature="AMtx7mgDeO90I8HBaw4//EzmFDUXWtYA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2DD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 snapToGrid="0">
      <p:cViewPr varScale="1">
        <p:scale>
          <a:sx n="240" d="100"/>
          <a:sy n="240" d="100"/>
        </p:scale>
        <p:origin x="372" y="1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10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10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07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7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10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https://scikit-learn.org/stable/</a:t>
            </a:r>
          </a:p>
        </p:txBody>
      </p:sp>
    </p:spTree>
    <p:extLst>
      <p:ext uri="{BB962C8B-B14F-4D97-AF65-F5344CB8AC3E}">
        <p14:creationId xmlns:p14="http://schemas.microsoft.com/office/powerpoint/2010/main" val="23305247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https://scikit-learn.org/stable/</a:t>
            </a:r>
          </a:p>
        </p:txBody>
      </p:sp>
    </p:spTree>
    <p:extLst>
      <p:ext uri="{BB962C8B-B14F-4D97-AF65-F5344CB8AC3E}">
        <p14:creationId xmlns:p14="http://schemas.microsoft.com/office/powerpoint/2010/main" val="21886942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a4cd88d6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0a4cd88d6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https://scikit-learn.org/stable/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https://scikit-learn.org/stable/</a:t>
            </a:r>
          </a:p>
        </p:txBody>
      </p:sp>
    </p:spTree>
    <p:extLst>
      <p:ext uri="{BB962C8B-B14F-4D97-AF65-F5344CB8AC3E}">
        <p14:creationId xmlns:p14="http://schemas.microsoft.com/office/powerpoint/2010/main" val="737394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https://scikit-learn.org/stable/</a:t>
            </a:r>
          </a:p>
        </p:txBody>
      </p:sp>
    </p:spTree>
    <p:extLst>
      <p:ext uri="{BB962C8B-B14F-4D97-AF65-F5344CB8AC3E}">
        <p14:creationId xmlns:p14="http://schemas.microsoft.com/office/powerpoint/2010/main" val="3567665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https://scikit-learn.org/stable/</a:t>
            </a:r>
          </a:p>
        </p:txBody>
      </p:sp>
    </p:spTree>
    <p:extLst>
      <p:ext uri="{BB962C8B-B14F-4D97-AF65-F5344CB8AC3E}">
        <p14:creationId xmlns:p14="http://schemas.microsoft.com/office/powerpoint/2010/main" val="2987575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a4cd88d6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0a4cd88d6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1639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https://scikit-learn.org/stable/</a:t>
            </a:r>
          </a:p>
        </p:txBody>
      </p:sp>
    </p:spTree>
    <p:extLst>
      <p:ext uri="{BB962C8B-B14F-4D97-AF65-F5344CB8AC3E}">
        <p14:creationId xmlns:p14="http://schemas.microsoft.com/office/powerpoint/2010/main" val="811625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https://scikit-learn.org/stable/</a:t>
            </a:r>
          </a:p>
        </p:txBody>
      </p:sp>
    </p:spTree>
    <p:extLst>
      <p:ext uri="{BB962C8B-B14F-4D97-AF65-F5344CB8AC3E}">
        <p14:creationId xmlns:p14="http://schemas.microsoft.com/office/powerpoint/2010/main" val="1299662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EC5463-B062-47A7-BE31-A8E7E64D8430}" type="datetime1">
              <a:rPr lang="pt-BR" smtClean="0"/>
              <a:pPr/>
              <a:t>05/07/2022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 Tech Lead </a:t>
            </a:r>
            <a:r>
              <a:rPr lang="en-US" sz="16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DIO</a:t>
            </a:r>
            <a:b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Doutor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Robótica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1600" i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ICMC-USP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85011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dirty="0" err="1">
                <a:solidFill>
                  <a:srgbClr val="FF0000"/>
                </a:solidFill>
                <a:latin typeface="Century Gothic" pitchFamily="34" charset="0"/>
              </a:rPr>
              <a:t>Métodos</a:t>
            </a:r>
            <a:r>
              <a:rPr lang="en-US" sz="4000" dirty="0">
                <a:solidFill>
                  <a:srgbClr val="FF0000"/>
                </a:solidFill>
                <a:latin typeface="Century Gothic" pitchFamily="34" charset="0"/>
              </a:rPr>
              <a:t> de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FF0000"/>
                </a:solidFill>
                <a:latin typeface="Century Gothic" pitchFamily="34" charset="0"/>
              </a:rPr>
              <a:t>Segmentação</a:t>
            </a:r>
            <a:r>
              <a:rPr lang="en-US" sz="4000" b="1" dirty="0">
                <a:solidFill>
                  <a:srgbClr val="FF0000"/>
                </a:solidFill>
                <a:latin typeface="Century Gothic" pitchFamily="34" charset="0"/>
              </a:rPr>
              <a:t> </a:t>
            </a:r>
            <a:endParaRPr lang="en-US" sz="4000" b="1" u="none" strike="noStrike" cap="none" dirty="0">
              <a:solidFill>
                <a:srgbClr val="FF0000"/>
              </a:solidFill>
              <a:latin typeface="Century Gothic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 descr="Lenna - Wikipedia">
            <a:extLst>
              <a:ext uri="{FF2B5EF4-FFF2-40B4-BE49-F238E27FC236}">
                <a16:creationId xmlns:a16="http://schemas.microsoft.com/office/drawing/2014/main" id="{E8FAD02B-80D1-DBA3-38D6-D73C91C90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837" y="1038676"/>
            <a:ext cx="2187197" cy="218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edia Kit - OpenCV">
            <a:extLst>
              <a:ext uri="{FF2B5EF4-FFF2-40B4-BE49-F238E27FC236}">
                <a16:creationId xmlns:a16="http://schemas.microsoft.com/office/drawing/2014/main" id="{5C77B784-8543-396F-28A9-93F1019C4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886" y="2431064"/>
            <a:ext cx="1159095" cy="153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</a:t>
            </a:r>
            <a:br>
              <a:rPr lang="pt-BR" sz="25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99950" y="297180"/>
            <a:ext cx="8224009" cy="69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Filtro de </a:t>
            </a:r>
            <a:r>
              <a:rPr lang="pt-BR" sz="36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Prewitt</a:t>
            </a:r>
            <a:endParaRPr lang="pt-BR"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EC3607E-4F2C-BAE5-8E32-B784C2360714}"/>
              </a:ext>
            </a:extLst>
          </p:cNvPr>
          <p:cNvSpPr txBox="1"/>
          <p:nvPr/>
        </p:nvSpPr>
        <p:spPr>
          <a:xfrm>
            <a:off x="355755" y="1012191"/>
            <a:ext cx="7381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Filtro que evidência as bordas de um objeto.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300165C9-DB56-9F28-D2AB-F6590A219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5" y="1460810"/>
            <a:ext cx="5844401" cy="2915634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69FFDCD9-902D-8C7A-5131-D238E2241207}"/>
              </a:ext>
            </a:extLst>
          </p:cNvPr>
          <p:cNvSpPr txBox="1"/>
          <p:nvPr/>
        </p:nvSpPr>
        <p:spPr>
          <a:xfrm>
            <a:off x="1069974" y="4445620"/>
            <a:ext cx="4907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     </a:t>
            </a:r>
            <a:r>
              <a:rPr lang="pt-BR" i="1" dirty="0"/>
              <a:t>Roberts</a:t>
            </a:r>
            <a:r>
              <a:rPr lang="pt-BR" dirty="0"/>
              <a:t>                                                 </a:t>
            </a:r>
            <a:r>
              <a:rPr lang="pt-BR" i="1" dirty="0" err="1"/>
              <a:t>Prewitt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9906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</a:t>
            </a:r>
            <a:br>
              <a:rPr lang="pt-BR" sz="25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99950" y="297180"/>
            <a:ext cx="8224009" cy="69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Filtro de </a:t>
            </a:r>
            <a:r>
              <a:rPr lang="pt-BR" sz="36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Prewitt</a:t>
            </a:r>
            <a:endParaRPr lang="pt-BR"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EC3607E-4F2C-BAE5-8E32-B784C2360714}"/>
              </a:ext>
            </a:extLst>
          </p:cNvPr>
          <p:cNvSpPr txBox="1"/>
          <p:nvPr/>
        </p:nvSpPr>
        <p:spPr>
          <a:xfrm>
            <a:off x="355755" y="1012191"/>
            <a:ext cx="7381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Filtro que evidência as bordas de um objeto.</a:t>
            </a:r>
          </a:p>
        </p:txBody>
      </p:sp>
      <p:pic>
        <p:nvPicPr>
          <p:cNvPr id="7170" name="Picture 2" descr="Operador Prewitt – Wikipédia, a enciclopédia livre">
            <a:extLst>
              <a:ext uri="{FF2B5EF4-FFF2-40B4-BE49-F238E27FC236}">
                <a16:creationId xmlns:a16="http://schemas.microsoft.com/office/drawing/2014/main" id="{F9E2313F-6067-1C56-CF4D-F4DC718B5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778618"/>
            <a:ext cx="6409387" cy="96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32436949-018B-B241-D8C9-F06CF3F59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5161" y="2989224"/>
            <a:ext cx="2145099" cy="2154227"/>
          </a:xfrm>
          <a:prstGeom prst="rect">
            <a:avLst/>
          </a:prstGeom>
        </p:spPr>
      </p:pic>
      <p:pic>
        <p:nvPicPr>
          <p:cNvPr id="17" name="Picture 4" descr="IMGedu">
            <a:extLst>
              <a:ext uri="{FF2B5EF4-FFF2-40B4-BE49-F238E27FC236}">
                <a16:creationId xmlns:a16="http://schemas.microsoft.com/office/drawing/2014/main" id="{EB6B38D7-4C1F-A679-C750-AAAE0183D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34" y="3014957"/>
            <a:ext cx="375285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455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312" name="Google Shape;312;g11a3cd0d61f_0_227"/>
          <p:cNvSpPr txBox="1"/>
          <p:nvPr/>
        </p:nvSpPr>
        <p:spPr>
          <a:xfrm>
            <a:off x="-272555" y="210400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  <p:pic>
        <p:nvPicPr>
          <p:cNvPr id="11" name="Picture 2" descr="Lenna - Wikipedia">
            <a:extLst>
              <a:ext uri="{FF2B5EF4-FFF2-40B4-BE49-F238E27FC236}">
                <a16:creationId xmlns:a16="http://schemas.microsoft.com/office/drawing/2014/main" id="{18133670-36CC-8F79-58A8-97F8E215C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689" y="1819402"/>
            <a:ext cx="2187197" cy="218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Media Kit - OpenCV">
            <a:extLst>
              <a:ext uri="{FF2B5EF4-FFF2-40B4-BE49-F238E27FC236}">
                <a16:creationId xmlns:a16="http://schemas.microsoft.com/office/drawing/2014/main" id="{CF8F7B42-B959-61BC-A01B-34929BFCC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798" y="2988625"/>
            <a:ext cx="1159095" cy="153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a4cd88d6f_0_57"/>
          <p:cNvSpPr txBox="1"/>
          <p:nvPr/>
        </p:nvSpPr>
        <p:spPr>
          <a:xfrm>
            <a:off x="564043" y="1136901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2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Processamento</a:t>
            </a:r>
            <a:endParaRPr lang="en-US" sz="52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200" b="1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 Imagens</a:t>
            </a:r>
            <a:endParaRPr sz="5200" b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g10a4cd88d6f_0_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a4cd88d6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58" name="Google Shape;158;g10a4cd88d6f_0_57"/>
          <p:cNvSpPr txBox="1"/>
          <p:nvPr/>
        </p:nvSpPr>
        <p:spPr>
          <a:xfrm>
            <a:off x="-868123" y="2422059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  <p:pic>
        <p:nvPicPr>
          <p:cNvPr id="11" name="Picture 2" descr="Lenna - Wikipedia">
            <a:extLst>
              <a:ext uri="{FF2B5EF4-FFF2-40B4-BE49-F238E27FC236}">
                <a16:creationId xmlns:a16="http://schemas.microsoft.com/office/drawing/2014/main" id="{79005491-F122-D2B7-8037-C45A6A6F8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689" y="1819402"/>
            <a:ext cx="2187197" cy="218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Media Kit - OpenCV">
            <a:extLst>
              <a:ext uri="{FF2B5EF4-FFF2-40B4-BE49-F238E27FC236}">
                <a16:creationId xmlns:a16="http://schemas.microsoft.com/office/drawing/2014/main" id="{EFAB9505-C5D0-71FF-A6E0-B870C8B15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798" y="2988625"/>
            <a:ext cx="1159095" cy="153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</a:t>
            </a:r>
            <a:br>
              <a:rPr lang="pt-BR" sz="25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99950" y="297180"/>
            <a:ext cx="8224009" cy="69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de Segmentação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26" name="Picture 2" descr="Segmentação de imagens/Image segmentation | Maycol de Alencar">
            <a:extLst>
              <a:ext uri="{FF2B5EF4-FFF2-40B4-BE49-F238E27FC236}">
                <a16:creationId xmlns:a16="http://schemas.microsoft.com/office/drawing/2014/main" id="{8603A66F-76EC-7363-F058-C22E32170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50" y="1664319"/>
            <a:ext cx="7381875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CEC3607E-4F2C-BAE5-8E32-B784C2360714}"/>
              </a:ext>
            </a:extLst>
          </p:cNvPr>
          <p:cNvSpPr txBox="1"/>
          <p:nvPr/>
        </p:nvSpPr>
        <p:spPr>
          <a:xfrm>
            <a:off x="355755" y="1012191"/>
            <a:ext cx="7381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Segmentação é uma tarefa básica para a base da Visão Computacional</a:t>
            </a:r>
          </a:p>
        </p:txBody>
      </p:sp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</a:t>
            </a:r>
            <a:br>
              <a:rPr lang="pt-BR" sz="25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99950" y="297180"/>
            <a:ext cx="8224009" cy="69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de Segmentação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EC3607E-4F2C-BAE5-8E32-B784C2360714}"/>
              </a:ext>
            </a:extLst>
          </p:cNvPr>
          <p:cNvSpPr txBox="1"/>
          <p:nvPr/>
        </p:nvSpPr>
        <p:spPr>
          <a:xfrm>
            <a:off x="355755" y="1012191"/>
            <a:ext cx="7381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Segmentação é uma tarefa básica para a base da Visão Computacional</a:t>
            </a:r>
          </a:p>
        </p:txBody>
      </p:sp>
      <p:pic>
        <p:nvPicPr>
          <p:cNvPr id="2050" name="Picture 2" descr="Segmentação de Imagens Médicas com Deep Learning - Data Science Academy">
            <a:extLst>
              <a:ext uri="{FF2B5EF4-FFF2-40B4-BE49-F238E27FC236}">
                <a16:creationId xmlns:a16="http://schemas.microsoft.com/office/drawing/2014/main" id="{7C3A1EB3-2AF7-0E65-BB4F-1CAB75F28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50" y="1463829"/>
            <a:ext cx="7095258" cy="3216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976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</a:t>
            </a:r>
            <a:br>
              <a:rPr lang="pt-BR" sz="25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99950" y="297180"/>
            <a:ext cx="8224009" cy="69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de Segmentação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EC3607E-4F2C-BAE5-8E32-B784C2360714}"/>
              </a:ext>
            </a:extLst>
          </p:cNvPr>
          <p:cNvSpPr txBox="1"/>
          <p:nvPr/>
        </p:nvSpPr>
        <p:spPr>
          <a:xfrm>
            <a:off x="355755" y="1012191"/>
            <a:ext cx="7381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Segmentação é uma tarefa básica para a base da Visão Computacional</a:t>
            </a:r>
          </a:p>
        </p:txBody>
      </p:sp>
      <p:pic>
        <p:nvPicPr>
          <p:cNvPr id="3074" name="Picture 2" descr="Segmentação (processamento de imagem) – Wikipédia, a enciclopédia livre">
            <a:extLst>
              <a:ext uri="{FF2B5EF4-FFF2-40B4-BE49-F238E27FC236}">
                <a16:creationId xmlns:a16="http://schemas.microsoft.com/office/drawing/2014/main" id="{24B10B19-A459-1411-D921-9BDF0EE54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14" y="1586377"/>
            <a:ext cx="7316216" cy="210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751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</a:t>
            </a:r>
            <a:br>
              <a:rPr lang="pt-BR" sz="25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99950" y="297180"/>
            <a:ext cx="8224009" cy="69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de Segmentação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EC3607E-4F2C-BAE5-8E32-B784C2360714}"/>
              </a:ext>
            </a:extLst>
          </p:cNvPr>
          <p:cNvSpPr txBox="1"/>
          <p:nvPr/>
        </p:nvSpPr>
        <p:spPr>
          <a:xfrm>
            <a:off x="355755" y="1012191"/>
            <a:ext cx="7381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Segmentação é uma tarefa básica para a base da Visão Computacional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AE12B555-17AA-4A61-948B-F7BF45F75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5" y="1694448"/>
            <a:ext cx="7089001" cy="175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630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FDDB557-77E9-EBBE-FBF1-DB1BD52B8AD9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4" name="Google Shape;154;g10a4cd88d6f_0_57"/>
          <p:cNvSpPr txBox="1"/>
          <p:nvPr/>
        </p:nvSpPr>
        <p:spPr>
          <a:xfrm>
            <a:off x="407926" y="977517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2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r>
              <a:rPr lang="en-US" sz="52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2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Segmentação</a:t>
            </a:r>
            <a:endParaRPr sz="5200" b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g10a4cd88d6f_0_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a4cd88d6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58" name="Google Shape;158;g10a4cd88d6f_0_57"/>
          <p:cNvSpPr txBox="1"/>
          <p:nvPr/>
        </p:nvSpPr>
        <p:spPr>
          <a:xfrm>
            <a:off x="-1053976" y="2273802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Machine Learning</a:t>
            </a:r>
            <a:endParaRPr sz="1800" b="1" i="1" dirty="0">
              <a:solidFill>
                <a:srgbClr val="FFFF00"/>
              </a:solidFill>
            </a:endParaRPr>
          </a:p>
        </p:txBody>
      </p:sp>
      <p:pic>
        <p:nvPicPr>
          <p:cNvPr id="11" name="Picture 2" descr="Lenna - Wikipedia">
            <a:extLst>
              <a:ext uri="{FF2B5EF4-FFF2-40B4-BE49-F238E27FC236}">
                <a16:creationId xmlns:a16="http://schemas.microsoft.com/office/drawing/2014/main" id="{79005491-F122-D2B7-8037-C45A6A6F8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689" y="1819402"/>
            <a:ext cx="2187197" cy="218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Media Kit - OpenCV">
            <a:extLst>
              <a:ext uri="{FF2B5EF4-FFF2-40B4-BE49-F238E27FC236}">
                <a16:creationId xmlns:a16="http://schemas.microsoft.com/office/drawing/2014/main" id="{EFAB9505-C5D0-71FF-A6E0-B870C8B15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798" y="2988625"/>
            <a:ext cx="1159095" cy="153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6932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</a:t>
            </a:r>
            <a:br>
              <a:rPr lang="pt-BR" sz="25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99950" y="297180"/>
            <a:ext cx="8224009" cy="69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Filtro de Sobel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EC3607E-4F2C-BAE5-8E32-B784C2360714}"/>
              </a:ext>
            </a:extLst>
          </p:cNvPr>
          <p:cNvSpPr txBox="1"/>
          <p:nvPr/>
        </p:nvSpPr>
        <p:spPr>
          <a:xfrm>
            <a:off x="355755" y="1012191"/>
            <a:ext cx="7381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Filtro que evidência as bordas de um objeto.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1165B5F-31C2-7CAC-3F6B-E192DD310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508576"/>
            <a:ext cx="7160750" cy="238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902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</a:t>
            </a:r>
            <a:br>
              <a:rPr lang="pt-BR" sz="25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99950" y="297180"/>
            <a:ext cx="8224009" cy="69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Filtro de Sobel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EC3607E-4F2C-BAE5-8E32-B784C2360714}"/>
              </a:ext>
            </a:extLst>
          </p:cNvPr>
          <p:cNvSpPr txBox="1"/>
          <p:nvPr/>
        </p:nvSpPr>
        <p:spPr>
          <a:xfrm>
            <a:off x="355755" y="1012191"/>
            <a:ext cx="7381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Filtro que evidência as bordas de um objeto.</a:t>
            </a:r>
          </a:p>
        </p:txBody>
      </p:sp>
      <p:pic>
        <p:nvPicPr>
          <p:cNvPr id="6146" name="Picture 2" descr="Filtro Sobel – Wikipédia, a enciclopédia livre">
            <a:extLst>
              <a:ext uri="{FF2B5EF4-FFF2-40B4-BE49-F238E27FC236}">
                <a16:creationId xmlns:a16="http://schemas.microsoft.com/office/drawing/2014/main" id="{40F24064-59E9-3D19-E165-5C31B9A36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4" y="1704278"/>
            <a:ext cx="6271825" cy="957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Gedu">
            <a:extLst>
              <a:ext uri="{FF2B5EF4-FFF2-40B4-BE49-F238E27FC236}">
                <a16:creationId xmlns:a16="http://schemas.microsoft.com/office/drawing/2014/main" id="{3B66E6BE-789D-73F0-EDCF-A659D05C4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34" y="3014957"/>
            <a:ext cx="375285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5E84BAF-3C3B-18C8-D0BF-C161CAFAAF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4571999" y="2913898"/>
            <a:ext cx="1888273" cy="188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57686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53A12FD1-CB12-4399-AF76-4412C169433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101A62-E1CC-49A0-907C-5A3550003E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D4D4391-1A79-4335-88B3-AE9A0908AA7E}">
  <ds:schemaRefs>
    <ds:schemaRef ds:uri="http://schemas.openxmlformats.org/package/2006/metadata/core-properties"/>
    <ds:schemaRef ds:uri="http://purl.org/dc/terms/"/>
    <ds:schemaRef ds:uri="851b35d3-0456-4d6a-bc2f-da927e91d158"/>
    <ds:schemaRef ds:uri="http://schemas.microsoft.com/office/2006/documentManagement/types"/>
    <ds:schemaRef ds:uri="http://schemas.microsoft.com/office/2006/metadata/properties"/>
    <ds:schemaRef ds:uri="http://purl.org/dc/elements/1.1/"/>
    <ds:schemaRef ds:uri="19483571-f922-4e8e-9c1c-26f0a2252132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2188</TotalTime>
  <Words>228</Words>
  <Application>Microsoft Office PowerPoint</Application>
  <PresentationFormat>Apresentação na tela (16:9)</PresentationFormat>
  <Paragraphs>58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Calibri</vt:lpstr>
      <vt:lpstr>Century Gothic</vt:lpstr>
      <vt:lpstr>Arial</vt:lpstr>
      <vt:lpstr>Arial Narrow</vt:lpstr>
      <vt:lpstr>Simple Light</vt:lpstr>
      <vt:lpstr>Apresentação do PowerPoint</vt:lpstr>
      <vt:lpstr>Apresentação do PowerPoint</vt:lpstr>
      <vt:lpstr>        </vt:lpstr>
      <vt:lpstr>        </vt:lpstr>
      <vt:lpstr>        </vt:lpstr>
      <vt:lpstr>        </vt:lpstr>
      <vt:lpstr>Apresentação do PowerPoint</vt:lpstr>
      <vt:lpstr>        </vt:lpstr>
      <vt:lpstr>        </vt:lpstr>
      <vt:lpstr>        </vt:lpstr>
      <vt:lpstr>       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 Mestieri</dc:creator>
  <cp:lastModifiedBy>Kawan Anthony</cp:lastModifiedBy>
  <cp:revision>66</cp:revision>
  <dcterms:modified xsi:type="dcterms:W3CDTF">2022-07-05T20:07:39Z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