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61" r:id="rId6"/>
    <p:sldId id="418" r:id="rId7"/>
    <p:sldId id="446" r:id="rId8"/>
    <p:sldId id="447" r:id="rId9"/>
    <p:sldId id="448" r:id="rId10"/>
    <p:sldId id="420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37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998509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495164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191996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272061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744953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974948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73739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56766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98757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63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81162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13763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endParaRPr lang="en-US" sz="4000">
              <a:solidFill>
                <a:srgbClr val="FF0000"/>
              </a:solidFill>
              <a:latin typeface="Century Gothic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>
                <a:solidFill>
                  <a:srgbClr val="FF0000"/>
                </a:solidFill>
                <a:latin typeface="Century Gothic" pitchFamily="34" charset="0"/>
              </a:rPr>
              <a:t>Avançados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de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FF0000"/>
                </a:solidFill>
                <a:latin typeface="Century Gothic" pitchFamily="34" charset="0"/>
              </a:rPr>
              <a:t>Segmentação</a:t>
            </a: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endParaRPr lang="en-US" sz="4000" b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Lenna - Wikipedia">
            <a:extLst>
              <a:ext uri="{FF2B5EF4-FFF2-40B4-BE49-F238E27FC236}">
                <a16:creationId xmlns:a16="http://schemas.microsoft.com/office/drawing/2014/main" id="{E8FAD02B-80D1-DBA3-38D6-D73C91C90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37" y="1038676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 Kit - OpenCV">
            <a:extLst>
              <a:ext uri="{FF2B5EF4-FFF2-40B4-BE49-F238E27FC236}">
                <a16:creationId xmlns:a16="http://schemas.microsoft.com/office/drawing/2014/main" id="{5C77B784-8543-396F-28A9-93F1019C4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886" y="2431064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ão por </a:t>
            </a:r>
            <a:r>
              <a:rPr lang="pt-BR" sz="3600" b="1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Watershed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por sementes.</a:t>
            </a:r>
          </a:p>
        </p:txBody>
      </p:sp>
      <p:pic>
        <p:nvPicPr>
          <p:cNvPr id="3074" name="Picture 2" descr="watershed | Scientific Volume Imaging">
            <a:extLst>
              <a:ext uri="{FF2B5EF4-FFF2-40B4-BE49-F238E27FC236}">
                <a16:creationId xmlns:a16="http://schemas.microsoft.com/office/drawing/2014/main" id="{1DC0A34A-9120-3AAF-6DFD-923E48B7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448412"/>
            <a:ext cx="5688206" cy="323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37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ão por </a:t>
            </a:r>
            <a:r>
              <a:rPr lang="pt-BR" sz="3600" b="1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Watershed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por sementes.</a:t>
            </a:r>
          </a:p>
        </p:txBody>
      </p:sp>
      <p:pic>
        <p:nvPicPr>
          <p:cNvPr id="5122" name="Picture 2" descr="Image Segmentation using Unsupervised Watershed Algorithm with an Over- segmentation Reduction Technique - CodeProject">
            <a:extLst>
              <a:ext uri="{FF2B5EF4-FFF2-40B4-BE49-F238E27FC236}">
                <a16:creationId xmlns:a16="http://schemas.microsoft.com/office/drawing/2014/main" id="{74BB0837-68E1-F4E7-EBA3-CC9A4687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86" y="1555466"/>
            <a:ext cx="28860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Segmentation using Unsupervised Watershed Algorithm with an  Over-segmentation Reduction Technique - CodeProject">
            <a:extLst>
              <a:ext uri="{FF2B5EF4-FFF2-40B4-BE49-F238E27FC236}">
                <a16:creationId xmlns:a16="http://schemas.microsoft.com/office/drawing/2014/main" id="{28DA4DAD-44DA-9922-7FD5-46D994FF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87" y="1555466"/>
            <a:ext cx="28860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58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ão por </a:t>
            </a:r>
            <a:r>
              <a:rPr lang="pt-BR" sz="3600" b="1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Watershed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por sementes.</a:t>
            </a:r>
          </a:p>
        </p:txBody>
      </p:sp>
      <p:pic>
        <p:nvPicPr>
          <p:cNvPr id="6146" name="Picture 2" descr="The Role of Optimum Connectivity in Image Segmentation: Can the Algorithm  Learn Object Information During the Process? | SpringerLink">
            <a:extLst>
              <a:ext uri="{FF2B5EF4-FFF2-40B4-BE49-F238E27FC236}">
                <a16:creationId xmlns:a16="http://schemas.microsoft.com/office/drawing/2014/main" id="{A300719E-6027-3651-DD3C-175BE5C9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5" y="1800689"/>
            <a:ext cx="65246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6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Transformada imagem floresta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por sementes.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45D05C8-41AD-5975-0712-740160ED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0" y="1374195"/>
            <a:ext cx="73914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2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para Segmentação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err="1"/>
              <a:t>Deep</a:t>
            </a:r>
            <a:r>
              <a:rPr lang="pt-BR" sz="1600" i="1" dirty="0"/>
              <a:t> Learning </a:t>
            </a:r>
          </a:p>
        </p:txBody>
      </p:sp>
      <p:pic>
        <p:nvPicPr>
          <p:cNvPr id="8194" name="Picture 2" descr="Enhanced segmentation network with deep learning for Biomedical waste  classification">
            <a:extLst>
              <a:ext uri="{FF2B5EF4-FFF2-40B4-BE49-F238E27FC236}">
                <a16:creationId xmlns:a16="http://schemas.microsoft.com/office/drawing/2014/main" id="{A047F52C-B854-6A02-A5B1-203955EA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5" y="1565672"/>
            <a:ext cx="74866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6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para Segmentação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err="1"/>
              <a:t>Deep</a:t>
            </a:r>
            <a:r>
              <a:rPr lang="pt-BR" sz="1600" i="1" dirty="0"/>
              <a:t> Learning </a:t>
            </a:r>
          </a:p>
        </p:txBody>
      </p:sp>
      <p:pic>
        <p:nvPicPr>
          <p:cNvPr id="10242" name="Picture 2" descr="SegNet–An Image-Segmentation Neural Network – DMP BLOG">
            <a:extLst>
              <a:ext uri="{FF2B5EF4-FFF2-40B4-BE49-F238E27FC236}">
                <a16:creationId xmlns:a16="http://schemas.microsoft.com/office/drawing/2014/main" id="{460E1E12-5F58-1055-48D9-1F5077A1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81162"/>
            <a:ext cx="8356040" cy="21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91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a4cd88d6f_0_57"/>
          <p:cNvSpPr txBox="1"/>
          <p:nvPr/>
        </p:nvSpPr>
        <p:spPr>
          <a:xfrm>
            <a:off x="564043" y="113690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endParaRPr lang="en-US" sz="52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Imagens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868123" y="2422059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Segmentação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Segmentação de imagens/Image segmentation | Maycol de Alencar">
            <a:extLst>
              <a:ext uri="{FF2B5EF4-FFF2-40B4-BE49-F238E27FC236}">
                <a16:creationId xmlns:a16="http://schemas.microsoft.com/office/drawing/2014/main" id="{8603A66F-76EC-7363-F058-C22E32170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0" y="1664319"/>
            <a:ext cx="73818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é uma tarefa básica para a base da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Segmentação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é uma tarefa básica para a base da Visão Computacional</a:t>
            </a:r>
          </a:p>
        </p:txBody>
      </p:sp>
      <p:pic>
        <p:nvPicPr>
          <p:cNvPr id="2050" name="Picture 2" descr="Segmentação de Imagens Médicas com Deep Learning - Data Science Academy">
            <a:extLst>
              <a:ext uri="{FF2B5EF4-FFF2-40B4-BE49-F238E27FC236}">
                <a16:creationId xmlns:a16="http://schemas.microsoft.com/office/drawing/2014/main" id="{7C3A1EB3-2AF7-0E65-BB4F-1CAB75F2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0" y="1463829"/>
            <a:ext cx="7095258" cy="321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97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Segmentação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é uma tarefa básica para a base da Visão Computacional</a:t>
            </a:r>
          </a:p>
        </p:txBody>
      </p:sp>
      <p:pic>
        <p:nvPicPr>
          <p:cNvPr id="3074" name="Picture 2" descr="Segmentação (processamento de imagem) – Wikipédia, a enciclopédia livre">
            <a:extLst>
              <a:ext uri="{FF2B5EF4-FFF2-40B4-BE49-F238E27FC236}">
                <a16:creationId xmlns:a16="http://schemas.microsoft.com/office/drawing/2014/main" id="{24B10B19-A459-1411-D921-9BDF0EE54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4" y="1586377"/>
            <a:ext cx="7316216" cy="210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Segmentação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é uma tarefa básica para a base da Visão Computacional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E12B555-17AA-4A61-948B-F7BF45F7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694448"/>
            <a:ext cx="7089001" cy="17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407926" y="977517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52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Avançados</a:t>
            </a:r>
            <a:r>
              <a:rPr lang="en-US" sz="52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35692" y="268215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3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ão por </a:t>
            </a:r>
            <a:r>
              <a:rPr lang="pt-BR" sz="3600" b="1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Watershed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Filtro que evidência as bordas de um objeto.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3661AAA-9FE5-E5B1-0FCD-224350E1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5" y="1488791"/>
            <a:ext cx="66389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0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ão por </a:t>
            </a:r>
            <a:r>
              <a:rPr lang="pt-BR" sz="3600" b="1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Watershed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por sementes.</a:t>
            </a:r>
          </a:p>
        </p:txBody>
      </p:sp>
      <p:pic>
        <p:nvPicPr>
          <p:cNvPr id="2050" name="Picture 2" descr="Computer Vision — Watershed Algorithm | by Ray | Analytics Vidhya | Medium">
            <a:extLst>
              <a:ext uri="{FF2B5EF4-FFF2-40B4-BE49-F238E27FC236}">
                <a16:creationId xmlns:a16="http://schemas.microsoft.com/office/drawing/2014/main" id="{5B1FB954-37CB-27FA-65A1-858BDA660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5" y="1546282"/>
            <a:ext cx="4937357" cy="324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213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5B71991B-5E5A-465D-A0BC-8E26B14E68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ADE240-6087-4738-9548-F9707B57C1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20FC7D-B55C-4C38-B210-542CCE3DEF57}">
  <ds:schemaRefs>
    <ds:schemaRef ds:uri="http://purl.org/dc/terms/"/>
    <ds:schemaRef ds:uri="851b35d3-0456-4d6a-bc2f-da927e91d158"/>
    <ds:schemaRef ds:uri="http://schemas.microsoft.com/office/2006/documentManagement/types"/>
    <ds:schemaRef ds:uri="http://schemas.microsoft.com/office/2006/metadata/properties"/>
    <ds:schemaRef ds:uri="http://purl.org/dc/elements/1.1/"/>
    <ds:schemaRef ds:uri="19483571-f922-4e8e-9c1c-26f0a2252132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272</Words>
  <Application>Microsoft Office PowerPoint</Application>
  <PresentationFormat>Apresentação na tela (16:9)</PresentationFormat>
  <Paragraphs>79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Arial</vt:lpstr>
      <vt:lpstr>Arial Narrow</vt:lpstr>
      <vt:lpstr>Simple Light</vt:lpstr>
      <vt:lpstr>Apresentação do PowerPoint</vt:lpstr>
      <vt:lpstr>Apresentação do PowerPoint</vt:lpstr>
      <vt:lpstr>        </vt:lpstr>
      <vt:lpstr>        </vt:lpstr>
      <vt:lpstr>        </vt:lpstr>
      <vt:lpstr>        </vt:lpstr>
      <vt:lpstr>Apresentação do PowerPoint</vt:lpstr>
      <vt:lpstr>        </vt:lpstr>
      <vt:lpstr>        </vt:lpstr>
      <vt:lpstr>        </vt:lpstr>
      <vt:lpstr>        </vt:lpstr>
      <vt:lpstr>        </vt:lpstr>
      <vt:lpstr>        </vt:lpstr>
      <vt:lpstr>        </vt:lpstr>
      <vt:lpstr>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Kawan Anthony</cp:lastModifiedBy>
  <cp:revision>68</cp:revision>
  <dcterms:modified xsi:type="dcterms:W3CDTF">2022-07-05T20:08:31Z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