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4"/>
  </p:notesMasterIdLst>
  <p:sldIdLst>
    <p:sldId id="256" r:id="rId5"/>
    <p:sldId id="261" r:id="rId6"/>
    <p:sldId id="418" r:id="rId7"/>
    <p:sldId id="420" r:id="rId8"/>
    <p:sldId id="426" r:id="rId9"/>
    <p:sldId id="427" r:id="rId10"/>
    <p:sldId id="422" r:id="rId11"/>
    <p:sldId id="425" r:id="rId12"/>
    <p:sldId id="424" r:id="rId13"/>
    <p:sldId id="428" r:id="rId14"/>
    <p:sldId id="431" r:id="rId15"/>
    <p:sldId id="429" r:id="rId16"/>
    <p:sldId id="430" r:id="rId17"/>
    <p:sldId id="432" r:id="rId18"/>
    <p:sldId id="433" r:id="rId19"/>
    <p:sldId id="434" r:id="rId20"/>
    <p:sldId id="435" r:id="rId21"/>
    <p:sldId id="436" r:id="rId22"/>
    <p:sldId id="270" r:id="rId23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25"/>
      <p:bold r:id="rId26"/>
      <p:italic r:id="rId27"/>
      <p:boldItalic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Century Gothic" panose="020B050202020202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5" roundtripDataSignature="AMtx7mgDeO90I8HBaw4//EzmFDUXWtYA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2DD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240" d="100"/>
          <a:sy n="240" d="100"/>
        </p:scale>
        <p:origin x="372" y="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2.fntdata"/><Relationship Id="rId10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font" Target="fonts/font10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10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5.fntdata"/><Relationship Id="rId107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10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16307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24088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441691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2846301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08553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33528012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11152913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34181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6914062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1639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2531832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3847039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2985058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2730285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4982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EC5463-B062-47A7-BE31-A8E7E64D8430}" type="datetime1">
              <a:rPr lang="pt-BR" smtClean="0"/>
              <a:pPr/>
              <a:t>05/07/2022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</a:t>
            </a:r>
            <a:r>
              <a:rPr lang="en-US" sz="16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DIO</a:t>
            </a:r>
            <a:b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Robótica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1600" i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dirty="0" err="1">
                <a:solidFill>
                  <a:srgbClr val="FF0000"/>
                </a:solidFill>
                <a:latin typeface="Century Gothic" pitchFamily="34" charset="0"/>
              </a:rPr>
              <a:t>Métodos</a:t>
            </a:r>
            <a:r>
              <a:rPr lang="en-US" sz="4000">
                <a:solidFill>
                  <a:srgbClr val="FF0000"/>
                </a:solidFill>
                <a:latin typeface="Century Gothic" pitchFamily="34" charset="0"/>
              </a:rPr>
              <a:t> de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FF0000"/>
                </a:solidFill>
                <a:latin typeface="Century Gothic" pitchFamily="34" charset="0"/>
              </a:rPr>
              <a:t>Conversão</a:t>
            </a:r>
            <a:r>
              <a:rPr lang="en-US" sz="4000" b="1" dirty="0">
                <a:solidFill>
                  <a:srgbClr val="FF0000"/>
                </a:solidFill>
                <a:latin typeface="Century Gothic" pitchFamily="34" charset="0"/>
              </a:rPr>
              <a:t> de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u="none" strike="noStrike" cap="none" dirty="0">
                <a:solidFill>
                  <a:srgbClr val="FF0000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Cores</a:t>
            </a: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Lenna - Wikipedia">
            <a:extLst>
              <a:ext uri="{FF2B5EF4-FFF2-40B4-BE49-F238E27FC236}">
                <a16:creationId xmlns:a16="http://schemas.microsoft.com/office/drawing/2014/main" id="{E8FAD02B-80D1-DBA3-38D6-D73C91C90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837" y="1038676"/>
            <a:ext cx="2187197" cy="218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edia Kit - OpenCV">
            <a:extLst>
              <a:ext uri="{FF2B5EF4-FFF2-40B4-BE49-F238E27FC236}">
                <a16:creationId xmlns:a16="http://schemas.microsoft.com/office/drawing/2014/main" id="{5C77B784-8543-396F-28A9-93F1019C4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886" y="2431064"/>
            <a:ext cx="1159095" cy="153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" name="Google Shape;58;p2">
            <a:extLst>
              <a:ext uri="{FF2B5EF4-FFF2-40B4-BE49-F238E27FC236}">
                <a16:creationId xmlns:a16="http://schemas.microsoft.com/office/drawing/2014/main" id="{79E277CA-986B-9A3F-9963-EC4C9FCD48A1}"/>
              </a:ext>
            </a:extLst>
          </p:cNvPr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Cores RGB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2200" i="0" u="none" strike="noStrike" cap="none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Visibilidad</a:t>
            </a:r>
            <a:r>
              <a:rPr lang="pt-BR" sz="220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 de uma imagem</a:t>
            </a:r>
            <a:endParaRPr sz="2200" i="0" u="none" strike="noStrike" cap="none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FBAC911-0A88-A49D-6DB2-2EDF76643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35846"/>
            <a:ext cx="6118302" cy="370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40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FDDB557-77E9-EBBE-FBF1-DB1BD52B8AD9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393057" y="680151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2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XYZ</a:t>
            </a:r>
            <a:endParaRPr sz="5200" b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58" name="Google Shape;158;g10a4cd88d6f_0_57"/>
          <p:cNvSpPr txBox="1"/>
          <p:nvPr/>
        </p:nvSpPr>
        <p:spPr>
          <a:xfrm>
            <a:off x="-1053976" y="1595593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 dirty="0">
              <a:solidFill>
                <a:srgbClr val="FFFF00"/>
              </a:solidFill>
            </a:endParaRPr>
          </a:p>
        </p:txBody>
      </p:sp>
      <p:pic>
        <p:nvPicPr>
          <p:cNvPr id="11" name="Picture 2" descr="Lenna - Wikipedia">
            <a:extLst>
              <a:ext uri="{FF2B5EF4-FFF2-40B4-BE49-F238E27FC236}">
                <a16:creationId xmlns:a16="http://schemas.microsoft.com/office/drawing/2014/main" id="{79005491-F122-D2B7-8037-C45A6A6F8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689" y="2057293"/>
            <a:ext cx="2187197" cy="218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edia Kit - OpenCV">
            <a:extLst>
              <a:ext uri="{FF2B5EF4-FFF2-40B4-BE49-F238E27FC236}">
                <a16:creationId xmlns:a16="http://schemas.microsoft.com/office/drawing/2014/main" id="{EFAB9505-C5D0-71FF-A6E0-B870C8B15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798" y="3219082"/>
            <a:ext cx="1159095" cy="153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156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" name="Google Shape;58;p2">
            <a:extLst>
              <a:ext uri="{FF2B5EF4-FFF2-40B4-BE49-F238E27FC236}">
                <a16:creationId xmlns:a16="http://schemas.microsoft.com/office/drawing/2014/main" id="{79E277CA-986B-9A3F-9963-EC4C9FCD48A1}"/>
              </a:ext>
            </a:extLst>
          </p:cNvPr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Cores XYZ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2200" i="0" u="none" strike="noStrike" cap="none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Visibilidad</a:t>
            </a:r>
            <a:r>
              <a:rPr lang="pt-BR" sz="220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 de uma imagem</a:t>
            </a:r>
            <a:endParaRPr sz="2200" i="0" u="none" strike="noStrike" cap="none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04F63300-C31A-C5B8-7255-D8C571114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38598"/>
            <a:ext cx="9144000" cy="290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701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" name="Google Shape;58;p2">
            <a:extLst>
              <a:ext uri="{FF2B5EF4-FFF2-40B4-BE49-F238E27FC236}">
                <a16:creationId xmlns:a16="http://schemas.microsoft.com/office/drawing/2014/main" id="{79E277CA-986B-9A3F-9963-EC4C9FCD48A1}"/>
              </a:ext>
            </a:extLst>
          </p:cNvPr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Cores XYZ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2200" i="0" u="none" strike="noStrike" cap="none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Visibilidad</a:t>
            </a:r>
            <a:r>
              <a:rPr lang="pt-BR" sz="220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 de uma imagem</a:t>
            </a:r>
            <a:endParaRPr sz="2200" i="0" u="none" strike="noStrike" cap="none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479311F-3ABC-0892-4526-6A9264F77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50" y="1471488"/>
            <a:ext cx="6851699" cy="347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7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FDDB557-77E9-EBBE-FBF1-DB1BD52B8AD9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393057" y="680151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2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HSV</a:t>
            </a:r>
            <a:endParaRPr sz="5200" b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58" name="Google Shape;158;g10a4cd88d6f_0_57"/>
          <p:cNvSpPr txBox="1"/>
          <p:nvPr/>
        </p:nvSpPr>
        <p:spPr>
          <a:xfrm>
            <a:off x="-1053976" y="1595593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 dirty="0">
              <a:solidFill>
                <a:srgbClr val="FFFF00"/>
              </a:solidFill>
            </a:endParaRPr>
          </a:p>
        </p:txBody>
      </p:sp>
      <p:pic>
        <p:nvPicPr>
          <p:cNvPr id="11" name="Picture 2" descr="Lenna - Wikipedia">
            <a:extLst>
              <a:ext uri="{FF2B5EF4-FFF2-40B4-BE49-F238E27FC236}">
                <a16:creationId xmlns:a16="http://schemas.microsoft.com/office/drawing/2014/main" id="{79005491-F122-D2B7-8037-C45A6A6F8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689" y="2057293"/>
            <a:ext cx="2187197" cy="218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edia Kit - OpenCV">
            <a:extLst>
              <a:ext uri="{FF2B5EF4-FFF2-40B4-BE49-F238E27FC236}">
                <a16:creationId xmlns:a16="http://schemas.microsoft.com/office/drawing/2014/main" id="{EFAB9505-C5D0-71FF-A6E0-B870C8B15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798" y="3219082"/>
            <a:ext cx="1159095" cy="153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842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" name="Google Shape;58;p2">
            <a:extLst>
              <a:ext uri="{FF2B5EF4-FFF2-40B4-BE49-F238E27FC236}">
                <a16:creationId xmlns:a16="http://schemas.microsoft.com/office/drawing/2014/main" id="{79E277CA-986B-9A3F-9963-EC4C9FCD48A1}"/>
              </a:ext>
            </a:extLst>
          </p:cNvPr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Cores HSV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2200" i="0" u="none" strike="noStrike" cap="none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Visibilidad</a:t>
            </a:r>
            <a:r>
              <a:rPr lang="pt-BR" sz="220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 de uma imagem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endParaRPr lang="pt-BR" sz="2200" dirty="0">
              <a:solidFill>
                <a:schemeClr val="tx1"/>
              </a:solidFill>
              <a:latin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1800" dirty="0">
                <a:sym typeface="Wingdings" panose="05000000000000000000" pitchFamily="2" charset="2"/>
              </a:rPr>
              <a:t></a:t>
            </a:r>
            <a:r>
              <a:rPr lang="pt-BR" sz="1800" b="1" dirty="0">
                <a:sym typeface="Wingdings" panose="05000000000000000000" pitchFamily="2" charset="2"/>
              </a:rPr>
              <a:t> </a:t>
            </a:r>
            <a:r>
              <a:rPr lang="pt-BR" sz="1800" b="1" dirty="0" err="1"/>
              <a:t>Hue</a:t>
            </a:r>
            <a:r>
              <a:rPr lang="pt-BR" sz="1800" b="1" dirty="0"/>
              <a:t>: </a:t>
            </a:r>
            <a:r>
              <a:rPr lang="pt-BR" sz="1800" dirty="0"/>
              <a:t>é a componente que define a cor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endParaRPr lang="pt-BR" sz="18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1800" b="1" dirty="0">
                <a:sym typeface="Wingdings" panose="05000000000000000000" pitchFamily="2" charset="2"/>
              </a:rPr>
              <a:t> </a:t>
            </a:r>
            <a:r>
              <a:rPr lang="pt-BR" sz="1800" b="1" dirty="0" err="1"/>
              <a:t>Saturation</a:t>
            </a:r>
            <a:r>
              <a:rPr lang="pt-BR" sz="1800" b="1" dirty="0"/>
              <a:t>: </a:t>
            </a:r>
            <a:r>
              <a:rPr lang="pt-BR" sz="1800" dirty="0"/>
              <a:t>determinar a pureza da cor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endParaRPr lang="pt-BR" sz="18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1800" b="1" dirty="0">
                <a:sym typeface="Wingdings" panose="05000000000000000000" pitchFamily="2" charset="2"/>
              </a:rPr>
              <a:t> </a:t>
            </a:r>
            <a:r>
              <a:rPr lang="pt-BR" sz="1800" b="1" dirty="0" err="1"/>
              <a:t>Value</a:t>
            </a:r>
            <a:r>
              <a:rPr lang="pt-BR" sz="1800" b="1" dirty="0"/>
              <a:t>: </a:t>
            </a:r>
            <a:r>
              <a:rPr lang="pt-BR" sz="1800" dirty="0"/>
              <a:t>regula o brilho da cor. A cor preto possui brilho zero</a:t>
            </a:r>
            <a:endParaRPr sz="1800" i="0" u="none" strike="noStrike" cap="none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06A82412-5136-14A5-6E76-9CB807169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179" y="624053"/>
            <a:ext cx="2651551" cy="241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974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" name="Google Shape;58;p2">
            <a:extLst>
              <a:ext uri="{FF2B5EF4-FFF2-40B4-BE49-F238E27FC236}">
                <a16:creationId xmlns:a16="http://schemas.microsoft.com/office/drawing/2014/main" id="{79E277CA-986B-9A3F-9963-EC4C9FCD48A1}"/>
              </a:ext>
            </a:extLst>
          </p:cNvPr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Cores HSV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2200" i="0" u="none" strike="noStrike" cap="none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Visibilidad</a:t>
            </a:r>
            <a:r>
              <a:rPr lang="pt-BR" sz="220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 de uma imagem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endParaRPr lang="pt-BR" sz="2200" dirty="0">
              <a:solidFill>
                <a:schemeClr val="tx1"/>
              </a:solidFill>
              <a:latin typeface="Century Gothic"/>
              <a:sym typeface="Century Gothic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7F09720-1E8A-EE09-03C5-F3557B47E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74" y="1442223"/>
            <a:ext cx="5910147" cy="349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71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FDDB557-77E9-EBBE-FBF1-DB1BD52B8AD9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393057" y="680151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2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HLS</a:t>
            </a:r>
            <a:endParaRPr sz="5200" b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58" name="Google Shape;158;g10a4cd88d6f_0_57"/>
          <p:cNvSpPr txBox="1"/>
          <p:nvPr/>
        </p:nvSpPr>
        <p:spPr>
          <a:xfrm>
            <a:off x="-1053976" y="1595593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 dirty="0">
              <a:solidFill>
                <a:srgbClr val="FFFF00"/>
              </a:solidFill>
            </a:endParaRPr>
          </a:p>
        </p:txBody>
      </p:sp>
      <p:pic>
        <p:nvPicPr>
          <p:cNvPr id="11" name="Picture 2" descr="Lenna - Wikipedia">
            <a:extLst>
              <a:ext uri="{FF2B5EF4-FFF2-40B4-BE49-F238E27FC236}">
                <a16:creationId xmlns:a16="http://schemas.microsoft.com/office/drawing/2014/main" id="{79005491-F122-D2B7-8037-C45A6A6F8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689" y="2057293"/>
            <a:ext cx="2187197" cy="218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edia Kit - OpenCV">
            <a:extLst>
              <a:ext uri="{FF2B5EF4-FFF2-40B4-BE49-F238E27FC236}">
                <a16:creationId xmlns:a16="http://schemas.microsoft.com/office/drawing/2014/main" id="{EFAB9505-C5D0-71FF-A6E0-B870C8B15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798" y="3219082"/>
            <a:ext cx="1159095" cy="153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793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" name="Google Shape;58;p2">
            <a:extLst>
              <a:ext uri="{FF2B5EF4-FFF2-40B4-BE49-F238E27FC236}">
                <a16:creationId xmlns:a16="http://schemas.microsoft.com/office/drawing/2014/main" id="{79E277CA-986B-9A3F-9963-EC4C9FCD48A1}"/>
              </a:ext>
            </a:extLst>
          </p:cNvPr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Cores HLS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2200" i="0" u="none" strike="noStrike" cap="none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Visibilidad</a:t>
            </a:r>
            <a:r>
              <a:rPr lang="pt-BR" sz="220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 de uma imagem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endParaRPr lang="pt-BR" sz="2200" dirty="0">
              <a:solidFill>
                <a:schemeClr val="tx1"/>
              </a:solidFill>
              <a:latin typeface="Century Gothic"/>
              <a:sym typeface="Century Gothic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7F09720-1E8A-EE09-03C5-F3557B47E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941" y="1477537"/>
            <a:ext cx="4974088" cy="294321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CF1CE1C-7FF0-FBF8-C986-2FFE6A034E31}"/>
              </a:ext>
            </a:extLst>
          </p:cNvPr>
          <p:cNvSpPr txBox="1"/>
          <p:nvPr/>
        </p:nvSpPr>
        <p:spPr>
          <a:xfrm>
            <a:off x="213179" y="1717288"/>
            <a:ext cx="3213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Os parâmetros de cor utilizados são o </a:t>
            </a:r>
            <a:r>
              <a:rPr lang="pt-BR" sz="1800" b="1" dirty="0"/>
              <a:t>matiz (</a:t>
            </a:r>
            <a:r>
              <a:rPr lang="pt-BR" sz="1800" b="1" dirty="0" err="1"/>
              <a:t>hue</a:t>
            </a:r>
            <a:r>
              <a:rPr lang="pt-BR" sz="1800" b="1" dirty="0"/>
              <a:t>)</a:t>
            </a:r>
            <a:r>
              <a:rPr lang="pt-BR" sz="1800" dirty="0"/>
              <a:t>, a </a:t>
            </a:r>
            <a:r>
              <a:rPr lang="pt-BR" sz="1800" b="1" dirty="0"/>
              <a:t>luminosidade (</a:t>
            </a:r>
            <a:r>
              <a:rPr lang="pt-BR" sz="1800" b="1" dirty="0" err="1"/>
              <a:t>lightness</a:t>
            </a:r>
            <a:r>
              <a:rPr lang="pt-BR" sz="1800" b="1" dirty="0"/>
              <a:t>) </a:t>
            </a:r>
            <a:r>
              <a:rPr lang="pt-BR" sz="1800" dirty="0"/>
              <a:t>e a </a:t>
            </a:r>
            <a:r>
              <a:rPr lang="pt-BR" sz="1800" b="1" dirty="0"/>
              <a:t>saturação (</a:t>
            </a:r>
            <a:r>
              <a:rPr lang="pt-BR" sz="1800" b="1" dirty="0" err="1"/>
              <a:t>saturation</a:t>
            </a:r>
            <a:r>
              <a:rPr lang="pt-BR" sz="1800" b="1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238654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-272555" y="21040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11" name="Picture 2" descr="Lenna - Wikipedia">
            <a:extLst>
              <a:ext uri="{FF2B5EF4-FFF2-40B4-BE49-F238E27FC236}">
                <a16:creationId xmlns:a16="http://schemas.microsoft.com/office/drawing/2014/main" id="{18133670-36CC-8F79-58A8-97F8E215C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689" y="1819402"/>
            <a:ext cx="2187197" cy="218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edia Kit - OpenCV">
            <a:extLst>
              <a:ext uri="{FF2B5EF4-FFF2-40B4-BE49-F238E27FC236}">
                <a16:creationId xmlns:a16="http://schemas.microsoft.com/office/drawing/2014/main" id="{CF8F7B42-B959-61BC-A01B-34929BFCC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798" y="2988625"/>
            <a:ext cx="1159095" cy="153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a4cd88d6f_0_57"/>
          <p:cNvSpPr txBox="1"/>
          <p:nvPr/>
        </p:nvSpPr>
        <p:spPr>
          <a:xfrm>
            <a:off x="564043" y="1136901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lang="en-US" sz="3600" dirty="0">
              <a:solidFill>
                <a:srgbClr val="FF0000"/>
              </a:solidFill>
              <a:latin typeface="Century Gothic" pitchFamily="34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lang="en-US" sz="3600" dirty="0">
              <a:solidFill>
                <a:srgbClr val="FF0000"/>
              </a:solidFill>
              <a:latin typeface="Century Gothic" pitchFamily="34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600" dirty="0" err="1">
                <a:solidFill>
                  <a:srgbClr val="FF0000"/>
                </a:solidFill>
                <a:latin typeface="Century Gothic" pitchFamily="34" charset="0"/>
              </a:rPr>
              <a:t>Métodos</a:t>
            </a:r>
            <a:r>
              <a:rPr lang="en-US" sz="3600" dirty="0">
                <a:solidFill>
                  <a:srgbClr val="FF0000"/>
                </a:solidFill>
                <a:latin typeface="Century Gothic" pitchFamily="34" charset="0"/>
              </a:rPr>
              <a:t> de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600" b="1" dirty="0" err="1">
                <a:solidFill>
                  <a:srgbClr val="FF0000"/>
                </a:solidFill>
                <a:latin typeface="Century Gothic" pitchFamily="34" charset="0"/>
              </a:rPr>
              <a:t>Conversão</a:t>
            </a:r>
            <a:r>
              <a:rPr lang="en-US" sz="3600" b="1" dirty="0">
                <a:solidFill>
                  <a:srgbClr val="FF0000"/>
                </a:solidFill>
                <a:latin typeface="Century Gothic" pitchFamily="34" charset="0"/>
              </a:rPr>
              <a:t> de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600" b="1" u="none" strike="noStrike" cap="none" dirty="0">
                <a:solidFill>
                  <a:srgbClr val="FF0000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Cores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5200" b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58" name="Google Shape;158;g10a4cd88d6f_0_57"/>
          <p:cNvSpPr txBox="1"/>
          <p:nvPr/>
        </p:nvSpPr>
        <p:spPr>
          <a:xfrm>
            <a:off x="-957634" y="279765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 dirty="0">
              <a:solidFill>
                <a:srgbClr val="FFFF00"/>
              </a:solidFill>
            </a:endParaRPr>
          </a:p>
        </p:txBody>
      </p:sp>
      <p:pic>
        <p:nvPicPr>
          <p:cNvPr id="11" name="Picture 2" descr="Lenna - Wikipedia">
            <a:extLst>
              <a:ext uri="{FF2B5EF4-FFF2-40B4-BE49-F238E27FC236}">
                <a16:creationId xmlns:a16="http://schemas.microsoft.com/office/drawing/2014/main" id="{79005491-F122-D2B7-8037-C45A6A6F8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689" y="1819402"/>
            <a:ext cx="2187197" cy="218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edia Kit - OpenCV">
            <a:extLst>
              <a:ext uri="{FF2B5EF4-FFF2-40B4-BE49-F238E27FC236}">
                <a16:creationId xmlns:a16="http://schemas.microsoft.com/office/drawing/2014/main" id="{EFAB9505-C5D0-71FF-A6E0-B870C8B15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798" y="2988625"/>
            <a:ext cx="1159095" cy="153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r>
              <a:rPr lang="pt-BR" sz="2500" b="1" dirty="0">
                <a:latin typeface="Arial Narrow" pitchFamily="34" charset="0"/>
              </a:rPr>
              <a:t>1. </a:t>
            </a:r>
            <a:r>
              <a:rPr lang="pt-BR" sz="2500" dirty="0">
                <a:latin typeface="Arial Narrow" pitchFamily="34" charset="0"/>
              </a:rPr>
              <a:t>RGB;</a:t>
            </a:r>
            <a:br>
              <a:rPr lang="pt-BR" sz="2500" b="1" dirty="0">
                <a:latin typeface="Arial Narrow" pitchFamily="34" charset="0"/>
              </a:rPr>
            </a:br>
            <a:r>
              <a:rPr lang="pt-BR" sz="2500" b="1" dirty="0">
                <a:latin typeface="Arial Narrow" pitchFamily="34" charset="0"/>
              </a:rPr>
              <a:t>2. </a:t>
            </a:r>
            <a:r>
              <a:rPr lang="pt-BR" sz="2500" dirty="0">
                <a:latin typeface="Arial Narrow" pitchFamily="34" charset="0"/>
              </a:rPr>
              <a:t>HSV;</a:t>
            </a:r>
            <a:br>
              <a:rPr lang="pt-BR" sz="2500" b="1" dirty="0">
                <a:latin typeface="Arial Narrow" pitchFamily="34" charset="0"/>
              </a:rPr>
            </a:br>
            <a:r>
              <a:rPr lang="pt-BR" sz="2500" b="1" dirty="0">
                <a:latin typeface="Arial Narrow" pitchFamily="34" charset="0"/>
              </a:rPr>
              <a:t>3. </a:t>
            </a:r>
            <a:r>
              <a:rPr lang="pt-BR" sz="2500" dirty="0">
                <a:latin typeface="Arial Narrow" pitchFamily="34" charset="0"/>
              </a:rPr>
              <a:t>HSI; </a:t>
            </a:r>
            <a:r>
              <a:rPr lang="pt-BR" sz="2200" dirty="0">
                <a:latin typeface="Arial Narrow" pitchFamily="34" charset="0"/>
              </a:rPr>
              <a:t> 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Processamento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Picture 2" descr="Lenna - Wikipedia">
            <a:extLst>
              <a:ext uri="{FF2B5EF4-FFF2-40B4-BE49-F238E27FC236}">
                <a16:creationId xmlns:a16="http://schemas.microsoft.com/office/drawing/2014/main" id="{4727B124-1806-2DDB-993F-EC284B2D4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753" y="1291578"/>
            <a:ext cx="2187197" cy="218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ETECÇÃO DE BORDAS EM IMAGENS DIGITAIS - PDF Free Download">
            <a:extLst>
              <a:ext uri="{FF2B5EF4-FFF2-40B4-BE49-F238E27FC236}">
                <a16:creationId xmlns:a16="http://schemas.microsoft.com/office/drawing/2014/main" id="{22EADDD5-6964-55FD-4311-1B5D6972C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406" y="1291578"/>
            <a:ext cx="2187197" cy="218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FDDB557-77E9-EBBE-FBF1-DB1BD52B8AD9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393057" y="680151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200" b="1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Cores</a:t>
            </a:r>
            <a:endParaRPr sz="5200" b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58" name="Google Shape;158;g10a4cd88d6f_0_57"/>
          <p:cNvSpPr txBox="1"/>
          <p:nvPr/>
        </p:nvSpPr>
        <p:spPr>
          <a:xfrm>
            <a:off x="-1039108" y="1593651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 dirty="0">
              <a:solidFill>
                <a:srgbClr val="FFFF00"/>
              </a:solidFill>
            </a:endParaRPr>
          </a:p>
        </p:txBody>
      </p:sp>
      <p:pic>
        <p:nvPicPr>
          <p:cNvPr id="11" name="Picture 2" descr="Lenna - Wikipedia">
            <a:extLst>
              <a:ext uri="{FF2B5EF4-FFF2-40B4-BE49-F238E27FC236}">
                <a16:creationId xmlns:a16="http://schemas.microsoft.com/office/drawing/2014/main" id="{79005491-F122-D2B7-8037-C45A6A6F8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689" y="1819402"/>
            <a:ext cx="2187197" cy="218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edia Kit - OpenCV">
            <a:extLst>
              <a:ext uri="{FF2B5EF4-FFF2-40B4-BE49-F238E27FC236}">
                <a16:creationId xmlns:a16="http://schemas.microsoft.com/office/drawing/2014/main" id="{EFAB9505-C5D0-71FF-A6E0-B870C8B15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798" y="2988625"/>
            <a:ext cx="1159095" cy="153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932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" name="Google Shape;58;p2">
            <a:extLst>
              <a:ext uri="{FF2B5EF4-FFF2-40B4-BE49-F238E27FC236}">
                <a16:creationId xmlns:a16="http://schemas.microsoft.com/office/drawing/2014/main" id="{79E277CA-986B-9A3F-9963-EC4C9FCD48A1}"/>
              </a:ext>
            </a:extLst>
          </p:cNvPr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a visão funciona?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2200" i="0" u="none" strike="noStrike" cap="none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Visibilidad</a:t>
            </a:r>
            <a:r>
              <a:rPr lang="pt-BR" sz="220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 de uma imagem</a:t>
            </a:r>
            <a:endParaRPr sz="2200" i="0" u="none" strike="noStrike" cap="none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6" name="Picture 2" descr="Por que usar luz vermelha na sua festa? Sobre sensibilidade espectral e  adaptação ao escuro – Eu Percebo">
            <a:extLst>
              <a:ext uri="{FF2B5EF4-FFF2-40B4-BE49-F238E27FC236}">
                <a16:creationId xmlns:a16="http://schemas.microsoft.com/office/drawing/2014/main" id="{6923607F-11B1-6C05-DC45-6CCC275D4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46" y="1471961"/>
            <a:ext cx="4263909" cy="366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28D3A6D-07FA-1EF9-1ABA-D54AD84B6E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655" y="1218021"/>
            <a:ext cx="1715408" cy="224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63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" name="Google Shape;58;p2">
            <a:extLst>
              <a:ext uri="{FF2B5EF4-FFF2-40B4-BE49-F238E27FC236}">
                <a16:creationId xmlns:a16="http://schemas.microsoft.com/office/drawing/2014/main" id="{79E277CA-986B-9A3F-9963-EC4C9FCD48A1}"/>
              </a:ext>
            </a:extLst>
          </p:cNvPr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2200" i="0" u="none" strike="noStrike" cap="none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Qual a cor predominante do sol?</a:t>
            </a:r>
            <a:endParaRPr sz="2200" i="0" u="none" strike="noStrike" cap="none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A555CE6E-E494-C7F5-6F1C-AAA443A82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7853"/>
            <a:ext cx="6959908" cy="362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8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" name="Google Shape;58;p2">
            <a:extLst>
              <a:ext uri="{FF2B5EF4-FFF2-40B4-BE49-F238E27FC236}">
                <a16:creationId xmlns:a16="http://schemas.microsoft.com/office/drawing/2014/main" id="{79E277CA-986B-9A3F-9963-EC4C9FCD48A1}"/>
              </a:ext>
            </a:extLst>
          </p:cNvPr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2200" i="0" u="none" strike="noStrike" cap="none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Visibilidad</a:t>
            </a:r>
            <a:r>
              <a:rPr lang="pt-BR" sz="220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 de uma imagem</a:t>
            </a:r>
            <a:endParaRPr sz="2200" i="0" u="none" strike="noStrike" cap="none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B837791-B24F-6A66-099D-3D1B08987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6809"/>
            <a:ext cx="6282629" cy="2158674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B8BC4C6F-49BE-71CC-0012-3D3B8C8CD40D}"/>
              </a:ext>
            </a:extLst>
          </p:cNvPr>
          <p:cNvSpPr txBox="1"/>
          <p:nvPr/>
        </p:nvSpPr>
        <p:spPr>
          <a:xfrm>
            <a:off x="72357" y="3545919"/>
            <a:ext cx="6282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•  </a:t>
            </a:r>
            <a:r>
              <a:rPr lang="pt-BR" sz="1800" dirty="0"/>
              <a:t>A luz visível é composta de uma banda de </a:t>
            </a:r>
            <a:r>
              <a:rPr lang="pt-BR" sz="1800" b="1" dirty="0"/>
              <a:t>frequências no espectro </a:t>
            </a:r>
            <a:r>
              <a:rPr lang="pt-BR" sz="1800" b="1" dirty="0" err="1"/>
              <a:t>eletromágnetico</a:t>
            </a:r>
            <a:r>
              <a:rPr lang="pt-BR" sz="1800" dirty="0"/>
              <a:t> • </a:t>
            </a:r>
          </a:p>
          <a:p>
            <a:r>
              <a:rPr lang="pt-BR" sz="1800" dirty="0"/>
              <a:t>•  Luz acromática (sem cores, único atributo é a intensidade) </a:t>
            </a:r>
          </a:p>
          <a:p>
            <a:r>
              <a:rPr lang="pt-BR" sz="1800" dirty="0"/>
              <a:t> • </a:t>
            </a:r>
            <a:r>
              <a:rPr lang="pt-BR" sz="1800" dirty="0" err="1"/>
              <a:t>Lus</a:t>
            </a:r>
            <a:r>
              <a:rPr lang="pt-BR" sz="1800" dirty="0"/>
              <a:t> cromática, espectro visível (400 até 700 </a:t>
            </a:r>
            <a:r>
              <a:rPr lang="pt-BR" sz="1800" dirty="0" err="1"/>
              <a:t>nm</a:t>
            </a:r>
            <a:r>
              <a:rPr lang="pt-BR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7971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" name="Google Shape;58;p2">
            <a:extLst>
              <a:ext uri="{FF2B5EF4-FFF2-40B4-BE49-F238E27FC236}">
                <a16:creationId xmlns:a16="http://schemas.microsoft.com/office/drawing/2014/main" id="{79E277CA-986B-9A3F-9963-EC4C9FCD48A1}"/>
              </a:ext>
            </a:extLst>
          </p:cNvPr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1800" b="1" dirty="0"/>
              <a:t>A luz cromática é descrita por 3 valores</a:t>
            </a:r>
            <a:r>
              <a:rPr lang="pt-BR" sz="1800" dirty="0"/>
              <a:t>: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endParaRPr lang="pt-BR" sz="18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endParaRPr lang="pt-BR" sz="18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endParaRPr lang="pt-BR" sz="1800" dirty="0"/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 pitchFamily="34" charset="0"/>
              <a:buChar char="•"/>
            </a:pPr>
            <a:r>
              <a:rPr lang="pt-BR" sz="1800" b="1" dirty="0" err="1"/>
              <a:t>Radiância</a:t>
            </a:r>
            <a:r>
              <a:rPr lang="pt-BR" sz="1800" b="1" dirty="0"/>
              <a:t>: </a:t>
            </a:r>
            <a:r>
              <a:rPr lang="pt-BR" sz="1800" dirty="0"/>
              <a:t>quantidade total de energia que flui da uma fonte de luz, medida em watt;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 pitchFamily="34" charset="0"/>
              <a:buChar char="•"/>
            </a:pPr>
            <a:r>
              <a:rPr lang="pt-BR" sz="1800" b="1" dirty="0"/>
              <a:t>Luminância: </a:t>
            </a:r>
            <a:r>
              <a:rPr lang="pt-BR" sz="1800" dirty="0"/>
              <a:t>mede a quantidade de energia que o observador percebe da fonte de luz, medida em lúmen; 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 pitchFamily="34" charset="0"/>
              <a:buChar char="•"/>
            </a:pPr>
            <a:r>
              <a:rPr lang="pt-BR" sz="1800" b="1" dirty="0"/>
              <a:t>Brilho: </a:t>
            </a:r>
            <a:r>
              <a:rPr lang="pt-BR" sz="1800" dirty="0"/>
              <a:t>descritor subjetivo, praticamente impossível de ser medido. Incorpora a noção acromática de intensidade;</a:t>
            </a:r>
            <a:endParaRPr sz="1800" i="0" u="none" strike="noStrike" cap="none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54E4625-3BCB-44CE-CFF6-551D8333B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434" y="1317745"/>
            <a:ext cx="9144000" cy="93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724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FDDB557-77E9-EBBE-FBF1-DB1BD52B8AD9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393057" y="680151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2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RGB</a:t>
            </a:r>
            <a:endParaRPr sz="5200" b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58" name="Google Shape;158;g10a4cd88d6f_0_57"/>
          <p:cNvSpPr txBox="1"/>
          <p:nvPr/>
        </p:nvSpPr>
        <p:spPr>
          <a:xfrm>
            <a:off x="-1053976" y="1595593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 dirty="0">
              <a:solidFill>
                <a:srgbClr val="FFFF00"/>
              </a:solidFill>
            </a:endParaRPr>
          </a:p>
        </p:txBody>
      </p:sp>
      <p:pic>
        <p:nvPicPr>
          <p:cNvPr id="11" name="Picture 2" descr="Lenna - Wikipedia">
            <a:extLst>
              <a:ext uri="{FF2B5EF4-FFF2-40B4-BE49-F238E27FC236}">
                <a16:creationId xmlns:a16="http://schemas.microsoft.com/office/drawing/2014/main" id="{79005491-F122-D2B7-8037-C45A6A6F8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689" y="2057293"/>
            <a:ext cx="2187197" cy="218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edia Kit - OpenCV">
            <a:extLst>
              <a:ext uri="{FF2B5EF4-FFF2-40B4-BE49-F238E27FC236}">
                <a16:creationId xmlns:a16="http://schemas.microsoft.com/office/drawing/2014/main" id="{EFAB9505-C5D0-71FF-A6E0-B870C8B15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798" y="3219082"/>
            <a:ext cx="1159095" cy="153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7570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3835A5-38E3-4C02-B40E-EB7D67ED69C1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851b35d3-0456-4d6a-bc2f-da927e91d158"/>
    <ds:schemaRef ds:uri="http://schemas.microsoft.com/office/2006/metadata/properties"/>
    <ds:schemaRef ds:uri="http://purl.org/dc/elements/1.1/"/>
    <ds:schemaRef ds:uri="19483571-f922-4e8e-9c1c-26f0a2252132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20049D7-867C-4F6F-AE52-539EF346BF9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8F7B82-E0E2-40AB-BB06-81824FC3DE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2290</TotalTime>
  <Words>399</Words>
  <Application>Microsoft Office PowerPoint</Application>
  <PresentationFormat>Apresentação na tela (16:9)</PresentationFormat>
  <Paragraphs>102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Calibri</vt:lpstr>
      <vt:lpstr>Century Gothic</vt:lpstr>
      <vt:lpstr>Arial</vt:lpstr>
      <vt:lpstr>Wingdings</vt:lpstr>
      <vt:lpstr>Arial Narrow</vt:lpstr>
      <vt:lpstr>Simple Light</vt:lpstr>
      <vt:lpstr>Apresentação do PowerPoint</vt:lpstr>
      <vt:lpstr>Apresentação do PowerPoint</vt:lpstr>
      <vt:lpstr>   1. RGB; 2. HSV; 3. HSI;       </vt:lpstr>
      <vt:lpstr>Apresentação do PowerPoint</vt:lpstr>
      <vt:lpstr>        </vt:lpstr>
      <vt:lpstr>        </vt:lpstr>
      <vt:lpstr>        </vt:lpstr>
      <vt:lpstr>        </vt:lpstr>
      <vt:lpstr>Apresentação do PowerPoint</vt:lpstr>
      <vt:lpstr>        </vt:lpstr>
      <vt:lpstr>Apresentação do PowerPoint</vt:lpstr>
      <vt:lpstr>        </vt:lpstr>
      <vt:lpstr>        </vt:lpstr>
      <vt:lpstr>Apresentação do PowerPoint</vt:lpstr>
      <vt:lpstr>        </vt:lpstr>
      <vt:lpstr>        </vt:lpstr>
      <vt:lpstr>Apresentação do PowerPoint</vt:lpstr>
      <vt:lpstr>       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Kawan Anthony</cp:lastModifiedBy>
  <cp:revision>66</cp:revision>
  <dcterms:modified xsi:type="dcterms:W3CDTF">2022-07-05T20:09:27Z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