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61" r:id="rId3"/>
    <p:sldId id="418" r:id="rId4"/>
    <p:sldId id="419" r:id="rId5"/>
    <p:sldId id="420" r:id="rId6"/>
    <p:sldId id="421" r:id="rId7"/>
    <p:sldId id="422" r:id="rId8"/>
    <p:sldId id="423" r:id="rId9"/>
    <p:sldId id="424" r:id="rId10"/>
    <p:sldId id="425" r:id="rId11"/>
    <p:sldId id="426" r:id="rId12"/>
    <p:sldId id="427" r:id="rId13"/>
    <p:sldId id="270" r:id="rId14"/>
  </p:sldIdLst>
  <p:sldSz cx="9144000" cy="5143500" type="screen16x9"/>
  <p:notesSz cx="6858000" cy="9144000"/>
  <p:embeddedFontLst>
    <p:embeddedFont>
      <p:font typeface="Arial Narrow" panose="020B0606020202030204" pitchFamily="3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5" roundtripDataSignature="AMtx7mgDeO90I8HBaw4//EzmFDUXWtYA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2DD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103" d="100"/>
          <a:sy n="103" d="100"/>
        </p:scale>
        <p:origin x="893"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10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112"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10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07" Type="http://schemas.openxmlformats.org/officeDocument/2006/relationships/viewProps" Target="viewProps.xml"/><Relationship Id="rId11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11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105"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1072642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177116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a:t>https://colab.research.google.com/drive/1Y6e7vEd01MRun7p0CUL0BLswAkuAhjHU?usp=sharing</a:t>
            </a:r>
            <a:endParaRPr lang="pt-BR" dirty="0"/>
          </a:p>
        </p:txBody>
      </p:sp>
    </p:spTree>
    <p:extLst>
      <p:ext uri="{BB962C8B-B14F-4D97-AF65-F5344CB8AC3E}">
        <p14:creationId xmlns:p14="http://schemas.microsoft.com/office/powerpoint/2010/main" val="3977881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a3cd0d61f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11a3cd0d61f_0_2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a4cd88d6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0a4cd88d6f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232872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320976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30575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2597044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3372933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3534098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9ffa863cd_0_24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g109ffa863cd_0_2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09ffa863cd_0_26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g109ffa863cd_0_2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4767263"/>
            <a:ext cx="2133600" cy="273844"/>
          </a:xfrm>
          <a:prstGeom prst="rect">
            <a:avLst/>
          </a:prstGeom>
        </p:spPr>
        <p:txBody>
          <a:bodyPr/>
          <a:lstStyle/>
          <a:p>
            <a:fld id="{D4EC5463-B062-47A7-BE31-A8E7E64D8430}" type="datetime1">
              <a:rPr lang="pt-BR" smtClean="0"/>
              <a:pPr/>
              <a:t>14/06/2022</a:t>
            </a:fld>
            <a:endParaRPr lang="pt-BR"/>
          </a:p>
        </p:txBody>
      </p:sp>
      <p:sp>
        <p:nvSpPr>
          <p:cNvPr id="5" name="Espaço Reservado para Rodapé 4"/>
          <p:cNvSpPr>
            <a:spLocks noGrp="1"/>
          </p:cNvSpPr>
          <p:nvPr>
            <p:ph type="ftr" sz="quarter" idx="11"/>
          </p:nvPr>
        </p:nvSpPr>
        <p:spPr>
          <a:xfrm>
            <a:off x="3124200" y="4767263"/>
            <a:ext cx="2895600" cy="273844"/>
          </a:xfrm>
          <a:prstGeom prst="rect">
            <a:avLst/>
          </a:prstGeom>
        </p:spPr>
        <p:txBody>
          <a:bodyPr/>
          <a:lstStyle/>
          <a:p>
            <a:endParaRPr lang="pt-BR"/>
          </a:p>
        </p:txBody>
      </p:sp>
      <p:sp>
        <p:nvSpPr>
          <p:cNvPr id="6" name="Espaço Reservado para Número de Slide 5"/>
          <p:cNvSpPr>
            <a:spLocks noGrp="1"/>
          </p:cNvSpPr>
          <p:nvPr>
            <p:ph type="sldNum" sz="quarter" idx="12"/>
          </p:nvPr>
        </p:nvSpPr>
        <p:spPr/>
        <p:txBody>
          <a:bodyPr/>
          <a:lstStyle/>
          <a:p>
            <a:fld id="{B230A318-652C-439F-8D9B-58C2642D6B53}"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9ffa863cd_0_2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09ffa863cd_0_2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g109ffa863cd_0_240"/>
          <p:cNvPicPr preferRelativeResize="0"/>
          <p:nvPr/>
        </p:nvPicPr>
        <p:blipFill rotWithShape="1">
          <a:blip r:embed="rId11">
            <a:alphaModFix/>
          </a:blip>
          <a:srcRect/>
          <a:stretch/>
        </p:blipFill>
        <p:spPr>
          <a:xfrm>
            <a:off x="8127425" y="119987"/>
            <a:ext cx="851525" cy="331425"/>
          </a:xfrm>
          <a:prstGeom prst="rect">
            <a:avLst/>
          </a:prstGeom>
          <a:noFill/>
          <a:ln>
            <a:noFill/>
          </a:ln>
        </p:spPr>
      </p:pic>
      <p:sp>
        <p:nvSpPr>
          <p:cNvPr id="9" name="Google Shape;9;g109ffa863cd_0_2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6" r:id="rId4"/>
    <p:sldLayoutId id="2147483657" r:id="rId5"/>
    <p:sldLayoutId id="2147483658" r:id="rId6"/>
    <p:sldLayoutId id="2147483659" r:id="rId7"/>
    <p:sldLayoutId id="2147483660" r:id="rId8"/>
    <p:sldLayoutId id="214748366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2400" b="1" dirty="0">
                <a:solidFill>
                  <a:srgbClr val="040A24"/>
                </a:solidFill>
                <a:latin typeface="Calibri"/>
                <a:ea typeface="Calibri"/>
                <a:cs typeface="Calibri"/>
                <a:sym typeface="Calibri"/>
              </a:rPr>
              <a:t>Prof. Dr. Diego Bruno</a:t>
            </a:r>
            <a:endParaRPr sz="1600" b="0" i="0" u="none" strike="noStrike" cap="none">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en-US" sz="1600" b="0" i="0" u="none" strike="noStrike" cap="none" dirty="0">
                <a:solidFill>
                  <a:srgbClr val="040A24"/>
                </a:solidFill>
                <a:latin typeface="Calibri"/>
                <a:ea typeface="Calibri"/>
                <a:cs typeface="Calibri"/>
                <a:sym typeface="Calibri"/>
              </a:rPr>
              <a:t>Education Tech Lead </a:t>
            </a:r>
            <a:r>
              <a:rPr lang="en-US" sz="1600" b="0" i="0" u="none" strike="noStrike" cap="none" dirty="0" err="1">
                <a:solidFill>
                  <a:srgbClr val="040A24"/>
                </a:solidFill>
                <a:latin typeface="Calibri"/>
                <a:ea typeface="Calibri"/>
                <a:cs typeface="Calibri"/>
                <a:sym typeface="Calibri"/>
              </a:rPr>
              <a:t>na</a:t>
            </a:r>
            <a:r>
              <a:rPr lang="en-US" sz="1600" b="0" i="0" u="none" strike="noStrike" cap="none" dirty="0">
                <a:solidFill>
                  <a:srgbClr val="040A24"/>
                </a:solidFill>
                <a:latin typeface="Calibri"/>
                <a:ea typeface="Calibri"/>
                <a:cs typeface="Calibri"/>
                <a:sym typeface="Calibri"/>
              </a:rPr>
              <a:t> DIO</a:t>
            </a:r>
            <a:br>
              <a:rPr lang="en-US" sz="1600" b="0" i="0" u="none" strike="noStrike" cap="none" dirty="0">
                <a:solidFill>
                  <a:srgbClr val="040A24"/>
                </a:solidFill>
                <a:latin typeface="Calibri"/>
                <a:ea typeface="Calibri"/>
                <a:cs typeface="Calibri"/>
                <a:sym typeface="Calibri"/>
              </a:rPr>
            </a:br>
            <a:r>
              <a:rPr lang="en-US" sz="1600" dirty="0" err="1">
                <a:solidFill>
                  <a:srgbClr val="040A24"/>
                </a:solidFill>
                <a:latin typeface="Calibri"/>
                <a:ea typeface="Calibri"/>
                <a:cs typeface="Calibri"/>
                <a:sym typeface="Calibri"/>
              </a:rPr>
              <a:t>Doutor</a:t>
            </a:r>
            <a:r>
              <a:rPr lang="en-US" sz="1600" dirty="0">
                <a:solidFill>
                  <a:srgbClr val="040A24"/>
                </a:solidFill>
                <a:latin typeface="Calibri"/>
                <a:ea typeface="Calibri"/>
                <a:cs typeface="Calibri"/>
                <a:sym typeface="Calibri"/>
              </a:rPr>
              <a:t> </a:t>
            </a:r>
            <a:r>
              <a:rPr lang="en-US" sz="1600" dirty="0" err="1">
                <a:solidFill>
                  <a:srgbClr val="040A24"/>
                </a:solidFill>
                <a:latin typeface="Calibri"/>
                <a:ea typeface="Calibri"/>
                <a:cs typeface="Calibri"/>
                <a:sym typeface="Calibri"/>
              </a:rPr>
              <a:t>em</a:t>
            </a:r>
            <a:r>
              <a:rPr lang="en-US" sz="1600" dirty="0">
                <a:solidFill>
                  <a:srgbClr val="040A24"/>
                </a:solidFill>
                <a:latin typeface="Calibri"/>
                <a:ea typeface="Calibri"/>
                <a:cs typeface="Calibri"/>
                <a:sym typeface="Calibri"/>
              </a:rPr>
              <a:t> </a:t>
            </a:r>
            <a:r>
              <a:rPr lang="en-US" sz="1600" dirty="0" err="1">
                <a:solidFill>
                  <a:srgbClr val="040A24"/>
                </a:solidFill>
                <a:latin typeface="Calibri"/>
                <a:ea typeface="Calibri"/>
                <a:cs typeface="Calibri"/>
                <a:sym typeface="Calibri"/>
              </a:rPr>
              <a:t>Robótica</a:t>
            </a:r>
            <a:r>
              <a:rPr lang="en-US" sz="1600" dirty="0">
                <a:solidFill>
                  <a:srgbClr val="040A24"/>
                </a:solidFill>
                <a:latin typeface="Calibri"/>
                <a:ea typeface="Calibri"/>
                <a:cs typeface="Calibri"/>
                <a:sym typeface="Calibri"/>
              </a:rPr>
              <a:t> e </a:t>
            </a:r>
            <a:r>
              <a:rPr lang="en-US" sz="1600" i="1" dirty="0">
                <a:solidFill>
                  <a:srgbClr val="040A24"/>
                </a:solidFill>
                <a:latin typeface="Calibri"/>
                <a:ea typeface="Calibri"/>
                <a:cs typeface="Calibri"/>
                <a:sym typeface="Calibri"/>
              </a:rPr>
              <a:t>Machine Learning </a:t>
            </a:r>
            <a:r>
              <a:rPr lang="en-US" sz="1600" dirty="0" err="1">
                <a:solidFill>
                  <a:srgbClr val="040A24"/>
                </a:solidFill>
                <a:latin typeface="Calibri"/>
                <a:ea typeface="Calibri"/>
                <a:cs typeface="Calibri"/>
                <a:sym typeface="Calibri"/>
              </a:rPr>
              <a:t>pelo</a:t>
            </a:r>
            <a:r>
              <a:rPr lang="en-US" sz="1600" b="0" i="0" u="none" strike="noStrike" cap="none" dirty="0">
                <a:solidFill>
                  <a:srgbClr val="040A24"/>
                </a:solidFill>
                <a:latin typeface="Calibri"/>
                <a:ea typeface="Calibri"/>
                <a:cs typeface="Calibri"/>
                <a:sym typeface="Calibri"/>
              </a:rPr>
              <a:t> ICMC-USP</a:t>
            </a:r>
            <a:endParaRPr sz="1600" b="0" i="0" u="none" strike="noStrike" cap="none">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endParaRPr sz="2400" b="1" i="0" u="none" strike="noStrike" cap="none">
              <a:solidFill>
                <a:srgbClr val="040A24"/>
              </a:solidFill>
              <a:latin typeface="Calibri"/>
              <a:ea typeface="Calibri"/>
              <a:cs typeface="Calibri"/>
              <a:sym typeface="Calibri"/>
            </a:endParaRPr>
          </a:p>
        </p:txBody>
      </p:sp>
      <p:sp>
        <p:nvSpPr>
          <p:cNvPr id="58" name="Google Shape;58;p2"/>
          <p:cNvSpPr txBox="1"/>
          <p:nvPr/>
        </p:nvSpPr>
        <p:spPr>
          <a:xfrm>
            <a:off x="565525" y="636550"/>
            <a:ext cx="85011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600" dirty="0" err="1">
                <a:solidFill>
                  <a:srgbClr val="FF0000"/>
                </a:solidFill>
                <a:latin typeface="Century Gothic" pitchFamily="34" charset="0"/>
              </a:rPr>
              <a:t>Biblioteca</a:t>
            </a:r>
            <a:r>
              <a:rPr lang="en-US" sz="4600" dirty="0">
                <a:solidFill>
                  <a:srgbClr val="FF0000"/>
                </a:solidFill>
                <a:latin typeface="Century Gothic" pitchFamily="34" charset="0"/>
              </a:rPr>
              <a:t> </a:t>
            </a:r>
          </a:p>
          <a:p>
            <a:pPr marL="0" marR="0" lvl="0" indent="0" algn="l" rtl="0">
              <a:lnSpc>
                <a:spcPct val="115000"/>
              </a:lnSpc>
              <a:spcBef>
                <a:spcPts val="0"/>
              </a:spcBef>
              <a:spcAft>
                <a:spcPts val="0"/>
              </a:spcAft>
              <a:buClr>
                <a:srgbClr val="000000"/>
              </a:buClr>
              <a:buSzPts val="3200"/>
              <a:buFont typeface="Arial"/>
              <a:buNone/>
            </a:pPr>
            <a:r>
              <a:rPr lang="en-US" sz="4600" b="1" dirty="0">
                <a:solidFill>
                  <a:srgbClr val="FF0000"/>
                </a:solidFill>
                <a:latin typeface="Century Gothic" pitchFamily="34" charset="0"/>
              </a:rPr>
              <a:t>Scikit-learn</a:t>
            </a:r>
            <a:endParaRPr sz="4600" b="1" i="1" u="none" strike="noStrike" cap="none" dirty="0">
              <a:solidFill>
                <a:srgbClr val="FF0000"/>
              </a:solidFill>
              <a:latin typeface="Century Gothic" pitchFamily="34" charset="0"/>
              <a:ea typeface="Century Gothic"/>
              <a:cs typeface="Century Gothic"/>
              <a:sym typeface="Century Gothic"/>
            </a:endParaRPr>
          </a:p>
        </p:txBody>
      </p:sp>
      <p:sp>
        <p:nvSpPr>
          <p:cNvPr id="59" name="Google Shape;59;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pPr marL="0" lvl="0" indent="0" algn="r" rtl="0">
                <a:lnSpc>
                  <a:spcPct val="100000"/>
                </a:lnSpc>
                <a:spcBef>
                  <a:spcPts val="0"/>
                </a:spcBef>
                <a:spcAft>
                  <a:spcPts val="0"/>
                </a:spcAft>
                <a:buClr>
                  <a:srgbClr val="000000"/>
                </a:buClr>
                <a:buSzPts val="1300"/>
                <a:buFont typeface="Arial"/>
                <a:buNone/>
              </a:pPr>
              <a:t>1</a:t>
            </a:fld>
            <a:r>
              <a:rPr lang="en-US"/>
              <a:t>]</a:t>
            </a:r>
            <a:endParaRPr/>
          </a:p>
        </p:txBody>
      </p:sp>
      <p:pic>
        <p:nvPicPr>
          <p:cNvPr id="1028" name="Picture 4" descr="Python Logo transparent PNG - StickPNG">
            <a:extLst>
              <a:ext uri="{FF2B5EF4-FFF2-40B4-BE49-F238E27FC236}">
                <a16:creationId xmlns:a16="http://schemas.microsoft.com/office/drawing/2014/main" id="{FD2EF611-9120-C9CA-FFFA-49AD7E598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7737" y="728548"/>
            <a:ext cx="1238888" cy="12340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cikit-learn – Wikipédia, a enciclopédia livre">
            <a:extLst>
              <a:ext uri="{FF2B5EF4-FFF2-40B4-BE49-F238E27FC236}">
                <a16:creationId xmlns:a16="http://schemas.microsoft.com/office/drawing/2014/main" id="{E042FEEF-0D2C-8F98-45D9-06CDECBB88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230" y="1023389"/>
            <a:ext cx="3442028" cy="18530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0" i="0" dirty="0">
                <a:solidFill>
                  <a:srgbClr val="3A3A3A"/>
                </a:solidFill>
                <a:effectLst/>
                <a:latin typeface="Arial Narrow" panose="020B0606020202030204" pitchFamily="34" charset="0"/>
              </a:rPr>
              <a:t>Após esta etapa, nosso modelo de </a:t>
            </a:r>
            <a:r>
              <a:rPr lang="pt-BR" sz="1800" b="0" i="1" dirty="0" err="1">
                <a:solidFill>
                  <a:srgbClr val="3A3A3A"/>
                </a:solidFill>
                <a:effectLst/>
                <a:latin typeface="Arial Narrow" panose="020B0606020202030204" pitchFamily="34" charset="0"/>
              </a:rPr>
              <a:t>machine</a:t>
            </a:r>
            <a:r>
              <a:rPr lang="pt-BR" sz="1800" b="0" i="1" dirty="0">
                <a:solidFill>
                  <a:srgbClr val="3A3A3A"/>
                </a:solidFill>
                <a:effectLst/>
                <a:latin typeface="Arial Narrow" panose="020B0606020202030204" pitchFamily="34" charset="0"/>
              </a:rPr>
              <a:t> </a:t>
            </a:r>
            <a:r>
              <a:rPr lang="pt-BR" sz="1800" b="0" i="1" dirty="0" err="1">
                <a:solidFill>
                  <a:srgbClr val="3A3A3A"/>
                </a:solidFill>
                <a:effectLst/>
                <a:latin typeface="Arial Narrow" panose="020B0606020202030204" pitchFamily="34" charset="0"/>
              </a:rPr>
              <a:t>learning</a:t>
            </a:r>
            <a:r>
              <a:rPr lang="pt-BR" sz="1800" b="0" i="1" dirty="0">
                <a:solidFill>
                  <a:srgbClr val="3A3A3A"/>
                </a:solidFill>
                <a:effectLst/>
                <a:latin typeface="Arial Narrow" panose="020B0606020202030204" pitchFamily="34" charset="0"/>
              </a:rPr>
              <a:t> </a:t>
            </a:r>
            <a:r>
              <a:rPr lang="pt-BR" sz="1800" b="0" i="0" dirty="0">
                <a:solidFill>
                  <a:srgbClr val="3A3A3A"/>
                </a:solidFill>
                <a:effectLst/>
                <a:latin typeface="Arial Narrow" panose="020B0606020202030204" pitchFamily="34" charset="0"/>
              </a:rPr>
              <a:t>está pronto e </a:t>
            </a:r>
            <a:r>
              <a:rPr lang="pt-BR" sz="1800" b="1" i="0" dirty="0">
                <a:solidFill>
                  <a:srgbClr val="3A3A3A"/>
                </a:solidFill>
                <a:effectLst/>
                <a:latin typeface="Arial Narrow" panose="020B0606020202030204" pitchFamily="34" charset="0"/>
              </a:rPr>
              <a:t>podemos utilizá-lo para prever dados desconhecidos</a:t>
            </a:r>
            <a:r>
              <a:rPr lang="pt-BR" sz="1800" b="0" i="0" dirty="0">
                <a:solidFill>
                  <a:srgbClr val="3A3A3A"/>
                </a:solidFill>
                <a:effectLst/>
                <a:latin typeface="Arial Narrow" panose="020B0606020202030204" pitchFamily="34" charset="0"/>
              </a:rPr>
              <a:t>. Simplificando este primeiro entendimento, vamos apenas visualizar a </a:t>
            </a:r>
            <a:r>
              <a:rPr lang="pt-BR" sz="1800" b="1" i="0" dirty="0">
                <a:solidFill>
                  <a:srgbClr val="3A3A3A"/>
                </a:solidFill>
                <a:effectLst/>
                <a:latin typeface="Arial Narrow" panose="020B0606020202030204" pitchFamily="34" charset="0"/>
              </a:rPr>
              <a:t>reta de regressão linear</a:t>
            </a:r>
            <a:r>
              <a:rPr lang="pt-BR" sz="1800" b="0" i="0" dirty="0">
                <a:solidFill>
                  <a:srgbClr val="3A3A3A"/>
                </a:solidFill>
                <a:effectLst/>
                <a:latin typeface="Arial Narrow" panose="020B0606020202030204" pitchFamily="34" charset="0"/>
              </a:rPr>
              <a:t> que o modelo gera, com os mesmos dados que criaram o modelo. Para isso iremos utilizar o método</a:t>
            </a:r>
            <a:r>
              <a:rPr lang="pt-BR" sz="1800" b="1" i="0" dirty="0">
                <a:solidFill>
                  <a:srgbClr val="3A3A3A"/>
                </a:solidFill>
                <a:effectLst/>
                <a:latin typeface="Arial Narrow" panose="020B0606020202030204" pitchFamily="34" charset="0"/>
              </a:rPr>
              <a:t> </a:t>
            </a:r>
            <a:r>
              <a:rPr lang="pt-BR" sz="1800" b="1" i="1" dirty="0" err="1">
                <a:solidFill>
                  <a:srgbClr val="3A3A3A"/>
                </a:solidFill>
                <a:effectLst/>
                <a:latin typeface="Arial Narrow" panose="020B0606020202030204" pitchFamily="34" charset="0"/>
              </a:rPr>
              <a:t>predict</a:t>
            </a:r>
            <a:r>
              <a:rPr lang="pt-BR" sz="1800" b="1" i="1" dirty="0">
                <a:solidFill>
                  <a:srgbClr val="3A3A3A"/>
                </a:solidFill>
                <a:effectLst/>
                <a:latin typeface="Arial Narrow" panose="020B0606020202030204" pitchFamily="34" charset="0"/>
              </a:rPr>
              <a:t>()</a:t>
            </a:r>
            <a:r>
              <a:rPr lang="pt-BR" sz="1800" b="1" i="0" dirty="0">
                <a:solidFill>
                  <a:srgbClr val="3A3A3A"/>
                </a:solidFill>
                <a:effectLst/>
                <a:latin typeface="Arial Narrow" panose="020B0606020202030204" pitchFamily="34" charset="0"/>
              </a:rPr>
              <a:t>, </a:t>
            </a:r>
            <a:r>
              <a:rPr lang="pt-BR" sz="1800" b="0" i="0" dirty="0">
                <a:solidFill>
                  <a:srgbClr val="3A3A3A"/>
                </a:solidFill>
                <a:effectLst/>
                <a:latin typeface="Arial Narrow" panose="020B0606020202030204" pitchFamily="34" charset="0"/>
              </a:rPr>
              <a:t>indicando que queremos aplicar a previsão nos valores de </a:t>
            </a:r>
            <a:r>
              <a:rPr lang="pt-BR" sz="1800" b="1" i="1" dirty="0">
                <a:solidFill>
                  <a:srgbClr val="3A3A3A"/>
                </a:solidFill>
                <a:effectLst/>
                <a:latin typeface="Arial Narrow" panose="020B0606020202030204" pitchFamily="34" charset="0"/>
              </a:rPr>
              <a:t>x</a:t>
            </a:r>
            <a:r>
              <a:rPr lang="pt-BR" sz="1800" b="0" i="0" dirty="0">
                <a:solidFill>
                  <a:srgbClr val="3A3A3A"/>
                </a:solidFill>
                <a:effectLst/>
                <a:latin typeface="Arial Narrow" panose="020B0606020202030204" pitchFamily="34" charset="0"/>
              </a:rPr>
              <a:t>.  O resultado do método será uma previsão de</a:t>
            </a:r>
            <a:r>
              <a:rPr lang="pt-BR" sz="1800" b="0" i="1" dirty="0">
                <a:solidFill>
                  <a:srgbClr val="3A3A3A"/>
                </a:solidFill>
                <a:effectLst/>
                <a:latin typeface="Arial Narrow" panose="020B0606020202030204" pitchFamily="34" charset="0"/>
              </a:rPr>
              <a:t> y</a:t>
            </a:r>
            <a:r>
              <a:rPr lang="pt-BR" sz="1800" b="0" i="0" dirty="0">
                <a:solidFill>
                  <a:srgbClr val="3A3A3A"/>
                </a:solidFill>
                <a:effectLst/>
                <a:latin typeface="Arial Narrow" panose="020B0606020202030204" pitchFamily="34" charset="0"/>
              </a:rPr>
              <a:t> para cada valor de</a:t>
            </a:r>
            <a:r>
              <a:rPr lang="pt-BR" sz="1800" b="0" i="1" dirty="0">
                <a:solidFill>
                  <a:srgbClr val="3A3A3A"/>
                </a:solidFill>
                <a:effectLst/>
                <a:latin typeface="Arial Narrow" panose="020B0606020202030204" pitchFamily="34" charset="0"/>
              </a:rPr>
              <a:t> x</a:t>
            </a:r>
            <a:r>
              <a:rPr lang="pt-BR" sz="1800" b="0" i="0" dirty="0">
                <a:solidFill>
                  <a:srgbClr val="3A3A3A"/>
                </a:solidFill>
                <a:effectLst/>
                <a:latin typeface="Arial Narrow" panose="020B0606020202030204" pitchFamily="34" charset="0"/>
              </a:rPr>
              <a:t> apresentado.</a:t>
            </a: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10</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r>
              <a:rPr lang="pt-BR" sz="3600" b="1" dirty="0">
                <a:solidFill>
                  <a:srgbClr val="EA4E60"/>
                </a:solidFill>
                <a:latin typeface="Century Gothic"/>
                <a:ea typeface="Century Gothic"/>
                <a:cs typeface="Century Gothic"/>
                <a:sym typeface="Century Gothic"/>
              </a:rPr>
              <a:t> – Etapa 2</a:t>
            </a:r>
            <a:endParaRPr sz="3600" b="1" i="0" u="none" strike="noStrike" cap="none" dirty="0">
              <a:solidFill>
                <a:srgbClr val="EA4E6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54295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11</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r>
              <a:rPr lang="pt-BR" sz="3600" b="1" dirty="0">
                <a:solidFill>
                  <a:srgbClr val="EA4E60"/>
                </a:solidFill>
                <a:latin typeface="Century Gothic"/>
                <a:ea typeface="Century Gothic"/>
                <a:cs typeface="Century Gothic"/>
                <a:sym typeface="Century Gothic"/>
              </a:rPr>
              <a:t> – Etapa 2</a:t>
            </a:r>
            <a:endParaRPr sz="3600" b="1" i="0" u="none" strike="noStrike" cap="none" dirty="0">
              <a:solidFill>
                <a:srgbClr val="EA4E60"/>
              </a:solidFill>
              <a:latin typeface="Century Gothic"/>
              <a:ea typeface="Century Gothic"/>
              <a:cs typeface="Century Gothic"/>
              <a:sym typeface="Century Gothic"/>
            </a:endParaRPr>
          </a:p>
        </p:txBody>
      </p:sp>
      <p:pic>
        <p:nvPicPr>
          <p:cNvPr id="7" name="Imagem 6">
            <a:extLst>
              <a:ext uri="{FF2B5EF4-FFF2-40B4-BE49-F238E27FC236}">
                <a16:creationId xmlns:a16="http://schemas.microsoft.com/office/drawing/2014/main" id="{9509917F-56A5-8309-0347-3ED6B702BB85}"/>
              </a:ext>
            </a:extLst>
          </p:cNvPr>
          <p:cNvPicPr>
            <a:picLocks noChangeAspect="1"/>
          </p:cNvPicPr>
          <p:nvPr/>
        </p:nvPicPr>
        <p:blipFill>
          <a:blip r:embed="rId3"/>
          <a:stretch>
            <a:fillRect/>
          </a:stretch>
        </p:blipFill>
        <p:spPr>
          <a:xfrm>
            <a:off x="0" y="995061"/>
            <a:ext cx="8219160" cy="3913886"/>
          </a:xfrm>
          <a:prstGeom prst="rect">
            <a:avLst/>
          </a:prstGeom>
        </p:spPr>
      </p:pic>
    </p:spTree>
    <p:extLst>
      <p:ext uri="{BB962C8B-B14F-4D97-AF65-F5344CB8AC3E}">
        <p14:creationId xmlns:p14="http://schemas.microsoft.com/office/powerpoint/2010/main" val="20055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1" i="0" dirty="0">
                <a:solidFill>
                  <a:srgbClr val="3A3A3A"/>
                </a:solidFill>
                <a:effectLst/>
                <a:latin typeface="Arial Narrow" panose="020B0606020202030204" pitchFamily="34" charset="0"/>
              </a:rPr>
              <a:t>A função </a:t>
            </a:r>
            <a:r>
              <a:rPr lang="pt-BR" sz="1800" b="1" i="1" dirty="0" err="1">
                <a:solidFill>
                  <a:srgbClr val="3A3A3A"/>
                </a:solidFill>
                <a:effectLst/>
                <a:latin typeface="Arial Narrow" panose="020B0606020202030204" pitchFamily="34" charset="0"/>
              </a:rPr>
              <a:t>plot</a:t>
            </a:r>
            <a:r>
              <a:rPr lang="pt-BR" sz="1800" b="1" i="1" dirty="0">
                <a:solidFill>
                  <a:srgbClr val="3A3A3A"/>
                </a:solidFill>
                <a:effectLst/>
                <a:latin typeface="Arial Narrow" panose="020B0606020202030204" pitchFamily="34" charset="0"/>
              </a:rPr>
              <a:t>()</a:t>
            </a:r>
            <a:r>
              <a:rPr lang="pt-BR" sz="1800" b="1" i="0" dirty="0">
                <a:solidFill>
                  <a:srgbClr val="3A3A3A"/>
                </a:solidFill>
                <a:effectLst/>
                <a:latin typeface="Arial Narrow" panose="020B0606020202030204" pitchFamily="34" charset="0"/>
              </a:rPr>
              <a:t> do pacote </a:t>
            </a:r>
            <a:r>
              <a:rPr lang="pt-BR" sz="1800" b="1" i="1" dirty="0" err="1">
                <a:solidFill>
                  <a:srgbClr val="3A3A3A"/>
                </a:solidFill>
                <a:effectLst/>
                <a:latin typeface="Arial Narrow" panose="020B0606020202030204" pitchFamily="34" charset="0"/>
              </a:rPr>
              <a:t>pyplot</a:t>
            </a:r>
            <a:r>
              <a:rPr lang="pt-BR" sz="1800" b="1" i="1" dirty="0">
                <a:solidFill>
                  <a:srgbClr val="3A3A3A"/>
                </a:solidFill>
                <a:effectLst/>
                <a:latin typeface="Arial Narrow" panose="020B0606020202030204" pitchFamily="34" charset="0"/>
              </a:rPr>
              <a:t> </a:t>
            </a:r>
            <a:r>
              <a:rPr lang="pt-BR" sz="1800" b="1" i="0" dirty="0">
                <a:solidFill>
                  <a:srgbClr val="3A3A3A"/>
                </a:solidFill>
                <a:effectLst/>
                <a:latin typeface="Arial Narrow" panose="020B0606020202030204" pitchFamily="34" charset="0"/>
              </a:rPr>
              <a:t>gera uma reta com os dados apresentados.</a:t>
            </a:r>
            <a:r>
              <a:rPr lang="pt-BR" sz="1800" b="0" i="0" dirty="0">
                <a:solidFill>
                  <a:srgbClr val="3A3A3A"/>
                </a:solidFill>
                <a:effectLst/>
                <a:latin typeface="Arial Narrow" panose="020B0606020202030204" pitchFamily="34" charset="0"/>
              </a:rPr>
              <a:t> Como já temos os dados de </a:t>
            </a:r>
            <a:r>
              <a:rPr lang="pt-BR" sz="1800" b="0" i="1" dirty="0">
                <a:solidFill>
                  <a:srgbClr val="3A3A3A"/>
                </a:solidFill>
                <a:effectLst/>
                <a:latin typeface="Arial Narrow" panose="020B0606020202030204" pitchFamily="34" charset="0"/>
              </a:rPr>
              <a:t>x </a:t>
            </a:r>
            <a:r>
              <a:rPr lang="pt-BR" sz="1800" b="0" i="0" dirty="0">
                <a:solidFill>
                  <a:srgbClr val="3A3A3A"/>
                </a:solidFill>
                <a:effectLst/>
                <a:latin typeface="Arial Narrow" panose="020B0606020202030204" pitchFamily="34" charset="0"/>
              </a:rPr>
              <a:t>e </a:t>
            </a:r>
            <a:r>
              <a:rPr lang="pt-BR" sz="1800" b="0" i="1" dirty="0">
                <a:solidFill>
                  <a:srgbClr val="3A3A3A"/>
                </a:solidFill>
                <a:effectLst/>
                <a:latin typeface="Arial Narrow" panose="020B0606020202030204" pitchFamily="34" charset="0"/>
              </a:rPr>
              <a:t>y</a:t>
            </a:r>
            <a:r>
              <a:rPr lang="pt-BR" sz="1800" b="0" i="0" dirty="0">
                <a:solidFill>
                  <a:srgbClr val="3A3A3A"/>
                </a:solidFill>
                <a:effectLst/>
                <a:latin typeface="Arial Narrow" panose="020B0606020202030204" pitchFamily="34" charset="0"/>
              </a:rPr>
              <a:t>, basta indicá-los na função. Assim, primeiramente montamos novamente o gráfico de </a:t>
            </a:r>
            <a:r>
              <a:rPr lang="pt-BR" sz="1800" b="0" i="1" dirty="0">
                <a:solidFill>
                  <a:srgbClr val="3A3A3A"/>
                </a:solidFill>
                <a:effectLst/>
                <a:latin typeface="Arial Narrow" panose="020B0606020202030204" pitchFamily="34" charset="0"/>
              </a:rPr>
              <a:t>x </a:t>
            </a:r>
            <a:r>
              <a:rPr lang="pt-BR" sz="1800" b="0" i="0" dirty="0">
                <a:solidFill>
                  <a:srgbClr val="3A3A3A"/>
                </a:solidFill>
                <a:effectLst/>
                <a:latin typeface="Arial Narrow" panose="020B0606020202030204" pitchFamily="34" charset="0"/>
              </a:rPr>
              <a:t>e </a:t>
            </a:r>
            <a:r>
              <a:rPr lang="pt-BR" sz="1800" b="0" i="1" dirty="0">
                <a:solidFill>
                  <a:srgbClr val="3A3A3A"/>
                </a:solidFill>
                <a:effectLst/>
                <a:latin typeface="Arial Narrow" panose="020B0606020202030204" pitchFamily="34" charset="0"/>
              </a:rPr>
              <a:t>y </a:t>
            </a:r>
            <a:r>
              <a:rPr lang="pt-BR" sz="1800" b="0" i="0" dirty="0">
                <a:solidFill>
                  <a:srgbClr val="3A3A3A"/>
                </a:solidFill>
                <a:effectLst/>
                <a:latin typeface="Arial Narrow" panose="020B0606020202030204" pitchFamily="34" charset="0"/>
              </a:rPr>
              <a:t>original com a função </a:t>
            </a:r>
            <a:r>
              <a:rPr lang="pt-BR" sz="1800" b="0" i="1" dirty="0" err="1">
                <a:solidFill>
                  <a:srgbClr val="3A3A3A"/>
                </a:solidFill>
                <a:effectLst/>
                <a:latin typeface="Arial Narrow" panose="020B0606020202030204" pitchFamily="34" charset="0"/>
              </a:rPr>
              <a:t>scatter</a:t>
            </a:r>
            <a:r>
              <a:rPr lang="pt-BR" sz="1800" b="0" i="1" dirty="0">
                <a:solidFill>
                  <a:srgbClr val="3A3A3A"/>
                </a:solidFill>
                <a:effectLst/>
                <a:latin typeface="Arial Narrow" panose="020B0606020202030204" pitchFamily="34" charset="0"/>
              </a:rPr>
              <a:t>()</a:t>
            </a:r>
            <a:r>
              <a:rPr lang="pt-BR" sz="1800" b="0" i="0" dirty="0">
                <a:solidFill>
                  <a:srgbClr val="3A3A3A"/>
                </a:solidFill>
                <a:effectLst/>
                <a:latin typeface="Arial Narrow" panose="020B0606020202030204" pitchFamily="34" charset="0"/>
              </a:rPr>
              <a:t>, e somamos a ele a </a:t>
            </a:r>
            <a:r>
              <a:rPr lang="pt-BR" sz="1800" b="0" i="1" dirty="0">
                <a:solidFill>
                  <a:srgbClr val="3A3A3A"/>
                </a:solidFill>
                <a:effectLst/>
                <a:latin typeface="Arial Narrow" panose="020B0606020202030204" pitchFamily="34" charset="0"/>
              </a:rPr>
              <a:t>reta de regressão</a:t>
            </a:r>
            <a:r>
              <a:rPr lang="pt-BR" sz="1800" b="0" i="0" dirty="0">
                <a:solidFill>
                  <a:srgbClr val="3A3A3A"/>
                </a:solidFill>
                <a:effectLst/>
                <a:latin typeface="Arial Narrow" panose="020B0606020202030204" pitchFamily="34" charset="0"/>
              </a:rPr>
              <a:t> criada a partir dos valores de </a:t>
            </a:r>
            <a:r>
              <a:rPr lang="pt-BR" sz="1800" b="0" i="1" dirty="0">
                <a:solidFill>
                  <a:srgbClr val="3A3A3A"/>
                </a:solidFill>
                <a:effectLst/>
                <a:latin typeface="Arial Narrow" panose="020B0606020202030204" pitchFamily="34" charset="0"/>
              </a:rPr>
              <a:t>x</a:t>
            </a:r>
            <a:r>
              <a:rPr lang="pt-BR" sz="1800" b="0" i="0" dirty="0">
                <a:solidFill>
                  <a:srgbClr val="3A3A3A"/>
                </a:solidFill>
                <a:effectLst/>
                <a:latin typeface="Arial Narrow" panose="020B0606020202030204" pitchFamily="34" charset="0"/>
              </a:rPr>
              <a:t>, e dos valores previstos de </a:t>
            </a:r>
            <a:r>
              <a:rPr lang="pt-BR" sz="1800" b="0" i="1" dirty="0">
                <a:solidFill>
                  <a:srgbClr val="3A3A3A"/>
                </a:solidFill>
                <a:effectLst/>
                <a:latin typeface="Arial Narrow" panose="020B0606020202030204" pitchFamily="34" charset="0"/>
              </a:rPr>
              <a:t>y</a:t>
            </a:r>
            <a:r>
              <a:rPr lang="pt-BR" sz="1800" b="0" i="0" dirty="0">
                <a:solidFill>
                  <a:srgbClr val="3A3A3A"/>
                </a:solidFill>
                <a:effectLst/>
                <a:latin typeface="Arial Narrow" panose="020B0606020202030204" pitchFamily="34" charset="0"/>
              </a:rPr>
              <a:t>.</a:t>
            </a: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12</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r>
              <a:rPr lang="pt-BR" sz="3600" b="1" dirty="0">
                <a:solidFill>
                  <a:srgbClr val="EA4E60"/>
                </a:solidFill>
                <a:latin typeface="Century Gothic"/>
                <a:ea typeface="Century Gothic"/>
                <a:cs typeface="Century Gothic"/>
                <a:sym typeface="Century Gothic"/>
              </a:rPr>
              <a:t> – Etapa 2</a:t>
            </a:r>
            <a:endParaRPr sz="3600" b="1" i="0" u="none" strike="noStrike" cap="none" dirty="0">
              <a:solidFill>
                <a:srgbClr val="EA4E60"/>
              </a:solidFill>
              <a:latin typeface="Century Gothic"/>
              <a:ea typeface="Century Gothic"/>
              <a:cs typeface="Century Gothic"/>
              <a:sym typeface="Century Gothic"/>
            </a:endParaRPr>
          </a:p>
        </p:txBody>
      </p:sp>
      <p:pic>
        <p:nvPicPr>
          <p:cNvPr id="7" name="Imagem 6">
            <a:extLst>
              <a:ext uri="{FF2B5EF4-FFF2-40B4-BE49-F238E27FC236}">
                <a16:creationId xmlns:a16="http://schemas.microsoft.com/office/drawing/2014/main" id="{AEE3BFCB-163A-4BF4-A157-53B5F3F55CDE}"/>
              </a:ext>
            </a:extLst>
          </p:cNvPr>
          <p:cNvPicPr>
            <a:picLocks noChangeAspect="1"/>
          </p:cNvPicPr>
          <p:nvPr/>
        </p:nvPicPr>
        <p:blipFill>
          <a:blip r:embed="rId3"/>
          <a:stretch>
            <a:fillRect/>
          </a:stretch>
        </p:blipFill>
        <p:spPr>
          <a:xfrm>
            <a:off x="38516" y="2096896"/>
            <a:ext cx="6437971" cy="2926351"/>
          </a:xfrm>
          <a:prstGeom prst="rect">
            <a:avLst/>
          </a:prstGeom>
        </p:spPr>
      </p:pic>
    </p:spTree>
    <p:extLst>
      <p:ext uri="{BB962C8B-B14F-4D97-AF65-F5344CB8AC3E}">
        <p14:creationId xmlns:p14="http://schemas.microsoft.com/office/powerpoint/2010/main" val="562734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306"/>
        <p:cNvGrpSpPr/>
        <p:nvPr/>
      </p:nvGrpSpPr>
      <p:grpSpPr>
        <a:xfrm>
          <a:off x="0" y="0"/>
          <a:ext cx="0" cy="0"/>
          <a:chOff x="0" y="0"/>
          <a:chExt cx="0" cy="0"/>
        </a:xfrm>
      </p:grpSpPr>
      <p:sp>
        <p:nvSpPr>
          <p:cNvPr id="307" name="Google Shape;307;g11a3cd0d61f_0_227"/>
          <p:cNvSpPr txBox="1"/>
          <p:nvPr/>
        </p:nvSpPr>
        <p:spPr>
          <a:xfrm>
            <a:off x="1162075" y="2348200"/>
            <a:ext cx="4442700" cy="913500"/>
          </a:xfrm>
          <a:prstGeom prst="rect">
            <a:avLst/>
          </a:prstGeom>
          <a:noFill/>
          <a:ln>
            <a:noFill/>
          </a:ln>
        </p:spPr>
        <p:txBody>
          <a:bodyPr spcFirstLastPara="1" wrap="square" lIns="91425" tIns="91425" rIns="91425" bIns="91425" anchor="t" anchorCtr="0">
            <a:noAutofit/>
          </a:bodyPr>
          <a:lstStyle/>
          <a:p>
            <a:pPr marL="76200" marR="0" lvl="1" indent="0" algn="l" rtl="0">
              <a:lnSpc>
                <a:spcPct val="100000"/>
              </a:lnSpc>
              <a:spcBef>
                <a:spcPts val="1000"/>
              </a:spcBef>
              <a:spcAft>
                <a:spcPts val="0"/>
              </a:spcAft>
              <a:buClr>
                <a:srgbClr val="000000"/>
              </a:buClr>
              <a:buSzPts val="1600"/>
              <a:buFont typeface="Arial"/>
              <a:buNone/>
            </a:pPr>
            <a:r>
              <a:rPr lang="en-US" sz="2400">
                <a:solidFill>
                  <a:schemeClr val="lt1"/>
                </a:solidFill>
                <a:latin typeface="Calibri"/>
                <a:ea typeface="Calibri"/>
                <a:cs typeface="Calibri"/>
                <a:sym typeface="Calibri"/>
              </a:rPr>
              <a:t>Prof. Dr. Diego Bruno</a:t>
            </a:r>
            <a:endParaRPr sz="2400" b="0" i="0" u="none" strike="noStrike" cap="none">
              <a:solidFill>
                <a:schemeClr val="lt1"/>
              </a:solidFill>
              <a:latin typeface="Calibri"/>
              <a:ea typeface="Calibri"/>
              <a:cs typeface="Calibri"/>
              <a:sym typeface="Calibri"/>
            </a:endParaRPr>
          </a:p>
        </p:txBody>
      </p:sp>
      <p:sp>
        <p:nvSpPr>
          <p:cNvPr id="308" name="Google Shape;308;g11a3cd0d61f_0_227"/>
          <p:cNvSpPr txBox="1"/>
          <p:nvPr/>
        </p:nvSpPr>
        <p:spPr>
          <a:xfrm>
            <a:off x="1162075" y="1317000"/>
            <a:ext cx="6575100" cy="91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dirty="0">
                <a:solidFill>
                  <a:srgbClr val="EA4E60"/>
                </a:solidFill>
                <a:latin typeface="Century Gothic"/>
                <a:ea typeface="Century Gothic"/>
                <a:cs typeface="Century Gothic"/>
                <a:sym typeface="Century Gothic"/>
              </a:rPr>
              <a:t>Obrigado!</a:t>
            </a:r>
            <a:endParaRPr sz="5500" b="0" i="0" u="none" strike="noStrike" cap="none">
              <a:solidFill>
                <a:srgbClr val="EA4E60"/>
              </a:solidFill>
              <a:latin typeface="Century Gothic"/>
              <a:ea typeface="Century Gothic"/>
              <a:cs typeface="Century Gothic"/>
              <a:sym typeface="Century Gothic"/>
            </a:endParaRPr>
          </a:p>
        </p:txBody>
      </p:sp>
      <p:pic>
        <p:nvPicPr>
          <p:cNvPr id="309" name="Google Shape;309;g11a3cd0d61f_0_227"/>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310" name="Google Shape;310;g11a3cd0d61f_0_22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pPr marL="0" lvl="0" indent="0" algn="r" rtl="0">
                <a:lnSpc>
                  <a:spcPct val="100000"/>
                </a:lnSpc>
                <a:spcBef>
                  <a:spcPts val="0"/>
                </a:spcBef>
                <a:spcAft>
                  <a:spcPts val="0"/>
                </a:spcAft>
                <a:buClr>
                  <a:srgbClr val="000000"/>
                </a:buClr>
                <a:buSzPts val="1300"/>
                <a:buFont typeface="Arial"/>
                <a:buNone/>
              </a:pPr>
              <a:t>13</a:t>
            </a:fld>
            <a:r>
              <a:rPr lang="en-US">
                <a:solidFill>
                  <a:srgbClr val="EA4E60"/>
                </a:solidFill>
              </a:rPr>
              <a:t>]</a:t>
            </a:r>
            <a:endParaRPr>
              <a:solidFill>
                <a:srgbClr val="EA4E60"/>
              </a:solidFill>
            </a:endParaRPr>
          </a:p>
        </p:txBody>
      </p:sp>
      <p:sp>
        <p:nvSpPr>
          <p:cNvPr id="312" name="Google Shape;312;g11a3cd0d61f_0_227"/>
          <p:cNvSpPr txBox="1"/>
          <p:nvPr/>
        </p:nvSpPr>
        <p:spPr>
          <a:xfrm>
            <a:off x="-272555" y="2104000"/>
            <a:ext cx="399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i="1" dirty="0">
                <a:solidFill>
                  <a:srgbClr val="FFFF00"/>
                </a:solidFill>
              </a:rPr>
              <a:t>                        Machine Learning</a:t>
            </a:r>
            <a:endParaRPr sz="1800" b="1" i="1">
              <a:solidFill>
                <a:srgbClr val="FFFF00"/>
              </a:solidFill>
            </a:endParaRPr>
          </a:p>
        </p:txBody>
      </p:sp>
      <p:pic>
        <p:nvPicPr>
          <p:cNvPr id="9" name="Picture 2" descr="Treinamento Programação em Python para analistas de redes">
            <a:extLst>
              <a:ext uri="{FF2B5EF4-FFF2-40B4-BE49-F238E27FC236}">
                <a16:creationId xmlns:a16="http://schemas.microsoft.com/office/drawing/2014/main" id="{D3385D32-C2EF-1C35-D782-9ADD3881317E}"/>
              </a:ext>
            </a:extLst>
          </p:cNvPr>
          <p:cNvPicPr>
            <a:picLocks noChangeAspect="1" noChangeArrowheads="1"/>
          </p:cNvPicPr>
          <p:nvPr/>
        </p:nvPicPr>
        <p:blipFill>
          <a:blip r:embed="rId4"/>
          <a:srcRect/>
          <a:stretch>
            <a:fillRect/>
          </a:stretch>
        </p:blipFill>
        <p:spPr bwMode="auto">
          <a:xfrm>
            <a:off x="8058488" y="1010835"/>
            <a:ext cx="1085594" cy="1085594"/>
          </a:xfrm>
          <a:prstGeom prst="rect">
            <a:avLst/>
          </a:prstGeom>
          <a:noFill/>
        </p:spPr>
      </p:pic>
      <p:pic>
        <p:nvPicPr>
          <p:cNvPr id="10" name="Picture 2">
            <a:extLst>
              <a:ext uri="{FF2B5EF4-FFF2-40B4-BE49-F238E27FC236}">
                <a16:creationId xmlns:a16="http://schemas.microsoft.com/office/drawing/2014/main" id="{6D699541-63C2-D202-9E2C-E2E38F226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1693" y="1604200"/>
            <a:ext cx="1935300" cy="1935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52"/>
        <p:cNvGrpSpPr/>
        <p:nvPr/>
      </p:nvGrpSpPr>
      <p:grpSpPr>
        <a:xfrm>
          <a:off x="0" y="0"/>
          <a:ext cx="0" cy="0"/>
          <a:chOff x="0" y="0"/>
          <a:chExt cx="0" cy="0"/>
        </a:xfrm>
      </p:grpSpPr>
      <p:sp>
        <p:nvSpPr>
          <p:cNvPr id="153" name="Google Shape;153;g10a4cd88d6f_0_57"/>
          <p:cNvSpPr txBox="1"/>
          <p:nvPr/>
        </p:nvSpPr>
        <p:spPr>
          <a:xfrm>
            <a:off x="1162075" y="2500600"/>
            <a:ext cx="4442700" cy="913500"/>
          </a:xfrm>
          <a:prstGeom prst="rect">
            <a:avLst/>
          </a:prstGeom>
          <a:noFill/>
          <a:ln>
            <a:noFill/>
          </a:ln>
        </p:spPr>
        <p:txBody>
          <a:bodyPr spcFirstLastPara="1" wrap="square" lIns="91425" tIns="91425" rIns="91425" bIns="91425" anchor="t" anchorCtr="0">
            <a:noAutofit/>
          </a:bodyPr>
          <a:lstStyle/>
          <a:p>
            <a:pPr marL="76200" marR="0" lvl="1" indent="0" algn="l" rtl="0">
              <a:lnSpc>
                <a:spcPct val="100000"/>
              </a:lnSpc>
              <a:spcBef>
                <a:spcPts val="1000"/>
              </a:spcBef>
              <a:spcAft>
                <a:spcPts val="0"/>
              </a:spcAft>
              <a:buClr>
                <a:srgbClr val="000000"/>
              </a:buClr>
              <a:buSzPts val="1600"/>
              <a:buFont typeface="Arial"/>
              <a:buNone/>
            </a:pPr>
            <a:r>
              <a:rPr lang="en-US" sz="2400" dirty="0">
                <a:solidFill>
                  <a:schemeClr val="lt1"/>
                </a:solidFill>
                <a:latin typeface="Calibri"/>
                <a:ea typeface="Calibri"/>
                <a:cs typeface="Calibri"/>
                <a:sym typeface="Calibri"/>
              </a:rPr>
              <a:t>Prof. Dr. Diego Bruno</a:t>
            </a:r>
            <a:endParaRPr sz="2400" b="0" i="0" u="none" strike="noStrike" cap="none">
              <a:solidFill>
                <a:schemeClr val="lt1"/>
              </a:solidFill>
              <a:latin typeface="Calibri"/>
              <a:ea typeface="Calibri"/>
              <a:cs typeface="Calibri"/>
              <a:sym typeface="Calibri"/>
            </a:endParaRPr>
          </a:p>
        </p:txBody>
      </p:sp>
      <p:sp>
        <p:nvSpPr>
          <p:cNvPr id="154" name="Google Shape;154;g10a4cd88d6f_0_57"/>
          <p:cNvSpPr txBox="1"/>
          <p:nvPr/>
        </p:nvSpPr>
        <p:spPr>
          <a:xfrm>
            <a:off x="716027" y="1505866"/>
            <a:ext cx="6575100" cy="913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6000" dirty="0" err="1">
                <a:solidFill>
                  <a:srgbClr val="FF0000"/>
                </a:solidFill>
                <a:latin typeface="Century Gothic" pitchFamily="34" charset="0"/>
              </a:rPr>
              <a:t>Biblioteca</a:t>
            </a:r>
            <a:r>
              <a:rPr lang="en-US" sz="6000" dirty="0">
                <a:solidFill>
                  <a:srgbClr val="FF0000"/>
                </a:solidFill>
                <a:latin typeface="Century Gothic" pitchFamily="34" charset="0"/>
              </a:rPr>
              <a:t> </a:t>
            </a:r>
          </a:p>
          <a:p>
            <a:pPr marL="0" marR="0" lvl="0" indent="0" algn="l" rtl="0">
              <a:lnSpc>
                <a:spcPct val="115000"/>
              </a:lnSpc>
              <a:spcBef>
                <a:spcPts val="0"/>
              </a:spcBef>
              <a:spcAft>
                <a:spcPts val="0"/>
              </a:spcAft>
              <a:buClr>
                <a:srgbClr val="000000"/>
              </a:buClr>
              <a:buSzPts val="3200"/>
              <a:buFont typeface="Arial"/>
              <a:buNone/>
            </a:pPr>
            <a:r>
              <a:rPr lang="en-US" sz="6000" b="1" dirty="0">
                <a:solidFill>
                  <a:srgbClr val="FF0000"/>
                </a:solidFill>
                <a:latin typeface="Century Gothic" pitchFamily="34" charset="0"/>
              </a:rPr>
              <a:t>Scikit-learn</a:t>
            </a:r>
          </a:p>
          <a:p>
            <a:pPr marL="0" marR="0" lvl="0" indent="0" algn="l" rtl="0">
              <a:lnSpc>
                <a:spcPct val="100000"/>
              </a:lnSpc>
              <a:spcBef>
                <a:spcPts val="0"/>
              </a:spcBef>
              <a:spcAft>
                <a:spcPts val="0"/>
              </a:spcAft>
              <a:buClr>
                <a:srgbClr val="000000"/>
              </a:buClr>
              <a:buSzPts val="3200"/>
              <a:buFont typeface="Arial"/>
              <a:buNone/>
            </a:pPr>
            <a:endParaRPr lang="pt-BR" sz="5500" b="0" u="none" strike="noStrike" cap="none" dirty="0">
              <a:solidFill>
                <a:srgbClr val="EA4E60"/>
              </a:solidFill>
              <a:latin typeface="Century Gothic"/>
              <a:ea typeface="Century Gothic"/>
              <a:cs typeface="Century Gothic"/>
              <a:sym typeface="Century Gothic"/>
            </a:endParaRPr>
          </a:p>
        </p:txBody>
      </p:sp>
      <p:pic>
        <p:nvPicPr>
          <p:cNvPr id="155" name="Google Shape;155;g10a4cd88d6f_0_57"/>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56" name="Google Shape;156;g10a4cd88d6f_0_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pPr marL="0" lvl="0" indent="0" algn="r" rtl="0">
                <a:lnSpc>
                  <a:spcPct val="100000"/>
                </a:lnSpc>
                <a:spcBef>
                  <a:spcPts val="0"/>
                </a:spcBef>
                <a:spcAft>
                  <a:spcPts val="0"/>
                </a:spcAft>
                <a:buClr>
                  <a:srgbClr val="000000"/>
                </a:buClr>
                <a:buSzPts val="1300"/>
                <a:buFont typeface="Arial"/>
                <a:buNone/>
              </a:pPr>
              <a:t>2</a:t>
            </a:fld>
            <a:r>
              <a:rPr lang="en-US">
                <a:solidFill>
                  <a:srgbClr val="EA4E60"/>
                </a:solidFill>
              </a:rPr>
              <a:t>]</a:t>
            </a:r>
            <a:endParaRPr>
              <a:solidFill>
                <a:srgbClr val="EA4E60"/>
              </a:solidFill>
            </a:endParaRPr>
          </a:p>
        </p:txBody>
      </p:sp>
      <p:sp>
        <p:nvSpPr>
          <p:cNvPr id="158" name="Google Shape;158;g10a4cd88d6f_0_57"/>
          <p:cNvSpPr txBox="1"/>
          <p:nvPr/>
        </p:nvSpPr>
        <p:spPr>
          <a:xfrm>
            <a:off x="-203856" y="3099256"/>
            <a:ext cx="399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i="1" dirty="0">
                <a:solidFill>
                  <a:srgbClr val="FFFF00"/>
                </a:solidFill>
              </a:rPr>
              <a:t>                       Machine Learning</a:t>
            </a:r>
            <a:endParaRPr sz="1800" b="1" i="1" dirty="0">
              <a:solidFill>
                <a:srgbClr val="FFFF00"/>
              </a:solidFill>
            </a:endParaRPr>
          </a:p>
        </p:txBody>
      </p:sp>
      <p:pic>
        <p:nvPicPr>
          <p:cNvPr id="9" name="Picture 4" descr="Python Logo transparent PNG - StickPNG">
            <a:extLst>
              <a:ext uri="{FF2B5EF4-FFF2-40B4-BE49-F238E27FC236}">
                <a16:creationId xmlns:a16="http://schemas.microsoft.com/office/drawing/2014/main" id="{E06A0EE9-420C-C62E-A981-1BEA7B8BE7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7859" y="728548"/>
            <a:ext cx="1008765" cy="10048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cikit-learn – Wikipédia, a enciclopédia livre">
            <a:extLst>
              <a:ext uri="{FF2B5EF4-FFF2-40B4-BE49-F238E27FC236}">
                <a16:creationId xmlns:a16="http://schemas.microsoft.com/office/drawing/2014/main" id="{F2A741B4-B57D-A852-3777-1150011444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2584" y="1023389"/>
            <a:ext cx="2802673" cy="15088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2500" dirty="0">
                <a:solidFill>
                  <a:srgbClr val="FF0000"/>
                </a:solidFill>
                <a:latin typeface="Arial Narrow" pitchFamily="34" charset="0"/>
              </a:rPr>
            </a:br>
            <a:br>
              <a:rPr lang="pt-BR" sz="2500" dirty="0">
                <a:solidFill>
                  <a:srgbClr val="FF0000"/>
                </a:solidFill>
                <a:latin typeface="Arial Narrow" pitchFamily="34" charset="0"/>
              </a:rPr>
            </a:br>
            <a:r>
              <a:rPr lang="pt-BR" sz="1800" dirty="0">
                <a:solidFill>
                  <a:schemeClr val="tx1"/>
                </a:solidFill>
                <a:latin typeface="Arial Narrow" pitchFamily="34" charset="0"/>
              </a:rPr>
              <a:t>Esta biblioteca dispõe de ferramentas simples e eficientes para análise preditiva de dados, é reutilizável em diferentes situações, possui código aberto, sendo acessível a todos e foi construída sobre os pacotes </a:t>
            </a:r>
            <a:r>
              <a:rPr lang="pt-BR" sz="1800" b="1" dirty="0" err="1">
                <a:solidFill>
                  <a:schemeClr val="tx1"/>
                </a:solidFill>
                <a:latin typeface="Arial Narrow" pitchFamily="34" charset="0"/>
              </a:rPr>
              <a:t>NumPy</a:t>
            </a:r>
            <a:r>
              <a:rPr lang="pt-BR" sz="1800" b="1" dirty="0">
                <a:solidFill>
                  <a:schemeClr val="tx1"/>
                </a:solidFill>
                <a:latin typeface="Arial Narrow" pitchFamily="34" charset="0"/>
              </a:rPr>
              <a:t>, </a:t>
            </a:r>
            <a:r>
              <a:rPr lang="pt-BR" sz="1800" b="1" dirty="0" err="1">
                <a:solidFill>
                  <a:schemeClr val="tx1"/>
                </a:solidFill>
                <a:latin typeface="Arial Narrow" pitchFamily="34" charset="0"/>
              </a:rPr>
              <a:t>SciPy</a:t>
            </a:r>
            <a:r>
              <a:rPr lang="pt-BR" sz="1800" b="1" dirty="0">
                <a:solidFill>
                  <a:schemeClr val="tx1"/>
                </a:solidFill>
                <a:latin typeface="Arial Narrow" pitchFamily="34" charset="0"/>
              </a:rPr>
              <a:t> e </a:t>
            </a:r>
            <a:r>
              <a:rPr lang="pt-BR" sz="1800" b="1" dirty="0" err="1">
                <a:solidFill>
                  <a:schemeClr val="tx1"/>
                </a:solidFill>
                <a:latin typeface="Arial Narrow" pitchFamily="34" charset="0"/>
              </a:rPr>
              <a:t>matplotilib</a:t>
            </a:r>
            <a:r>
              <a:rPr lang="pt-BR" sz="1800" dirty="0">
                <a:solidFill>
                  <a:schemeClr val="tx1"/>
                </a:solidFill>
                <a:latin typeface="Arial Narrow" pitchFamily="34" charset="0"/>
              </a:rPr>
              <a:t>.</a:t>
            </a: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3</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a:solidFill>
                  <a:srgbClr val="EA4E60"/>
                </a:solidFill>
                <a:latin typeface="Century Gothic"/>
                <a:ea typeface="Century Gothic"/>
                <a:cs typeface="Century Gothic"/>
                <a:sym typeface="Century Gothic"/>
              </a:rPr>
              <a:t>Utilizando a biblioteca </a:t>
            </a:r>
            <a:endParaRPr sz="3600" b="1" i="0" u="none" strike="noStrike" cap="none" dirty="0">
              <a:solidFill>
                <a:srgbClr val="EA4E60"/>
              </a:solidFill>
              <a:latin typeface="Century Gothic"/>
              <a:ea typeface="Century Gothic"/>
              <a:cs typeface="Century Gothic"/>
              <a:sym typeface="Century Gothic"/>
            </a:endParaRPr>
          </a:p>
        </p:txBody>
      </p:sp>
      <p:pic>
        <p:nvPicPr>
          <p:cNvPr id="13" name="Picture 2" descr="Treinamento Programação em Python para analistas de redes"/>
          <p:cNvPicPr>
            <a:picLocks noChangeAspect="1" noChangeArrowheads="1"/>
          </p:cNvPicPr>
          <p:nvPr/>
        </p:nvPicPr>
        <p:blipFill>
          <a:blip r:embed="rId3"/>
          <a:srcRect/>
          <a:stretch>
            <a:fillRect/>
          </a:stretch>
        </p:blipFill>
        <p:spPr bwMode="auto">
          <a:xfrm>
            <a:off x="6576431" y="1973024"/>
            <a:ext cx="1386839" cy="1386839"/>
          </a:xfrm>
          <a:prstGeom prst="rect">
            <a:avLst/>
          </a:prstGeom>
          <a:noFill/>
        </p:spPr>
      </p:pic>
      <p:pic>
        <p:nvPicPr>
          <p:cNvPr id="47106" name="Picture 2" descr="Vitor Meriat"/>
          <p:cNvPicPr>
            <a:picLocks noChangeAspect="1" noChangeArrowheads="1"/>
          </p:cNvPicPr>
          <p:nvPr/>
        </p:nvPicPr>
        <p:blipFill>
          <a:blip r:embed="rId4"/>
          <a:srcRect/>
          <a:stretch>
            <a:fillRect/>
          </a:stretch>
        </p:blipFill>
        <p:spPr bwMode="auto">
          <a:xfrm>
            <a:off x="3888044" y="2227721"/>
            <a:ext cx="2548268" cy="1948994"/>
          </a:xfrm>
          <a:prstGeom prst="rect">
            <a:avLst/>
          </a:prstGeom>
          <a:noFill/>
        </p:spPr>
      </p:pic>
      <p:pic>
        <p:nvPicPr>
          <p:cNvPr id="14" name="Picture 2" descr="scikit-learn – Wikipédia, a enciclopédia livre">
            <a:extLst>
              <a:ext uri="{FF2B5EF4-FFF2-40B4-BE49-F238E27FC236}">
                <a16:creationId xmlns:a16="http://schemas.microsoft.com/office/drawing/2014/main" id="{4D398F63-693A-E5C7-4311-A2374B66B3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2227721"/>
            <a:ext cx="2802673" cy="1508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92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0" i="0" dirty="0">
                <a:solidFill>
                  <a:srgbClr val="3A3A3A"/>
                </a:solidFill>
                <a:effectLst/>
                <a:latin typeface="Arial Narrow" panose="020B0606020202030204" pitchFamily="34" charset="0"/>
              </a:rPr>
              <a:t>Neste exemplo iremos criar uma massa de dados com 200 observações, com apenas uma variável preditora, que será a variável </a:t>
            </a:r>
            <a:r>
              <a:rPr lang="pt-BR" sz="1800" b="0" i="1" dirty="0">
                <a:solidFill>
                  <a:srgbClr val="3A3A3A"/>
                </a:solidFill>
                <a:effectLst/>
                <a:latin typeface="Arial Narrow" panose="020B0606020202030204" pitchFamily="34" charset="0"/>
              </a:rPr>
              <a:t>x </a:t>
            </a:r>
            <a:r>
              <a:rPr lang="pt-BR" sz="1800" b="0" i="0" dirty="0">
                <a:solidFill>
                  <a:srgbClr val="3A3A3A"/>
                </a:solidFill>
                <a:effectLst/>
                <a:latin typeface="Arial Narrow" panose="020B0606020202030204" pitchFamily="34" charset="0"/>
              </a:rPr>
              <a:t>e a variável target, que será a </a:t>
            </a:r>
            <a:r>
              <a:rPr lang="pt-BR" sz="1800" b="0" i="1" dirty="0">
                <a:solidFill>
                  <a:srgbClr val="3A3A3A"/>
                </a:solidFill>
                <a:effectLst/>
                <a:latin typeface="Arial Narrow" panose="020B0606020202030204" pitchFamily="34" charset="0"/>
              </a:rPr>
              <a:t>y</a:t>
            </a:r>
            <a:r>
              <a:rPr lang="pt-BR" sz="1800" b="0" i="0" dirty="0">
                <a:solidFill>
                  <a:srgbClr val="3A3A3A"/>
                </a:solidFill>
                <a:effectLst/>
                <a:latin typeface="Arial Narrow" panose="020B0606020202030204" pitchFamily="34" charset="0"/>
              </a:rPr>
              <a:t>. Para isso indicamos os parâmetros </a:t>
            </a:r>
            <a:r>
              <a:rPr lang="pt-BR" sz="1800" b="0" i="1" dirty="0" err="1">
                <a:solidFill>
                  <a:srgbClr val="3A3A3A"/>
                </a:solidFill>
                <a:effectLst/>
                <a:latin typeface="Arial Narrow" panose="020B0606020202030204" pitchFamily="34" charset="0"/>
              </a:rPr>
              <a:t>n_samples</a:t>
            </a:r>
            <a:r>
              <a:rPr lang="pt-BR" sz="1800" b="0" i="1" dirty="0">
                <a:solidFill>
                  <a:srgbClr val="3A3A3A"/>
                </a:solidFill>
                <a:effectLst/>
                <a:latin typeface="Arial Narrow" panose="020B0606020202030204" pitchFamily="34" charset="0"/>
              </a:rPr>
              <a:t> = 200</a:t>
            </a:r>
            <a:r>
              <a:rPr lang="pt-BR" sz="1800" b="0" i="0" dirty="0">
                <a:solidFill>
                  <a:srgbClr val="3A3A3A"/>
                </a:solidFill>
                <a:effectLst/>
                <a:latin typeface="Arial Narrow" panose="020B0606020202030204" pitchFamily="34" charset="0"/>
              </a:rPr>
              <a:t> e </a:t>
            </a:r>
            <a:r>
              <a:rPr lang="pt-BR" sz="1800" b="0" i="1" dirty="0" err="1">
                <a:solidFill>
                  <a:srgbClr val="3A3A3A"/>
                </a:solidFill>
                <a:effectLst/>
                <a:latin typeface="Arial Narrow" panose="020B0606020202030204" pitchFamily="34" charset="0"/>
              </a:rPr>
              <a:t>n_features</a:t>
            </a:r>
            <a:r>
              <a:rPr lang="pt-BR" sz="1800" b="0" i="1" dirty="0">
                <a:solidFill>
                  <a:srgbClr val="3A3A3A"/>
                </a:solidFill>
                <a:effectLst/>
                <a:latin typeface="Arial Narrow" panose="020B0606020202030204" pitchFamily="34" charset="0"/>
              </a:rPr>
              <a:t> = 1</a:t>
            </a:r>
            <a:r>
              <a:rPr lang="pt-BR" sz="1800" b="0" i="0" dirty="0">
                <a:solidFill>
                  <a:srgbClr val="3A3A3A"/>
                </a:solidFill>
                <a:effectLst/>
                <a:latin typeface="Arial Narrow" panose="020B0606020202030204" pitchFamily="34" charset="0"/>
              </a:rPr>
              <a:t>. O parâmetro </a:t>
            </a:r>
            <a:r>
              <a:rPr lang="pt-BR" sz="1800" b="0" i="1" dirty="0" err="1">
                <a:solidFill>
                  <a:srgbClr val="3A3A3A"/>
                </a:solidFill>
                <a:effectLst/>
                <a:latin typeface="Arial Narrow" panose="020B0606020202030204" pitchFamily="34" charset="0"/>
              </a:rPr>
              <a:t>noise</a:t>
            </a:r>
            <a:r>
              <a:rPr lang="pt-BR" sz="1800" b="0" i="1" dirty="0">
                <a:solidFill>
                  <a:srgbClr val="3A3A3A"/>
                </a:solidFill>
                <a:effectLst/>
                <a:latin typeface="Arial Narrow" panose="020B0606020202030204" pitchFamily="34" charset="0"/>
              </a:rPr>
              <a:t> </a:t>
            </a:r>
            <a:r>
              <a:rPr lang="pt-BR" sz="1800" b="0" i="0" dirty="0">
                <a:solidFill>
                  <a:srgbClr val="3A3A3A"/>
                </a:solidFill>
                <a:effectLst/>
                <a:latin typeface="Arial Narrow" panose="020B0606020202030204" pitchFamily="34" charset="0"/>
              </a:rPr>
              <a:t>define o quão dispersos os dados estarão um dos outros. </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4</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endParaRPr sz="3600" b="1" i="0" u="none" strike="noStrike" cap="none" dirty="0">
              <a:solidFill>
                <a:srgbClr val="EA4E60"/>
              </a:solidFill>
              <a:latin typeface="Century Gothic"/>
              <a:ea typeface="Century Gothic"/>
              <a:cs typeface="Century Gothic"/>
              <a:sym typeface="Century Gothic"/>
            </a:endParaRPr>
          </a:p>
        </p:txBody>
      </p:sp>
      <p:pic>
        <p:nvPicPr>
          <p:cNvPr id="7" name="Imagem 6">
            <a:extLst>
              <a:ext uri="{FF2B5EF4-FFF2-40B4-BE49-F238E27FC236}">
                <a16:creationId xmlns:a16="http://schemas.microsoft.com/office/drawing/2014/main" id="{C95DDC74-0AB1-01E7-420A-5F97427E68E4}"/>
              </a:ext>
            </a:extLst>
          </p:cNvPr>
          <p:cNvPicPr>
            <a:picLocks noChangeAspect="1"/>
          </p:cNvPicPr>
          <p:nvPr/>
        </p:nvPicPr>
        <p:blipFill>
          <a:blip r:embed="rId3"/>
          <a:stretch>
            <a:fillRect/>
          </a:stretch>
        </p:blipFill>
        <p:spPr>
          <a:xfrm>
            <a:off x="2275340" y="2433228"/>
            <a:ext cx="3748087" cy="2513423"/>
          </a:xfrm>
          <a:prstGeom prst="rect">
            <a:avLst/>
          </a:prstGeom>
        </p:spPr>
      </p:pic>
    </p:spTree>
    <p:extLst>
      <p:ext uri="{BB962C8B-B14F-4D97-AF65-F5344CB8AC3E}">
        <p14:creationId xmlns:p14="http://schemas.microsoft.com/office/powerpoint/2010/main" val="3889351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82C22095-7E57-6313-A4F3-07252A17AD61}"/>
              </a:ext>
            </a:extLst>
          </p:cNvPr>
          <p:cNvSpPr/>
          <p:nvPr/>
        </p:nvSpPr>
        <p:spPr>
          <a:xfrm>
            <a:off x="155575" y="1186172"/>
            <a:ext cx="8401209" cy="10184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dirty="0"/>
          </a:p>
        </p:txBody>
      </p:sp>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dirty="0" err="1">
                <a:solidFill>
                  <a:schemeClr val="tx1"/>
                </a:solidFill>
                <a:latin typeface="Arial Narrow" pitchFamily="34" charset="0"/>
              </a:rPr>
              <a:t>from</a:t>
            </a:r>
            <a:r>
              <a:rPr lang="pt-BR" sz="1800" dirty="0">
                <a:solidFill>
                  <a:schemeClr val="tx1"/>
                </a:solidFill>
                <a:latin typeface="Arial Narrow" pitchFamily="34" charset="0"/>
              </a:rPr>
              <a:t> </a:t>
            </a:r>
            <a:r>
              <a:rPr lang="pt-BR" sz="1800" dirty="0" err="1">
                <a:solidFill>
                  <a:schemeClr val="tx1"/>
                </a:solidFill>
                <a:latin typeface="Arial Narrow" pitchFamily="34" charset="0"/>
              </a:rPr>
              <a:t>sklearn.datasets</a:t>
            </a:r>
            <a:r>
              <a:rPr lang="pt-BR" sz="1800" dirty="0">
                <a:solidFill>
                  <a:schemeClr val="tx1"/>
                </a:solidFill>
                <a:latin typeface="Arial Narrow" pitchFamily="34" charset="0"/>
              </a:rPr>
              <a:t> </a:t>
            </a:r>
            <a:r>
              <a:rPr lang="pt-BR" sz="1800" dirty="0" err="1">
                <a:solidFill>
                  <a:schemeClr val="tx1"/>
                </a:solidFill>
                <a:latin typeface="Arial Narrow" pitchFamily="34" charset="0"/>
              </a:rPr>
              <a:t>import</a:t>
            </a:r>
            <a:r>
              <a:rPr lang="pt-BR" sz="1800" dirty="0">
                <a:solidFill>
                  <a:schemeClr val="tx1"/>
                </a:solidFill>
                <a:latin typeface="Arial Narrow" pitchFamily="34" charset="0"/>
              </a:rPr>
              <a:t> </a:t>
            </a:r>
            <a:r>
              <a:rPr lang="pt-BR" sz="1800" dirty="0" err="1">
                <a:solidFill>
                  <a:schemeClr val="tx1"/>
                </a:solidFill>
                <a:latin typeface="Arial Narrow" pitchFamily="34" charset="0"/>
              </a:rPr>
              <a:t>make_regression</a:t>
            </a:r>
            <a:br>
              <a:rPr lang="pt-BR" sz="1800" dirty="0">
                <a:solidFill>
                  <a:schemeClr val="tx1"/>
                </a:solidFill>
                <a:latin typeface="Arial Narrow" pitchFamily="34" charset="0"/>
              </a:rPr>
            </a:br>
            <a:r>
              <a:rPr lang="pt-BR" sz="1800" dirty="0">
                <a:solidFill>
                  <a:srgbClr val="00B050"/>
                </a:solidFill>
                <a:latin typeface="Arial Narrow" pitchFamily="34" charset="0"/>
              </a:rPr>
              <a:t>#gerando uma massa de dados:</a:t>
            </a:r>
            <a:br>
              <a:rPr lang="pt-BR" sz="1800" dirty="0">
                <a:solidFill>
                  <a:schemeClr val="tx1"/>
                </a:solidFill>
                <a:latin typeface="Arial Narrow" pitchFamily="34" charset="0"/>
              </a:rPr>
            </a:br>
            <a:r>
              <a:rPr lang="pt-BR" sz="1800" dirty="0">
                <a:solidFill>
                  <a:schemeClr val="tx1"/>
                </a:solidFill>
                <a:latin typeface="Arial Narrow" pitchFamily="34" charset="0"/>
              </a:rPr>
              <a:t>x, y = </a:t>
            </a:r>
            <a:r>
              <a:rPr lang="pt-BR" sz="1800" dirty="0" err="1">
                <a:solidFill>
                  <a:schemeClr val="tx1"/>
                </a:solidFill>
                <a:latin typeface="Arial Narrow" pitchFamily="34" charset="0"/>
              </a:rPr>
              <a:t>make_regression</a:t>
            </a:r>
            <a:r>
              <a:rPr lang="pt-BR" sz="1800" dirty="0">
                <a:solidFill>
                  <a:schemeClr val="tx1"/>
                </a:solidFill>
                <a:latin typeface="Arial Narrow" pitchFamily="34" charset="0"/>
              </a:rPr>
              <a:t>(</a:t>
            </a:r>
            <a:r>
              <a:rPr lang="pt-BR" sz="1800" dirty="0" err="1">
                <a:solidFill>
                  <a:schemeClr val="tx1"/>
                </a:solidFill>
                <a:latin typeface="Arial Narrow" pitchFamily="34" charset="0"/>
              </a:rPr>
              <a:t>n_samples</a:t>
            </a:r>
            <a:r>
              <a:rPr lang="pt-BR" sz="1800" dirty="0">
                <a:solidFill>
                  <a:schemeClr val="tx1"/>
                </a:solidFill>
                <a:latin typeface="Arial Narrow" pitchFamily="34" charset="0"/>
              </a:rPr>
              <a:t>=200, </a:t>
            </a:r>
            <a:r>
              <a:rPr lang="pt-BR" sz="1800" dirty="0" err="1">
                <a:solidFill>
                  <a:schemeClr val="tx1"/>
                </a:solidFill>
                <a:latin typeface="Arial Narrow" pitchFamily="34" charset="0"/>
              </a:rPr>
              <a:t>n_features</a:t>
            </a:r>
            <a:r>
              <a:rPr lang="pt-BR" sz="1800" dirty="0">
                <a:solidFill>
                  <a:schemeClr val="tx1"/>
                </a:solidFill>
                <a:latin typeface="Arial Narrow" pitchFamily="34" charset="0"/>
              </a:rPr>
              <a:t>=1, </a:t>
            </a:r>
            <a:r>
              <a:rPr lang="pt-BR" sz="1800" dirty="0" err="1">
                <a:solidFill>
                  <a:schemeClr val="tx1"/>
                </a:solidFill>
                <a:latin typeface="Arial Narrow" pitchFamily="34" charset="0"/>
              </a:rPr>
              <a:t>noise</a:t>
            </a:r>
            <a:r>
              <a:rPr lang="pt-BR" sz="1800" dirty="0">
                <a:solidFill>
                  <a:schemeClr val="tx1"/>
                </a:solidFill>
                <a:latin typeface="Arial Narrow" pitchFamily="34" charset="0"/>
              </a:rPr>
              <a:t>=30)</a:t>
            </a:r>
            <a:r>
              <a:rPr lang="pt-BR" sz="1800" b="0" i="0" dirty="0">
                <a:solidFill>
                  <a:schemeClr val="tx1"/>
                </a:solidFill>
                <a:effectLst/>
                <a:latin typeface="Arial Narrow" panose="020B0606020202030204" pitchFamily="34" charset="0"/>
              </a:rPr>
              <a:t>. </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5</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r>
              <a:rPr lang="pt-BR" sz="3600" b="1" dirty="0">
                <a:solidFill>
                  <a:srgbClr val="EA4E60"/>
                </a:solidFill>
                <a:latin typeface="Century Gothic"/>
                <a:ea typeface="Century Gothic"/>
                <a:cs typeface="Century Gothic"/>
                <a:sym typeface="Century Gothic"/>
              </a:rPr>
              <a:t> – Etapa 1</a:t>
            </a:r>
            <a:endParaRPr sz="3600" b="1" i="0" u="none" strike="noStrike" cap="none" dirty="0">
              <a:solidFill>
                <a:srgbClr val="EA4E60"/>
              </a:solidFill>
              <a:latin typeface="Century Gothic"/>
              <a:ea typeface="Century Gothic"/>
              <a:cs typeface="Century Gothic"/>
              <a:sym typeface="Century Gothic"/>
            </a:endParaRPr>
          </a:p>
        </p:txBody>
      </p:sp>
      <p:pic>
        <p:nvPicPr>
          <p:cNvPr id="14" name="Imagem 13">
            <a:extLst>
              <a:ext uri="{FF2B5EF4-FFF2-40B4-BE49-F238E27FC236}">
                <a16:creationId xmlns:a16="http://schemas.microsoft.com/office/drawing/2014/main" id="{83516C5B-164A-713F-2D7F-2E84DBE33F04}"/>
              </a:ext>
            </a:extLst>
          </p:cNvPr>
          <p:cNvPicPr>
            <a:picLocks noChangeAspect="1"/>
          </p:cNvPicPr>
          <p:nvPr/>
        </p:nvPicPr>
        <p:blipFill>
          <a:blip r:embed="rId3"/>
          <a:stretch>
            <a:fillRect/>
          </a:stretch>
        </p:blipFill>
        <p:spPr>
          <a:xfrm>
            <a:off x="2275340" y="2280543"/>
            <a:ext cx="3748087" cy="2513423"/>
          </a:xfrm>
          <a:prstGeom prst="rect">
            <a:avLst/>
          </a:prstGeom>
        </p:spPr>
      </p:pic>
    </p:spTree>
    <p:extLst>
      <p:ext uri="{BB962C8B-B14F-4D97-AF65-F5344CB8AC3E}">
        <p14:creationId xmlns:p14="http://schemas.microsoft.com/office/powerpoint/2010/main" val="423732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dirty="0">
                <a:solidFill>
                  <a:srgbClr val="3A3A3A"/>
                </a:solidFill>
                <a:latin typeface="Arial Narrow" panose="020B0606020202030204" pitchFamily="34" charset="0"/>
              </a:rPr>
              <a:t>U</a:t>
            </a:r>
            <a:r>
              <a:rPr lang="pt-BR" sz="1800" b="0" i="0" dirty="0">
                <a:solidFill>
                  <a:srgbClr val="3A3A3A"/>
                </a:solidFill>
                <a:effectLst/>
                <a:latin typeface="Arial Narrow" panose="020B0606020202030204" pitchFamily="34" charset="0"/>
              </a:rPr>
              <a:t>tilizaremos o pacote </a:t>
            </a:r>
            <a:r>
              <a:rPr lang="pt-BR" sz="1800" b="0" i="1" dirty="0" err="1">
                <a:solidFill>
                  <a:srgbClr val="3A3A3A"/>
                </a:solidFill>
                <a:effectLst/>
                <a:latin typeface="Arial Narrow" panose="020B0606020202030204" pitchFamily="34" charset="0"/>
              </a:rPr>
              <a:t>matplotlib</a:t>
            </a:r>
            <a:r>
              <a:rPr lang="pt-BR" sz="1800" b="0" i="0" dirty="0">
                <a:solidFill>
                  <a:srgbClr val="3A3A3A"/>
                </a:solidFill>
                <a:effectLst/>
                <a:latin typeface="Arial Narrow" panose="020B0606020202030204" pitchFamily="34" charset="0"/>
              </a:rPr>
              <a:t>, com o módulo </a:t>
            </a:r>
            <a:r>
              <a:rPr lang="pt-BR" sz="1800" b="0" i="1" dirty="0" err="1">
                <a:solidFill>
                  <a:srgbClr val="3A3A3A"/>
                </a:solidFill>
                <a:effectLst/>
                <a:latin typeface="Arial Narrow" panose="020B0606020202030204" pitchFamily="34" charset="0"/>
              </a:rPr>
              <a:t>pyplot</a:t>
            </a:r>
            <a:r>
              <a:rPr lang="pt-BR" sz="1800" b="0" i="1" dirty="0">
                <a:solidFill>
                  <a:srgbClr val="3A3A3A"/>
                </a:solidFill>
                <a:effectLst/>
                <a:latin typeface="Arial Narrow" panose="020B0606020202030204" pitchFamily="34" charset="0"/>
              </a:rPr>
              <a:t> </a:t>
            </a:r>
            <a:r>
              <a:rPr lang="pt-BR" sz="1800" b="0" i="0" dirty="0">
                <a:solidFill>
                  <a:srgbClr val="3A3A3A"/>
                </a:solidFill>
                <a:effectLst/>
                <a:latin typeface="Arial Narrow" panose="020B0606020202030204" pitchFamily="34" charset="0"/>
              </a:rPr>
              <a:t>e a função </a:t>
            </a:r>
            <a:r>
              <a:rPr lang="pt-BR" sz="1800" b="0" i="1" dirty="0" err="1">
                <a:solidFill>
                  <a:srgbClr val="3A3A3A"/>
                </a:solidFill>
                <a:effectLst/>
                <a:latin typeface="Arial Narrow" panose="020B0606020202030204" pitchFamily="34" charset="0"/>
              </a:rPr>
              <a:t>scatter</a:t>
            </a:r>
            <a:r>
              <a:rPr lang="pt-BR" sz="1800" b="0" i="1" dirty="0">
                <a:solidFill>
                  <a:srgbClr val="3A3A3A"/>
                </a:solidFill>
                <a:effectLst/>
                <a:latin typeface="Arial Narrow" panose="020B0606020202030204" pitchFamily="34" charset="0"/>
              </a:rPr>
              <a:t>()</a:t>
            </a:r>
            <a:r>
              <a:rPr lang="pt-BR" sz="1800" b="0" i="0" dirty="0">
                <a:solidFill>
                  <a:srgbClr val="3A3A3A"/>
                </a:solidFill>
                <a:effectLst/>
                <a:latin typeface="Arial Narrow" panose="020B0606020202030204" pitchFamily="34" charset="0"/>
              </a:rPr>
              <a:t>, que criará o gráfico, e função </a:t>
            </a:r>
            <a:r>
              <a:rPr lang="pt-BR" sz="1800" b="0" i="1" dirty="0">
                <a:solidFill>
                  <a:srgbClr val="3A3A3A"/>
                </a:solidFill>
                <a:effectLst/>
                <a:latin typeface="Arial Narrow" panose="020B0606020202030204" pitchFamily="34" charset="0"/>
              </a:rPr>
              <a:t>show()</a:t>
            </a:r>
            <a:r>
              <a:rPr lang="pt-BR" sz="1800" b="0" i="0" dirty="0">
                <a:solidFill>
                  <a:srgbClr val="3A3A3A"/>
                </a:solidFill>
                <a:effectLst/>
                <a:latin typeface="Arial Narrow" panose="020B0606020202030204" pitchFamily="34" charset="0"/>
              </a:rPr>
              <a:t> que o exibirá na tela.</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6</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endParaRPr sz="3600" b="1" i="0" u="none" strike="noStrike" cap="none" dirty="0">
              <a:solidFill>
                <a:srgbClr val="EA4E60"/>
              </a:solidFill>
              <a:latin typeface="Century Gothic"/>
              <a:ea typeface="Century Gothic"/>
              <a:cs typeface="Century Gothic"/>
              <a:sym typeface="Century Gothic"/>
            </a:endParaRPr>
          </a:p>
        </p:txBody>
      </p:sp>
      <p:pic>
        <p:nvPicPr>
          <p:cNvPr id="7" name="Imagem 6">
            <a:extLst>
              <a:ext uri="{FF2B5EF4-FFF2-40B4-BE49-F238E27FC236}">
                <a16:creationId xmlns:a16="http://schemas.microsoft.com/office/drawing/2014/main" id="{E2EF383B-3BF7-413E-BBBA-AA63A6E7E283}"/>
              </a:ext>
            </a:extLst>
          </p:cNvPr>
          <p:cNvPicPr>
            <a:picLocks noChangeAspect="1"/>
          </p:cNvPicPr>
          <p:nvPr/>
        </p:nvPicPr>
        <p:blipFill>
          <a:blip r:embed="rId3"/>
          <a:stretch>
            <a:fillRect/>
          </a:stretch>
        </p:blipFill>
        <p:spPr>
          <a:xfrm>
            <a:off x="307975" y="1896735"/>
            <a:ext cx="6369870" cy="3240812"/>
          </a:xfrm>
          <a:prstGeom prst="rect">
            <a:avLst/>
          </a:prstGeom>
        </p:spPr>
      </p:pic>
    </p:spTree>
    <p:extLst>
      <p:ext uri="{BB962C8B-B14F-4D97-AF65-F5344CB8AC3E}">
        <p14:creationId xmlns:p14="http://schemas.microsoft.com/office/powerpoint/2010/main" val="290703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8CCB5268-DE18-1395-AB03-D5D2B8A791ED}"/>
              </a:ext>
            </a:extLst>
          </p:cNvPr>
          <p:cNvSpPr/>
          <p:nvPr/>
        </p:nvSpPr>
        <p:spPr>
          <a:xfrm>
            <a:off x="155575" y="2036956"/>
            <a:ext cx="8401209" cy="10184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dirty="0"/>
          </a:p>
        </p:txBody>
      </p:sp>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0" i="0" dirty="0">
                <a:solidFill>
                  <a:srgbClr val="3A3A3A"/>
                </a:solidFill>
                <a:effectLst/>
                <a:latin typeface="Arial Narrow" panose="020B0606020202030204" pitchFamily="34" charset="0"/>
              </a:rPr>
              <a:t>Com os dados gerados, já podemos iniciar a criação de nosso modelo de </a:t>
            </a:r>
            <a:r>
              <a:rPr lang="pt-BR" sz="1800" b="0" i="0" dirty="0" err="1">
                <a:solidFill>
                  <a:srgbClr val="3A3A3A"/>
                </a:solidFill>
                <a:effectLst/>
                <a:latin typeface="Arial Narrow" panose="020B0606020202030204" pitchFamily="34" charset="0"/>
              </a:rPr>
              <a:t>machine</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learning</a:t>
            </a:r>
            <a:r>
              <a:rPr lang="pt-BR" sz="1800" b="0" i="0" dirty="0">
                <a:solidFill>
                  <a:srgbClr val="3A3A3A"/>
                </a:solidFill>
                <a:effectLst/>
                <a:latin typeface="Arial Narrow" panose="020B0606020202030204" pitchFamily="34" charset="0"/>
              </a:rPr>
              <a:t>. Para isso utilizaremos o módulo </a:t>
            </a:r>
            <a:r>
              <a:rPr lang="pt-BR" sz="1800" b="0" i="1" dirty="0" err="1">
                <a:solidFill>
                  <a:srgbClr val="3A3A3A"/>
                </a:solidFill>
                <a:effectLst/>
                <a:latin typeface="Arial Narrow" panose="020B0606020202030204" pitchFamily="34" charset="0"/>
              </a:rPr>
              <a:t>linear_model</a:t>
            </a:r>
            <a:r>
              <a:rPr lang="pt-BR" sz="1800" b="0" i="0" dirty="0">
                <a:solidFill>
                  <a:srgbClr val="3A3A3A"/>
                </a:solidFill>
                <a:effectLst/>
                <a:latin typeface="Arial Narrow" panose="020B0606020202030204" pitchFamily="34" charset="0"/>
              </a:rPr>
              <a:t>, e a função </a:t>
            </a:r>
            <a:r>
              <a:rPr lang="pt-BR" sz="1800" b="0" i="1" dirty="0" err="1">
                <a:solidFill>
                  <a:srgbClr val="3A3A3A"/>
                </a:solidFill>
                <a:effectLst/>
                <a:latin typeface="Arial Narrow" panose="020B0606020202030204" pitchFamily="34" charset="0"/>
              </a:rPr>
              <a:t>LinearRegression</a:t>
            </a:r>
            <a:r>
              <a:rPr lang="pt-BR" sz="1800" b="0" i="1" dirty="0">
                <a:solidFill>
                  <a:srgbClr val="3A3A3A"/>
                </a:solidFill>
                <a:effectLst/>
                <a:latin typeface="Arial Narrow" panose="020B0606020202030204" pitchFamily="34" charset="0"/>
              </a:rPr>
              <a:t>()</a:t>
            </a:r>
            <a:r>
              <a:rPr lang="pt-BR" sz="1800" b="0" i="0" dirty="0">
                <a:solidFill>
                  <a:srgbClr val="3A3A3A"/>
                </a:solidFill>
                <a:effectLst/>
                <a:latin typeface="Arial Narrow" panose="020B0606020202030204" pitchFamily="34" charset="0"/>
              </a:rPr>
              <a:t>.</a:t>
            </a: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r>
              <a:rPr lang="pt-BR" sz="1800" b="0" i="0" dirty="0" err="1">
                <a:solidFill>
                  <a:srgbClr val="3A3A3A"/>
                </a:solidFill>
                <a:effectLst/>
                <a:latin typeface="Arial Narrow" panose="020B0606020202030204" pitchFamily="34" charset="0"/>
              </a:rPr>
              <a:t>from</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sklearn.linear_model</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import</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LinearRegression</a:t>
            </a:r>
            <a:br>
              <a:rPr lang="pt-BR" sz="1800" b="0" i="0" dirty="0">
                <a:solidFill>
                  <a:srgbClr val="3A3A3A"/>
                </a:solidFill>
                <a:effectLst/>
                <a:latin typeface="Arial Narrow" panose="020B0606020202030204" pitchFamily="34" charset="0"/>
              </a:rPr>
            </a:br>
            <a:r>
              <a:rPr lang="pt-BR" sz="1800" b="0" i="0" dirty="0">
                <a:solidFill>
                  <a:srgbClr val="00B050"/>
                </a:solidFill>
                <a:effectLst/>
                <a:latin typeface="Arial Narrow" panose="020B0606020202030204" pitchFamily="34" charset="0"/>
              </a:rPr>
              <a:t># Criação do modelo</a:t>
            </a:r>
            <a:br>
              <a:rPr lang="pt-BR" sz="1800" b="0" i="0" dirty="0">
                <a:solidFill>
                  <a:srgbClr val="3A3A3A"/>
                </a:solidFill>
                <a:effectLst/>
                <a:latin typeface="Arial Narrow" panose="020B0606020202030204" pitchFamily="34" charset="0"/>
              </a:rPr>
            </a:br>
            <a:r>
              <a:rPr lang="pt-BR" sz="1800" b="0" i="0" dirty="0" err="1">
                <a:solidFill>
                  <a:srgbClr val="3A3A3A"/>
                </a:solidFill>
                <a:effectLst/>
                <a:latin typeface="Arial Narrow" panose="020B0606020202030204" pitchFamily="34" charset="0"/>
              </a:rPr>
              <a:t>modelo</a:t>
            </a:r>
            <a:r>
              <a:rPr lang="pt-BR" sz="1800" b="0" i="0" dirty="0">
                <a:solidFill>
                  <a:srgbClr val="3A3A3A"/>
                </a:solidFill>
                <a:effectLst/>
                <a:latin typeface="Arial Narrow" panose="020B0606020202030204" pitchFamily="34" charset="0"/>
              </a:rPr>
              <a:t> = </a:t>
            </a:r>
            <a:r>
              <a:rPr lang="pt-BR" sz="1800" b="0" i="0" dirty="0" err="1">
                <a:solidFill>
                  <a:srgbClr val="3A3A3A"/>
                </a:solidFill>
                <a:effectLst/>
                <a:latin typeface="Arial Narrow" panose="020B0606020202030204" pitchFamily="34" charset="0"/>
              </a:rPr>
              <a:t>LinearRegression</a:t>
            </a:r>
            <a:r>
              <a:rPr lang="pt-BR" sz="1800" b="0" i="0" dirty="0">
                <a:solidFill>
                  <a:srgbClr val="3A3A3A"/>
                </a:solidFill>
                <a:effectLst/>
                <a:latin typeface="Arial Narrow" panose="020B0606020202030204" pitchFamily="34" charset="0"/>
              </a:rPr>
              <a:t>()</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7</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endParaRPr sz="3600" b="1" i="0" u="none" strike="noStrike" cap="none" dirty="0">
              <a:solidFill>
                <a:srgbClr val="EA4E6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493724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8CCB5268-DE18-1395-AB03-D5D2B8A791ED}"/>
              </a:ext>
            </a:extLst>
          </p:cNvPr>
          <p:cNvSpPr/>
          <p:nvPr/>
        </p:nvSpPr>
        <p:spPr>
          <a:xfrm>
            <a:off x="155575" y="2036956"/>
            <a:ext cx="8401209" cy="10184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dirty="0"/>
          </a:p>
        </p:txBody>
      </p:sp>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0" i="0" dirty="0">
                <a:solidFill>
                  <a:srgbClr val="3A3A3A"/>
                </a:solidFill>
                <a:effectLst/>
                <a:latin typeface="Arial Narrow" panose="020B0606020202030204" pitchFamily="34" charset="0"/>
              </a:rPr>
              <a:t>Com os dados gerados, já podemos iniciar a criação de nosso modelo de </a:t>
            </a:r>
            <a:r>
              <a:rPr lang="pt-BR" sz="1800" b="0" i="0" dirty="0" err="1">
                <a:solidFill>
                  <a:srgbClr val="3A3A3A"/>
                </a:solidFill>
                <a:effectLst/>
                <a:latin typeface="Arial Narrow" panose="020B0606020202030204" pitchFamily="34" charset="0"/>
              </a:rPr>
              <a:t>machine</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learning</a:t>
            </a:r>
            <a:r>
              <a:rPr lang="pt-BR" sz="1800" b="0" i="0" dirty="0">
                <a:solidFill>
                  <a:srgbClr val="3A3A3A"/>
                </a:solidFill>
                <a:effectLst/>
                <a:latin typeface="Arial Narrow" panose="020B0606020202030204" pitchFamily="34" charset="0"/>
              </a:rPr>
              <a:t>. Para isso utilizaremos o módulo </a:t>
            </a:r>
            <a:r>
              <a:rPr lang="pt-BR" sz="1800" b="0" i="1" dirty="0" err="1">
                <a:solidFill>
                  <a:srgbClr val="3A3A3A"/>
                </a:solidFill>
                <a:effectLst/>
                <a:latin typeface="Arial Narrow" panose="020B0606020202030204" pitchFamily="34" charset="0"/>
              </a:rPr>
              <a:t>linear_model</a:t>
            </a:r>
            <a:r>
              <a:rPr lang="pt-BR" sz="1800" b="0" i="0" dirty="0">
                <a:solidFill>
                  <a:srgbClr val="3A3A3A"/>
                </a:solidFill>
                <a:effectLst/>
                <a:latin typeface="Arial Narrow" panose="020B0606020202030204" pitchFamily="34" charset="0"/>
              </a:rPr>
              <a:t>, e a função </a:t>
            </a:r>
            <a:r>
              <a:rPr lang="pt-BR" sz="1800" b="0" i="1" dirty="0" err="1">
                <a:solidFill>
                  <a:srgbClr val="3A3A3A"/>
                </a:solidFill>
                <a:effectLst/>
                <a:latin typeface="Arial Narrow" panose="020B0606020202030204" pitchFamily="34" charset="0"/>
              </a:rPr>
              <a:t>LinearRegression</a:t>
            </a:r>
            <a:r>
              <a:rPr lang="pt-BR" sz="1800" b="0" i="1" dirty="0">
                <a:solidFill>
                  <a:srgbClr val="3A3A3A"/>
                </a:solidFill>
                <a:effectLst/>
                <a:latin typeface="Arial Narrow" panose="020B0606020202030204" pitchFamily="34" charset="0"/>
              </a:rPr>
              <a:t>()</a:t>
            </a:r>
            <a:r>
              <a:rPr lang="pt-BR" sz="1800" b="0" i="0" dirty="0">
                <a:solidFill>
                  <a:srgbClr val="3A3A3A"/>
                </a:solidFill>
                <a:effectLst/>
                <a:latin typeface="Arial Narrow" panose="020B0606020202030204" pitchFamily="34" charset="0"/>
              </a:rPr>
              <a:t>.</a:t>
            </a: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r>
              <a:rPr lang="pt-BR" sz="1800" b="0" i="0" dirty="0" err="1">
                <a:solidFill>
                  <a:srgbClr val="3A3A3A"/>
                </a:solidFill>
                <a:effectLst/>
                <a:latin typeface="Arial Narrow" panose="020B0606020202030204" pitchFamily="34" charset="0"/>
              </a:rPr>
              <a:t>from</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sklearn.linear_model</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import</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LinearRegression</a:t>
            </a:r>
            <a:br>
              <a:rPr lang="pt-BR" sz="1800" b="0" i="0" dirty="0">
                <a:solidFill>
                  <a:srgbClr val="3A3A3A"/>
                </a:solidFill>
                <a:effectLst/>
                <a:latin typeface="Arial Narrow" panose="020B0606020202030204" pitchFamily="34" charset="0"/>
              </a:rPr>
            </a:br>
            <a:r>
              <a:rPr lang="pt-BR" sz="1800" b="0" i="0" dirty="0">
                <a:solidFill>
                  <a:srgbClr val="00B050"/>
                </a:solidFill>
                <a:effectLst/>
                <a:latin typeface="Arial Narrow" panose="020B0606020202030204" pitchFamily="34" charset="0"/>
              </a:rPr>
              <a:t># Criação do modelo</a:t>
            </a:r>
            <a:br>
              <a:rPr lang="pt-BR" sz="1800" b="0" i="0" dirty="0">
                <a:solidFill>
                  <a:srgbClr val="3A3A3A"/>
                </a:solidFill>
                <a:effectLst/>
                <a:latin typeface="Arial Narrow" panose="020B0606020202030204" pitchFamily="34" charset="0"/>
              </a:rPr>
            </a:br>
            <a:r>
              <a:rPr lang="pt-BR" sz="1800" b="0" i="0" dirty="0" err="1">
                <a:solidFill>
                  <a:srgbClr val="3A3A3A"/>
                </a:solidFill>
                <a:effectLst/>
                <a:latin typeface="Arial Narrow" panose="020B0606020202030204" pitchFamily="34" charset="0"/>
              </a:rPr>
              <a:t>modelo</a:t>
            </a:r>
            <a:r>
              <a:rPr lang="pt-BR" sz="1800" b="0" i="0" dirty="0">
                <a:solidFill>
                  <a:srgbClr val="3A3A3A"/>
                </a:solidFill>
                <a:effectLst/>
                <a:latin typeface="Arial Narrow" panose="020B0606020202030204" pitchFamily="34" charset="0"/>
              </a:rPr>
              <a:t> = </a:t>
            </a:r>
            <a:r>
              <a:rPr lang="pt-BR" sz="1800" b="0" i="0" dirty="0" err="1">
                <a:solidFill>
                  <a:srgbClr val="3A3A3A"/>
                </a:solidFill>
                <a:effectLst/>
                <a:latin typeface="Arial Narrow" panose="020B0606020202030204" pitchFamily="34" charset="0"/>
              </a:rPr>
              <a:t>LinearRegression</a:t>
            </a:r>
            <a:r>
              <a:rPr lang="pt-BR" sz="1800" b="0" i="0" dirty="0">
                <a:solidFill>
                  <a:srgbClr val="3A3A3A"/>
                </a:solidFill>
                <a:effectLst/>
                <a:latin typeface="Arial Narrow" panose="020B0606020202030204" pitchFamily="34" charset="0"/>
              </a:rPr>
              <a:t>()</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8</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endParaRPr sz="3600" b="1" i="0" u="none" strike="noStrike" cap="none" dirty="0">
              <a:solidFill>
                <a:srgbClr val="EA4E6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412625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8CCB5268-DE18-1395-AB03-D5D2B8A791ED}"/>
              </a:ext>
            </a:extLst>
          </p:cNvPr>
          <p:cNvSpPr/>
          <p:nvPr/>
        </p:nvSpPr>
        <p:spPr>
          <a:xfrm>
            <a:off x="122750" y="2274849"/>
            <a:ext cx="8552899" cy="10184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dirty="0"/>
          </a:p>
        </p:txBody>
      </p:sp>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0" i="0" dirty="0">
                <a:solidFill>
                  <a:srgbClr val="3A3A3A"/>
                </a:solidFill>
                <a:effectLst/>
                <a:latin typeface="Arial Narrow" panose="020B0606020202030204" pitchFamily="34" charset="0"/>
              </a:rPr>
              <a:t>Após esta execução, o objeto </a:t>
            </a:r>
            <a:r>
              <a:rPr lang="pt-BR" sz="1800" b="1" i="1" dirty="0">
                <a:solidFill>
                  <a:srgbClr val="3A3A3A"/>
                </a:solidFill>
                <a:effectLst/>
                <a:latin typeface="Arial Narrow" panose="020B0606020202030204" pitchFamily="34" charset="0"/>
              </a:rPr>
              <a:t>modelo </a:t>
            </a:r>
            <a:r>
              <a:rPr lang="pt-BR" sz="1800" b="0" i="0" dirty="0">
                <a:solidFill>
                  <a:srgbClr val="3A3A3A"/>
                </a:solidFill>
                <a:effectLst/>
                <a:latin typeface="Arial Narrow" panose="020B0606020202030204" pitchFamily="34" charset="0"/>
              </a:rPr>
              <a:t>que acabamos de criar está pronto para receber os dados que darão origem ao modelo. Como não indicamos nenhum parâmetro específico na função, estamos utilizando suas configurações padrão.</a:t>
            </a: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r>
              <a:rPr lang="pt-BR" sz="1800" b="0" i="0" dirty="0">
                <a:solidFill>
                  <a:srgbClr val="3A3A3A"/>
                </a:solidFill>
                <a:effectLst/>
                <a:latin typeface="Arial Narrow" panose="020B0606020202030204" pitchFamily="34" charset="0"/>
              </a:rPr>
              <a:t>Agora precisamos apenas apresentar os dados ao modelo, e para isso temos o </a:t>
            </a:r>
            <a:br>
              <a:rPr lang="pt-BR" sz="1800" b="0" i="0" dirty="0">
                <a:solidFill>
                  <a:srgbClr val="3A3A3A"/>
                </a:solidFill>
                <a:effectLst/>
                <a:latin typeface="Arial Narrow" panose="020B0606020202030204" pitchFamily="34" charset="0"/>
              </a:rPr>
            </a:br>
            <a:r>
              <a:rPr lang="pt-BR" sz="1800" b="1" i="1" dirty="0">
                <a:solidFill>
                  <a:srgbClr val="3A3A3A"/>
                </a:solidFill>
                <a:effectLst/>
                <a:latin typeface="Arial Narrow" panose="020B0606020202030204" pitchFamily="34" charset="0"/>
              </a:rPr>
              <a:t>método </a:t>
            </a:r>
            <a:r>
              <a:rPr lang="pt-BR" sz="1800" b="1" i="1" dirty="0" err="1">
                <a:solidFill>
                  <a:srgbClr val="3A3A3A"/>
                </a:solidFill>
                <a:effectLst/>
                <a:latin typeface="Arial Narrow" panose="020B0606020202030204" pitchFamily="34" charset="0"/>
              </a:rPr>
              <a:t>fit</a:t>
            </a:r>
            <a:r>
              <a:rPr lang="pt-BR" sz="1800" b="1" i="1" dirty="0">
                <a:solidFill>
                  <a:srgbClr val="3A3A3A"/>
                </a:solidFill>
                <a:effectLst/>
                <a:latin typeface="Arial Narrow" panose="020B0606020202030204" pitchFamily="34" charset="0"/>
              </a:rPr>
              <a:t>(). </a:t>
            </a:r>
            <a:r>
              <a:rPr lang="pt-BR" sz="1800" b="0" i="0" dirty="0">
                <a:solidFill>
                  <a:srgbClr val="3A3A3A"/>
                </a:solidFill>
                <a:effectLst/>
                <a:latin typeface="Arial Narrow" panose="020B0606020202030204" pitchFamily="34" charset="0"/>
              </a:rPr>
              <a:t>Na documentação da função podemos conferir todos os métodos que ela possui.</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9</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endParaRPr sz="3600" b="1" i="0" u="none" strike="noStrike" cap="none" dirty="0">
              <a:solidFill>
                <a:srgbClr val="EA4E6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1900039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5" ma:contentTypeDescription="Crie um novo documento." ma:contentTypeScope="" ma:versionID="b5045d34f54d00713f1d3c8a948584d5">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393f5ed8fbc70cc4225b4f59a31ebb55"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Props1.xml><?xml version="1.0" encoding="utf-8"?>
<ds:datastoreItem xmlns:ds="http://schemas.openxmlformats.org/officeDocument/2006/customXml" ds:itemID="{0B736918-3DF4-4DFD-B72E-3DFD587E5ACE}"/>
</file>

<file path=customXml/itemProps2.xml><?xml version="1.0" encoding="utf-8"?>
<ds:datastoreItem xmlns:ds="http://schemas.openxmlformats.org/officeDocument/2006/customXml" ds:itemID="{A49EE600-6FC7-46F0-B293-02D699B24F3B}"/>
</file>

<file path=customXml/itemProps3.xml><?xml version="1.0" encoding="utf-8"?>
<ds:datastoreItem xmlns:ds="http://schemas.openxmlformats.org/officeDocument/2006/customXml" ds:itemID="{5EC292D7-22FD-4A20-B492-B2D7EAB60C42}"/>
</file>

<file path=docProps/app.xml><?xml version="1.0" encoding="utf-8"?>
<Properties xmlns="http://schemas.openxmlformats.org/officeDocument/2006/extended-properties" xmlns:vt="http://schemas.openxmlformats.org/officeDocument/2006/docPropsVTypes">
  <TotalTime>1232</TotalTime>
  <Words>709</Words>
  <Application>Microsoft Office PowerPoint</Application>
  <PresentationFormat>Apresentação na tela (16:9)</PresentationFormat>
  <Paragraphs>54</Paragraphs>
  <Slides>13</Slides>
  <Notes>13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Arial Narrow</vt:lpstr>
      <vt:lpstr>Century Gothic</vt:lpstr>
      <vt:lpstr>Arial</vt:lpstr>
      <vt:lpstr>Calibri</vt:lpstr>
      <vt:lpstr>Simple Light</vt:lpstr>
      <vt:lpstr>Apresentação do PowerPoint</vt:lpstr>
      <vt:lpstr>Apresentação do PowerPoint</vt:lpstr>
      <vt:lpstr>  Esta biblioteca dispõe de ferramentas simples e eficientes para análise preditiva de dados, é reutilizável em diferentes situações, possui código aberto, sendo acessível a todos e foi construída sobre os pacotes NumPy, SciPy e matplotilib.</vt:lpstr>
      <vt:lpstr>   Neste exemplo iremos criar uma massa de dados com 200 observações, com apenas uma variável preditora, que será a variável x e a variável target, que será a y. Para isso indicamos os parâmetros n_samples = 200 e n_features = 1. O parâmetro noise define o quão dispersos os dados estarão um dos outros. </vt:lpstr>
      <vt:lpstr>   from sklearn.datasets import make_regression #gerando uma massa de dados: x, y = make_regression(n_samples=200, n_features=1, noise=30). </vt:lpstr>
      <vt:lpstr>   Utilizaremos o pacote matplotlib, com o módulo pyplot e a função scatter(), que criará o gráfico, e função show() que o exibirá na tela.</vt:lpstr>
      <vt:lpstr>   Com os dados gerados, já podemos iniciar a criação de nosso modelo de machine learning. Para isso utilizaremos o módulo linear_model, e a função LinearRegression().  from sklearn.linear_model import LinearRegression # Criação do modelo modelo = LinearRegression()</vt:lpstr>
      <vt:lpstr>   Com os dados gerados, já podemos iniciar a criação de nosso modelo de machine learning. Para isso utilizaremos o módulo linear_model, e a função LinearRegression().  from sklearn.linear_model import LinearRegression # Criação do modelo modelo = LinearRegression()</vt:lpstr>
      <vt:lpstr>   Após esta execução, o objeto modelo que acabamos de criar está pronto para receber os dados que darão origem ao modelo. Como não indicamos nenhum parâmetro específico na função, estamos utilizando suas configurações padrão.  Agora precisamos apenas apresentar os dados ao modelo, e para isso temos o  método fit(). Na documentação da função podemos conferir todos os métodos que ela possui.</vt:lpstr>
      <vt:lpstr>   Após esta etapa, nosso modelo de machine learning está pronto e podemos utilizá-lo para prever dados desconhecidos. Simplificando este primeiro entendimento, vamos apenas visualizar a reta de regressão linear que o modelo gera, com os mesmos dados que criaram o modelo. Para isso iremos utilizar o método predict(), indicando que queremos aplicar a previsão nos valores de x.  O resultado do método será uma previsão de y para cada valor de x apresentado.  </vt:lpstr>
      <vt:lpstr>     </vt:lpstr>
      <vt:lpstr>   A função plot() do pacote pyplot gera uma reta com os dados apresentados. Como já temos os dados de x e y, basta indicá-los na função. Assim, primeiramente montamos novamente o gráfico de x e y original com a função scatter(), e somamos a ele a reta de regressão criada a partir dos valores de x, e dos valores previstos de y.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 Mestieri</dc:creator>
  <cp:lastModifiedBy>DIEGO RENAN BRUNO</cp:lastModifiedBy>
  <cp:revision>64</cp:revision>
  <dcterms:modified xsi:type="dcterms:W3CDTF">2022-06-15T04:02:14Z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ies>
</file>