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metadata" ContentType="application/binary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61" r:id="rId3"/>
    <p:sldId id="378" r:id="rId4"/>
    <p:sldId id="379" r:id="rId5"/>
    <p:sldId id="380" r:id="rId6"/>
    <p:sldId id="387" r:id="rId7"/>
    <p:sldId id="381" r:id="rId8"/>
    <p:sldId id="382" r:id="rId9"/>
    <p:sldId id="383" r:id="rId10"/>
    <p:sldId id="384" r:id="rId11"/>
    <p:sldId id="385" r:id="rId12"/>
    <p:sldId id="386" r:id="rId13"/>
    <p:sldId id="270" r:id="rId14"/>
  </p:sldIdLst>
  <p:sldSz cx="9144000" cy="5143500" type="screen16x9"/>
  <p:notesSz cx="6858000" cy="9144000"/>
  <p:embeddedFontLst>
    <p:embeddedFont>
      <p:font typeface="Calibri" pitchFamily="34" charset="0"/>
      <p:regular r:id="rId16"/>
      <p:bold r:id="rId17"/>
      <p:italic r:id="rId18"/>
      <p:boldItalic r:id="rId19"/>
    </p:embeddedFont>
    <p:embeddedFont>
      <p:font typeface="Century Gothic" pitchFamily="34" charset="0"/>
      <p:regular r:id="rId20"/>
      <p:bold r:id="rId21"/>
      <p:italic r:id="rId22"/>
      <p:boldItalic r:id="rId23"/>
    </p:embeddedFont>
    <p:embeddedFont>
      <p:font typeface="Arial Narrow" pitchFamily="3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05" roundtripDataSignature="AMtx7mgDeO90I8HBaw4//EzmFDUXWtYA0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2DDF"/>
    <a:srgbClr val="FF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7398" autoAdjust="0"/>
    <p:restoredTop sz="94660"/>
  </p:normalViewPr>
  <p:slideViewPr>
    <p:cSldViewPr snapToGrid="0">
      <p:cViewPr>
        <p:scale>
          <a:sx n="90" d="100"/>
          <a:sy n="90" d="100"/>
        </p:scale>
        <p:origin x="-1152" y="-39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10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10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07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10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105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0a4cd88d6f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g10a4cd88d6f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1a3cd0d61f_0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5" name="Google Shape;305;g11a3cd0d61f_0_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4EC5463-B062-47A7-BE31-A8E7E64D8430}" type="datetime1">
              <a:rPr lang="pt-BR" smtClean="0"/>
              <a:pPr/>
              <a:t>16/05/2022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3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Prof. Dr. Diego Bruno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Education Tech Lead </a:t>
            </a:r>
            <a:r>
              <a:rPr lang="en-US" sz="16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na</a:t>
            </a: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DIO</a:t>
            </a:r>
            <a:b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6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Doutor em Robótica e </a:t>
            </a:r>
            <a:r>
              <a:rPr lang="en-US" sz="1600" i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Machine Learning </a:t>
            </a:r>
            <a:r>
              <a:rPr lang="en-US" sz="16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pelo</a:t>
            </a: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ICMC-USP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85011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500" b="1" dirty="0" err="1" smtClean="0">
                <a:solidFill>
                  <a:srgbClr val="FF0000"/>
                </a:solidFill>
                <a:latin typeface="Century Gothic" pitchFamily="34" charset="0"/>
              </a:rPr>
              <a:t>Algoritmos</a:t>
            </a:r>
            <a:r>
              <a:rPr lang="en-US" sz="4500" b="1" dirty="0" smtClean="0">
                <a:solidFill>
                  <a:srgbClr val="FF0000"/>
                </a:solidFill>
                <a:latin typeface="Century Gothic" pitchFamily="34" charset="0"/>
              </a:rPr>
              <a:t> </a:t>
            </a:r>
            <a:r>
              <a:rPr lang="en-US" sz="4500" b="1" i="1" u="none" strike="noStrike" cap="none" dirty="0" smtClean="0">
                <a:solidFill>
                  <a:srgbClr val="FF0000"/>
                </a:solidFill>
                <a:latin typeface="Century Gothic" pitchFamily="34" charset="0"/>
                <a:ea typeface="Century Gothic"/>
                <a:cs typeface="Century Gothic"/>
                <a:sym typeface="Century Gothic"/>
              </a:rPr>
              <a:t>Fuzzy</a:t>
            </a:r>
            <a:endParaRPr sz="4000" b="1" i="1" u="none" strike="noStrike" cap="none">
              <a:solidFill>
                <a:srgbClr val="FF0000"/>
              </a:solidFill>
              <a:latin typeface="Century Gothic" pitchFamily="34" charset="0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1</a:t>
            </a:fld>
            <a:r>
              <a:rPr lang="en-US"/>
              <a:t>]</a:t>
            </a:r>
            <a:endParaRPr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xmlns:lc="http://schemas.openxmlformats.org/drawingml/2006/lockedCanvas" xmlns="" id="{F1FE37EF-35DE-D0FD-A436-66DD07BEB0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:lc="http://schemas.openxmlformats.org/drawingml/2006/lockedCanvas" xmlns="" val="0"/>
              </a:ext>
            </a:extLst>
          </a:blip>
          <a:srcRect/>
          <a:stretch>
            <a:fillRect/>
          </a:stretch>
        </p:blipFill>
        <p:spPr bwMode="auto">
          <a:xfrm>
            <a:off x="7666653" y="1818640"/>
            <a:ext cx="1477347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lc="http://schemas.openxmlformats.org/drawingml/2006/lockedCanvas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lc="http://schemas.openxmlformats.org/drawingml/2006/lockedCanvas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0" name="Picture 2" descr="Optimization, machine learning and statistics. Which one do I need? | by  Luiz Henrique Cherri | Medium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995333" y="853546"/>
            <a:ext cx="2839507" cy="258395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> </a:t>
            </a:r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>  </a:t>
            </a:r>
            <a:endParaRPr lang="pt-BR" sz="2200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10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224009" cy="164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600" b="1" dirty="0" err="1" smtClea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Defuzificação</a:t>
            </a:r>
            <a:endParaRPr lang="pt-BR" sz="2200" dirty="0" smtClean="0">
              <a:solidFill>
                <a:schemeClr val="tx1"/>
              </a:solidFill>
              <a:latin typeface="Arial Narrow" pitchFamily="34" charset="0"/>
              <a:ea typeface="Century Gothic"/>
              <a:cs typeface="Century Gothic"/>
              <a:sym typeface="Wingdings" pitchFamily="2" charset="2"/>
            </a:endParaRPr>
          </a:p>
          <a:p>
            <a:pPr lvl="0">
              <a:lnSpc>
                <a:spcPct val="115000"/>
              </a:lnSpc>
              <a:buSzPts val="3200"/>
            </a:pPr>
            <a:endParaRPr lang="pt-BR" sz="2200" b="1" dirty="0" smtClean="0">
              <a:solidFill>
                <a:schemeClr val="tx1"/>
              </a:solidFill>
              <a:latin typeface="Arial Narrow" pitchFamily="34" charset="0"/>
              <a:ea typeface="Century Gothic"/>
              <a:cs typeface="Century Gothic"/>
              <a:sym typeface="Wingdings" pitchFamily="2" charset="2"/>
            </a:endParaRPr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3959" y="1149350"/>
            <a:ext cx="7031784" cy="3160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Seta para a direita 11"/>
          <p:cNvSpPr/>
          <p:nvPr/>
        </p:nvSpPr>
        <p:spPr>
          <a:xfrm>
            <a:off x="2683934" y="1498601"/>
            <a:ext cx="592666" cy="4064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3655924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> </a:t>
            </a:r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>  </a:t>
            </a:r>
            <a:endParaRPr lang="pt-BR" sz="2200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11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224009" cy="164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600" b="1" dirty="0" err="1" smtClea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</a:t>
            </a:r>
            <a:r>
              <a:rPr lang="pt-BR" sz="3600" b="1" dirty="0" err="1" smtClea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uzzificação</a:t>
            </a:r>
            <a:endParaRPr lang="pt-BR" sz="2200" dirty="0" smtClean="0">
              <a:solidFill>
                <a:schemeClr val="tx1"/>
              </a:solidFill>
              <a:latin typeface="Arial Narrow" pitchFamily="34" charset="0"/>
              <a:ea typeface="Century Gothic"/>
              <a:cs typeface="Century Gothic"/>
              <a:sym typeface="Wingdings" pitchFamily="2" charset="2"/>
            </a:endParaRPr>
          </a:p>
          <a:p>
            <a:pPr lvl="0">
              <a:lnSpc>
                <a:spcPct val="115000"/>
              </a:lnSpc>
              <a:buSzPts val="3200"/>
            </a:pPr>
            <a:endParaRPr lang="pt-BR" sz="2200" b="1" dirty="0" smtClean="0">
              <a:solidFill>
                <a:schemeClr val="tx1"/>
              </a:solidFill>
              <a:latin typeface="Arial Narrow" pitchFamily="34" charset="0"/>
              <a:ea typeface="Century Gothic"/>
              <a:cs typeface="Century Gothic"/>
              <a:sym typeface="Wingdings" pitchFamily="2" charset="2"/>
            </a:endParaRPr>
          </a:p>
        </p:txBody>
      </p:sp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0447" y="1257830"/>
            <a:ext cx="5458353" cy="33502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655924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> </a:t>
            </a:r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>  </a:t>
            </a:r>
            <a:endParaRPr lang="pt-BR" sz="2200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12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224009" cy="164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600" b="1" dirty="0" err="1" smtClea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Defuzzificação</a:t>
            </a:r>
            <a:endParaRPr lang="pt-BR" sz="2200" dirty="0" smtClean="0">
              <a:solidFill>
                <a:schemeClr val="tx1"/>
              </a:solidFill>
              <a:latin typeface="Arial Narrow" pitchFamily="34" charset="0"/>
              <a:ea typeface="Century Gothic"/>
              <a:cs typeface="Century Gothic"/>
              <a:sym typeface="Wingdings" pitchFamily="2" charset="2"/>
            </a:endParaRPr>
          </a:p>
          <a:p>
            <a:pPr lvl="0">
              <a:lnSpc>
                <a:spcPct val="115000"/>
              </a:lnSpc>
              <a:buSzPts val="3200"/>
            </a:pPr>
            <a:endParaRPr lang="pt-BR" sz="2200" b="1" dirty="0" smtClean="0">
              <a:solidFill>
                <a:schemeClr val="tx1"/>
              </a:solidFill>
              <a:latin typeface="Arial Narrow" pitchFamily="34" charset="0"/>
              <a:ea typeface="Century Gothic"/>
              <a:cs typeface="Century Gothic"/>
              <a:sym typeface="Wingdings" pitchFamily="2" charset="2"/>
            </a:endParaRPr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7866" y="1272116"/>
            <a:ext cx="6638925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655924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1a3cd0d61f_0_227"/>
          <p:cNvSpPr txBox="1"/>
          <p:nvPr/>
        </p:nvSpPr>
        <p:spPr>
          <a:xfrm>
            <a:off x="1162075" y="234820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Prof. Dr. Diego Bruno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g11a3cd0d61f_0_227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dirty="0" smtClea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Obrigado!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09" name="Google Shape;309;g11a3cd0d61f_0_2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g11a3cd0d61f_0_22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13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  <p:sp>
        <p:nvSpPr>
          <p:cNvPr id="312" name="Google Shape;312;g11a3cd0d61f_0_227"/>
          <p:cNvSpPr txBox="1"/>
          <p:nvPr/>
        </p:nvSpPr>
        <p:spPr>
          <a:xfrm>
            <a:off x="3834625" y="2065900"/>
            <a:ext cx="3997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1">
                <a:solidFill>
                  <a:srgbClr val="FFFF00"/>
                </a:solidFill>
              </a:rPr>
              <a:t>                       Machine Learning</a:t>
            </a:r>
            <a:endParaRPr sz="1800" b="1" i="1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0a4cd88d6f_0_57"/>
          <p:cNvSpPr txBox="1"/>
          <p:nvPr/>
        </p:nvSpPr>
        <p:spPr>
          <a:xfrm>
            <a:off x="1162075" y="250060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g10a4cd88d6f_0_57"/>
          <p:cNvSpPr txBox="1"/>
          <p:nvPr/>
        </p:nvSpPr>
        <p:spPr>
          <a:xfrm>
            <a:off x="1162075" y="1317000"/>
            <a:ext cx="703895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lnSpc>
                <a:spcPct val="115000"/>
              </a:lnSpc>
              <a:buSzPts val="3200"/>
            </a:pPr>
            <a:r>
              <a:rPr lang="en-US" sz="6000" b="1" dirty="0" smtClean="0">
                <a:solidFill>
                  <a:srgbClr val="FF0000"/>
                </a:solidFill>
                <a:latin typeface="Century Gothic" pitchFamily="34" charset="0"/>
              </a:rPr>
              <a:t>Fuzzy</a:t>
            </a:r>
            <a:r>
              <a:rPr lang="en-US" sz="5500" b="1" dirty="0" smtClea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…</a:t>
            </a:r>
            <a:endParaRPr sz="5500" b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55" name="Google Shape;155;g10a4cd88d6f_0_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g10a4cd88d6f_0_5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2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  <p:sp>
        <p:nvSpPr>
          <p:cNvPr id="158" name="Google Shape;158;g10a4cd88d6f_0_57"/>
          <p:cNvSpPr txBox="1"/>
          <p:nvPr/>
        </p:nvSpPr>
        <p:spPr>
          <a:xfrm>
            <a:off x="-205740" y="2721220"/>
            <a:ext cx="3997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1" dirty="0">
                <a:solidFill>
                  <a:srgbClr val="FFFF00"/>
                </a:solidFill>
              </a:rPr>
              <a:t>                       Machine Learning</a:t>
            </a:r>
            <a:endParaRPr sz="1800" b="1" i="1">
              <a:solidFill>
                <a:srgbClr val="FFFF00"/>
              </a:solidFill>
            </a:endParaRPr>
          </a:p>
        </p:txBody>
      </p:sp>
      <p:pic>
        <p:nvPicPr>
          <p:cNvPr id="12" name="Picture 2" descr="Optimization, machine learning and statistics. Which one do I need? | by  Luiz Henrique Cherri | Medium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094180" y="1894946"/>
            <a:ext cx="2504527" cy="227912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> </a:t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>  </a:t>
            </a:r>
            <a:endParaRPr lang="pt-BR" sz="2200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3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224009" cy="164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600" b="1" dirty="0" smtClea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Otimização de modelos de ML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2200" dirty="0" smtClean="0">
                <a:solidFill>
                  <a:schemeClr val="tx1"/>
                </a:solidFill>
                <a:latin typeface="Arial Narrow" pitchFamily="34" charset="0"/>
                <a:ea typeface="Century Gothic"/>
                <a:cs typeface="Century Gothic"/>
                <a:sym typeface="Wingdings" pitchFamily="2" charset="2"/>
              </a:rPr>
              <a:t> </a:t>
            </a:r>
            <a:r>
              <a:rPr lang="pt-BR" sz="2200" dirty="0" smtClean="0">
                <a:solidFill>
                  <a:schemeClr val="tx1"/>
                </a:solidFill>
                <a:latin typeface="Arial Narrow" pitchFamily="34" charset="0"/>
                <a:ea typeface="Century Gothic"/>
                <a:cs typeface="Century Gothic"/>
                <a:sym typeface="Century Gothic"/>
              </a:rPr>
              <a:t>Pilares para otimização:</a:t>
            </a:r>
            <a:r>
              <a:rPr lang="pt-BR" sz="3600" dirty="0" smtClean="0">
                <a:solidFill>
                  <a:schemeClr val="tx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sz="3600" i="0" u="none" strike="noStrike" cap="none">
              <a:solidFill>
                <a:schemeClr val="tx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xmlns:lc="http://schemas.openxmlformats.org/drawingml/2006/lockedCanvas" xmlns="" id="{F1FE37EF-35DE-D0FD-A436-66DD07BEB0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:lc="http://schemas.openxmlformats.org/drawingml/2006/lockedCanvas" xmlns="" val="0"/>
              </a:ext>
            </a:extLst>
          </a:blip>
          <a:srcRect/>
          <a:stretch>
            <a:fillRect/>
          </a:stretch>
        </p:blipFill>
        <p:spPr bwMode="auto">
          <a:xfrm>
            <a:off x="4999653" y="2851573"/>
            <a:ext cx="1477347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lc="http://schemas.openxmlformats.org/drawingml/2006/lockedCanvas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lc="http://schemas.openxmlformats.org/drawingml/2006/lockedCanvas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2" descr="Optimization, machine learning and statistics. Which one do I need? | by  Luiz Henrique Cherri | Medium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28333" y="1886479"/>
            <a:ext cx="2839507" cy="258395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655924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> </a:t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>  </a:t>
            </a:r>
            <a:endParaRPr lang="pt-BR" sz="2200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4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224009" cy="164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600" b="1" dirty="0" smtClea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Algoritmos </a:t>
            </a:r>
            <a:r>
              <a:rPr lang="pt-BR" sz="3600" b="1" dirty="0" err="1" smtClea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Fuzzy</a:t>
            </a:r>
            <a:endParaRPr lang="pt-BR" sz="3600" b="1" dirty="0" smtClean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lvl="0">
              <a:lnSpc>
                <a:spcPct val="115000"/>
              </a:lnSpc>
              <a:buSzPts val="3200"/>
            </a:pPr>
            <a:r>
              <a:rPr lang="pt-BR" sz="2200" dirty="0" smtClean="0">
                <a:solidFill>
                  <a:schemeClr val="tx1"/>
                </a:solidFill>
                <a:latin typeface="Arial Narrow" pitchFamily="34" charset="0"/>
                <a:ea typeface="Century Gothic"/>
                <a:cs typeface="Century Gothic"/>
                <a:sym typeface="Wingdings" pitchFamily="2" charset="2"/>
              </a:rPr>
              <a:t> </a:t>
            </a:r>
            <a:r>
              <a:rPr lang="pt-BR" sz="2200" dirty="0" smtClean="0">
                <a:latin typeface="Arial Narrow" pitchFamily="34" charset="0"/>
              </a:rPr>
              <a:t>A </a:t>
            </a:r>
            <a:r>
              <a:rPr lang="pt-BR" sz="2200" b="1" dirty="0" smtClean="0">
                <a:latin typeface="Arial Narrow" pitchFamily="34" charset="0"/>
              </a:rPr>
              <a:t>lógica</a:t>
            </a:r>
            <a:r>
              <a:rPr lang="pt-BR" sz="2200" dirty="0" smtClean="0">
                <a:latin typeface="Arial Narrow" pitchFamily="34" charset="0"/>
              </a:rPr>
              <a:t> difusa ou </a:t>
            </a:r>
            <a:r>
              <a:rPr lang="pt-BR" sz="2200" b="1" dirty="0" smtClean="0">
                <a:latin typeface="Arial Narrow" pitchFamily="34" charset="0"/>
              </a:rPr>
              <a:t>lógica </a:t>
            </a:r>
            <a:r>
              <a:rPr lang="pt-BR" sz="2200" b="1" i="1" dirty="0" err="1" smtClean="0">
                <a:latin typeface="Arial Narrow" pitchFamily="34" charset="0"/>
              </a:rPr>
              <a:t>fuzzy</a:t>
            </a:r>
            <a:r>
              <a:rPr lang="pt-BR" sz="2200" dirty="0" smtClean="0">
                <a:latin typeface="Arial Narrow" pitchFamily="34" charset="0"/>
              </a:rPr>
              <a:t> é a forma de </a:t>
            </a:r>
            <a:r>
              <a:rPr lang="pt-BR" sz="2200" b="1" dirty="0" smtClean="0">
                <a:latin typeface="Arial Narrow" pitchFamily="34" charset="0"/>
              </a:rPr>
              <a:t>lógica</a:t>
            </a:r>
            <a:r>
              <a:rPr lang="pt-BR" sz="2200" dirty="0" smtClean="0">
                <a:latin typeface="Arial Narrow" pitchFamily="34" charset="0"/>
              </a:rPr>
              <a:t> multivalorada, na qual os valores verdade das variáveis podem ser qualquer número real entre 0 (correspondente ao valor falso) e 1 (correspondente ao valor verdadeiro).</a:t>
            </a:r>
            <a:endParaRPr sz="2200" i="0" u="none" strike="noStrike" cap="none">
              <a:solidFill>
                <a:schemeClr val="tx1"/>
              </a:solidFill>
              <a:latin typeface="Arial Narrow" pitchFamily="34" charset="0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026" name="Picture 2" descr="Lógica Fuzzy Introdução, motivação e conjuntos fuzzy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59909" y="2409296"/>
            <a:ext cx="4053980" cy="220503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655924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> </a:t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>  </a:t>
            </a:r>
            <a:endParaRPr lang="pt-BR" sz="2200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5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224009" cy="164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600" b="1" dirty="0" smtClea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Algoritmos </a:t>
            </a:r>
            <a:r>
              <a:rPr lang="pt-BR" sz="3600" b="1" dirty="0" err="1" smtClea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Fuzzy</a:t>
            </a:r>
            <a:endParaRPr lang="pt-BR" sz="3600" b="1" dirty="0" smtClean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lvl="0">
              <a:lnSpc>
                <a:spcPct val="115000"/>
              </a:lnSpc>
              <a:buSzPts val="3200"/>
            </a:pPr>
            <a:r>
              <a:rPr lang="pt-BR" sz="2200" dirty="0" smtClean="0">
                <a:solidFill>
                  <a:schemeClr val="tx1"/>
                </a:solidFill>
                <a:latin typeface="Arial Narrow" pitchFamily="34" charset="0"/>
                <a:ea typeface="Century Gothic"/>
                <a:cs typeface="Century Gothic"/>
                <a:sym typeface="Wingdings" pitchFamily="2" charset="2"/>
              </a:rPr>
              <a:t> </a:t>
            </a:r>
            <a:r>
              <a:rPr lang="pt-BR" sz="2200" dirty="0" smtClean="0">
                <a:latin typeface="Arial Narrow" pitchFamily="34" charset="0"/>
              </a:rPr>
              <a:t>A </a:t>
            </a:r>
            <a:r>
              <a:rPr lang="pt-BR" sz="2200" b="1" dirty="0" smtClean="0">
                <a:latin typeface="Arial Narrow" pitchFamily="34" charset="0"/>
              </a:rPr>
              <a:t>lógica</a:t>
            </a:r>
            <a:r>
              <a:rPr lang="pt-BR" sz="2200" dirty="0" smtClean="0">
                <a:latin typeface="Arial Narrow" pitchFamily="34" charset="0"/>
              </a:rPr>
              <a:t> difusa ou </a:t>
            </a:r>
            <a:r>
              <a:rPr lang="pt-BR" sz="2200" b="1" dirty="0" smtClean="0">
                <a:latin typeface="Arial Narrow" pitchFamily="34" charset="0"/>
              </a:rPr>
              <a:t>lógica </a:t>
            </a:r>
            <a:r>
              <a:rPr lang="pt-BR" sz="2200" b="1" i="1" dirty="0" err="1" smtClean="0">
                <a:latin typeface="Arial Narrow" pitchFamily="34" charset="0"/>
              </a:rPr>
              <a:t>fuzzy</a:t>
            </a:r>
            <a:r>
              <a:rPr lang="pt-BR" sz="2200" dirty="0" smtClean="0">
                <a:latin typeface="Arial Narrow" pitchFamily="34" charset="0"/>
              </a:rPr>
              <a:t> é a forma de </a:t>
            </a:r>
            <a:r>
              <a:rPr lang="pt-BR" sz="2200" b="1" dirty="0" smtClean="0">
                <a:latin typeface="Arial Narrow" pitchFamily="34" charset="0"/>
              </a:rPr>
              <a:t>lógica</a:t>
            </a:r>
            <a:r>
              <a:rPr lang="pt-BR" sz="2200" dirty="0" smtClean="0">
                <a:latin typeface="Arial Narrow" pitchFamily="34" charset="0"/>
              </a:rPr>
              <a:t> multivalorada, na qual os valores verdade das variáveis podem ser qualquer número real entre 0 (correspondente ao valor falso) e 1 (correspondente ao valor verdadeiro).</a:t>
            </a:r>
            <a:endParaRPr sz="2200" i="0" u="none" strike="noStrike" cap="none">
              <a:solidFill>
                <a:schemeClr val="tx1"/>
              </a:solidFill>
              <a:latin typeface="Arial Narrow" pitchFamily="34" charset="0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8674" name="Picture 2" descr="O que é lógica fuzzy? - Electrical e-Library.com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1908" y="2624667"/>
            <a:ext cx="6038850" cy="187695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655924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> </a:t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>  </a:t>
            </a:r>
            <a:endParaRPr lang="pt-BR" sz="2200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6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224009" cy="164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600" b="1" dirty="0" smtClea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Conjuntos </a:t>
            </a:r>
            <a:r>
              <a:rPr lang="pt-BR" sz="3600" b="1" dirty="0" err="1" smtClea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Fuzzy</a:t>
            </a:r>
            <a:endParaRPr lang="pt-BR" sz="3600" b="1" dirty="0" smtClean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lvl="0">
              <a:lnSpc>
                <a:spcPct val="115000"/>
              </a:lnSpc>
              <a:buSzPts val="3200"/>
            </a:pPr>
            <a:r>
              <a:rPr lang="pt-BR" sz="2200" dirty="0" smtClean="0">
                <a:solidFill>
                  <a:schemeClr val="tx1"/>
                </a:solidFill>
                <a:latin typeface="Arial Narrow" pitchFamily="34" charset="0"/>
                <a:ea typeface="Century Gothic"/>
                <a:cs typeface="Century Gothic"/>
                <a:sym typeface="Wingdings" pitchFamily="2" charset="2"/>
              </a:rPr>
              <a:t> </a:t>
            </a:r>
            <a:r>
              <a:rPr lang="pt-BR" sz="2200" dirty="0" smtClean="0">
                <a:latin typeface="Arial Narrow" pitchFamily="34" charset="0"/>
              </a:rPr>
              <a:t>Conjuntos de entrada para um sistema </a:t>
            </a:r>
            <a:r>
              <a:rPr lang="pt-BR" sz="2200" dirty="0" err="1" smtClean="0">
                <a:latin typeface="Arial Narrow" pitchFamily="34" charset="0"/>
              </a:rPr>
              <a:t>Fuzzy</a:t>
            </a:r>
            <a:endParaRPr sz="2200" i="0" u="none" strike="noStrike" cap="none">
              <a:solidFill>
                <a:schemeClr val="tx1"/>
              </a:solidFill>
              <a:latin typeface="Arial Narrow" pitchFamily="34" charset="0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" name="Picture 2" descr="Conjuntos fuzzy das entradas | Download Scientific Diagram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5842" y="1447799"/>
            <a:ext cx="2989544" cy="3478742"/>
          </a:xfrm>
          <a:prstGeom prst="rect">
            <a:avLst/>
          </a:prstGeom>
          <a:noFill/>
        </p:spPr>
      </p:pic>
      <p:pic>
        <p:nvPicPr>
          <p:cNvPr id="28676" name="Picture 4" descr="TP034-Tópicos Especiais de Pesquisa Operacional I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50241" y="1653644"/>
            <a:ext cx="3678301" cy="213942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655924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> </a:t>
            </a:r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>  </a:t>
            </a:r>
            <a:endParaRPr lang="pt-BR" sz="2200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7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224009" cy="164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600" b="1" dirty="0" smtClea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Algoritmos </a:t>
            </a:r>
            <a:r>
              <a:rPr lang="pt-BR" sz="3600" b="1" dirty="0" err="1" smtClea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Fuzzy</a:t>
            </a:r>
            <a:endParaRPr lang="pt-BR" sz="2200" dirty="0" smtClean="0">
              <a:solidFill>
                <a:schemeClr val="tx1"/>
              </a:solidFill>
              <a:latin typeface="Arial Narrow" pitchFamily="34" charset="0"/>
              <a:ea typeface="Century Gothic"/>
              <a:cs typeface="Century Gothic"/>
              <a:sym typeface="Wingdings" pitchFamily="2" charset="2"/>
            </a:endParaRPr>
          </a:p>
          <a:p>
            <a:pPr lvl="0">
              <a:lnSpc>
                <a:spcPct val="115000"/>
              </a:lnSpc>
              <a:buSzPts val="3200"/>
            </a:pPr>
            <a:endParaRPr lang="pt-BR" sz="2200" b="1" dirty="0" smtClean="0">
              <a:solidFill>
                <a:schemeClr val="tx1"/>
              </a:solidFill>
              <a:latin typeface="Arial Narrow" pitchFamily="34" charset="0"/>
              <a:ea typeface="Century Gothic"/>
              <a:cs typeface="Century Gothic"/>
              <a:sym typeface="Wingdings" pitchFamily="2" charset="2"/>
            </a:endParaRPr>
          </a:p>
          <a:p>
            <a:pPr lvl="0">
              <a:lnSpc>
                <a:spcPct val="115000"/>
              </a:lnSpc>
              <a:buSzPts val="3200"/>
            </a:pPr>
            <a:r>
              <a:rPr lang="pt-BR" sz="2200" b="1" dirty="0" smtClean="0">
                <a:solidFill>
                  <a:schemeClr val="tx1"/>
                </a:solidFill>
                <a:latin typeface="Arial Narrow" pitchFamily="34" charset="0"/>
                <a:ea typeface="Century Gothic"/>
                <a:cs typeface="Century Gothic"/>
                <a:sym typeface="Wingdings" pitchFamily="2" charset="2"/>
              </a:rPr>
              <a:t> Relações</a:t>
            </a:r>
          </a:p>
          <a:p>
            <a:pPr lvl="0">
              <a:lnSpc>
                <a:spcPct val="115000"/>
              </a:lnSpc>
              <a:buSzPts val="3200"/>
            </a:pPr>
            <a:endParaRPr lang="pt-BR" sz="2200" b="1" i="0" u="none" strike="noStrike" cap="none" dirty="0" smtClean="0">
              <a:solidFill>
                <a:schemeClr val="tx1"/>
              </a:solidFill>
              <a:latin typeface="Arial Narrow" pitchFamily="34" charset="0"/>
              <a:ea typeface="Century Gothic"/>
              <a:cs typeface="Century Gothic"/>
              <a:sym typeface="Century Gothic"/>
            </a:endParaRPr>
          </a:p>
          <a:p>
            <a:pPr lvl="0">
              <a:lnSpc>
                <a:spcPct val="115000"/>
              </a:lnSpc>
              <a:buSzPts val="3200"/>
            </a:pPr>
            <a:r>
              <a:rPr lang="pt-BR" sz="2200" i="0" u="none" strike="noStrike" cap="none" dirty="0" smtClean="0">
                <a:solidFill>
                  <a:schemeClr val="tx1"/>
                </a:solidFill>
                <a:latin typeface="Arial Narrow" pitchFamily="34" charset="0"/>
                <a:ea typeface="Century Gothic"/>
                <a:cs typeface="Century Gothic"/>
                <a:sym typeface="Century Gothic"/>
              </a:rPr>
              <a:t>Metas (</a:t>
            </a:r>
            <a:r>
              <a:rPr lang="pt-BR" sz="2200" i="1" u="none" strike="noStrike" cap="none" dirty="0" err="1" smtClean="0">
                <a:solidFill>
                  <a:schemeClr val="tx1"/>
                </a:solidFill>
                <a:latin typeface="Arial Narrow" pitchFamily="34" charset="0"/>
                <a:ea typeface="Century Gothic"/>
                <a:cs typeface="Century Gothic"/>
                <a:sym typeface="Century Gothic"/>
              </a:rPr>
              <a:t>goals</a:t>
            </a:r>
            <a:r>
              <a:rPr lang="pt-BR" sz="2200" i="1" u="none" strike="noStrike" cap="none" dirty="0" smtClean="0">
                <a:solidFill>
                  <a:schemeClr val="tx1"/>
                </a:solidFill>
                <a:latin typeface="Arial Narrow" pitchFamily="34" charset="0"/>
                <a:ea typeface="Century Gothic"/>
                <a:cs typeface="Century Gothic"/>
                <a:sym typeface="Century Gothic"/>
              </a:rPr>
              <a:t>) </a:t>
            </a:r>
            <a:r>
              <a:rPr lang="pt-BR" sz="2200" u="none" strike="noStrike" cap="none" dirty="0" smtClean="0">
                <a:solidFill>
                  <a:schemeClr val="tx1"/>
                </a:solidFill>
                <a:latin typeface="Arial Narrow" pitchFamily="34" charset="0"/>
                <a:ea typeface="Century Gothic"/>
                <a:cs typeface="Century Gothic"/>
                <a:sym typeface="Century Gothic"/>
              </a:rPr>
              <a:t>flexíveis;</a:t>
            </a:r>
          </a:p>
          <a:p>
            <a:pPr lvl="0">
              <a:lnSpc>
                <a:spcPct val="115000"/>
              </a:lnSpc>
              <a:buSzPts val="3200"/>
            </a:pPr>
            <a:r>
              <a:rPr lang="pt-BR" sz="2200" i="0" dirty="0" smtClean="0">
                <a:solidFill>
                  <a:schemeClr val="tx1"/>
                </a:solidFill>
                <a:latin typeface="Arial Narrow" pitchFamily="34" charset="0"/>
                <a:ea typeface="Century Gothic"/>
                <a:cs typeface="Century Gothic"/>
                <a:sym typeface="Century Gothic"/>
              </a:rPr>
              <a:t>Restriçõe</a:t>
            </a:r>
            <a:r>
              <a:rPr lang="pt-BR" sz="2200" dirty="0" smtClean="0">
                <a:solidFill>
                  <a:schemeClr val="tx1"/>
                </a:solidFill>
                <a:latin typeface="Arial Narrow" pitchFamily="34" charset="0"/>
                <a:ea typeface="Century Gothic"/>
                <a:cs typeface="Century Gothic"/>
                <a:sym typeface="Century Gothic"/>
              </a:rPr>
              <a:t>s flexíveis.</a:t>
            </a:r>
            <a:endParaRPr sz="2200" i="0" u="none" strike="noStrike" cap="none">
              <a:solidFill>
                <a:schemeClr val="tx1"/>
              </a:solidFill>
              <a:latin typeface="Arial Narrow" pitchFamily="34" charset="0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05635" y="1189039"/>
            <a:ext cx="5012250" cy="2561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655924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> </a:t>
            </a:r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>  </a:t>
            </a:r>
            <a:endParaRPr lang="pt-BR" sz="2200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8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224009" cy="164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600" b="1" dirty="0" smtClea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Algoritmos </a:t>
            </a:r>
            <a:r>
              <a:rPr lang="pt-BR" sz="3600" b="1" dirty="0" err="1" smtClea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Fuzzy</a:t>
            </a:r>
            <a:endParaRPr lang="pt-BR" sz="2200" dirty="0" smtClean="0">
              <a:solidFill>
                <a:schemeClr val="tx1"/>
              </a:solidFill>
              <a:latin typeface="Arial Narrow" pitchFamily="34" charset="0"/>
              <a:ea typeface="Century Gothic"/>
              <a:cs typeface="Century Gothic"/>
              <a:sym typeface="Wingdings" pitchFamily="2" charset="2"/>
            </a:endParaRPr>
          </a:p>
          <a:p>
            <a:pPr lvl="0">
              <a:lnSpc>
                <a:spcPct val="115000"/>
              </a:lnSpc>
              <a:buSzPts val="3200"/>
            </a:pPr>
            <a:endParaRPr lang="pt-BR" sz="2200" b="1" dirty="0" smtClean="0">
              <a:solidFill>
                <a:schemeClr val="tx1"/>
              </a:solidFill>
              <a:latin typeface="Arial Narrow" pitchFamily="34" charset="0"/>
              <a:ea typeface="Century Gothic"/>
              <a:cs typeface="Century Gothic"/>
              <a:sym typeface="Wingdings" pitchFamily="2" charset="2"/>
            </a:endParaRPr>
          </a:p>
        </p:txBody>
      </p:sp>
      <p:pic>
        <p:nvPicPr>
          <p:cNvPr id="2050" name="Picture 2" descr="SciELO - Brasil - Controle Automático de Volume em Tempo Real Utilizando  Inferência Fuzzy em um Sistema Embarcado Controle Automático de Volume em  Tempo Real Utilizando Inferência Fuzzy em um Sistema Embarcad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7108" y="1419297"/>
            <a:ext cx="4203669" cy="3288169"/>
          </a:xfrm>
          <a:prstGeom prst="rect">
            <a:avLst/>
          </a:prstGeom>
          <a:noFill/>
        </p:spPr>
      </p:pic>
      <p:pic>
        <p:nvPicPr>
          <p:cNvPr id="2052" name="Picture 4" descr="Função Fuzzy˜zFuzzy˜ Fuzzy˜z(τ ) e Fluxograma do algoritmo para a... |  Download Scientific Diagram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65108" y="1286403"/>
            <a:ext cx="4475692" cy="131111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655924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> </a:t>
            </a:r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>  </a:t>
            </a:r>
            <a:endParaRPr lang="pt-BR" sz="2200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9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224009" cy="164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600" b="1" dirty="0" err="1" smtClea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Fuzificação</a:t>
            </a:r>
            <a:r>
              <a:rPr lang="pt-BR" sz="3600" b="1" dirty="0" smtClea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lang="pt-BR" sz="2200" dirty="0" smtClean="0">
              <a:solidFill>
                <a:schemeClr val="tx1"/>
              </a:solidFill>
              <a:latin typeface="Arial Narrow" pitchFamily="34" charset="0"/>
              <a:ea typeface="Century Gothic"/>
              <a:cs typeface="Century Gothic"/>
              <a:sym typeface="Wingdings" pitchFamily="2" charset="2"/>
            </a:endParaRPr>
          </a:p>
          <a:p>
            <a:pPr lvl="0">
              <a:lnSpc>
                <a:spcPct val="115000"/>
              </a:lnSpc>
              <a:buSzPts val="3200"/>
            </a:pPr>
            <a:endParaRPr lang="pt-BR" sz="2200" b="1" dirty="0" smtClean="0">
              <a:solidFill>
                <a:schemeClr val="tx1"/>
              </a:solidFill>
              <a:latin typeface="Arial Narrow" pitchFamily="34" charset="0"/>
              <a:ea typeface="Century Gothic"/>
              <a:cs typeface="Century Gothic"/>
              <a:sym typeface="Wingdings" pitchFamily="2" charset="2"/>
            </a:endParaRPr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3959" y="1149350"/>
            <a:ext cx="7031784" cy="3160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Seta para a direita 13"/>
          <p:cNvSpPr/>
          <p:nvPr/>
        </p:nvSpPr>
        <p:spPr>
          <a:xfrm>
            <a:off x="1227667" y="1515533"/>
            <a:ext cx="592666" cy="4064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3655924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808</TotalTime>
  <Words>95</Words>
  <PresentationFormat>Apresentação na tela (16:9)</PresentationFormat>
  <Paragraphs>50</Paragraphs>
  <Slides>13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Century Gothic</vt:lpstr>
      <vt:lpstr>Arial Narrow</vt:lpstr>
      <vt:lpstr>Wingdings</vt:lpstr>
      <vt:lpstr>Simple Light</vt:lpstr>
      <vt:lpstr>Slide 1</vt:lpstr>
      <vt:lpstr>Slide 2</vt:lpstr>
      <vt:lpstr>       </vt:lpstr>
      <vt:lpstr>       </vt:lpstr>
      <vt:lpstr>       </vt:lpstr>
      <vt:lpstr>       </vt:lpstr>
      <vt:lpstr>         </vt:lpstr>
      <vt:lpstr>         </vt:lpstr>
      <vt:lpstr>         </vt:lpstr>
      <vt:lpstr>         </vt:lpstr>
      <vt:lpstr>         </vt:lpstr>
      <vt:lpstr>         </vt:lpstr>
      <vt:lpstr>Slide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Larissa Mestieri</dc:creator>
  <cp:lastModifiedBy>Diego Renan Bruno</cp:lastModifiedBy>
  <cp:revision>45</cp:revision>
  <dcterms:modified xsi:type="dcterms:W3CDTF">2022-05-17T03:04:18Z</dcterms:modified>
</cp:coreProperties>
</file>