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76" r:id="rId4"/>
    <p:sldId id="377" r:id="rId5"/>
    <p:sldId id="378" r:id="rId6"/>
    <p:sldId id="380" r:id="rId7"/>
    <p:sldId id="379" r:id="rId8"/>
    <p:sldId id="270" r:id="rId9"/>
  </p:sldIdLst>
  <p:sldSz cx="9144000" cy="5143500" type="screen16x9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Century Gothic" pitchFamily="34" charset="0"/>
      <p:regular r:id="rId15"/>
      <p:bold r:id="rId16"/>
      <p:italic r:id="rId17"/>
      <p:boldItalic r:id="rId18"/>
    </p:embeddedFont>
    <p:embeddedFont>
      <p:font typeface="Arial Narrow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98" autoAdjust="0"/>
    <p:restoredTop sz="94660"/>
  </p:normalViewPr>
  <p:slideViewPr>
    <p:cSldViewPr snapToGrid="0">
      <p:cViewPr>
        <p:scale>
          <a:sx n="100" d="100"/>
          <a:sy n="100" d="100"/>
        </p:scale>
        <p:origin x="-864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Métodos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Validação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029" name="Picture 5" descr="Gráfico Ascendente Gráficos De - Imagens grátis no Pixab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3643" y="922019"/>
            <a:ext cx="3989071" cy="2659381"/>
          </a:xfrm>
          <a:prstGeom prst="rect">
            <a:avLst/>
          </a:prstGeom>
          <a:noFill/>
        </p:spPr>
      </p:pic>
      <p:pic>
        <p:nvPicPr>
          <p:cNvPr id="9" name="Imagem 8">
            <a:extLst>
              <a:ext uri="{FF2B5EF4-FFF2-40B4-BE49-F238E27FC236}">
                <a16:creationId xmlns="" xmlns:lc="http://schemas.openxmlformats.org/drawingml/2006/lockedCanvas" xmlns:a16="http://schemas.microsoft.com/office/drawing/2014/main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33" y="1844040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Validação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05740" y="272122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5" descr="Gráfico Ascendente Gráficos De - Imagens grátis no Pixab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7403" y="2484119"/>
            <a:ext cx="3989071" cy="2659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A matriz de confusão apresenta a relação entre os valores acertados e os valores errados.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 de Confusão</a:t>
            </a:r>
          </a:p>
        </p:txBody>
      </p:sp>
      <p:pic>
        <p:nvPicPr>
          <p:cNvPr id="8196" name="Picture 4" descr="Exemplo de uma matriz de confusão |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495" y="2354581"/>
            <a:ext cx="7003233" cy="2008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>Uma forma simples de validar um modelo envolve separar uma parte dos dados de treinamento e usá-los para obter previsões do modelo treinado sobre o restante dos dados. </a:t>
            </a:r>
            <a:r>
              <a:rPr lang="pt-BR" sz="2200" b="1" dirty="0" smtClean="0">
                <a:latin typeface="Arial Narrow" pitchFamily="34" charset="0"/>
              </a:rPr>
              <a:t>(Validação Cruzada)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Holdout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Validação de Modelos em Machine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939" y="2270760"/>
            <a:ext cx="5707581" cy="2872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>Dividimos o conjunto total de dados em </a:t>
            </a:r>
            <a:r>
              <a:rPr lang="pt-BR" sz="2200" dirty="0" smtClean="0">
                <a:latin typeface="Arial Narrow" pitchFamily="34" charset="0"/>
              </a:rPr>
              <a:t>três subconjuntos </a:t>
            </a:r>
            <a:r>
              <a:rPr lang="pt-BR" sz="2200" dirty="0" smtClean="0">
                <a:latin typeface="Arial Narrow" pitchFamily="34" charset="0"/>
              </a:rPr>
              <a:t>mutuamente exclusivos, um para </a:t>
            </a:r>
            <a:r>
              <a:rPr lang="pt-BR" sz="2200" b="1" dirty="0" smtClean="0">
                <a:latin typeface="Arial Narrow" pitchFamily="34" charset="0"/>
              </a:rPr>
              <a:t>treinamento</a:t>
            </a:r>
            <a:r>
              <a:rPr lang="pt-BR" sz="2200" dirty="0" smtClean="0">
                <a:latin typeface="Arial Narrow" pitchFamily="34" charset="0"/>
              </a:rPr>
              <a:t> (estimação dos parâmetros), um para </a:t>
            </a:r>
            <a:r>
              <a:rPr lang="pt-BR" sz="2200" b="1" dirty="0" smtClean="0">
                <a:latin typeface="Arial Narrow" pitchFamily="34" charset="0"/>
              </a:rPr>
              <a:t>validação</a:t>
            </a:r>
            <a:r>
              <a:rPr lang="pt-BR" sz="2200" dirty="0" smtClean="0">
                <a:latin typeface="Arial Narrow" pitchFamily="34" charset="0"/>
              </a:rPr>
              <a:t> (ajuste de parâmetros) e outro para </a:t>
            </a:r>
            <a:r>
              <a:rPr lang="pt-BR" sz="2200" b="1" dirty="0" smtClean="0">
                <a:latin typeface="Arial Narrow" pitchFamily="34" charset="0"/>
              </a:rPr>
              <a:t>teste</a:t>
            </a:r>
            <a:r>
              <a:rPr lang="pt-BR" sz="2200" dirty="0" smtClean="0">
                <a:latin typeface="Arial Narrow" pitchFamily="34" charset="0"/>
              </a:rPr>
              <a:t>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K-fold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Validation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26" name="AutoShape 2" descr="https://static.wixstatic.com/media/ec9f84_b8d49d925c3244989d4fd242e41e5959~mv2.png/v1/fill/w_907,h_390,al_c,lg_1,q_90/ec9f84_b8d49d925c3244989d4fd242e41e5959~mv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6628" name="Picture 4" descr="untitl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795" y="2253881"/>
            <a:ext cx="6176645" cy="2655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K-fold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</a:t>
            </a: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Validation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26" name="AutoShape 2" descr="https://static.wixstatic.com/media/ec9f84_b8d49d925c3244989d4fd242e41e5959~mv2.png/v1/fill/w_907,h_390,al_c,lg_1,q_90/ec9f84_b8d49d925c3244989d4fd242e41e5959~mv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8674" name="Picture 2" descr="Validação Cruzada Aninhada com Scikit-learn - Data 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0113" y="1042579"/>
            <a:ext cx="4347727" cy="3925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</a:t>
            </a:r>
            <a:r>
              <a:rPr lang="pt-BR" sz="2400" dirty="0" smtClean="0"/>
              <a:t> </a:t>
            </a:r>
            <a:r>
              <a:rPr lang="pt-BR" sz="2200" dirty="0" smtClean="0">
                <a:latin typeface="Arial Narrow" pitchFamily="34" charset="0"/>
              </a:rPr>
              <a:t>Enquanto que </a:t>
            </a:r>
            <a:r>
              <a:rPr lang="pt-BR" sz="2200" i="1" dirty="0" err="1" smtClean="0">
                <a:latin typeface="Arial Narrow" pitchFamily="34" charset="0"/>
              </a:rPr>
              <a:t>cross-validation</a:t>
            </a:r>
            <a:r>
              <a:rPr lang="pt-BR" sz="2200" dirty="0" smtClean="0">
                <a:latin typeface="Arial Narrow" pitchFamily="34" charset="0"/>
              </a:rPr>
              <a:t> usa a técnica de amostragem sem reposição, ou seja, mesmas observações não são incluídas em uma amostra, no </a:t>
            </a:r>
            <a:r>
              <a:rPr lang="pt-BR" sz="2200" i="1" dirty="0" err="1" smtClean="0">
                <a:latin typeface="Arial Narrow" pitchFamily="34" charset="0"/>
              </a:rPr>
              <a:t>bootstrap</a:t>
            </a:r>
            <a:r>
              <a:rPr lang="pt-BR" sz="2200" i="1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>a amostragem é feita </a:t>
            </a:r>
            <a:r>
              <a:rPr lang="pt-BR" sz="2200" b="1" dirty="0" smtClean="0">
                <a:latin typeface="Arial Narrow" pitchFamily="34" charset="0"/>
              </a:rPr>
              <a:t>com reposição</a:t>
            </a:r>
            <a:r>
              <a:rPr lang="pt-BR" sz="2200" dirty="0" smtClean="0">
                <a:latin typeface="Arial Narrow" pitchFamily="34" charset="0"/>
              </a:rPr>
              <a:t>.</a:t>
            </a:r>
            <a:r>
              <a:rPr lang="pt-BR" sz="2200" dirty="0" smtClean="0">
                <a:latin typeface="Arial Narrow" pitchFamily="34" charset="0"/>
              </a:rPr>
              <a:t>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Boostrap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26" name="AutoShape 2" descr="https://static.wixstatic.com/media/ec9f84_b8d49d925c3244989d4fd242e41e5959~mv2.png/v1/fill/w_907,h_390,al_c,lg_1,q_90/ec9f84_b8d49d925c3244989d4fd242e41e5959~mv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650" name="AutoShape 2" descr="https://static.wixstatic.com/media/ec9f84_ff5e8a59c63244c58435ecca81e60aaf~mv2.png/v1/fill/w_889,h_404,al_c,lg_1,q_90/ec9f84_ff5e8a59c63244c58435ecca81e60aaf~mv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7652" name="Picture 4" descr="untitl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715" y="2308860"/>
            <a:ext cx="6004557" cy="2730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58</Words>
  <PresentationFormat>Apresentação na tela (16:9)</PresentationFormat>
  <Paragraphs>27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  A matriz de confusão apresenta a relação entre os valores acertados e os valores errados.     </vt:lpstr>
      <vt:lpstr>    Uma forma simples de validar um modelo envolve separar uma parte dos dados de treinamento e usá-los para obter previsões do modelo treinado sobre o restante dos dados. (Validação Cruzada)     </vt:lpstr>
      <vt:lpstr>    Dividimos o conjunto total de dados em três subconjuntos mutuamente exclusivos, um para treinamento (estimação dos parâmetros), um para validação (ajuste de parâmetros) e outro para teste.      </vt:lpstr>
      <vt:lpstr>        </vt:lpstr>
      <vt:lpstr>    Enquanto que cross-validation usa a técnica de amostragem sem reposição, ou seja, mesmas observações não são incluídas em uma amostra, no bootstrap a amostragem é feita com reposição..     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44</cp:revision>
  <dcterms:modified xsi:type="dcterms:W3CDTF">2022-05-15T13:49:40Z</dcterms:modified>
</cp:coreProperties>
</file>