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376" r:id="rId4"/>
    <p:sldId id="377" r:id="rId5"/>
    <p:sldId id="378" r:id="rId6"/>
    <p:sldId id="379" r:id="rId7"/>
    <p:sldId id="380" r:id="rId8"/>
    <p:sldId id="270" r:id="rId9"/>
  </p:sldIdLst>
  <p:sldSz cx="9144000" cy="5143500" type="screen16x9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Century Gothic" pitchFamily="34" charset="0"/>
      <p:regular r:id="rId15"/>
      <p:bold r:id="rId16"/>
      <p:italic r:id="rId17"/>
      <p:boldItalic r:id="rId18"/>
    </p:embeddedFont>
    <p:embeddedFont>
      <p:font typeface="Arial Narrow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98" autoAdjust="0"/>
    <p:restoredTop sz="94660"/>
  </p:normalViewPr>
  <p:slideViewPr>
    <p:cSldViewPr snapToGrid="0">
      <p:cViewPr>
        <p:scale>
          <a:sx n="110" d="100"/>
          <a:sy n="110" d="100"/>
        </p:scale>
        <p:origin x="-57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6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Tipos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de </a:t>
            </a:r>
            <a:endParaRPr lang="en-US" sz="4500" b="1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Validação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029" name="Picture 5" descr="Gráfico Ascendente Gráficos De - Imagens grátis no Pixaba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3643" y="922019"/>
            <a:ext cx="3989071" cy="2659381"/>
          </a:xfrm>
          <a:prstGeom prst="rect">
            <a:avLst/>
          </a:prstGeom>
          <a:noFill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:lc="http://schemas.openxmlformats.org/drawingml/2006/lockedCanvas" xmlns="" id="{F1FE37EF-35DE-D0FD-A436-66DD07BE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7163733" y="1844040"/>
            <a:ext cx="147734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703895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Validação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05740" y="272122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8" name="Picture 5" descr="Gráfico Ascendente Gráficos De - Imagens grátis no Pixaba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67403" y="2484119"/>
            <a:ext cx="3989071" cy="2659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Métodos de </a:t>
            </a:r>
            <a:r>
              <a:rPr lang="pt-BR" sz="2200" dirty="0" smtClean="0">
                <a:latin typeface="Arial Narrow" pitchFamily="34" charset="0"/>
              </a:rPr>
              <a:t>otimização que </a:t>
            </a:r>
            <a:r>
              <a:rPr lang="pt-BR" sz="2200" b="1" dirty="0" smtClean="0">
                <a:latin typeface="Arial Narrow" pitchFamily="34" charset="0"/>
              </a:rPr>
              <a:t>empregam a derivada de uma função </a:t>
            </a:r>
            <a:r>
              <a:rPr lang="pt-BR" sz="2200" dirty="0" smtClean="0">
                <a:latin typeface="Arial Narrow" pitchFamily="34" charset="0"/>
              </a:rPr>
              <a:t>para encontrar seu ótimo. Estes métodos são determinísticos, ou seja, sempre chegarão à mesma resposta se saírem do mesmo ponto </a:t>
            </a:r>
            <a:r>
              <a:rPr lang="pt-BR" sz="2200" dirty="0" smtClean="0">
                <a:latin typeface="Arial Narrow" pitchFamily="34" charset="0"/>
              </a:rPr>
              <a:t>inicial.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Métodos de subida ou descida.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do tipo gradiente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5260" y="2444801"/>
            <a:ext cx="2663190" cy="24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tângulo 12"/>
          <p:cNvSpPr/>
          <p:nvPr/>
        </p:nvSpPr>
        <p:spPr>
          <a:xfrm>
            <a:off x="281940" y="2880360"/>
            <a:ext cx="3398520" cy="1699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</a:rPr>
              <a:t>Quando 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</a:rPr>
              <a:t>se deseja determinar o </a:t>
            </a:r>
            <a:r>
              <a:rPr lang="pt-BR" sz="2200" b="1" dirty="0" smtClean="0">
                <a:solidFill>
                  <a:schemeClr val="tx1"/>
                </a:solidFill>
                <a:latin typeface="Arial Narrow" pitchFamily="34" charset="0"/>
              </a:rPr>
              <a:t>máximo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</a:rPr>
              <a:t> de uma função escalar, ou o de </a:t>
            </a:r>
            <a:r>
              <a:rPr lang="pt-BR" sz="2200" b="1" dirty="0" smtClean="0">
                <a:solidFill>
                  <a:schemeClr val="tx1"/>
                </a:solidFill>
                <a:latin typeface="Arial Narrow" pitchFamily="34" charset="0"/>
              </a:rPr>
              <a:t>mínimo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</a:rPr>
              <a:t> descida 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</a:rPr>
              <a:t>mais 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</a:rPr>
              <a:t>íngreme.</a:t>
            </a:r>
            <a:endParaRPr lang="pt-BR" sz="220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goritmos bioinspirados – IA Expert Academ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5395" y="1465618"/>
            <a:ext cx="5589905" cy="355501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São aplicados quando não temos a solução determinística e precisamos encontrar a solução ótima global.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b="1" dirty="0" smtClean="0">
                <a:latin typeface="Arial Narrow" pitchFamily="34" charset="0"/>
              </a:rPr>
              <a:t>Algoritmos Bioinspirados</a:t>
            </a:r>
            <a:r>
              <a:rPr lang="pt-BR" sz="2200" dirty="0" smtClean="0">
                <a:latin typeface="Arial Narrow" pitchFamily="34" charset="0"/>
              </a:rPr>
              <a:t>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Heurísticos 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São aplicados quando não temos a solução determinística e precisamos encontrar a solução ótima global.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b="1" dirty="0" smtClean="0">
                <a:latin typeface="Arial Narrow" pitchFamily="34" charset="0"/>
              </a:rPr>
              <a:t>Algoritmos Bioinspirados</a:t>
            </a:r>
            <a:r>
              <a:rPr lang="pt-BR" sz="2200" dirty="0" smtClean="0">
                <a:latin typeface="Arial Narrow" pitchFamily="34" charset="0"/>
              </a:rPr>
              <a:t>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Heurísticos 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06" name="Picture 2" descr="Padrões de operação do mercado diário do gás MIBG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5606" y="1877291"/>
            <a:ext cx="4692388" cy="3132859"/>
          </a:xfrm>
          <a:prstGeom prst="rect">
            <a:avLst/>
          </a:prstGeom>
          <a:noFill/>
        </p:spPr>
      </p:pic>
      <p:pic>
        <p:nvPicPr>
          <p:cNvPr id="21508" name="Picture 4" descr="IA353 - Tópico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39854"/>
            <a:ext cx="3294194" cy="2392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Funcionamento do algoritmo genétic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2927" y="2158339"/>
            <a:ext cx="5601277" cy="2985161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São aplicados quando não temos a solução determinística e precisamos encontrar a solução ótima global.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b="1" dirty="0" smtClean="0">
                <a:latin typeface="Arial Narrow" pitchFamily="34" charset="0"/>
              </a:rPr>
              <a:t>Algoritmos Bioinspirados</a:t>
            </a:r>
            <a:r>
              <a:rPr lang="pt-BR" sz="2200" dirty="0" smtClean="0">
                <a:latin typeface="Arial Narrow" pitchFamily="34" charset="0"/>
              </a:rPr>
              <a:t>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Heurísticos 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aplicar heurística?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984" y="1175038"/>
            <a:ext cx="6837886" cy="157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980893"/>
            <a:ext cx="48101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80</Words>
  <PresentationFormat>Apresentação na tela (16:9)</PresentationFormat>
  <Paragraphs>28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Arial Narrow</vt:lpstr>
      <vt:lpstr>Wingdings</vt:lpstr>
      <vt:lpstr>Simple Light</vt:lpstr>
      <vt:lpstr>Slide 1</vt:lpstr>
      <vt:lpstr>Slide 2</vt:lpstr>
      <vt:lpstr>    Métodos de otimização que empregam a derivada de uma função para encontrar seu ótimo. Estes métodos são determinísticos, ou seja, sempre chegarão à mesma resposta se saírem do mesmo ponto inicial.  Métodos de subida ou descida.      </vt:lpstr>
      <vt:lpstr>    São aplicados quando não temos a solução determinística e precisamos encontrar a solução ótima global.  Algoritmos Bioinspirados.      </vt:lpstr>
      <vt:lpstr>    São aplicados quando não temos a solução determinística e precisamos encontrar a solução ótima global.  Algoritmos Bioinspirados.      </vt:lpstr>
      <vt:lpstr>    São aplicados quando não temos a solução determinística e precisamos encontrar a solução ótima global.  Algoritmos Bioinspirados.      </vt:lpstr>
      <vt:lpstr> 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46</cp:revision>
  <dcterms:modified xsi:type="dcterms:W3CDTF">2022-05-16T14:33:06Z</dcterms:modified>
</cp:coreProperties>
</file>