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387" r:id="rId4"/>
    <p:sldId id="388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270" r:id="rId19"/>
  </p:sldIdLst>
  <p:sldSz cx="9144000" cy="5143500" type="screen16x9"/>
  <p:notesSz cx="6858000" cy="9144000"/>
  <p:embeddedFontLst>
    <p:embeddedFont>
      <p:font typeface="Calibri" pitchFamily="34" charset="0"/>
      <p:regular r:id="rId21"/>
      <p:bold r:id="rId22"/>
      <p:italic r:id="rId23"/>
      <p:boldItalic r:id="rId24"/>
    </p:embeddedFont>
    <p:embeddedFont>
      <p:font typeface="Century Gothic" pitchFamily="34" charset="0"/>
      <p:regular r:id="rId25"/>
      <p:bold r:id="rId26"/>
      <p:italic r:id="rId27"/>
      <p:boldItalic r:id="rId28"/>
    </p:embeddedFont>
    <p:embeddedFont>
      <p:font typeface="Arial Narrow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DD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398" autoAdjust="0"/>
    <p:restoredTop sz="94660"/>
  </p:normalViewPr>
  <p:slideViewPr>
    <p:cSldViewPr snapToGrid="0">
      <p:cViewPr>
        <p:scale>
          <a:sx n="90" d="100"/>
          <a:sy n="90" d="100"/>
        </p:scale>
        <p:origin x="-869" y="-3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18/05/2022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Métricas</a:t>
            </a:r>
            <a:r>
              <a:rPr lang="en-US" sz="4500" b="1" dirty="0" smtClean="0">
                <a:solidFill>
                  <a:srgbClr val="FF0000"/>
                </a:solidFill>
                <a:latin typeface="Century Gothic" pitchFamily="34" charset="0"/>
              </a:rPr>
              <a:t> de </a:t>
            </a: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Avaliação</a:t>
            </a:r>
            <a:r>
              <a:rPr lang="en-US" sz="45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 smtClean="0">
                <a:solidFill>
                  <a:srgbClr val="FF0000"/>
                </a:solidFill>
                <a:latin typeface="Century Gothic" pitchFamily="34" charset="0"/>
              </a:rPr>
              <a:t>de</a:t>
            </a:r>
            <a:r>
              <a:rPr lang="en-US" sz="45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Desempenho</a:t>
            </a:r>
            <a:endParaRPr sz="4000" b="1" u="none" strike="noStrike" cap="none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="" xmlns:lc="http://schemas.openxmlformats.org/drawingml/2006/lockedCanvas" xmlns:a16="http://schemas.microsoft.com/office/drawing/2014/main" id="{F1FE37EF-35DE-D0FD-A436-66DD07BEB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lc="http://schemas.openxmlformats.org/drawingml/2006/lockedCanvas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653" y="1818640"/>
            <a:ext cx="147734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lc="http://schemas.openxmlformats.org/drawingml/2006/lockedCanvas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lc="http://schemas.openxmlformats.org/drawingml/2006/lockedCanvas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Optimization, machine learning and statistics. Which one do I need? | by  Luiz Henrique Cherri | Mediu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45646" y="1564746"/>
            <a:ext cx="2504527" cy="22791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89" y="289560"/>
            <a:ext cx="7732377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Acur</a:t>
            </a: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ácia</a:t>
            </a:r>
            <a:endParaRPr lang="pt-BR" sz="3600" b="1" dirty="0" smtClea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r>
              <a:rPr lang="pt-BR" sz="2200" dirty="0" smtClean="0">
                <a:latin typeface="Arial Narrow" pitchFamily="34" charset="0"/>
              </a:rPr>
              <a:t>Utilizando </a:t>
            </a:r>
            <a:r>
              <a:rPr lang="pt-BR" sz="2200" dirty="0" smtClean="0">
                <a:latin typeface="Arial Narrow" pitchFamily="34" charset="0"/>
              </a:rPr>
              <a:t>como base a matriz de confusão, podemos obter a </a:t>
            </a:r>
            <a:r>
              <a:rPr lang="pt-BR" sz="2200" dirty="0" err="1" smtClean="0">
                <a:latin typeface="Arial Narrow" pitchFamily="34" charset="0"/>
              </a:rPr>
              <a:t>acurácia</a:t>
            </a:r>
            <a:r>
              <a:rPr lang="pt-BR" sz="2200" dirty="0" smtClean="0">
                <a:latin typeface="Arial Narrow" pitchFamily="34" charset="0"/>
              </a:rPr>
              <a:t> pela fórmula </a:t>
            </a:r>
            <a:r>
              <a:rPr lang="pt-BR" sz="2400" dirty="0" smtClean="0"/>
              <a:t>:</a:t>
            </a:r>
            <a:endParaRPr sz="2200" i="0" u="none" strike="noStrike" cap="none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622" y="2117725"/>
            <a:ext cx="63722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89" y="289560"/>
            <a:ext cx="7732377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Acur</a:t>
            </a: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ácia</a:t>
            </a:r>
            <a:endParaRPr lang="pt-BR" sz="3600" b="1" dirty="0" smtClea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r>
              <a:rPr lang="pt-BR" sz="2200" dirty="0" smtClean="0">
                <a:latin typeface="Arial Narrow" pitchFamily="34" charset="0"/>
              </a:rPr>
              <a:t>Utilizando </a:t>
            </a:r>
            <a:r>
              <a:rPr lang="pt-BR" sz="2200" dirty="0" smtClean="0">
                <a:latin typeface="Arial Narrow" pitchFamily="34" charset="0"/>
              </a:rPr>
              <a:t>como base a matriz de confusão, podemos obter a </a:t>
            </a:r>
            <a:r>
              <a:rPr lang="pt-BR" sz="2200" dirty="0" err="1" smtClean="0">
                <a:latin typeface="Arial Narrow" pitchFamily="34" charset="0"/>
              </a:rPr>
              <a:t>acurácia</a:t>
            </a:r>
            <a:r>
              <a:rPr lang="pt-BR" sz="2200" dirty="0" smtClean="0">
                <a:latin typeface="Arial Narrow" pitchFamily="34" charset="0"/>
              </a:rPr>
              <a:t> pela fórmula </a:t>
            </a:r>
            <a:r>
              <a:rPr lang="pt-BR" sz="2400" dirty="0" smtClean="0"/>
              <a:t>:</a:t>
            </a:r>
            <a:endParaRPr sz="2200" i="0" u="none" strike="noStrike" cap="none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622" y="2117725"/>
            <a:ext cx="63722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89" y="289560"/>
            <a:ext cx="7732377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Sensibilidade</a:t>
            </a:r>
            <a:endParaRPr lang="pt-BR" sz="3600" b="1" dirty="0" smtClea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r>
              <a:rPr lang="pt-BR" sz="2200" dirty="0" smtClean="0">
                <a:latin typeface="Arial Narrow" pitchFamily="34" charset="0"/>
              </a:rPr>
              <a:t>Outra métrica que pode ser utilizada é a </a:t>
            </a:r>
            <a:r>
              <a:rPr lang="pt-BR" sz="2200" b="1" dirty="0" smtClean="0">
                <a:latin typeface="Arial Narrow" pitchFamily="34" charset="0"/>
              </a:rPr>
              <a:t>sensibilidade</a:t>
            </a:r>
            <a:r>
              <a:rPr lang="pt-BR" sz="2200" dirty="0" smtClean="0">
                <a:latin typeface="Arial Narrow" pitchFamily="34" charset="0"/>
              </a:rPr>
              <a:t> (também conhecida como</a:t>
            </a:r>
            <a:r>
              <a:rPr lang="pt-BR" sz="2200" i="1" dirty="0" smtClean="0">
                <a:latin typeface="Arial Narrow" pitchFamily="34" charset="0"/>
              </a:rPr>
              <a:t> recall</a:t>
            </a:r>
            <a:r>
              <a:rPr lang="pt-BR" sz="2200" dirty="0" smtClean="0">
                <a:latin typeface="Arial Narrow" pitchFamily="34" charset="0"/>
              </a:rPr>
              <a:t> ou </a:t>
            </a:r>
            <a:r>
              <a:rPr lang="pt-BR" sz="2200" dirty="0" err="1" smtClean="0">
                <a:latin typeface="Arial Narrow" pitchFamily="34" charset="0"/>
              </a:rPr>
              <a:t>revocação</a:t>
            </a:r>
            <a:r>
              <a:rPr lang="pt-BR" sz="2200" dirty="0" smtClean="0">
                <a:latin typeface="Arial Narrow" pitchFamily="34" charset="0"/>
              </a:rPr>
              <a:t>). Essa métrica avalia a capacidade do método de detectar com sucesso resultados classificados como positivos. Ela pode ser obtida pela </a:t>
            </a:r>
            <a:r>
              <a:rPr lang="pt-BR" sz="2200" dirty="0" smtClean="0">
                <a:latin typeface="Arial Narrow" pitchFamily="34" charset="0"/>
              </a:rPr>
              <a:t>equação :</a:t>
            </a:r>
            <a:endParaRPr sz="2200" i="0" u="none" strike="noStrike" cap="none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542" y="2660650"/>
            <a:ext cx="50482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89" y="289560"/>
            <a:ext cx="7732377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Especificidade</a:t>
            </a:r>
            <a:endParaRPr lang="pt-BR" sz="3600" b="1" dirty="0" smtClea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r>
              <a:rPr lang="pt-BR" sz="2200" dirty="0" smtClean="0">
                <a:latin typeface="Arial Narrow" pitchFamily="34" charset="0"/>
              </a:rPr>
              <a:t>Por outro lado, a </a:t>
            </a:r>
            <a:r>
              <a:rPr lang="pt-BR" sz="2200" b="1" dirty="0" smtClean="0">
                <a:latin typeface="Arial Narrow" pitchFamily="34" charset="0"/>
              </a:rPr>
              <a:t>especificidade</a:t>
            </a:r>
            <a:r>
              <a:rPr lang="pt-BR" sz="2200" dirty="0" smtClean="0">
                <a:latin typeface="Arial Narrow" pitchFamily="34" charset="0"/>
              </a:rPr>
              <a:t> avalia a capacidade do método de detectar resultados negativos. Podemos calculá-la usando a </a:t>
            </a:r>
            <a:r>
              <a:rPr lang="pt-BR" sz="2200" dirty="0" smtClean="0">
                <a:latin typeface="Arial Narrow" pitchFamily="34" charset="0"/>
              </a:rPr>
              <a:t>equação</a:t>
            </a:r>
            <a:r>
              <a:rPr lang="pt-BR" sz="2200" dirty="0" smtClean="0">
                <a:latin typeface="Arial Narrow" pitchFamily="34" charset="0"/>
              </a:rPr>
              <a:t>:</a:t>
            </a:r>
            <a:r>
              <a:rPr lang="pt-BR" sz="2200" dirty="0" smtClean="0">
                <a:latin typeface="Arial Narrow" pitchFamily="34" charset="0"/>
              </a:rPr>
              <a:t>:</a:t>
            </a:r>
            <a:endParaRPr sz="2200" i="0" u="none" strike="noStrike" cap="none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446" y="2094442"/>
            <a:ext cx="58197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89" y="289560"/>
            <a:ext cx="7732377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Precisão</a:t>
            </a:r>
          </a:p>
          <a:p>
            <a:pPr lvl="0">
              <a:lnSpc>
                <a:spcPct val="115000"/>
              </a:lnSpc>
              <a:buSzPts val="3200"/>
            </a:pPr>
            <a:r>
              <a:rPr lang="pt-BR" sz="2200" dirty="0" smtClean="0">
                <a:latin typeface="Arial Narrow" pitchFamily="34" charset="0"/>
              </a:rPr>
              <a:t>A</a:t>
            </a:r>
            <a:r>
              <a:rPr lang="pt-BR" sz="2200" dirty="0" smtClean="0">
                <a:latin typeface="Arial Narrow" pitchFamily="34" charset="0"/>
              </a:rPr>
              <a:t> </a:t>
            </a:r>
            <a:r>
              <a:rPr lang="pt-BR" sz="2200" b="1" dirty="0" smtClean="0">
                <a:latin typeface="Arial Narrow" pitchFamily="34" charset="0"/>
              </a:rPr>
              <a:t>precisão</a:t>
            </a:r>
            <a:r>
              <a:rPr lang="pt-BR" sz="2200" dirty="0" smtClean="0">
                <a:latin typeface="Arial Narrow" pitchFamily="34" charset="0"/>
              </a:rPr>
              <a:t> é uma métrica que avalia a quantidade de verdadeiros positivos sobre a soma de todos os valores positivos:</a:t>
            </a:r>
            <a:endParaRPr lang="pt-BR" sz="2200" b="1" dirty="0" smtClean="0">
              <a:solidFill>
                <a:srgbClr val="EA4E60"/>
              </a:solidFill>
              <a:latin typeface="Arial Narrow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891" y="2166938"/>
            <a:ext cx="44767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89" y="289560"/>
            <a:ext cx="7732377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F-Score</a:t>
            </a:r>
            <a:endParaRPr lang="pt-BR" sz="3600" b="1" dirty="0" smtClea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lnSpc>
                <a:spcPct val="115000"/>
              </a:lnSpc>
              <a:buSzPts val="3200"/>
            </a:pPr>
            <a:r>
              <a:rPr lang="pt-BR" sz="2200" i="1" dirty="0" smtClean="0">
                <a:latin typeface="Arial Narrow" pitchFamily="34" charset="0"/>
              </a:rPr>
              <a:t>F</a:t>
            </a:r>
            <a:r>
              <a:rPr lang="pt-BR" sz="2200" dirty="0" smtClean="0">
                <a:latin typeface="Arial Narrow" pitchFamily="34" charset="0"/>
              </a:rPr>
              <a:t>–</a:t>
            </a:r>
            <a:r>
              <a:rPr lang="pt-BR" sz="2200" i="1" dirty="0" err="1" smtClean="0">
                <a:latin typeface="Arial Narrow" pitchFamily="34" charset="0"/>
              </a:rPr>
              <a:t>measure</a:t>
            </a:r>
            <a:r>
              <a:rPr lang="pt-BR" sz="2200" dirty="0" smtClean="0">
                <a:latin typeface="Arial Narrow" pitchFamily="34" charset="0"/>
              </a:rPr>
              <a:t>, </a:t>
            </a:r>
            <a:r>
              <a:rPr lang="pt-BR" sz="2200" dirty="0" err="1" smtClean="0">
                <a:latin typeface="Arial Narrow" pitchFamily="34" charset="0"/>
              </a:rPr>
              <a:t>F-</a:t>
            </a:r>
            <a:r>
              <a:rPr lang="pt-BR" sz="2200" i="1" dirty="0" err="1" smtClean="0">
                <a:latin typeface="Arial Narrow" pitchFamily="34" charset="0"/>
              </a:rPr>
              <a:t>score</a:t>
            </a:r>
            <a:r>
              <a:rPr lang="pt-BR" sz="2200" dirty="0" smtClean="0">
                <a:latin typeface="Arial Narrow" pitchFamily="34" charset="0"/>
              </a:rPr>
              <a:t> ou </a:t>
            </a:r>
            <a:r>
              <a:rPr lang="pt-BR" sz="2200" i="1" dirty="0" err="1" smtClean="0">
                <a:latin typeface="Arial Narrow" pitchFamily="34" charset="0"/>
              </a:rPr>
              <a:t>score</a:t>
            </a:r>
            <a:r>
              <a:rPr lang="pt-BR" sz="2200" dirty="0" smtClean="0">
                <a:latin typeface="Arial Narrow" pitchFamily="34" charset="0"/>
              </a:rPr>
              <a:t> F</a:t>
            </a:r>
            <a:r>
              <a:rPr lang="pt-BR" sz="2200" baseline="-25000" dirty="0" smtClean="0">
                <a:latin typeface="Arial Narrow" pitchFamily="34" charset="0"/>
              </a:rPr>
              <a:t>1</a:t>
            </a:r>
            <a:r>
              <a:rPr lang="pt-BR" sz="2200" dirty="0" smtClean="0">
                <a:latin typeface="Arial Narrow" pitchFamily="34" charset="0"/>
              </a:rPr>
              <a:t> é uma média harmônica calculada com base na precisão e na </a:t>
            </a:r>
            <a:r>
              <a:rPr lang="pt-BR" sz="2200" dirty="0" err="1" smtClean="0">
                <a:latin typeface="Arial Narrow" pitchFamily="34" charset="0"/>
              </a:rPr>
              <a:t>revocação</a:t>
            </a:r>
            <a:r>
              <a:rPr lang="pt-BR" sz="2200" dirty="0" smtClean="0">
                <a:latin typeface="Arial Narrow" pitchFamily="34" charset="0"/>
              </a:rPr>
              <a:t>. Ela pode ser obtida com base na equação:</a:t>
            </a:r>
            <a:endParaRPr lang="pt-BR" sz="2200" b="1" dirty="0" smtClean="0">
              <a:solidFill>
                <a:srgbClr val="EA4E60"/>
              </a:solidFill>
              <a:latin typeface="Arial Narrow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422" y="2408238"/>
            <a:ext cx="66770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89" y="289560"/>
            <a:ext cx="7732377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Curva de ROC</a:t>
            </a:r>
          </a:p>
          <a:p>
            <a:pPr lvl="0">
              <a:lnSpc>
                <a:spcPct val="115000"/>
              </a:lnSpc>
              <a:buSzPts val="3200"/>
            </a:pPr>
            <a:r>
              <a:rPr lang="pt-BR" sz="2200" dirty="0" smtClean="0">
                <a:latin typeface="Arial Narrow" pitchFamily="34" charset="0"/>
              </a:rPr>
              <a:t>“</a:t>
            </a:r>
            <a:r>
              <a:rPr lang="pt-BR" sz="2200" b="1" dirty="0" smtClean="0">
                <a:latin typeface="Arial Narrow" pitchFamily="34" charset="0"/>
              </a:rPr>
              <a:t>Curva Característica de Operação do Receptor</a:t>
            </a:r>
            <a:r>
              <a:rPr lang="pt-BR" sz="2200" dirty="0" smtClean="0">
                <a:latin typeface="Arial Narrow" pitchFamily="34" charset="0"/>
              </a:rPr>
              <a:t>” é um gráfico que permite avaliar um classificador binário. </a:t>
            </a:r>
            <a:r>
              <a:rPr lang="pt-BR" sz="2200" dirty="0" smtClean="0">
                <a:latin typeface="Arial Narrow" pitchFamily="34" charset="0"/>
              </a:rPr>
              <a:t>Levando em consideração </a:t>
            </a:r>
            <a:r>
              <a:rPr lang="pt-BR" sz="2200" dirty="0" smtClean="0">
                <a:latin typeface="Arial Narrow" pitchFamily="34" charset="0"/>
              </a:rPr>
              <a:t>a taxa de verdadeiros positivos (TVP; ou sensibilidade) e a taxa de falsos positivos (TFP; ou 1 – especificidade).</a:t>
            </a:r>
            <a:endParaRPr lang="pt-BR" sz="2200" b="1" dirty="0" smtClean="0">
              <a:solidFill>
                <a:srgbClr val="EA4E60"/>
              </a:solidFill>
              <a:latin typeface="Arial Narrow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966" y="2640353"/>
            <a:ext cx="3560233" cy="235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89" y="289560"/>
            <a:ext cx="7732377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Quando usar cada uma delas?</a:t>
            </a:r>
          </a:p>
        </p:txBody>
      </p:sp>
      <p:pic>
        <p:nvPicPr>
          <p:cNvPr id="12290" name="Picture 2" descr="Usar caixa eletrônico sem cartão é seguro? Entenda os riscos | Segurança |  TechTud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72104"/>
            <a:ext cx="4166393" cy="2781830"/>
          </a:xfrm>
          <a:prstGeom prst="rect">
            <a:avLst/>
          </a:prstGeom>
          <a:noFill/>
        </p:spPr>
      </p:pic>
      <p:pic>
        <p:nvPicPr>
          <p:cNvPr id="12292" name="Picture 4" descr="Inteligência artificial por trás do volante: Sygic se torna primeira  navegação GPS a detectar sinalização de trânsito - Sygic | Bringing life to  map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57134" y="1164167"/>
            <a:ext cx="5037663" cy="27897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3834625" y="20659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287866" y="1071467"/>
            <a:ext cx="8856133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en-US" sz="6000" b="1" dirty="0" err="1" smtClean="0">
                <a:solidFill>
                  <a:srgbClr val="FF0000"/>
                </a:solidFill>
                <a:latin typeface="Century Gothic" pitchFamily="34" charset="0"/>
              </a:rPr>
              <a:t>Métrica</a:t>
            </a:r>
            <a:r>
              <a:rPr lang="en-US" sz="6000" b="1" dirty="0" err="1" smtClean="0">
                <a:solidFill>
                  <a:srgbClr val="FF0000"/>
                </a:solidFill>
                <a:latin typeface="Century Gothic" pitchFamily="34" charset="0"/>
              </a:rPr>
              <a:t>s</a:t>
            </a:r>
            <a:r>
              <a:rPr lang="en-US" sz="6000" b="1" dirty="0" smtClean="0">
                <a:solidFill>
                  <a:srgbClr val="FF0000"/>
                </a:solidFill>
                <a:latin typeface="Century Gothic" pitchFamily="34" charset="0"/>
              </a:rPr>
              <a:t> de </a:t>
            </a:r>
          </a:p>
          <a:p>
            <a:pPr lvl="0">
              <a:lnSpc>
                <a:spcPct val="115000"/>
              </a:lnSpc>
              <a:buSzPts val="3200"/>
            </a:pPr>
            <a:r>
              <a:rPr lang="en-US" sz="6000" b="1" dirty="0" err="1" smtClean="0">
                <a:solidFill>
                  <a:srgbClr val="FF0000"/>
                </a:solidFill>
                <a:latin typeface="Century Gothic" pitchFamily="34" charset="0"/>
              </a:rPr>
              <a:t>Avaliação</a:t>
            </a:r>
            <a:endParaRPr lang="en-US" sz="4800" b="1" i="1" dirty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05740" y="272122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2" name="Picture 2" descr="Optimization, machine learning and statistics. Which one do I need? | by  Luiz Henrique Cherri | Mediu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32846" y="2030413"/>
            <a:ext cx="2504527" cy="22791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89" y="289560"/>
            <a:ext cx="7732377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Métricas</a:t>
            </a:r>
            <a:endParaRPr lang="pt-BR" sz="3600" b="1" dirty="0" smtClea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endParaRPr lang="pt-BR" sz="2200" dirty="0" smtClean="0">
              <a:solidFill>
                <a:schemeClr val="tx1"/>
              </a:solidFill>
              <a:latin typeface="Arial Narrow" pitchFamily="34" charset="0"/>
              <a:sym typeface="Wingdings" pitchFamily="2" charset="2"/>
            </a:endParaRPr>
          </a:p>
          <a:p>
            <a:r>
              <a:rPr lang="pt-BR" sz="2200" b="1" dirty="0" smtClean="0">
                <a:latin typeface="Arial Narrow" pitchFamily="34" charset="0"/>
              </a:rPr>
              <a:t>O </a:t>
            </a:r>
            <a:r>
              <a:rPr lang="pt-BR" sz="2200" b="1" dirty="0" smtClean="0">
                <a:latin typeface="Arial Narrow" pitchFamily="34" charset="0"/>
              </a:rPr>
              <a:t>que é métricas de avaliação</a:t>
            </a:r>
            <a:r>
              <a:rPr lang="pt-BR" sz="2200" b="1" dirty="0" smtClean="0">
                <a:latin typeface="Arial Narrow" pitchFamily="34" charset="0"/>
              </a:rPr>
              <a:t>?</a:t>
            </a:r>
          </a:p>
          <a:p>
            <a:endParaRPr lang="pt-BR" sz="2200" b="1" dirty="0" smtClean="0">
              <a:latin typeface="Arial Narrow" pitchFamily="34" charset="0"/>
            </a:endParaRPr>
          </a:p>
          <a:p>
            <a:r>
              <a:rPr lang="pt-BR" sz="2200" b="1" dirty="0" smtClean="0">
                <a:latin typeface="Arial Narrow" pitchFamily="34" charset="0"/>
                <a:sym typeface="Wingdings" pitchFamily="2" charset="2"/>
              </a:rPr>
              <a:t> </a:t>
            </a:r>
            <a:r>
              <a:rPr lang="pt-BR" sz="2200" b="1" dirty="0" smtClean="0">
                <a:latin typeface="Arial Narrow" pitchFamily="34" charset="0"/>
              </a:rPr>
              <a:t>Métricas</a:t>
            </a:r>
            <a:r>
              <a:rPr lang="pt-BR" sz="2200" dirty="0" smtClean="0">
                <a:latin typeface="Arial Narrow" pitchFamily="34" charset="0"/>
              </a:rPr>
              <a:t> são medidas quantificáveis usadas para analisar o resultado de um processo, ação ou estratégia específica. De maneira geral, são medidas de desempenho.</a:t>
            </a:r>
          </a:p>
          <a:p>
            <a:pPr lvl="0">
              <a:lnSpc>
                <a:spcPct val="115000"/>
              </a:lnSpc>
              <a:buSzPts val="3200"/>
            </a:pPr>
            <a:endParaRPr sz="3600" i="0" u="none" strike="noStrike" cap="none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89" y="289560"/>
            <a:ext cx="7732377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Métricas</a:t>
            </a:r>
            <a:endParaRPr lang="pt-BR" sz="3600" b="1" dirty="0" smtClea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r>
              <a:rPr lang="pt-BR" sz="2200" dirty="0" smtClean="0">
                <a:latin typeface="Arial Narrow" pitchFamily="34" charset="0"/>
              </a:rPr>
              <a:t>Métricas de avaliação que veremos hoje.</a:t>
            </a:r>
            <a:endParaRPr lang="pt-BR" sz="2200" dirty="0" smtClean="0">
              <a:latin typeface="Arial Narrow" pitchFamily="34" charset="0"/>
            </a:endParaRPr>
          </a:p>
          <a:p>
            <a:pPr lvl="0">
              <a:lnSpc>
                <a:spcPct val="115000"/>
              </a:lnSpc>
              <a:buSzPts val="3200"/>
            </a:pPr>
            <a:endParaRPr sz="3600" i="0" u="none" strike="noStrike" cap="none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275" y="1610783"/>
            <a:ext cx="47434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89" y="289560"/>
            <a:ext cx="7732377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Métricas</a:t>
            </a:r>
            <a:endParaRPr lang="pt-BR" sz="3600" b="1" dirty="0" smtClea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r>
              <a:rPr lang="pt-BR" sz="2200" dirty="0" smtClean="0">
                <a:latin typeface="Arial Narrow" pitchFamily="34" charset="0"/>
              </a:rPr>
              <a:t>Classes de dados preditos</a:t>
            </a:r>
            <a:r>
              <a:rPr lang="pt-BR" sz="2200" b="1" dirty="0" smtClean="0">
                <a:latin typeface="Arial Narrow" pitchFamily="34" charset="0"/>
              </a:rPr>
              <a:t>: VP, VN, FP e </a:t>
            </a:r>
            <a:r>
              <a:rPr lang="pt-BR" sz="2200" b="1" dirty="0" smtClean="0">
                <a:latin typeface="Arial Narrow" pitchFamily="34" charset="0"/>
              </a:rPr>
              <a:t>FN.</a:t>
            </a:r>
            <a:endParaRPr lang="pt-BR" sz="2200" b="1" dirty="0" smtClean="0">
              <a:latin typeface="Arial Narrow" pitchFamily="34" charset="0"/>
            </a:endParaRPr>
          </a:p>
          <a:p>
            <a:pPr lvl="0">
              <a:lnSpc>
                <a:spcPct val="115000"/>
              </a:lnSpc>
              <a:buSzPts val="3200"/>
            </a:pPr>
            <a:endParaRPr sz="3600" i="0" u="none" strike="noStrike" cap="none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867" y="1506906"/>
            <a:ext cx="7095067" cy="2738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89" y="289560"/>
            <a:ext cx="7732377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Métricas</a:t>
            </a:r>
            <a:endParaRPr lang="pt-BR" sz="3600" b="1" dirty="0" smtClea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r>
              <a:rPr lang="pt-BR" sz="2200" dirty="0" smtClean="0">
                <a:latin typeface="Arial Narrow" pitchFamily="34" charset="0"/>
              </a:rPr>
              <a:t>Uma maneira simples de se representar os resultados de um método de classificação de dados é através da chamada matriz de </a:t>
            </a:r>
            <a:r>
              <a:rPr lang="pt-BR" sz="2200" dirty="0" smtClean="0">
                <a:latin typeface="Arial Narrow" pitchFamily="34" charset="0"/>
              </a:rPr>
              <a:t>confusão.</a:t>
            </a:r>
            <a:endParaRPr sz="2200" i="0" u="none" strike="noStrike" cap="none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5367" y="1880659"/>
            <a:ext cx="6172200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89" y="289560"/>
            <a:ext cx="7732377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Métricas</a:t>
            </a:r>
            <a:endParaRPr lang="pt-BR" sz="3600" b="1" dirty="0" smtClea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r>
              <a:rPr lang="pt-BR" sz="2200" dirty="0" smtClean="0">
                <a:latin typeface="Arial Narrow" pitchFamily="34" charset="0"/>
              </a:rPr>
              <a:t>Uma maneira simples de se representar os resultados de um método de classificação de dados é através da chamada matriz de </a:t>
            </a:r>
            <a:r>
              <a:rPr lang="pt-BR" sz="2200" dirty="0" smtClean="0">
                <a:latin typeface="Arial Narrow" pitchFamily="34" charset="0"/>
              </a:rPr>
              <a:t>confusão.</a:t>
            </a:r>
            <a:endParaRPr sz="2200" i="0" u="none" strike="noStrike" cap="none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541" y="1947863"/>
            <a:ext cx="7146925" cy="147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89" y="289560"/>
            <a:ext cx="7732377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Métricas</a:t>
            </a:r>
            <a:endParaRPr lang="pt-BR" sz="3600" b="1" dirty="0" smtClea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r>
              <a:rPr lang="pt-BR" sz="2200" dirty="0" smtClean="0">
                <a:latin typeface="Arial Narrow" pitchFamily="34" charset="0"/>
              </a:rPr>
              <a:t>Uma maneira simples de se representar os resultados de um método de classificação de dados é através da chamada matriz de </a:t>
            </a:r>
            <a:r>
              <a:rPr lang="pt-BR" sz="2200" dirty="0" smtClean="0">
                <a:latin typeface="Arial Narrow" pitchFamily="34" charset="0"/>
              </a:rPr>
              <a:t>confusão.</a:t>
            </a:r>
            <a:endParaRPr sz="2200" i="0" u="none" strike="noStrike" cap="none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541" y="1947863"/>
            <a:ext cx="7146925" cy="147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89" y="289560"/>
            <a:ext cx="7732377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Acur</a:t>
            </a: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ácia</a:t>
            </a:r>
            <a:endParaRPr lang="pt-BR" sz="3600" b="1" dirty="0" smtClea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r>
              <a:rPr lang="pt-BR" sz="2200" dirty="0" smtClean="0">
                <a:latin typeface="Arial Narrow" pitchFamily="34" charset="0"/>
              </a:rPr>
              <a:t>A </a:t>
            </a:r>
            <a:r>
              <a:rPr lang="pt-BR" sz="2200" b="1" dirty="0" err="1" smtClean="0">
                <a:latin typeface="Arial Narrow" pitchFamily="34" charset="0"/>
              </a:rPr>
              <a:t>acurácia</a:t>
            </a:r>
            <a:r>
              <a:rPr lang="pt-BR" sz="2200" dirty="0" smtClean="0">
                <a:latin typeface="Arial Narrow" pitchFamily="34" charset="0"/>
              </a:rPr>
              <a:t> (</a:t>
            </a:r>
            <a:r>
              <a:rPr lang="pt-BR" sz="2200" i="1" dirty="0" err="1" smtClean="0">
                <a:latin typeface="Arial Narrow" pitchFamily="34" charset="0"/>
              </a:rPr>
              <a:t>accuracy</a:t>
            </a:r>
            <a:r>
              <a:rPr lang="pt-BR" sz="2200" dirty="0" smtClean="0">
                <a:latin typeface="Arial Narrow" pitchFamily="34" charset="0"/>
              </a:rPr>
              <a:t> ou ACC) é considerada uma das métricas mais simples e importantes. Ela avalia simplesmente o percentual de acertos, ou seja, ela pode ser obtida pela razão entre a quantidade de acertos e o total de entradas</a:t>
            </a:r>
            <a:r>
              <a:rPr lang="pt-BR" sz="2400" dirty="0" smtClean="0"/>
              <a:t>:</a:t>
            </a:r>
            <a:endParaRPr sz="2200" i="0" u="none" strike="noStrike" cap="none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033" y="2575984"/>
            <a:ext cx="5867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271</Words>
  <PresentationFormat>Apresentação na tela (16:9)</PresentationFormat>
  <Paragraphs>75</Paragraphs>
  <Slides>18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Arial Narrow</vt:lpstr>
      <vt:lpstr>Wingdings</vt:lpstr>
      <vt:lpstr>Simple Light</vt:lpstr>
      <vt:lpstr>Slide 1</vt:lpstr>
      <vt:lpstr>Slide 2</vt:lpstr>
      <vt:lpstr>       </vt:lpstr>
      <vt:lpstr>       </vt:lpstr>
      <vt:lpstr>       </vt:lpstr>
      <vt:lpstr>       </vt:lpstr>
      <vt:lpstr>       </vt:lpstr>
      <vt:lpstr>       </vt:lpstr>
      <vt:lpstr>       </vt:lpstr>
      <vt:lpstr>       </vt:lpstr>
      <vt:lpstr>       </vt:lpstr>
      <vt:lpstr>       </vt:lpstr>
      <vt:lpstr>       </vt:lpstr>
      <vt:lpstr>       </vt:lpstr>
      <vt:lpstr>       </vt:lpstr>
      <vt:lpstr>       </vt:lpstr>
      <vt:lpstr>       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49</cp:revision>
  <dcterms:modified xsi:type="dcterms:W3CDTF">2022-05-19T12:17:53Z</dcterms:modified>
</cp:coreProperties>
</file>