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387" r:id="rId4"/>
    <p:sldId id="378" r:id="rId5"/>
    <p:sldId id="379" r:id="rId6"/>
    <p:sldId id="380" r:id="rId7"/>
    <p:sldId id="381" r:id="rId8"/>
    <p:sldId id="382" r:id="rId9"/>
    <p:sldId id="384" r:id="rId10"/>
    <p:sldId id="385" r:id="rId11"/>
    <p:sldId id="386" r:id="rId12"/>
    <p:sldId id="270" r:id="rId13"/>
  </p:sldIdLst>
  <p:sldSz cx="9144000" cy="5143500" type="screen16x9"/>
  <p:notesSz cx="6858000" cy="91440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Century Gothic" pitchFamily="34" charset="0"/>
      <p:regular r:id="rId19"/>
      <p:bold r:id="rId20"/>
      <p:italic r:id="rId21"/>
      <p:boldItalic r:id="rId22"/>
    </p:embeddedFont>
    <p:embeddedFont>
      <p:font typeface="Arial Narrow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398" autoAdjust="0"/>
    <p:restoredTop sz="94660"/>
  </p:normalViewPr>
  <p:slideViewPr>
    <p:cSldViewPr snapToGrid="0">
      <p:cViewPr>
        <p:scale>
          <a:sx n="90" d="100"/>
          <a:sy n="90" d="100"/>
        </p:scale>
        <p:origin x="-1152" y="-39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Otimização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em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Hiperparâmetros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:lc="http://schemas.openxmlformats.org/drawingml/2006/lockedCanvas" xmlns="" id="{F1FE37EF-35DE-D0FD-A436-66DD07BE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7666653" y="1818640"/>
            <a:ext cx="147734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Optimization, machine learning and statistics. Which one do I need? | by  Luiz Henrique Cherri | Mediu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45646" y="1564746"/>
            <a:ext cx="2504527" cy="2279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410643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Otimização de modelos de ML</a:t>
            </a:r>
          </a:p>
          <a:p>
            <a:pPr lvl="0">
              <a:lnSpc>
                <a:spcPct val="115000"/>
              </a:lnSpc>
              <a:buSzPts val="3200"/>
            </a:pPr>
            <a:endParaRPr lang="pt-BR" sz="2200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  <a:p>
            <a:pPr lvl="0">
              <a:lnSpc>
                <a:spcPct val="115000"/>
              </a:lnSpc>
              <a:buSzPts val="3200"/>
            </a:pPr>
            <a:r>
              <a:rPr lang="pt-BR" sz="2200" b="1" u="sng" dirty="0" err="1" smtClean="0">
                <a:solidFill>
                  <a:srgbClr val="FF0000"/>
                </a:solidFill>
                <a:latin typeface="Arial Narrow" pitchFamily="34" charset="0"/>
              </a:rPr>
              <a:t>H</a:t>
            </a:r>
            <a:r>
              <a:rPr lang="pt-BR" sz="2200" b="1" u="sng" dirty="0" err="1" smtClean="0">
                <a:solidFill>
                  <a:srgbClr val="FF0000"/>
                </a:solidFill>
                <a:latin typeface="Arial Narrow" pitchFamily="34" charset="0"/>
              </a:rPr>
              <a:t>iperparâmetros</a:t>
            </a:r>
            <a:r>
              <a:rPr lang="pt-BR" sz="2200" b="1" dirty="0" smtClean="0">
                <a:latin typeface="Arial Narrow" pitchFamily="34" charset="0"/>
              </a:rPr>
              <a:t> </a:t>
            </a:r>
            <a:r>
              <a:rPr lang="pt-BR" sz="2200" b="1" dirty="0" smtClean="0">
                <a:latin typeface="Arial Narrow" pitchFamily="34" charset="0"/>
              </a:rPr>
              <a:t>são variáveis do algoritmo definidas antes do treinamento</a:t>
            </a:r>
            <a:r>
              <a:rPr lang="pt-BR" sz="2200" dirty="0" smtClean="0">
                <a:latin typeface="Arial Narrow" pitchFamily="34" charset="0"/>
              </a:rPr>
              <a:t>. </a:t>
            </a:r>
            <a:endParaRPr lang="pt-BR" sz="2200" dirty="0" smtClean="0">
              <a:latin typeface="Arial Narrow" pitchFamily="34" charset="0"/>
            </a:endParaRPr>
          </a:p>
          <a:p>
            <a:pPr lvl="0">
              <a:lnSpc>
                <a:spcPct val="115000"/>
              </a:lnSpc>
              <a:buSzPts val="3200"/>
              <a:buFont typeface="Wingdings"/>
              <a:buChar char="à"/>
            </a:pPr>
            <a:r>
              <a:rPr lang="pt-BR" sz="2200" dirty="0" smtClean="0">
                <a:latin typeface="Arial Narrow" pitchFamily="34" charset="0"/>
              </a:rPr>
              <a:t> Métrica </a:t>
            </a:r>
            <a:r>
              <a:rPr lang="pt-BR" sz="2200" dirty="0" smtClean="0">
                <a:latin typeface="Arial Narrow" pitchFamily="34" charset="0"/>
              </a:rPr>
              <a:t>de performance de uma </a:t>
            </a:r>
            <a:r>
              <a:rPr lang="pt-BR" sz="2200" dirty="0" smtClean="0">
                <a:latin typeface="Arial Narrow" pitchFamily="34" charset="0"/>
              </a:rPr>
              <a:t>regressão</a:t>
            </a:r>
          </a:p>
          <a:p>
            <a:pPr lvl="0">
              <a:lnSpc>
                <a:spcPct val="115000"/>
              </a:lnSpc>
              <a:buSzPts val="3200"/>
              <a:buFont typeface="Wingdings"/>
              <a:buChar char="à"/>
            </a:pPr>
            <a:r>
              <a:rPr lang="pt-BR" sz="2200" dirty="0" smtClean="0">
                <a:latin typeface="Arial Narrow" pitchFamily="34" charset="0"/>
              </a:rPr>
              <a:t> N</a:t>
            </a:r>
            <a:r>
              <a:rPr lang="pt-BR" sz="2200" dirty="0" smtClean="0">
                <a:latin typeface="Arial Narrow" pitchFamily="34" charset="0"/>
              </a:rPr>
              <a:t>úmero </a:t>
            </a:r>
            <a:r>
              <a:rPr lang="pt-BR" sz="2200" dirty="0" smtClean="0">
                <a:latin typeface="Arial Narrow" pitchFamily="34" charset="0"/>
              </a:rPr>
              <a:t>de neurônios de uma </a:t>
            </a:r>
            <a:r>
              <a:rPr lang="pt-BR" sz="2200" dirty="0" smtClean="0">
                <a:latin typeface="Arial Narrow" pitchFamily="34" charset="0"/>
              </a:rPr>
              <a:t>RNA</a:t>
            </a:r>
            <a:r>
              <a:rPr lang="pt-BR" sz="2200" dirty="0" smtClean="0">
                <a:latin typeface="Arial Narrow" pitchFamily="34" charset="0"/>
              </a:rPr>
              <a:t> (ou camadas), o número de vizinhos do </a:t>
            </a:r>
            <a:r>
              <a:rPr lang="pt-BR" sz="2200" dirty="0" smtClean="0">
                <a:latin typeface="Arial Narrow" pitchFamily="34" charset="0"/>
              </a:rPr>
              <a:t>KNN.</a:t>
            </a:r>
            <a:r>
              <a:rPr lang="pt-BR" sz="2200" dirty="0" smtClean="0">
                <a:latin typeface="Arial Narrow" pitchFamily="34" charset="0"/>
              </a:rPr>
              <a:t> </a:t>
            </a: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sym typeface="Wingdings" pitchFamily="2" charset="2"/>
              </a:rPr>
              <a:t>?</a:t>
            </a:r>
            <a:endParaRPr lang="pt-BR" sz="2200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</p:txBody>
      </p:sp>
      <p:pic>
        <p:nvPicPr>
          <p:cNvPr id="3074" name="Picture 2" descr="k-NN ( k-Nearest Neighbors) Starter Guide - Machine Learning H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1133" y="3061758"/>
            <a:ext cx="2081742" cy="2081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410643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Otimização de modelos de ML</a:t>
            </a:r>
          </a:p>
          <a:p>
            <a:pPr lvl="0">
              <a:lnSpc>
                <a:spcPct val="115000"/>
              </a:lnSpc>
              <a:buSzPts val="3200"/>
            </a:pPr>
            <a:endParaRPr lang="pt-BR" sz="2200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016" y="1208616"/>
            <a:ext cx="699770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 descr="Deep Learning – Conceitos e Aplicaçõ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6259" y="3021013"/>
            <a:ext cx="3247716" cy="1961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840341" y="1071467"/>
            <a:ext cx="703895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en-US" sz="6000" b="1" dirty="0" err="1" smtClean="0">
                <a:solidFill>
                  <a:srgbClr val="FF0000"/>
                </a:solidFill>
                <a:latin typeface="Century Gothic" pitchFamily="34" charset="0"/>
              </a:rPr>
              <a:t>Otimização</a:t>
            </a:r>
            <a:r>
              <a:rPr lang="en-US" sz="6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6000" b="1" dirty="0" err="1" smtClean="0">
                <a:solidFill>
                  <a:srgbClr val="FF0000"/>
                </a:solidFill>
                <a:latin typeface="Century Gothic" pitchFamily="34" charset="0"/>
              </a:rPr>
              <a:t>em</a:t>
            </a:r>
            <a:r>
              <a:rPr lang="en-US" sz="6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6000" b="1" dirty="0" err="1" smtClean="0">
                <a:solidFill>
                  <a:srgbClr val="FF0000"/>
                </a:solidFill>
                <a:latin typeface="Century Gothic" pitchFamily="34" charset="0"/>
              </a:rPr>
              <a:t>Hiperparâmetros</a:t>
            </a:r>
            <a:endParaRPr lang="en-US" sz="4800" b="1" i="1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05740" y="272122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2" name="Picture 2" descr="Optimization, machine learning and statistics. Which one do I need? | by  Luiz Henrique Cherri | Mediu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9846" y="2673879"/>
            <a:ext cx="2504527" cy="2279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732377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Otimização de modelos de ML</a:t>
            </a:r>
          </a:p>
          <a:p>
            <a:pPr lvl="0">
              <a:lnSpc>
                <a:spcPct val="115000"/>
              </a:lnSpc>
              <a:buSzPts val="3200"/>
            </a:pPr>
            <a:endParaRPr lang="pt-BR" sz="2200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  <a:p>
            <a:pPr lvl="0">
              <a:lnSpc>
                <a:spcPct val="115000"/>
              </a:lnSpc>
              <a:buSzPts val="3200"/>
            </a:pP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</a:rPr>
              <a:t>Por que trabalhar com otimização de </a:t>
            </a:r>
            <a:r>
              <a:rPr lang="pt-BR" sz="2200" dirty="0" err="1" smtClean="0">
                <a:latin typeface="Arial Narrow" pitchFamily="34" charset="0"/>
              </a:rPr>
              <a:t>hiperparâmetros</a:t>
            </a:r>
            <a:r>
              <a:rPr lang="pt-BR" sz="2200" dirty="0" smtClean="0">
                <a:latin typeface="Arial Narrow" pitchFamily="34" charset="0"/>
              </a:rPr>
              <a:t>?</a:t>
            </a:r>
            <a:endParaRPr sz="3600" i="0" u="none" strike="noStrike" cap="none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676" name="Picture 4" descr="A Hands-on Guide to Build Your First Convolutional Neural Network Model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72734"/>
            <a:ext cx="7568117" cy="3170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3710710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Otimização de modelos de ML</a:t>
            </a:r>
          </a:p>
          <a:p>
            <a:pPr lvl="0">
              <a:lnSpc>
                <a:spcPct val="115000"/>
              </a:lnSpc>
              <a:buSzPts val="3200"/>
            </a:pPr>
            <a:endParaRPr lang="pt-BR" sz="2200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  <a:p>
            <a:pPr lvl="0">
              <a:lnSpc>
                <a:spcPct val="115000"/>
              </a:lnSpc>
              <a:buSzPts val="3200"/>
            </a:pP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</a:rPr>
              <a:t>Um </a:t>
            </a:r>
            <a:r>
              <a:rPr lang="pt-BR" sz="2200" b="1" dirty="0" smtClean="0">
                <a:latin typeface="Arial Narrow" pitchFamily="34" charset="0"/>
              </a:rPr>
              <a:t>hiperparâmetro é um parâmetro </a:t>
            </a:r>
            <a:r>
              <a:rPr lang="pt-BR" sz="2200" dirty="0" smtClean="0">
                <a:latin typeface="Arial Narrow" pitchFamily="34" charset="0"/>
              </a:rPr>
              <a:t>cujo valor é usado para controlar o processo de aprendizado. Por outro lado, os valores de outros parâmetros são derivados por meio de treinamento</a:t>
            </a:r>
            <a:r>
              <a:rPr lang="pt-BR" sz="2400" dirty="0" smtClean="0"/>
              <a:t>.</a:t>
            </a:r>
            <a:endParaRPr sz="3600" i="0" u="none" strike="noStrike" cap="none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290" name="Picture 2" descr="Hyperparameter tuning. Grid search and random search | Your Data Teach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2151" y="592666"/>
            <a:ext cx="3836458" cy="30691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410643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Otimização de modelos de ML</a:t>
            </a:r>
          </a:p>
          <a:p>
            <a:pPr lvl="0">
              <a:lnSpc>
                <a:spcPct val="115000"/>
              </a:lnSpc>
              <a:buSzPts val="3200"/>
            </a:pPr>
            <a:endParaRPr lang="pt-BR" sz="2200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  <a:p>
            <a:pPr lvl="0">
              <a:lnSpc>
                <a:spcPct val="115000"/>
              </a:lnSpc>
              <a:buSzPts val="3200"/>
            </a:pP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 </a:t>
            </a: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Os </a:t>
            </a:r>
            <a:r>
              <a:rPr lang="pt-BR" sz="2200" b="1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modelos de ML são treinados </a:t>
            </a: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em bases passadas, conhecidas como bases de treino, onde o próprio modelo ajusta seus parâmetros internos em consonância com as distribuições da base de treino</a:t>
            </a:r>
            <a:r>
              <a:rPr lang="pt-BR" sz="24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. </a:t>
            </a:r>
            <a:endParaRPr sz="3600" i="0" u="none" strike="noStrike" cap="none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 descr="Hyperparameter tuning. Grid search and random search | Your Data Teach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6619" y="2666154"/>
            <a:ext cx="2906182" cy="23249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3981644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Otimização de modelos de ML</a:t>
            </a:r>
          </a:p>
          <a:p>
            <a:pPr lvl="0">
              <a:lnSpc>
                <a:spcPct val="115000"/>
              </a:lnSpc>
              <a:buSzPts val="3200"/>
            </a:pPr>
            <a:endParaRPr lang="pt-BR" sz="2200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  <a:p>
            <a:pPr lvl="0">
              <a:lnSpc>
                <a:spcPct val="115000"/>
              </a:lnSpc>
              <a:buSzPts val="3200"/>
              <a:buFont typeface="Wingdings"/>
              <a:buChar char="à"/>
            </a:pP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 Todo modelo precisa passar pelo processo de treinamento para definição dos parâmetros internos. No entanto, o programados pode sintonizar parâmetros anteriormente ao processo de treinamento, esses parâmetros são denominados como </a:t>
            </a:r>
            <a:r>
              <a:rPr lang="pt-BR" sz="2200" dirty="0" err="1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hiperparâmetros</a:t>
            </a: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. </a:t>
            </a:r>
          </a:p>
        </p:txBody>
      </p:sp>
      <p:pic>
        <p:nvPicPr>
          <p:cNvPr id="13" name="Picture 2" descr="Hyperparameter tuning. Grid search and random search | Your Data Teach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2151" y="592666"/>
            <a:ext cx="3836458" cy="30691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5933" y="2278521"/>
            <a:ext cx="4996391" cy="246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410643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Otimização de modelos de ML</a:t>
            </a:r>
          </a:p>
          <a:p>
            <a:pPr lvl="0">
              <a:lnSpc>
                <a:spcPct val="115000"/>
              </a:lnSpc>
              <a:buSzPts val="3200"/>
            </a:pPr>
            <a:endParaRPr lang="pt-BR" sz="2200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  <a:p>
            <a:pPr lvl="0">
              <a:lnSpc>
                <a:spcPct val="115000"/>
              </a:lnSpc>
              <a:buSzPts val="3200"/>
              <a:buFont typeface="Wingdings"/>
              <a:buChar char="à"/>
            </a:pP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 Assim, em muitas aplicações, é desejável escolher o melhor conjunto de </a:t>
            </a:r>
            <a:r>
              <a:rPr lang="pt-BR" sz="2200" dirty="0" err="1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hiperparâmetros</a:t>
            </a: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 para alcançar o melhor desempenho possível do modelo.  </a:t>
            </a:r>
          </a:p>
        </p:txBody>
      </p:sp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410643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Otimização de modelos de ML</a:t>
            </a:r>
          </a:p>
          <a:p>
            <a:pPr lvl="0">
              <a:lnSpc>
                <a:spcPct val="115000"/>
              </a:lnSpc>
              <a:buSzPts val="3200"/>
            </a:pPr>
            <a:endParaRPr lang="pt-BR" sz="2200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  <a:p>
            <a:pPr lvl="0">
              <a:lnSpc>
                <a:spcPct val="115000"/>
              </a:lnSpc>
              <a:buSzPts val="3200"/>
              <a:buFont typeface="Wingdings"/>
              <a:buChar char="à"/>
            </a:pP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. </a:t>
            </a:r>
            <a:r>
              <a:rPr lang="pt-BR" sz="24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Q</a:t>
            </a:r>
            <a:r>
              <a:rPr lang="pt-BR" sz="2400" dirty="0" smtClean="0">
                <a:latin typeface="Arial Narrow" pitchFamily="34" charset="0"/>
              </a:rPr>
              <a:t>ual a melhor </a:t>
            </a:r>
            <a:r>
              <a:rPr lang="pt-BR" sz="2400" b="1" dirty="0" smtClean="0">
                <a:latin typeface="Arial Narrow" pitchFamily="34" charset="0"/>
              </a:rPr>
              <a:t>combinação de valores é a mais adequada </a:t>
            </a:r>
            <a:r>
              <a:rPr lang="pt-BR" sz="2400" dirty="0" smtClean="0">
                <a:latin typeface="Arial Narrow" pitchFamily="34" charset="0"/>
              </a:rPr>
              <a:t>para se obter o melhor desempenho do algoritmo de aprendizado durante a </a:t>
            </a:r>
            <a:r>
              <a:rPr lang="pt-BR" sz="2400" b="1" dirty="0" smtClean="0">
                <a:latin typeface="Arial Narrow" pitchFamily="34" charset="0"/>
              </a:rPr>
              <a:t>fase de </a:t>
            </a:r>
            <a:r>
              <a:rPr lang="pt-BR" sz="2400" b="1" dirty="0" smtClean="0">
                <a:latin typeface="Arial Narrow" pitchFamily="34" charset="0"/>
              </a:rPr>
              <a:t>treinamento</a:t>
            </a: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sym typeface="Wingdings" pitchFamily="2" charset="2"/>
              </a:rPr>
              <a:t>?</a:t>
            </a:r>
            <a:endParaRPr lang="pt-BR" sz="2200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</p:txBody>
      </p:sp>
      <p:pic>
        <p:nvPicPr>
          <p:cNvPr id="6146" name="Picture 2" descr="Redes neurais: Da teoria à prática - Artigos MQL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308" y="2861733"/>
            <a:ext cx="4332469" cy="22817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89" y="289560"/>
            <a:ext cx="7410643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Otimização de modelos de ML</a:t>
            </a:r>
          </a:p>
          <a:p>
            <a:pPr lvl="0">
              <a:lnSpc>
                <a:spcPct val="115000"/>
              </a:lnSpc>
              <a:buSzPts val="3200"/>
            </a:pPr>
            <a:endParaRPr lang="pt-BR" sz="2200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  <a:p>
            <a:pPr lvl="0">
              <a:lnSpc>
                <a:spcPct val="115000"/>
              </a:lnSpc>
              <a:buSzPts val="3200"/>
              <a:buFont typeface="Wingdings"/>
              <a:buChar char="à"/>
            </a:pPr>
            <a:r>
              <a:rPr lang="pt-BR" sz="2400" b="1" dirty="0" smtClean="0"/>
              <a:t> </a:t>
            </a:r>
            <a:r>
              <a:rPr lang="pt-BR" sz="2200" b="1" u="sng" dirty="0" smtClean="0">
                <a:solidFill>
                  <a:srgbClr val="FF0000"/>
                </a:solidFill>
                <a:latin typeface="Arial Narrow" pitchFamily="34" charset="0"/>
              </a:rPr>
              <a:t>Parâmetros</a:t>
            </a:r>
            <a:r>
              <a:rPr lang="pt-BR" sz="2200" b="1" dirty="0" smtClean="0">
                <a:latin typeface="Arial Narrow" pitchFamily="34" charset="0"/>
              </a:rPr>
              <a:t> </a:t>
            </a:r>
            <a:r>
              <a:rPr lang="pt-BR" sz="2200" b="1" dirty="0" smtClean="0">
                <a:latin typeface="Arial Narrow" pitchFamily="34" charset="0"/>
              </a:rPr>
              <a:t>são ajustados diretamente pelo processo de aprendizado</a:t>
            </a:r>
            <a:r>
              <a:rPr lang="pt-BR" sz="2200" dirty="0" smtClean="0">
                <a:latin typeface="Arial Narrow" pitchFamily="34" charset="0"/>
              </a:rPr>
              <a:t> e influenciam diretamente na performance do algoritmo</a:t>
            </a: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sym typeface="Wingdings" pitchFamily="2" charset="2"/>
              </a:rPr>
              <a:t>?</a:t>
            </a:r>
            <a:endParaRPr lang="pt-BR" sz="2200" dirty="0" smtClean="0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Wingdings" pitchFamily="2" charset="2"/>
            </a:endParaRPr>
          </a:p>
        </p:txBody>
      </p:sp>
      <p:pic>
        <p:nvPicPr>
          <p:cNvPr id="4098" name="Picture 2" descr="Como se treina uma rede neural? - OPENCAD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2976" y="2236279"/>
            <a:ext cx="4331758" cy="29072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290</Words>
  <PresentationFormat>Apresentação na tela (16:9)</PresentationFormat>
  <Paragraphs>56</Paragraphs>
  <Slides>12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Arial Narrow</vt:lpstr>
      <vt:lpstr>Wingdings</vt:lpstr>
      <vt:lpstr>Simple Light</vt:lpstr>
      <vt:lpstr>Slide 1</vt:lpstr>
      <vt:lpstr>Slide 2</vt:lpstr>
      <vt:lpstr>       </vt:lpstr>
      <vt:lpstr>       </vt:lpstr>
      <vt:lpstr>       </vt:lpstr>
      <vt:lpstr>       </vt:lpstr>
      <vt:lpstr>       </vt:lpstr>
      <vt:lpstr>       </vt:lpstr>
      <vt:lpstr>       </vt:lpstr>
      <vt:lpstr>       </vt:lpstr>
      <vt:lpstr>       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48</cp:revision>
  <dcterms:modified xsi:type="dcterms:W3CDTF">2022-05-17T17:58:46Z</dcterms:modified>
</cp:coreProperties>
</file>