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384" r:id="rId4"/>
    <p:sldId id="385" r:id="rId5"/>
    <p:sldId id="386" r:id="rId6"/>
    <p:sldId id="387" r:id="rId7"/>
    <p:sldId id="391" r:id="rId8"/>
    <p:sldId id="389" r:id="rId9"/>
    <p:sldId id="388" r:id="rId10"/>
    <p:sldId id="390" r:id="rId11"/>
    <p:sldId id="270" r:id="rId12"/>
  </p:sldIdLst>
  <p:sldSz cx="9144000" cy="5143500" type="screen16x9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entury Gothic" pitchFamily="34" charset="0"/>
      <p:regular r:id="rId18"/>
      <p:bold r:id="rId19"/>
      <p:italic r:id="rId20"/>
      <p:boldItalic r:id="rId21"/>
    </p:embeddedFont>
    <p:embeddedFont>
      <p:font typeface="Arial Narrow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98" autoAdjust="0"/>
    <p:restoredTop sz="94660"/>
  </p:normalViewPr>
  <p:slideViewPr>
    <p:cSldViewPr snapToGrid="0">
      <p:cViewPr>
        <p:scale>
          <a:sx n="90" d="100"/>
          <a:sy n="90" d="100"/>
        </p:scale>
        <p:origin x="-1152" y="-39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Métodos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de </a:t>
            </a: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Otimização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em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Hiperparâmetros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="" xmlns:lc="http://schemas.openxmlformats.org/drawingml/2006/lockedCanvas" xmlns:a16="http://schemas.microsoft.com/office/drawing/2014/main" id="{F1FE37EF-35DE-D0FD-A436-66DD07BE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53" y="1818640"/>
            <a:ext cx="147734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Optimization, machine learning and statistics. Which one do I need? | by  Luiz Henrique Cherri | Medi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0379" y="2148946"/>
            <a:ext cx="2504527" cy="227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410643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Otimização: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Bayes</a:t>
            </a: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Search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200" b="1" dirty="0" smtClean="0">
                <a:latin typeface="Arial Narrow" pitchFamily="34" charset="0"/>
              </a:rPr>
              <a:t>Busca </a:t>
            </a:r>
            <a:r>
              <a:rPr lang="pt-BR" sz="2200" b="1" dirty="0" smtClean="0">
                <a:latin typeface="Arial Narrow" pitchFamily="34" charset="0"/>
              </a:rPr>
              <a:t>bayesiana, </a:t>
            </a:r>
            <a:r>
              <a:rPr lang="pt-BR" sz="2200" dirty="0" smtClean="0">
                <a:latin typeface="Arial Narrow" pitchFamily="34" charset="0"/>
              </a:rPr>
              <a:t>tenta estimar qual é a combinação de </a:t>
            </a:r>
            <a:r>
              <a:rPr lang="pt-BR" sz="2200" dirty="0" err="1" smtClean="0">
                <a:latin typeface="Arial Narrow" pitchFamily="34" charset="0"/>
              </a:rPr>
              <a:t>hiperparâmetros</a:t>
            </a:r>
            <a:r>
              <a:rPr lang="pt-BR" sz="2200" dirty="0" smtClean="0">
                <a:latin typeface="Arial Narrow" pitchFamily="34" charset="0"/>
              </a:rPr>
              <a:t> que resultará na maior performance, com base numa distribuição criada a partir das combinações</a:t>
            </a:r>
            <a:r>
              <a:rPr lang="pt-BR" sz="2200" dirty="0" smtClean="0">
                <a:latin typeface="Arial Narrow" pitchFamily="34" charset="0"/>
              </a:rPr>
              <a:t>..</a:t>
            </a:r>
            <a:r>
              <a:rPr lang="pt-BR" sz="2200" dirty="0" smtClean="0">
                <a:latin typeface="Arial Narrow" pitchFamily="34" charset="0"/>
              </a:rPr>
              <a:t> </a:t>
            </a:r>
            <a:endParaRPr lang="pt-BR" sz="2200" b="1" dirty="0" smtClean="0">
              <a:solidFill>
                <a:srgbClr val="EA4E60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15000"/>
              </a:lnSpc>
              <a:buSzPts val="3200"/>
            </a:pP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25602" name="Picture 2" descr="https://miro.medium.com/max/1400/1*sJ3B_jLUzuGkBbKNwZUGtQ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509" y="2277008"/>
            <a:ext cx="4043891" cy="2733671"/>
          </a:xfrm>
          <a:prstGeom prst="rect">
            <a:avLst/>
          </a:prstGeom>
          <a:noFill/>
        </p:spPr>
      </p:pic>
      <p:pic>
        <p:nvPicPr>
          <p:cNvPr id="13" name="Picture 2" descr="https://miro.medium.com/max/1400/1*sJ3B_jLUzuGkBbKNwZUGtQ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0309" y="2291296"/>
            <a:ext cx="4043891" cy="2733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840341" y="1071467"/>
            <a:ext cx="703895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en-US" sz="6000" b="1" dirty="0" err="1" smtClean="0">
                <a:solidFill>
                  <a:srgbClr val="FF0000"/>
                </a:solidFill>
                <a:latin typeface="Century Gothic" pitchFamily="34" charset="0"/>
              </a:rPr>
              <a:t>Métodos</a:t>
            </a:r>
            <a:r>
              <a:rPr lang="en-US" sz="6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  <a:latin typeface="Century Gothic" pitchFamily="34" charset="0"/>
              </a:rPr>
              <a:t>em</a:t>
            </a:r>
            <a:r>
              <a:rPr lang="en-US" sz="6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  <a:latin typeface="Century Gothic" pitchFamily="34" charset="0"/>
              </a:rPr>
              <a:t>Hiperparâmetros</a:t>
            </a:r>
            <a:endParaRPr lang="en-US" sz="4800" b="1" i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05740" y="272122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2" name="Picture 2" descr="Optimization, machine learning and statistics. Which one do I need? | by  Luiz Henrique Cherri | Medi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9846" y="2673879"/>
            <a:ext cx="2504527" cy="227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410643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 de modelos de ML</a:t>
            </a:r>
          </a:p>
          <a:p>
            <a:pPr lvl="0">
              <a:lnSpc>
                <a:spcPct val="115000"/>
              </a:lnSpc>
              <a:buSzPts val="3200"/>
            </a:pP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  <a:buFont typeface="Wingdings"/>
              <a:buChar char="à"/>
            </a:pPr>
            <a:r>
              <a:rPr lang="pt-BR" sz="2400" b="1" dirty="0" smtClean="0"/>
              <a:t> </a:t>
            </a:r>
            <a:r>
              <a:rPr lang="pt-BR" sz="2200" b="1" u="sng" dirty="0" smtClean="0">
                <a:solidFill>
                  <a:srgbClr val="FF0000"/>
                </a:solidFill>
                <a:latin typeface="Arial Narrow" pitchFamily="34" charset="0"/>
              </a:rPr>
              <a:t>Parâmetros</a:t>
            </a:r>
            <a:r>
              <a:rPr lang="pt-BR" sz="2200" b="1" dirty="0" smtClean="0">
                <a:latin typeface="Arial Narrow" pitchFamily="34" charset="0"/>
              </a:rPr>
              <a:t> são ajustados diretamente pelo processo de aprendizado</a:t>
            </a:r>
            <a:r>
              <a:rPr lang="pt-BR" sz="2200" dirty="0" smtClean="0">
                <a:latin typeface="Arial Narrow" pitchFamily="34" charset="0"/>
              </a:rPr>
              <a:t> e influenciam diretamente na performance do algoritmo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sym typeface="Wingdings" pitchFamily="2" charset="2"/>
              </a:rPr>
              <a:t>?</a:t>
            </a: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4098" name="Picture 2" descr="Como se treina uma rede neural? - OPENCAD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976" y="2236279"/>
            <a:ext cx="4331758" cy="2907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410643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 de modelos de ML</a:t>
            </a:r>
          </a:p>
          <a:p>
            <a:pPr lvl="0">
              <a:lnSpc>
                <a:spcPct val="115000"/>
              </a:lnSpc>
              <a:buSzPts val="3200"/>
            </a:pP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b="1" u="sng" dirty="0" err="1" smtClean="0">
                <a:solidFill>
                  <a:srgbClr val="FF0000"/>
                </a:solidFill>
                <a:latin typeface="Arial Narrow" pitchFamily="34" charset="0"/>
              </a:rPr>
              <a:t>Hiperparâmetros</a:t>
            </a:r>
            <a:r>
              <a:rPr lang="pt-BR" sz="2200" b="1" dirty="0" smtClean="0">
                <a:latin typeface="Arial Narrow" pitchFamily="34" charset="0"/>
              </a:rPr>
              <a:t> são variáveis do algoritmo definidas antes do treinamento</a:t>
            </a:r>
            <a:r>
              <a:rPr lang="pt-BR" sz="2200" dirty="0" smtClean="0">
                <a:latin typeface="Arial Narrow" pitchFamily="34" charset="0"/>
              </a:rPr>
              <a:t>. </a:t>
            </a:r>
          </a:p>
          <a:p>
            <a:pPr lvl="0">
              <a:lnSpc>
                <a:spcPct val="115000"/>
              </a:lnSpc>
              <a:buSzPts val="3200"/>
              <a:buFont typeface="Wingdings"/>
              <a:buChar char="à"/>
            </a:pPr>
            <a:r>
              <a:rPr lang="pt-BR" sz="2200" dirty="0" smtClean="0">
                <a:latin typeface="Arial Narrow" pitchFamily="34" charset="0"/>
              </a:rPr>
              <a:t> Métrica de performance de uma regressão</a:t>
            </a:r>
          </a:p>
          <a:p>
            <a:pPr lvl="0">
              <a:lnSpc>
                <a:spcPct val="115000"/>
              </a:lnSpc>
              <a:buSzPts val="3200"/>
              <a:buFont typeface="Wingdings"/>
              <a:buChar char="à"/>
            </a:pPr>
            <a:r>
              <a:rPr lang="pt-BR" sz="2200" dirty="0" smtClean="0">
                <a:latin typeface="Arial Narrow" pitchFamily="34" charset="0"/>
              </a:rPr>
              <a:t> Número de neurônios de uma RNA (ou camadas), o número de vizinhos do KNN. 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sym typeface="Wingdings" pitchFamily="2" charset="2"/>
              </a:rPr>
              <a:t>?</a:t>
            </a: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3074" name="Picture 2" descr="k-NN ( k-Nearest Neighbors) Starter Guide - Machine Learning H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1133" y="3061758"/>
            <a:ext cx="2081742" cy="2081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410643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 de modelos de ML</a:t>
            </a:r>
          </a:p>
          <a:p>
            <a:pPr lvl="0">
              <a:lnSpc>
                <a:spcPct val="115000"/>
              </a:lnSpc>
              <a:buSzPts val="3200"/>
            </a:pP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016" y="1208616"/>
            <a:ext cx="69977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 descr="Deep Learning – Conceitos e Aplicaçõ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6259" y="3021013"/>
            <a:ext cx="3247716" cy="1961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410643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 de modelos de ML</a:t>
            </a:r>
          </a:p>
          <a:p>
            <a:pPr lvl="0">
              <a:lnSpc>
                <a:spcPct val="115000"/>
              </a:lnSpc>
              <a:buSzPts val="3200"/>
            </a:pP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016" y="1208616"/>
            <a:ext cx="69977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 descr="Deep Learning – Conceitos e Aplicaçõ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6259" y="3021013"/>
            <a:ext cx="3247716" cy="1961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410643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Otimização: Árvore de decisão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latin typeface="Arial Narrow" pitchFamily="34" charset="0"/>
              </a:rPr>
              <a:t>Um hiperparâmetro muito importante para uma árvore de decisão é sua </a:t>
            </a:r>
            <a:r>
              <a:rPr lang="pt-BR" sz="2200" b="1" dirty="0" smtClean="0">
                <a:latin typeface="Arial Narrow" pitchFamily="34" charset="0"/>
              </a:rPr>
              <a:t>profundidade máxima</a:t>
            </a:r>
            <a:r>
              <a:rPr lang="pt-BR" sz="2200" dirty="0" smtClean="0">
                <a:latin typeface="Arial Narrow" pitchFamily="34" charset="0"/>
              </a:rPr>
              <a:t>, ou seja, o número de perguntas que podem ser feitas em sequência</a:t>
            </a: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26626" name="Picture 2" descr="https://miro.medium.com/max/624/1*v9ebRa-wMRICO4LXENYs9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0041" y="1871133"/>
            <a:ext cx="2971800" cy="3162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410643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Otimização: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Grid</a:t>
            </a: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Search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latin typeface="Arial Narrow" pitchFamily="34" charset="0"/>
              </a:rPr>
              <a:t>O </a:t>
            </a:r>
            <a:r>
              <a:rPr lang="pt-BR" sz="2200" b="1" i="1" u="sng" dirty="0" err="1" smtClean="0">
                <a:latin typeface="Arial Narrow" pitchFamily="34" charset="0"/>
              </a:rPr>
              <a:t>Grid</a:t>
            </a:r>
            <a:r>
              <a:rPr lang="pt-BR" sz="2200" b="1" i="1" u="sng" dirty="0" smtClean="0">
                <a:latin typeface="Arial Narrow" pitchFamily="34" charset="0"/>
              </a:rPr>
              <a:t> Search</a:t>
            </a:r>
            <a:r>
              <a:rPr lang="pt-BR" sz="2200" dirty="0" smtClean="0">
                <a:latin typeface="Arial Narrow" pitchFamily="34" charset="0"/>
              </a:rPr>
              <a:t>, </a:t>
            </a:r>
            <a:r>
              <a:rPr lang="pt-BR" sz="2200" dirty="0" smtClean="0">
                <a:latin typeface="Arial Narrow" pitchFamily="34" charset="0"/>
              </a:rPr>
              <a:t>ou busca em grade, é um algoritmo de busca que recebe uma conjunto de valores de um ou mais </a:t>
            </a:r>
            <a:r>
              <a:rPr lang="pt-BR" sz="2200" dirty="0" err="1" smtClean="0">
                <a:latin typeface="Arial Narrow" pitchFamily="34" charset="0"/>
              </a:rPr>
              <a:t>hiperparâmetros</a:t>
            </a:r>
            <a:r>
              <a:rPr lang="pt-BR" sz="2200" dirty="0" smtClean="0">
                <a:latin typeface="Arial Narrow" pitchFamily="34" charset="0"/>
              </a:rPr>
              <a:t> e testa todas as combinações dentro dessa vizinhança. </a:t>
            </a:r>
            <a:endParaRPr lang="pt-BR" sz="2200" b="1" dirty="0" smtClean="0">
              <a:solidFill>
                <a:srgbClr val="EA4E60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15000"/>
              </a:lnSpc>
              <a:buSzPts val="3200"/>
            </a:pP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4" y="2328853"/>
            <a:ext cx="5271558" cy="270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410643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Otimização: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Randon</a:t>
            </a: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Search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latin typeface="Arial Narrow" pitchFamily="34" charset="0"/>
              </a:rPr>
              <a:t>Ao </a:t>
            </a:r>
            <a:r>
              <a:rPr lang="pt-BR" sz="2200" dirty="0" smtClean="0">
                <a:latin typeface="Arial Narrow" pitchFamily="34" charset="0"/>
              </a:rPr>
              <a:t>invés de testar todas as combinações na vizinhança, </a:t>
            </a:r>
            <a:r>
              <a:rPr lang="pt-BR" sz="2200" b="1" dirty="0" smtClean="0">
                <a:latin typeface="Arial Narrow" pitchFamily="34" charset="0"/>
              </a:rPr>
              <a:t>testa </a:t>
            </a:r>
            <a:r>
              <a:rPr lang="pt-BR" sz="2200" b="1" dirty="0" smtClean="0">
                <a:latin typeface="Arial Narrow" pitchFamily="34" charset="0"/>
              </a:rPr>
              <a:t>combinações aleatórias de </a:t>
            </a:r>
            <a:r>
              <a:rPr lang="pt-BR" sz="2200" b="1" dirty="0" err="1" smtClean="0">
                <a:latin typeface="Arial Narrow" pitchFamily="34" charset="0"/>
              </a:rPr>
              <a:t>hiperparâmetros</a:t>
            </a:r>
            <a:r>
              <a:rPr lang="pt-BR" sz="2200" dirty="0" smtClean="0">
                <a:latin typeface="Arial Narrow" pitchFamily="34" charset="0"/>
              </a:rPr>
              <a:t>, conforme um número especificado de amostras a tirar.. </a:t>
            </a:r>
            <a:endParaRPr lang="pt-BR" sz="2200" b="1" dirty="0" smtClean="0">
              <a:solidFill>
                <a:srgbClr val="EA4E60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15000"/>
              </a:lnSpc>
              <a:buSzPts val="3200"/>
            </a:pP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1028" name="Picture 4" descr="A Comparison of Grid Search and Randomized Search Using Scikit Learn | by  Peter Worcester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731" y="2352548"/>
            <a:ext cx="5672667" cy="2790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199</Words>
  <PresentationFormat>Apresentação na tela (16:9)</PresentationFormat>
  <Paragraphs>46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Arial Narrow</vt:lpstr>
      <vt:lpstr>Wingdings</vt:lpstr>
      <vt:lpstr>Simple Light</vt:lpstr>
      <vt:lpstr>Slide 1</vt:lpstr>
      <vt:lpstr>Slide 2</vt:lpstr>
      <vt:lpstr>       </vt:lpstr>
      <vt:lpstr>       </vt:lpstr>
      <vt:lpstr>       </vt:lpstr>
      <vt:lpstr>       </vt:lpstr>
      <vt:lpstr>       </vt:lpstr>
      <vt:lpstr>       </vt:lpstr>
      <vt:lpstr>       </vt:lpstr>
      <vt:lpstr>      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50</cp:revision>
  <dcterms:modified xsi:type="dcterms:W3CDTF">2022-05-18T11:48:39Z</dcterms:modified>
</cp:coreProperties>
</file>