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375" r:id="rId4"/>
    <p:sldId id="384" r:id="rId5"/>
    <p:sldId id="381" r:id="rId6"/>
    <p:sldId id="385" r:id="rId7"/>
    <p:sldId id="386" r:id="rId8"/>
    <p:sldId id="387" r:id="rId9"/>
    <p:sldId id="376" r:id="rId10"/>
    <p:sldId id="377" r:id="rId11"/>
    <p:sldId id="380" r:id="rId12"/>
    <p:sldId id="382" r:id="rId13"/>
    <p:sldId id="270" r:id="rId14"/>
  </p:sldIdLst>
  <p:sldSz cx="9144000" cy="5143500" type="screen16x9"/>
  <p:notesSz cx="6858000" cy="9144000"/>
  <p:embeddedFontLs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Century Gothic" pitchFamily="34" charset="0"/>
      <p:regular r:id="rId20"/>
      <p:bold r:id="rId21"/>
      <p:italic r:id="rId22"/>
      <p:boldItalic r:id="rId23"/>
    </p:embeddedFont>
    <p:embeddedFont>
      <p:font typeface="Arial Narrow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398" autoAdjust="0"/>
    <p:restoredTop sz="94660"/>
  </p:normalViewPr>
  <p:slideViewPr>
    <p:cSldViewPr snapToGrid="0">
      <p:cViewPr>
        <p:scale>
          <a:sx n="90" d="100"/>
          <a:sy n="90" d="100"/>
        </p:scale>
        <p:origin x="-1152" y="-39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112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07" Type="http://schemas.openxmlformats.org/officeDocument/2006/relationships/viewProps" Target="viewProps.xml"/><Relationship Id="rId11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11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10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24/05/2022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Algoritmos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Convolucionais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2290" name="Picture 2" descr="Deep learning - Free electronics icon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90260" y="1829753"/>
            <a:ext cx="2205354" cy="22053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Redes </a:t>
            </a:r>
            <a:r>
              <a:rPr lang="pt-BR" sz="2200" dirty="0" err="1" smtClean="0">
                <a:latin typeface="Arial Narrow" pitchFamily="34" charset="0"/>
                <a:sym typeface="Wingdings" pitchFamily="2" charset="2"/>
              </a:rPr>
              <a:t>Convolucionais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: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 entre as redes </a:t>
            </a:r>
            <a:r>
              <a:rPr lang="pt-BR" sz="3600" b="1" i="1" u="none" strike="noStrike" cap="none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i="1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...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650" name="Picture 2" descr="Machine Learning para Leigos | Venturu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688" y="1441723"/>
            <a:ext cx="6915592" cy="3701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Redes </a:t>
            </a:r>
            <a:r>
              <a:rPr lang="pt-BR" sz="2200" dirty="0" err="1" smtClean="0">
                <a:latin typeface="Arial Narrow" pitchFamily="34" charset="0"/>
                <a:sym typeface="Wingdings" pitchFamily="2" charset="2"/>
              </a:rPr>
              <a:t>Convolucionais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: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 entre as redes </a:t>
            </a:r>
            <a:r>
              <a:rPr lang="pt-BR" sz="3600" b="1" i="1" u="none" strike="noStrike" cap="none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i="1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...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22" name="Picture 2" descr="Como as Redes Neurais Convolucionais realizam o reconhecimento de imag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892829"/>
            <a:ext cx="7526866" cy="17524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Redes </a:t>
            </a:r>
            <a:r>
              <a:rPr lang="pt-BR" sz="2200" dirty="0" err="1" smtClean="0">
                <a:latin typeface="Arial Narrow" pitchFamily="34" charset="0"/>
                <a:sym typeface="Wingdings" pitchFamily="2" charset="2"/>
              </a:rPr>
              <a:t>Convolucionais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: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 entre as redes </a:t>
            </a:r>
            <a:r>
              <a:rPr lang="pt-BR" sz="3600" b="1" i="1" u="none" strike="noStrike" cap="none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i="1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...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770" name="Picture 2" descr="6. Ilustração de duas camadas convolucionais: a primeira com 4 filtros... |  Download Scientific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1679"/>
            <a:ext cx="6976533" cy="24294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390313" y="1359334"/>
            <a:ext cx="837628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Algoritmos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</a:p>
          <a:p>
            <a:pPr lvl="0">
              <a:lnSpc>
                <a:spcPct val="115000"/>
              </a:lnSpc>
              <a:buSzPts val="3200"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Convolucionais</a:t>
            </a:r>
            <a:endParaRPr lang="en-US" sz="4500" b="1" i="1" dirty="0" smtClean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685800" y="231736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0242" name="Picture 2" descr="File:Hey Machine Learning Logo.png - Wikiped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98726" y="1043093"/>
            <a:ext cx="2152015" cy="21520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</a:rPr>
              <a:t>As </a:t>
            </a:r>
            <a:r>
              <a:rPr lang="pt-BR" sz="2200" dirty="0" err="1" smtClean="0">
                <a:latin typeface="Arial Narrow" pitchFamily="34" charset="0"/>
              </a:rPr>
              <a:t>convoluções</a:t>
            </a:r>
            <a:r>
              <a:rPr lang="pt-BR" sz="2200" dirty="0" smtClean="0">
                <a:latin typeface="Arial Narrow" pitchFamily="34" charset="0"/>
              </a:rPr>
              <a:t> funcionam como filtros que </a:t>
            </a:r>
            <a:r>
              <a:rPr lang="pt-BR" sz="2200" dirty="0" smtClean="0">
                <a:latin typeface="Arial Narrow" pitchFamily="34" charset="0"/>
              </a:rPr>
              <a:t>trabalham em </a:t>
            </a:r>
            <a:r>
              <a:rPr lang="pt-BR" sz="2200" dirty="0" smtClean="0">
                <a:latin typeface="Arial Narrow" pitchFamily="34" charset="0"/>
              </a:rPr>
              <a:t>pequenos quadrados e vão </a:t>
            </a:r>
            <a:r>
              <a:rPr lang="pt-BR" sz="2200" dirty="0" smtClean="0">
                <a:latin typeface="Arial Narrow" pitchFamily="34" charset="0"/>
              </a:rPr>
              <a:t>percorrendo por </a:t>
            </a:r>
            <a:r>
              <a:rPr lang="pt-BR" sz="2200" dirty="0" smtClean="0">
                <a:latin typeface="Arial Narrow" pitchFamily="34" charset="0"/>
              </a:rPr>
              <a:t>toda a imagem captando os traços mais </a:t>
            </a:r>
            <a:r>
              <a:rPr lang="pt-BR" sz="2200" dirty="0" smtClean="0">
                <a:latin typeface="Arial Narrow" pitchFamily="34" charset="0"/>
              </a:rPr>
              <a:t>marcantes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: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Algoritmos </a:t>
            </a:r>
            <a:r>
              <a:rPr lang="pt-BR" sz="3600" b="1" i="0" u="none" strike="noStrike" cap="none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Convolucionais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290" name="Picture 2" descr="Pytorch Convolutional Neural Network Tutorial Shop, 54% OFF | edetaria.c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7" y="2181795"/>
            <a:ext cx="5999690" cy="2841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</a:rPr>
              <a:t>Exemplo: uma </a:t>
            </a:r>
            <a:r>
              <a:rPr lang="pt-BR" sz="2200" dirty="0" smtClean="0">
                <a:latin typeface="Arial Narrow" pitchFamily="34" charset="0"/>
              </a:rPr>
              <a:t>imagem </a:t>
            </a:r>
            <a:r>
              <a:rPr lang="pt-BR" sz="2200" b="1" dirty="0" smtClean="0">
                <a:latin typeface="Arial Narrow" pitchFamily="34" charset="0"/>
              </a:rPr>
              <a:t>32x32x3</a:t>
            </a:r>
            <a:r>
              <a:rPr lang="pt-BR" sz="2200" dirty="0" smtClean="0">
                <a:latin typeface="Arial Narrow" pitchFamily="34" charset="0"/>
              </a:rPr>
              <a:t> e um filtro que cobre uma área de </a:t>
            </a:r>
            <a:r>
              <a:rPr lang="pt-BR" sz="2200" b="1" dirty="0" smtClean="0">
                <a:latin typeface="Arial Narrow" pitchFamily="34" charset="0"/>
              </a:rPr>
              <a:t>5x5</a:t>
            </a:r>
            <a:r>
              <a:rPr lang="pt-BR" sz="2200" dirty="0" smtClean="0">
                <a:latin typeface="Arial Narrow" pitchFamily="34" charset="0"/>
              </a:rPr>
              <a:t> da </a:t>
            </a:r>
            <a:r>
              <a:rPr lang="pt-BR" sz="2200" dirty="0" smtClean="0">
                <a:latin typeface="Arial Narrow" pitchFamily="34" charset="0"/>
              </a:rPr>
              <a:t>imagem, o </a:t>
            </a:r>
            <a:r>
              <a:rPr lang="pt-BR" sz="2200" dirty="0" smtClean="0">
                <a:latin typeface="Arial Narrow" pitchFamily="34" charset="0"/>
              </a:rPr>
              <a:t>filtro passará pela imagem inteira, por cada um dos canais, formando no final um </a:t>
            </a:r>
            <a:r>
              <a:rPr lang="pt-BR" sz="2200" i="1" dirty="0" err="1" smtClean="0">
                <a:latin typeface="Arial Narrow" pitchFamily="34" charset="0"/>
              </a:rPr>
              <a:t>feature</a:t>
            </a:r>
            <a:r>
              <a:rPr lang="pt-BR" sz="2200" i="1" dirty="0" smtClean="0">
                <a:latin typeface="Arial Narrow" pitchFamily="34" charset="0"/>
              </a:rPr>
              <a:t> </a:t>
            </a:r>
            <a:r>
              <a:rPr lang="pt-BR" sz="2200" i="1" dirty="0" err="1" smtClean="0">
                <a:latin typeface="Arial Narrow" pitchFamily="34" charset="0"/>
              </a:rPr>
              <a:t>map</a:t>
            </a:r>
            <a:r>
              <a:rPr lang="pt-BR" sz="2200" i="1" dirty="0" smtClean="0">
                <a:latin typeface="Arial Narrow" pitchFamily="34" charset="0"/>
              </a:rPr>
              <a:t> </a:t>
            </a:r>
            <a:r>
              <a:rPr lang="pt-BR" sz="2200" dirty="0" smtClean="0">
                <a:latin typeface="Arial Narrow" pitchFamily="34" charset="0"/>
              </a:rPr>
              <a:t>ou </a:t>
            </a:r>
            <a:r>
              <a:rPr lang="pt-BR" sz="2200" i="1" dirty="0" err="1" smtClean="0">
                <a:latin typeface="Arial Narrow" pitchFamily="34" charset="0"/>
              </a:rPr>
              <a:t>activation</a:t>
            </a:r>
            <a:r>
              <a:rPr lang="pt-BR" sz="2200" i="1" dirty="0" smtClean="0">
                <a:latin typeface="Arial Narrow" pitchFamily="34" charset="0"/>
              </a:rPr>
              <a:t> </a:t>
            </a:r>
            <a:r>
              <a:rPr lang="pt-BR" sz="2200" i="1" dirty="0" err="1" smtClean="0">
                <a:latin typeface="Arial Narrow" pitchFamily="34" charset="0"/>
              </a:rPr>
              <a:t>map</a:t>
            </a:r>
            <a:r>
              <a:rPr lang="pt-BR" sz="2200" i="1" dirty="0" smtClean="0">
                <a:latin typeface="Arial Narrow" pitchFamily="34" charset="0"/>
              </a:rPr>
              <a:t> </a:t>
            </a:r>
            <a:r>
              <a:rPr lang="pt-BR" sz="2200" dirty="0" smtClean="0">
                <a:latin typeface="Arial Narrow" pitchFamily="34" charset="0"/>
              </a:rPr>
              <a:t>de </a:t>
            </a:r>
            <a:r>
              <a:rPr lang="pt-BR" sz="2200" b="1" dirty="0" smtClean="0">
                <a:latin typeface="Arial Narrow" pitchFamily="34" charset="0"/>
              </a:rPr>
              <a:t>28x28x1.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Algoritmos </a:t>
            </a:r>
            <a:r>
              <a:rPr lang="pt-BR" sz="3600" b="1" i="0" u="none" strike="noStrike" cap="none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Convolucionais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https://miro.medium.com/max/1004/1*Oj4LnMvcbPRw2P9rf7TAg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1109" y="2281237"/>
            <a:ext cx="4781550" cy="2457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Redes </a:t>
            </a:r>
            <a:r>
              <a:rPr lang="pt-BR" sz="2200" dirty="0" err="1" smtClean="0">
                <a:latin typeface="Arial Narrow" pitchFamily="34" charset="0"/>
                <a:sym typeface="Wingdings" pitchFamily="2" charset="2"/>
              </a:rPr>
              <a:t>Convolucionais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: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 entre as redes </a:t>
            </a:r>
            <a:r>
              <a:rPr lang="pt-BR" sz="3600" b="1" i="1" u="none" strike="noStrike" cap="none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i="1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...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746" name="Picture 2" descr="Como as Redes Neurais Convolucionais realizam o reconhecimento de imag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842" y="1607608"/>
            <a:ext cx="4505325" cy="3143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</a:rPr>
              <a:t>Matematicamente, uma </a:t>
            </a:r>
            <a:r>
              <a:rPr lang="pt-BR" sz="2200" dirty="0" err="1" smtClean="0">
                <a:latin typeface="Arial Narrow" pitchFamily="34" charset="0"/>
              </a:rPr>
              <a:t>convolução</a:t>
            </a:r>
            <a:r>
              <a:rPr lang="pt-BR" sz="2200" dirty="0" smtClean="0">
                <a:latin typeface="Arial Narrow" pitchFamily="34" charset="0"/>
              </a:rPr>
              <a:t> é uma </a:t>
            </a:r>
            <a:r>
              <a:rPr lang="pt-BR" sz="2200" b="1" dirty="0" smtClean="0">
                <a:latin typeface="Arial Narrow" pitchFamily="34" charset="0"/>
              </a:rPr>
              <a:t>operação linear que a partir de duas funções</a:t>
            </a:r>
            <a:r>
              <a:rPr lang="pt-BR" sz="2200" dirty="0" smtClean="0">
                <a:latin typeface="Arial Narrow" pitchFamily="34" charset="0"/>
              </a:rPr>
              <a:t>, gera uma terceira (normalmente chamada de </a:t>
            </a:r>
            <a:r>
              <a:rPr lang="pt-BR" sz="2200" i="1" dirty="0" err="1" smtClean="0">
                <a:latin typeface="Arial Narrow" pitchFamily="34" charset="0"/>
              </a:rPr>
              <a:t>feature</a:t>
            </a:r>
            <a:r>
              <a:rPr lang="pt-BR" sz="2200" i="1" dirty="0" smtClean="0">
                <a:latin typeface="Arial Narrow" pitchFamily="34" charset="0"/>
              </a:rPr>
              <a:t> </a:t>
            </a:r>
            <a:r>
              <a:rPr lang="pt-BR" sz="2200" i="1" dirty="0" err="1" smtClean="0">
                <a:latin typeface="Arial Narrow" pitchFamily="34" charset="0"/>
              </a:rPr>
              <a:t>map</a:t>
            </a:r>
            <a:r>
              <a:rPr lang="pt-BR" sz="2200" dirty="0" smtClean="0">
                <a:latin typeface="Arial Narrow" pitchFamily="34" charset="0"/>
              </a:rPr>
              <a:t>)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: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matemática por trás disso tudo...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698" name="Picture 2" descr="What are Convolutional Neural Networks? | IB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7667" y="1945355"/>
            <a:ext cx="5291666" cy="3078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</a:rPr>
              <a:t>No contexto de imagens, podemos entender esse processo como um </a:t>
            </a:r>
            <a:r>
              <a:rPr lang="pt-BR" sz="2200" b="1" dirty="0" smtClean="0">
                <a:latin typeface="Arial Narrow" pitchFamily="34" charset="0"/>
              </a:rPr>
              <a:t>filtro/</a:t>
            </a:r>
            <a:r>
              <a:rPr lang="pt-BR" sz="2200" b="1" i="1" dirty="0" err="1" smtClean="0">
                <a:latin typeface="Arial Narrow" pitchFamily="34" charset="0"/>
              </a:rPr>
              <a:t>kernel</a:t>
            </a:r>
            <a:r>
              <a:rPr lang="pt-BR" sz="2200" b="1" dirty="0" smtClean="0">
                <a:latin typeface="Arial Narrow" pitchFamily="34" charset="0"/>
              </a:rPr>
              <a:t> </a:t>
            </a:r>
            <a:r>
              <a:rPr lang="pt-BR" sz="2200" dirty="0" smtClean="0">
                <a:latin typeface="Arial Narrow" pitchFamily="34" charset="0"/>
              </a:rPr>
              <a:t>que transforma uma imagem de entrada</a:t>
            </a:r>
            <a:r>
              <a:rPr lang="pt-BR" sz="2400" dirty="0" smtClean="0"/>
              <a:t>.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matemática por trás disso tudo...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22" name="Picture 2" descr="Deep Learning – Introduction to Convolutional Neural Networks - Vinod  Sharma's Blo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067" y="2137271"/>
            <a:ext cx="6705600" cy="24707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s://miro.medium.com/max/1400/1*rRT3tkMOKX-8c7nqW_iHLQ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3309" y="2215841"/>
            <a:ext cx="5026024" cy="2927659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</a:rPr>
              <a:t>Um </a:t>
            </a:r>
            <a:r>
              <a:rPr lang="pt-BR" sz="2200" b="1" i="1" dirty="0" err="1" smtClean="0">
                <a:latin typeface="Arial Narrow" pitchFamily="34" charset="0"/>
              </a:rPr>
              <a:t>kernel</a:t>
            </a:r>
            <a:r>
              <a:rPr lang="pt-BR" sz="2200" dirty="0" smtClean="0">
                <a:latin typeface="Arial Narrow" pitchFamily="34" charset="0"/>
              </a:rPr>
              <a:t> é uma </a:t>
            </a:r>
            <a:r>
              <a:rPr lang="pt-BR" sz="2200" i="1" dirty="0" err="1" smtClean="0">
                <a:latin typeface="Arial Narrow" pitchFamily="34" charset="0"/>
              </a:rPr>
              <a:t>matrix</a:t>
            </a:r>
            <a:r>
              <a:rPr lang="pt-BR" sz="2200" i="1" dirty="0" smtClean="0">
                <a:latin typeface="Arial Narrow" pitchFamily="34" charset="0"/>
              </a:rPr>
              <a:t> </a:t>
            </a:r>
            <a:r>
              <a:rPr lang="pt-BR" sz="2200" dirty="0" smtClean="0">
                <a:latin typeface="Arial Narrow" pitchFamily="34" charset="0"/>
              </a:rPr>
              <a:t>utilizada para uma operação de multiplicação de matrizes. Esta operação é aplicada diversas vezes em diferentes regiões da imagem. A cada aplicação, a região é alterada por um parâmetro conhecido como </a:t>
            </a:r>
            <a:r>
              <a:rPr lang="pt-BR" sz="2200" i="1" dirty="0" err="1" smtClean="0">
                <a:latin typeface="Arial Narrow" pitchFamily="34" charset="0"/>
              </a:rPr>
              <a:t>stride</a:t>
            </a:r>
            <a:r>
              <a:rPr lang="pt-BR" sz="2200" i="1" dirty="0" smtClean="0">
                <a:latin typeface="Arial Narrow" pitchFamily="34" charset="0"/>
                <a:sym typeface="Wingdings" pitchFamily="2" charset="2"/>
              </a:rPr>
              <a:t>.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matemática por trás disso tudo...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Extração de </a:t>
            </a:r>
            <a:r>
              <a:rPr lang="pt-BR" sz="2200" i="1" dirty="0" err="1" smtClean="0">
                <a:latin typeface="Arial Narrow" pitchFamily="34" charset="0"/>
                <a:sym typeface="Wingdings" pitchFamily="2" charset="2"/>
              </a:rPr>
              <a:t>Features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: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 entre as redes </a:t>
            </a:r>
            <a:r>
              <a:rPr lang="pt-BR" sz="3600" b="1" i="1" u="none" strike="noStrike" cap="none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i="1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...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626" name="Picture 2" descr="Inteligência Artificial e Deep Learning - Laboratório iMobil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3255" y="1554480"/>
            <a:ext cx="6495682" cy="35890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B0CDEB04-269C-4B43-BA6A-1BED17017F22}"/>
</file>

<file path=customXml/itemProps2.xml><?xml version="1.0" encoding="utf-8"?>
<ds:datastoreItem xmlns:ds="http://schemas.openxmlformats.org/officeDocument/2006/customXml" ds:itemID="{93BCFEDA-BF43-4732-BEDB-CB6ED5F1FEB6}"/>
</file>

<file path=customXml/itemProps3.xml><?xml version="1.0" encoding="utf-8"?>
<ds:datastoreItem xmlns:ds="http://schemas.openxmlformats.org/officeDocument/2006/customXml" ds:itemID="{5B6D84B1-32A8-45E4-A562-1FC2D64C977C}"/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103</Words>
  <PresentationFormat>Apresentação na tela (16:9)</PresentationFormat>
  <Paragraphs>43</Paragraphs>
  <Slides>13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Arial Narrow</vt:lpstr>
      <vt:lpstr>Wingdings</vt:lpstr>
      <vt:lpstr>Simple Light</vt:lpstr>
      <vt:lpstr>Slide 1</vt:lpstr>
      <vt:lpstr>Slide 2</vt:lpstr>
      <vt:lpstr>    As convoluções funcionam como filtros que trabalham em pequenos quadrados e vão percorrendo por toda a imagem captando os traços mais marcantes:     </vt:lpstr>
      <vt:lpstr>    Exemplo: uma imagem 32x32x3 e um filtro que cobre uma área de 5x5 da imagem, o filtro passará pela imagem inteira, por cada um dos canais, formando no final um feature map ou activation map de 28x28x1.        </vt:lpstr>
      <vt:lpstr>    Redes Convolucionais:     </vt:lpstr>
      <vt:lpstr>    Matematicamente, uma convolução é uma operação linear que a partir de duas funções, gera uma terceira (normalmente chamada de feature map):     </vt:lpstr>
      <vt:lpstr>    No contexto de imagens, podemos entender esse processo como um filtro/kernel que transforma uma imagem de entrada.      </vt:lpstr>
      <vt:lpstr>    Um kernel é uma matrix utilizada para uma operação de multiplicação de matrizes. Esta operação é aplicada diversas vezes em diferentes regiões da imagem. A cada aplicação, a região é alterada por um parâmetro conhecido como stride.     </vt:lpstr>
      <vt:lpstr>    Extração de Features:     </vt:lpstr>
      <vt:lpstr>    Redes Convolucionais:     </vt:lpstr>
      <vt:lpstr>    Redes Convolucionais:     </vt:lpstr>
      <vt:lpstr>    Redes Convolucionais:     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44</cp:revision>
  <dcterms:modified xsi:type="dcterms:W3CDTF">2022-05-24T18:51:45Z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