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3" r:id="rId3"/>
    <p:sldId id="257" r:id="rId4"/>
    <p:sldId id="274" r:id="rId5"/>
    <p:sldId id="280" r:id="rId6"/>
    <p:sldId id="281" r:id="rId7"/>
    <p:sldId id="282" r:id="rId8"/>
    <p:sldId id="277" r:id="rId9"/>
    <p:sldId id="276" r:id="rId10"/>
    <p:sldId id="278" r:id="rId11"/>
    <p:sldId id="279" r:id="rId12"/>
    <p:sldId id="258" r:id="rId13"/>
    <p:sldId id="285" r:id="rId14"/>
    <p:sldId id="286" r:id="rId15"/>
    <p:sldId id="287" r:id="rId16"/>
    <p:sldId id="268" r:id="rId17"/>
    <p:sldId id="284" r:id="rId18"/>
    <p:sldId id="288" r:id="rId19"/>
    <p:sldId id="289" r:id="rId20"/>
    <p:sldId id="290" r:id="rId21"/>
    <p:sldId id="291" r:id="rId22"/>
    <p:sldId id="292" r:id="rId23"/>
    <p:sldId id="283" r:id="rId24"/>
    <p:sldId id="269"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5108"/>
    <a:srgbClr val="EAB200"/>
    <a:srgbClr val="2B60E7"/>
    <a:srgbClr val="0070C0"/>
    <a:srgbClr val="843C0C"/>
    <a:srgbClr val="1F4E79"/>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5" autoAdjust="0"/>
    <p:restoredTop sz="70719" autoAdjust="0"/>
  </p:normalViewPr>
  <p:slideViewPr>
    <p:cSldViewPr snapToGrid="0">
      <p:cViewPr varScale="1">
        <p:scale>
          <a:sx n="55" d="100"/>
          <a:sy n="55" d="100"/>
        </p:scale>
        <p:origin x="1622"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FCE9F-76F6-441E-9F1C-D5977931AD61}" type="datetimeFigureOut">
              <a:rPr lang="pt-BR" smtClean="0"/>
              <a:t>10/05/2023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C5D56-7D79-4C84-93E3-519A08CD368C}" type="slidenum">
              <a:rPr lang="pt-BR" smtClean="0"/>
              <a:t>‹nº›</a:t>
            </a:fld>
            <a:endParaRPr lang="pt-BR"/>
          </a:p>
        </p:txBody>
      </p:sp>
    </p:spTree>
    <p:extLst>
      <p:ext uri="{BB962C8B-B14F-4D97-AF65-F5344CB8AC3E}">
        <p14:creationId xmlns:p14="http://schemas.microsoft.com/office/powerpoint/2010/main" val="364972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dirty="0"/>
              <a:t>Como exemplo, aqui está uma tabela que consiste no país de residência de diferentes entrevistados na pesquisa </a:t>
            </a:r>
            <a:r>
              <a:rPr lang="pt-BR" dirty="0" err="1"/>
              <a:t>Stackoverflow</a:t>
            </a:r>
            <a:r>
              <a:rPr lang="pt-BR" dirty="0"/>
              <a:t>. </a:t>
            </a:r>
          </a:p>
          <a:p>
            <a:pPr marL="171450" indent="-171450">
              <a:buFont typeface="Arial" panose="020B0604020202020204" pitchFamily="34" charset="0"/>
              <a:buChar char="•"/>
            </a:pPr>
            <a:r>
              <a:rPr lang="pt-BR" dirty="0"/>
              <a:t>Para ir de entradas qualitativas a características quantitativas, pode-se pensar ingenuamente que atribuir um número a cada categoria em uma coluna seria suficiente, por exemplo, Índia poderia ser 1, EUA 2 etc. eficácia do seu modelo.</a:t>
            </a:r>
          </a:p>
          <a:p>
            <a:pPr marL="171450" indent="-171450">
              <a:buFont typeface="Arial" panose="020B0604020202020204" pitchFamily="34" charset="0"/>
              <a:buChar char="•"/>
            </a:pPr>
            <a:r>
              <a:rPr lang="pt-BR" dirty="0"/>
              <a:t>Portanto, você não pode alocar números arbitrários para cada categoria, pois isso implicaria em alguma forma de ordenação nas categorias.</a:t>
            </a:r>
          </a:p>
          <a:p>
            <a:pPr marL="171450" indent="-171450">
              <a:buFont typeface="Arial" panose="020B0604020202020204" pitchFamily="34" charset="0"/>
              <a:buChar char="•"/>
            </a:pPr>
            <a:r>
              <a:rPr lang="pt-BR" dirty="0"/>
              <a:t>Em vez disso, os valores podem ser codificados criando recursos binários adicionais correspondentes a se cada valor foi escolhido ou não, conforme mostrado na tabela à direita. </a:t>
            </a:r>
          </a:p>
          <a:p>
            <a:pPr marL="171450" indent="-171450">
              <a:buFont typeface="Arial" panose="020B0604020202020204" pitchFamily="34" charset="0"/>
              <a:buChar char="•"/>
            </a:pPr>
            <a:r>
              <a:rPr lang="pt-BR" dirty="0"/>
              <a:t>Ao fazer isso, seu modelo pode aproveitar as informações de qual país é fornecido, sem inferir qualquer ordem entre as diferentes opções.</a:t>
            </a:r>
          </a:p>
        </p:txBody>
      </p:sp>
      <p:sp>
        <p:nvSpPr>
          <p:cNvPr id="4" name="Espaço Reservado para Número de Slide 3"/>
          <p:cNvSpPr>
            <a:spLocks noGrp="1"/>
          </p:cNvSpPr>
          <p:nvPr>
            <p:ph type="sldNum" sz="quarter" idx="5"/>
          </p:nvPr>
        </p:nvSpPr>
        <p:spPr/>
        <p:txBody>
          <a:bodyPr/>
          <a:lstStyle/>
          <a:p>
            <a:fld id="{CFBC5D56-7D79-4C84-93E3-519A08CD368C}" type="slidenum">
              <a:rPr lang="pt-BR" smtClean="0"/>
              <a:t>22</a:t>
            </a:fld>
            <a:endParaRPr lang="pt-BR"/>
          </a:p>
        </p:txBody>
      </p:sp>
    </p:spTree>
    <p:extLst>
      <p:ext uri="{BB962C8B-B14F-4D97-AF65-F5344CB8AC3E}">
        <p14:creationId xmlns:p14="http://schemas.microsoft.com/office/powerpoint/2010/main" val="411307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A9CD7-30F9-E663-E6E6-6E9093D3896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D77A2B5-3752-DE81-54EE-B57B2E549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BF1B14D-2394-0FC2-2C1C-83B8DB05F584}"/>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5" name="Espaço Reservado para Rodapé 4">
            <a:extLst>
              <a:ext uri="{FF2B5EF4-FFF2-40B4-BE49-F238E27FC236}">
                <a16:creationId xmlns:a16="http://schemas.microsoft.com/office/drawing/2014/main" id="{E3B43D9A-13D0-2E22-42C8-A9080842A4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35F0D6B-476C-DD0A-5494-BEBAD1C543A8}"/>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245533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72226-FC70-4047-8089-F4A223BB790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4D33A5B-7F59-70B5-6CDE-33C2C59D2A4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737CF2-894F-F06B-D856-88C3112C2C6C}"/>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5" name="Espaço Reservado para Rodapé 4">
            <a:extLst>
              <a:ext uri="{FF2B5EF4-FFF2-40B4-BE49-F238E27FC236}">
                <a16:creationId xmlns:a16="http://schemas.microsoft.com/office/drawing/2014/main" id="{E4A61191-269F-3B7E-40ED-2BB237BF7B9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518BBA3-156A-EC6E-C4D5-4634606F1449}"/>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191464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DBCF6C-E758-4518-72D3-7BA0A2C092A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E8B3126-F1C1-B5B1-902B-2151F7E23FD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6FDF342-FA03-82B6-C978-0AE604ED88E2}"/>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5" name="Espaço Reservado para Rodapé 4">
            <a:extLst>
              <a:ext uri="{FF2B5EF4-FFF2-40B4-BE49-F238E27FC236}">
                <a16:creationId xmlns:a16="http://schemas.microsoft.com/office/drawing/2014/main" id="{6EBEAC0F-D72E-F2FB-E9CB-34998308C53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CE3A13D-3211-2E84-6548-66FE995BF090}"/>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178424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DBFCE-923E-17B2-D586-976E84B1CAB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6A79CF-9686-A8C9-C910-EA387B545D3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FB043AD-A120-AFE3-5361-6BE0820876E4}"/>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5" name="Espaço Reservado para Rodapé 4">
            <a:extLst>
              <a:ext uri="{FF2B5EF4-FFF2-40B4-BE49-F238E27FC236}">
                <a16:creationId xmlns:a16="http://schemas.microsoft.com/office/drawing/2014/main" id="{1F9164D2-44EB-DD9F-6314-E5B114D2173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F4FB58A-4ED1-B330-9CF4-7C337FDE3D7C}"/>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400212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13D75-60F4-7A55-32FC-712293B7060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6D88081-4BED-6475-D54D-B6DEDB43E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D015A77-9E0F-F013-6C96-3ABD7EB39E5C}"/>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5" name="Espaço Reservado para Rodapé 4">
            <a:extLst>
              <a:ext uri="{FF2B5EF4-FFF2-40B4-BE49-F238E27FC236}">
                <a16:creationId xmlns:a16="http://schemas.microsoft.com/office/drawing/2014/main" id="{58A26AFC-E6AB-3CB4-2DFC-E4CDDB23B6C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B668478-65AF-98F7-68B7-52A1390D34DB}"/>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20789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79328-4EA9-AD29-8384-3ABE5E9E2F5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C032916-B651-CC13-823B-9B27AEF2A97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197643F-F6BC-E573-D953-E6F2B7A5A63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F638439-5972-5021-F606-C3C0828635B8}"/>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6" name="Espaço Reservado para Rodapé 5">
            <a:extLst>
              <a:ext uri="{FF2B5EF4-FFF2-40B4-BE49-F238E27FC236}">
                <a16:creationId xmlns:a16="http://schemas.microsoft.com/office/drawing/2014/main" id="{E6C8847E-9554-51E4-D2F2-B6BE4FDD6C2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9EC360D-3AA3-1C18-F659-53F907656A12}"/>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262056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4AF99-BC6B-2666-214D-62C3BDC7AD1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8BCC40F-EB69-D8AE-D059-E22F5B7DF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B574A95-E677-DFA6-E858-42050B10ABD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52B0BE7-0354-5610-FE5E-1448D76E3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9DA35016-F935-B82A-1FE9-39CF68C5588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668780E-D26B-FC22-07C2-0A5E4C87E9D7}"/>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8" name="Espaço Reservado para Rodapé 7">
            <a:extLst>
              <a:ext uri="{FF2B5EF4-FFF2-40B4-BE49-F238E27FC236}">
                <a16:creationId xmlns:a16="http://schemas.microsoft.com/office/drawing/2014/main" id="{C1D1590A-7B7B-4654-3FEB-1907C6C2034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D27F08B-52F7-097F-3748-1B643132A070}"/>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366620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65CED-CA9A-52DE-05C7-E241D9618A1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F62B576-6AC4-A612-D670-53C9277C53D9}"/>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4" name="Espaço Reservado para Rodapé 3">
            <a:extLst>
              <a:ext uri="{FF2B5EF4-FFF2-40B4-BE49-F238E27FC236}">
                <a16:creationId xmlns:a16="http://schemas.microsoft.com/office/drawing/2014/main" id="{B29AC716-46F4-6225-452A-0AF7016F2AB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CECE74D-59EE-73B3-D381-6224482BE754}"/>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418868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B9DBD22-C9CA-54BF-DF88-E3533151A373}"/>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3" name="Espaço Reservado para Rodapé 2">
            <a:extLst>
              <a:ext uri="{FF2B5EF4-FFF2-40B4-BE49-F238E27FC236}">
                <a16:creationId xmlns:a16="http://schemas.microsoft.com/office/drawing/2014/main" id="{702F27A3-696B-6075-EF51-F339C75BFC9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D048632-2309-3733-5521-77663F2561C8}"/>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411343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78F2C-C8F2-77BD-B8CE-8E813B268DE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3E168E9-5C20-5135-1C60-C5E865B24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2DA2B4A-BAE7-ED90-DA4E-4B482949F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CFCCE90-62B2-C80D-B493-30E9EBA29EAE}"/>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6" name="Espaço Reservado para Rodapé 5">
            <a:extLst>
              <a:ext uri="{FF2B5EF4-FFF2-40B4-BE49-F238E27FC236}">
                <a16:creationId xmlns:a16="http://schemas.microsoft.com/office/drawing/2014/main" id="{756E2A0C-DA79-166A-9442-BA2AE287014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D75791C-B228-3197-2C61-BF97E3748BF1}"/>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151554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77CFB0-94C6-BA98-67CA-93E326810D9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D5A965E-F13D-DA2E-2808-4A160ED0F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EE4B634-6417-4BFC-0095-DA0F5721C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1E2E82C-D8CD-5B4C-BE3F-0CC7DA398BEB}"/>
              </a:ext>
            </a:extLst>
          </p:cNvPr>
          <p:cNvSpPr>
            <a:spLocks noGrp="1"/>
          </p:cNvSpPr>
          <p:nvPr>
            <p:ph type="dt" sz="half" idx="10"/>
          </p:nvPr>
        </p:nvSpPr>
        <p:spPr/>
        <p:txBody>
          <a:bodyPr/>
          <a:lstStyle/>
          <a:p>
            <a:fld id="{B60262D4-C7EE-43FF-AD1D-0B4915A33C09}" type="datetimeFigureOut">
              <a:rPr lang="pt-BR" smtClean="0"/>
              <a:t>10/05/2023</a:t>
            </a:fld>
            <a:endParaRPr lang="pt-BR"/>
          </a:p>
        </p:txBody>
      </p:sp>
      <p:sp>
        <p:nvSpPr>
          <p:cNvPr id="6" name="Espaço Reservado para Rodapé 5">
            <a:extLst>
              <a:ext uri="{FF2B5EF4-FFF2-40B4-BE49-F238E27FC236}">
                <a16:creationId xmlns:a16="http://schemas.microsoft.com/office/drawing/2014/main" id="{E6526123-6C80-E2D3-E0FD-B4CC0720EDB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D54BBF5-7CD4-01D8-461F-2DEE3E6944DF}"/>
              </a:ext>
            </a:extLst>
          </p:cNvPr>
          <p:cNvSpPr>
            <a:spLocks noGrp="1"/>
          </p:cNvSpPr>
          <p:nvPr>
            <p:ph type="sldNum" sz="quarter" idx="12"/>
          </p:nvPr>
        </p:nvSpPr>
        <p:spPr/>
        <p:txBody>
          <a:bodyPr/>
          <a:lstStyle/>
          <a:p>
            <a:fld id="{A2FB9372-F7BB-4B5E-9F28-530FF8F3C24D}" type="slidenum">
              <a:rPr lang="pt-BR" smtClean="0"/>
              <a:t>‹nº›</a:t>
            </a:fld>
            <a:endParaRPr lang="pt-BR"/>
          </a:p>
        </p:txBody>
      </p:sp>
    </p:spTree>
    <p:extLst>
      <p:ext uri="{BB962C8B-B14F-4D97-AF65-F5344CB8AC3E}">
        <p14:creationId xmlns:p14="http://schemas.microsoft.com/office/powerpoint/2010/main" val="198448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A3310B9-5A2B-759F-75BF-A6FF102E0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AD4533-0963-FF03-46D8-5A8832E4D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914F72A-2270-1261-63ED-180AA1E90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0262D4-C7EE-43FF-AD1D-0B4915A33C09}" type="datetimeFigureOut">
              <a:rPr lang="pt-BR" smtClean="0"/>
              <a:t>10/05/2023</a:t>
            </a:fld>
            <a:endParaRPr lang="pt-BR"/>
          </a:p>
        </p:txBody>
      </p:sp>
      <p:sp>
        <p:nvSpPr>
          <p:cNvPr id="5" name="Espaço Reservado para Rodapé 4">
            <a:extLst>
              <a:ext uri="{FF2B5EF4-FFF2-40B4-BE49-F238E27FC236}">
                <a16:creationId xmlns:a16="http://schemas.microsoft.com/office/drawing/2014/main" id="{12CAB097-1AE5-4F4E-1254-D1CFA3FDC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0930359-6643-5084-DCCC-45404AC2E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B9372-F7BB-4B5E-9F28-530FF8F3C24D}" type="slidenum">
              <a:rPr lang="pt-BR" smtClean="0"/>
              <a:t>‹nº›</a:t>
            </a:fld>
            <a:endParaRPr lang="pt-BR"/>
          </a:p>
        </p:txBody>
      </p:sp>
    </p:spTree>
    <p:extLst>
      <p:ext uri="{BB962C8B-B14F-4D97-AF65-F5344CB8AC3E}">
        <p14:creationId xmlns:p14="http://schemas.microsoft.com/office/powerpoint/2010/main" val="4020642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Interface gráfica do usuário, Aplicativo&#10;&#10;Descrição gerada automaticamente">
            <a:extLst>
              <a:ext uri="{FF2B5EF4-FFF2-40B4-BE49-F238E27FC236}">
                <a16:creationId xmlns:a16="http://schemas.microsoft.com/office/drawing/2014/main" id="{DE287B5A-7CEE-5E3D-F62B-F37B0CFBD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55A77424-00AD-3FC8-CF90-0363FD023561}"/>
              </a:ext>
            </a:extLst>
          </p:cNvPr>
          <p:cNvPicPr>
            <a:picLocks noChangeAspect="1"/>
          </p:cNvPicPr>
          <p:nvPr/>
        </p:nvPicPr>
        <p:blipFill>
          <a:blip r:embed="rId3"/>
          <a:stretch>
            <a:fillRect/>
          </a:stretch>
        </p:blipFill>
        <p:spPr>
          <a:xfrm>
            <a:off x="7009547" y="2474991"/>
            <a:ext cx="3952102" cy="502964"/>
          </a:xfrm>
          <a:prstGeom prst="rect">
            <a:avLst/>
          </a:prstGeom>
        </p:spPr>
      </p:pic>
      <p:pic>
        <p:nvPicPr>
          <p:cNvPr id="11" name="Imagem 10">
            <a:extLst>
              <a:ext uri="{FF2B5EF4-FFF2-40B4-BE49-F238E27FC236}">
                <a16:creationId xmlns:a16="http://schemas.microsoft.com/office/drawing/2014/main" id="{51DD7629-5979-7E3E-3912-3363EAA36900}"/>
              </a:ext>
            </a:extLst>
          </p:cNvPr>
          <p:cNvPicPr>
            <a:picLocks noChangeAspect="1"/>
          </p:cNvPicPr>
          <p:nvPr/>
        </p:nvPicPr>
        <p:blipFill>
          <a:blip r:embed="rId3"/>
          <a:stretch>
            <a:fillRect/>
          </a:stretch>
        </p:blipFill>
        <p:spPr>
          <a:xfrm>
            <a:off x="6775372" y="3217128"/>
            <a:ext cx="4074765" cy="502964"/>
          </a:xfrm>
          <a:prstGeom prst="rect">
            <a:avLst/>
          </a:prstGeom>
        </p:spPr>
      </p:pic>
      <p:pic>
        <p:nvPicPr>
          <p:cNvPr id="12" name="Imagem 11">
            <a:extLst>
              <a:ext uri="{FF2B5EF4-FFF2-40B4-BE49-F238E27FC236}">
                <a16:creationId xmlns:a16="http://schemas.microsoft.com/office/drawing/2014/main" id="{79067BAC-4826-C16B-3282-0068727B3CFC}"/>
              </a:ext>
            </a:extLst>
          </p:cNvPr>
          <p:cNvPicPr>
            <a:picLocks noChangeAspect="1"/>
          </p:cNvPicPr>
          <p:nvPr/>
        </p:nvPicPr>
        <p:blipFill>
          <a:blip r:embed="rId3"/>
          <a:stretch>
            <a:fillRect/>
          </a:stretch>
        </p:blipFill>
        <p:spPr>
          <a:xfrm>
            <a:off x="6775372" y="3959265"/>
            <a:ext cx="4074765" cy="502964"/>
          </a:xfrm>
          <a:prstGeom prst="rect">
            <a:avLst/>
          </a:prstGeom>
        </p:spPr>
      </p:pic>
      <p:pic>
        <p:nvPicPr>
          <p:cNvPr id="16" name="Imagem 15">
            <a:extLst>
              <a:ext uri="{FF2B5EF4-FFF2-40B4-BE49-F238E27FC236}">
                <a16:creationId xmlns:a16="http://schemas.microsoft.com/office/drawing/2014/main" id="{224D2A22-B9A2-3109-8E89-377C079928CB}"/>
              </a:ext>
            </a:extLst>
          </p:cNvPr>
          <p:cNvPicPr>
            <a:picLocks noChangeAspect="1"/>
          </p:cNvPicPr>
          <p:nvPr/>
        </p:nvPicPr>
        <p:blipFill>
          <a:blip r:embed="rId3"/>
          <a:stretch>
            <a:fillRect/>
          </a:stretch>
        </p:blipFill>
        <p:spPr>
          <a:xfrm>
            <a:off x="6705600" y="4582865"/>
            <a:ext cx="4470400" cy="487219"/>
          </a:xfrm>
          <a:prstGeom prst="rect">
            <a:avLst/>
          </a:prstGeom>
        </p:spPr>
      </p:pic>
      <p:sp>
        <p:nvSpPr>
          <p:cNvPr id="4" name="CaixaDeTexto 3">
            <a:extLst>
              <a:ext uri="{FF2B5EF4-FFF2-40B4-BE49-F238E27FC236}">
                <a16:creationId xmlns:a16="http://schemas.microsoft.com/office/drawing/2014/main" id="{2F6CE293-A46A-A692-4CA5-0849AEF0CBC3}"/>
              </a:ext>
            </a:extLst>
          </p:cNvPr>
          <p:cNvSpPr txBox="1"/>
          <p:nvPr/>
        </p:nvSpPr>
        <p:spPr>
          <a:xfrm>
            <a:off x="6775372" y="3284213"/>
            <a:ext cx="2237664" cy="400110"/>
          </a:xfrm>
          <a:prstGeom prst="rect">
            <a:avLst/>
          </a:prstGeom>
          <a:noFill/>
        </p:spPr>
        <p:txBody>
          <a:bodyPr wrap="none" rtlCol="0">
            <a:spAutoFit/>
          </a:bodyPr>
          <a:lstStyle/>
          <a:p>
            <a:r>
              <a:rPr lang="pt-BR" sz="2000" dirty="0"/>
              <a:t>Criação de </a:t>
            </a:r>
            <a:r>
              <a:rPr lang="pt-BR" sz="2000" dirty="0" err="1"/>
              <a:t>Features</a:t>
            </a:r>
            <a:endParaRPr lang="pt-BR" sz="2000" dirty="0"/>
          </a:p>
        </p:txBody>
      </p:sp>
      <p:sp>
        <p:nvSpPr>
          <p:cNvPr id="6" name="CaixaDeTexto 5">
            <a:extLst>
              <a:ext uri="{FF2B5EF4-FFF2-40B4-BE49-F238E27FC236}">
                <a16:creationId xmlns:a16="http://schemas.microsoft.com/office/drawing/2014/main" id="{871E7387-3967-3246-703A-900BF7045382}"/>
              </a:ext>
            </a:extLst>
          </p:cNvPr>
          <p:cNvSpPr txBox="1"/>
          <p:nvPr/>
        </p:nvSpPr>
        <p:spPr>
          <a:xfrm>
            <a:off x="6775372" y="3977195"/>
            <a:ext cx="3005438" cy="400110"/>
          </a:xfrm>
          <a:prstGeom prst="rect">
            <a:avLst/>
          </a:prstGeom>
          <a:noFill/>
        </p:spPr>
        <p:txBody>
          <a:bodyPr wrap="none" rtlCol="0">
            <a:spAutoFit/>
          </a:bodyPr>
          <a:lstStyle/>
          <a:p>
            <a:r>
              <a:rPr lang="pt-BR" sz="2000" dirty="0"/>
              <a:t>Transformação de </a:t>
            </a:r>
            <a:r>
              <a:rPr lang="pt-BR" sz="2000" dirty="0" err="1"/>
              <a:t>Features</a:t>
            </a:r>
            <a:endParaRPr lang="pt-BR" sz="2000" dirty="0"/>
          </a:p>
        </p:txBody>
      </p:sp>
      <p:sp>
        <p:nvSpPr>
          <p:cNvPr id="7" name="CaixaDeTexto 6">
            <a:extLst>
              <a:ext uri="{FF2B5EF4-FFF2-40B4-BE49-F238E27FC236}">
                <a16:creationId xmlns:a16="http://schemas.microsoft.com/office/drawing/2014/main" id="{F706BB38-3BBA-0569-ABFA-A79A747B15EB}"/>
              </a:ext>
            </a:extLst>
          </p:cNvPr>
          <p:cNvSpPr txBox="1"/>
          <p:nvPr/>
        </p:nvSpPr>
        <p:spPr>
          <a:xfrm>
            <a:off x="6775372" y="4688886"/>
            <a:ext cx="2263312" cy="400110"/>
          </a:xfrm>
          <a:prstGeom prst="rect">
            <a:avLst/>
          </a:prstGeom>
          <a:noFill/>
        </p:spPr>
        <p:txBody>
          <a:bodyPr wrap="none" rtlCol="0">
            <a:spAutoFit/>
          </a:bodyPr>
          <a:lstStyle/>
          <a:p>
            <a:r>
              <a:rPr lang="pt-BR" sz="2000" dirty="0"/>
              <a:t>Seleção de </a:t>
            </a:r>
            <a:r>
              <a:rPr lang="pt-BR" sz="2000" dirty="0" err="1"/>
              <a:t>Features</a:t>
            </a:r>
            <a:endParaRPr lang="pt-BR" sz="2000" dirty="0"/>
          </a:p>
        </p:txBody>
      </p:sp>
      <p:sp>
        <p:nvSpPr>
          <p:cNvPr id="8" name="CaixaDeTexto 7">
            <a:extLst>
              <a:ext uri="{FF2B5EF4-FFF2-40B4-BE49-F238E27FC236}">
                <a16:creationId xmlns:a16="http://schemas.microsoft.com/office/drawing/2014/main" id="{A9EEE8D2-4B70-7A94-E3C9-B7BB24052936}"/>
              </a:ext>
            </a:extLst>
          </p:cNvPr>
          <p:cNvSpPr txBox="1"/>
          <p:nvPr/>
        </p:nvSpPr>
        <p:spPr>
          <a:xfrm>
            <a:off x="6775372" y="2573380"/>
            <a:ext cx="3145476" cy="400110"/>
          </a:xfrm>
          <a:prstGeom prst="rect">
            <a:avLst/>
          </a:prstGeom>
          <a:noFill/>
        </p:spPr>
        <p:txBody>
          <a:bodyPr wrap="none" rtlCol="0">
            <a:spAutoFit/>
          </a:bodyPr>
          <a:lstStyle/>
          <a:p>
            <a:r>
              <a:rPr lang="pt-BR" sz="2000" dirty="0"/>
              <a:t>O que é Feature Engineering</a:t>
            </a:r>
          </a:p>
        </p:txBody>
      </p:sp>
    </p:spTree>
    <p:extLst>
      <p:ext uri="{BB962C8B-B14F-4D97-AF65-F5344CB8AC3E}">
        <p14:creationId xmlns:p14="http://schemas.microsoft.com/office/powerpoint/2010/main" val="247161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A57E76B9-DF96-73E3-2F5B-497886FF01C3}"/>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O que </a:t>
            </a:r>
            <a:r>
              <a:rPr lang="en-US" sz="5400" b="1" dirty="0" err="1">
                <a:latin typeface="+mj-lt"/>
                <a:ea typeface="+mj-ea"/>
                <a:cs typeface="+mj-cs"/>
              </a:rPr>
              <a:t>será</a:t>
            </a:r>
            <a:r>
              <a:rPr lang="en-US" sz="5400" b="1" dirty="0">
                <a:latin typeface="+mj-lt"/>
                <a:ea typeface="+mj-ea"/>
                <a:cs typeface="+mj-cs"/>
              </a:rPr>
              <a:t> </a:t>
            </a:r>
            <a:r>
              <a:rPr lang="en-US" sz="5400" b="1" dirty="0" err="1">
                <a:latin typeface="+mj-lt"/>
                <a:ea typeface="+mj-ea"/>
                <a:cs typeface="+mj-cs"/>
              </a:rPr>
              <a:t>abordado</a:t>
            </a:r>
            <a:endParaRPr lang="en-US" sz="5400" b="1" dirty="0">
              <a:latin typeface="+mj-lt"/>
              <a:ea typeface="+mj-ea"/>
              <a:cs typeface="+mj-cs"/>
            </a:endParaRP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82F78F86-0D3A-66F1-AEA9-D5D0EC00CD4F}"/>
              </a:ext>
            </a:extLst>
          </p:cNvPr>
          <p:cNvSpPr txBox="1"/>
          <p:nvPr/>
        </p:nvSpPr>
        <p:spPr>
          <a:xfrm>
            <a:off x="4754879" y="325369"/>
            <a:ext cx="7035043" cy="5686325"/>
          </a:xfrm>
          <a:prstGeom prst="rect">
            <a:avLst/>
          </a:prstGeom>
        </p:spPr>
        <p:txBody>
          <a:bodyPr vert="horz" lIns="91440" tIns="45720" rIns="91440" bIns="45720" rtlCol="0">
            <a:normAutofit fontScale="92500" lnSpcReduction="20000"/>
          </a:bodyPr>
          <a:lstStyle/>
          <a:p>
            <a:pPr marL="571500" indent="-228600">
              <a:lnSpc>
                <a:spcPct val="90000"/>
              </a:lnSpc>
              <a:spcBef>
                <a:spcPts val="600"/>
              </a:spcBef>
              <a:spcAft>
                <a:spcPts val="600"/>
              </a:spcAft>
              <a:buFont typeface="Arial" panose="020B0604020202020204" pitchFamily="34" charset="0"/>
              <a:buChar char="•"/>
            </a:pPr>
            <a:r>
              <a:rPr lang="pt-PT" sz="2800" dirty="0"/>
              <a:t>Nosso objetivo é abordar como lidar com muitos tipos diferentes de dados e como convertê-los em um formato que possa ser facilmente usado para aprendizado de máquina. </a:t>
            </a:r>
          </a:p>
          <a:p>
            <a:pPr marL="571500" indent="-228600">
              <a:lnSpc>
                <a:spcPct val="90000"/>
              </a:lnSpc>
              <a:spcBef>
                <a:spcPts val="600"/>
              </a:spcBef>
              <a:spcAft>
                <a:spcPts val="600"/>
              </a:spcAft>
              <a:buFont typeface="Arial" panose="020B0604020202020204" pitchFamily="34" charset="0"/>
              <a:buChar char="•"/>
            </a:pPr>
            <a:r>
              <a:rPr lang="pt-PT" sz="2800" dirty="0"/>
              <a:t>Em um primeiro momento iremos criar o dados. </a:t>
            </a:r>
          </a:p>
          <a:p>
            <a:pPr marL="571500" indent="-228600">
              <a:lnSpc>
                <a:spcPct val="90000"/>
              </a:lnSpc>
              <a:spcBef>
                <a:spcPts val="600"/>
              </a:spcBef>
              <a:spcAft>
                <a:spcPts val="600"/>
              </a:spcAft>
              <a:buFont typeface="Arial" panose="020B0604020202020204" pitchFamily="34" charset="0"/>
              <a:buChar char="•"/>
            </a:pPr>
            <a:r>
              <a:rPr lang="pt-PT" sz="2800" dirty="0"/>
              <a:t>Em seguida, iremos aprender como lidar com dados que possuem valores ausentes. </a:t>
            </a:r>
          </a:p>
          <a:p>
            <a:pPr marL="571500" indent="-228600">
              <a:lnSpc>
                <a:spcPct val="90000"/>
              </a:lnSpc>
              <a:spcBef>
                <a:spcPts val="600"/>
              </a:spcBef>
              <a:spcAft>
                <a:spcPts val="600"/>
              </a:spcAft>
              <a:buFont typeface="Arial" panose="020B0604020202020204" pitchFamily="34" charset="0"/>
              <a:buChar char="•"/>
            </a:pPr>
            <a:r>
              <a:rPr lang="pt-PT" sz="2800" dirty="0"/>
              <a:t>Finalmente, iremos transformar seus dados para que estejam em conformidade com as suposições estatísticas geralmente necessárias para modelos de aprendizado de máquina e, finalmente, converterá texto de formato livre em dados tabulares para que possam ser usados com modelos de aprendizado de máquina.</a:t>
            </a:r>
            <a:endParaRPr lang="en-US" sz="2800" dirty="0"/>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32448"/>
            <a:ext cx="12192000" cy="925551"/>
          </a:xfrm>
          <a:prstGeom prst="rect">
            <a:avLst/>
          </a:prstGeom>
        </p:spPr>
      </p:pic>
    </p:spTree>
    <p:extLst>
      <p:ext uri="{BB962C8B-B14F-4D97-AF65-F5344CB8AC3E}">
        <p14:creationId xmlns:p14="http://schemas.microsoft.com/office/powerpoint/2010/main" val="247018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32CFDFD-38C2-C697-46FA-6D72A78F40E7}"/>
              </a:ext>
            </a:extLst>
          </p:cNvPr>
          <p:cNvPicPr>
            <a:picLocks noChangeAspect="1"/>
          </p:cNvPicPr>
          <p:nvPr/>
        </p:nvPicPr>
        <p:blipFill rotWithShape="1">
          <a:blip r:embed="rId2"/>
          <a:srcRect t="3576" b="16067"/>
          <a:stretch/>
        </p:blipFill>
        <p:spPr>
          <a:xfrm>
            <a:off x="0" y="0"/>
            <a:ext cx="12191999" cy="6858000"/>
          </a:xfrm>
          <a:prstGeom prst="rect">
            <a:avLst/>
          </a:prstGeom>
        </p:spPr>
      </p:pic>
      <p:sp>
        <p:nvSpPr>
          <p:cNvPr id="6" name="Retângulo 5">
            <a:extLst>
              <a:ext uri="{FF2B5EF4-FFF2-40B4-BE49-F238E27FC236}">
                <a16:creationId xmlns:a16="http://schemas.microsoft.com/office/drawing/2014/main" id="{24795A45-0864-3F46-9853-2106EB66994A}"/>
              </a:ext>
            </a:extLst>
          </p:cNvPr>
          <p:cNvSpPr/>
          <p:nvPr/>
        </p:nvSpPr>
        <p:spPr>
          <a:xfrm>
            <a:off x="0" y="0"/>
            <a:ext cx="12191999" cy="6858000"/>
          </a:xfrm>
          <a:prstGeom prst="rect">
            <a:avLst/>
          </a:prstGeom>
          <a:solidFill>
            <a:schemeClr val="tx1">
              <a:alpha val="9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CaixaDeTexto 10">
            <a:extLst>
              <a:ext uri="{FF2B5EF4-FFF2-40B4-BE49-F238E27FC236}">
                <a16:creationId xmlns:a16="http://schemas.microsoft.com/office/drawing/2014/main" id="{7BCA4141-2BE7-2228-2BDF-6E17E3CC5F04}"/>
              </a:ext>
            </a:extLst>
          </p:cNvPr>
          <p:cNvSpPr txBox="1"/>
          <p:nvPr/>
        </p:nvSpPr>
        <p:spPr>
          <a:xfrm>
            <a:off x="0" y="2702282"/>
            <a:ext cx="12191999" cy="1107996"/>
          </a:xfrm>
          <a:prstGeom prst="rect">
            <a:avLst/>
          </a:prstGeom>
          <a:noFill/>
        </p:spPr>
        <p:txBody>
          <a:bodyPr wrap="square" rtlCol="0">
            <a:spAutoFit/>
          </a:bodyPr>
          <a:lstStyle/>
          <a:p>
            <a:pPr algn="ctr"/>
            <a:r>
              <a:rPr lang="pt-BR" sz="6600" b="1" dirty="0">
                <a:solidFill>
                  <a:schemeClr val="bg1"/>
                </a:solidFill>
              </a:rPr>
              <a:t>Exemplo Prático</a:t>
            </a:r>
            <a:endParaRPr lang="pt-BR" sz="2400" b="1" dirty="0">
              <a:solidFill>
                <a:schemeClr val="bg1"/>
              </a:solidFill>
            </a:endParaRPr>
          </a:p>
        </p:txBody>
      </p:sp>
    </p:spTree>
    <p:extLst>
      <p:ext uri="{BB962C8B-B14F-4D97-AF65-F5344CB8AC3E}">
        <p14:creationId xmlns:p14="http://schemas.microsoft.com/office/powerpoint/2010/main" val="298875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32CFDFD-38C2-C697-46FA-6D72A78F40E7}"/>
              </a:ext>
            </a:extLst>
          </p:cNvPr>
          <p:cNvPicPr>
            <a:picLocks noChangeAspect="1"/>
          </p:cNvPicPr>
          <p:nvPr/>
        </p:nvPicPr>
        <p:blipFill rotWithShape="1">
          <a:blip r:embed="rId2"/>
          <a:srcRect t="3576" b="16067"/>
          <a:stretch/>
        </p:blipFill>
        <p:spPr>
          <a:xfrm>
            <a:off x="0" y="0"/>
            <a:ext cx="12191999" cy="6858000"/>
          </a:xfrm>
          <a:prstGeom prst="rect">
            <a:avLst/>
          </a:prstGeom>
        </p:spPr>
      </p:pic>
      <p:sp>
        <p:nvSpPr>
          <p:cNvPr id="6" name="Retângulo 5">
            <a:extLst>
              <a:ext uri="{FF2B5EF4-FFF2-40B4-BE49-F238E27FC236}">
                <a16:creationId xmlns:a16="http://schemas.microsoft.com/office/drawing/2014/main" id="{24795A45-0864-3F46-9853-2106EB66994A}"/>
              </a:ext>
            </a:extLst>
          </p:cNvPr>
          <p:cNvSpPr/>
          <p:nvPr/>
        </p:nvSpPr>
        <p:spPr>
          <a:xfrm>
            <a:off x="0" y="0"/>
            <a:ext cx="12191999" cy="6858000"/>
          </a:xfrm>
          <a:prstGeom prst="rect">
            <a:avLst/>
          </a:prstGeom>
          <a:solidFill>
            <a:srgbClr val="2B60E7">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CaixaDeTexto 10">
            <a:extLst>
              <a:ext uri="{FF2B5EF4-FFF2-40B4-BE49-F238E27FC236}">
                <a16:creationId xmlns:a16="http://schemas.microsoft.com/office/drawing/2014/main" id="{7BCA4141-2BE7-2228-2BDF-6E17E3CC5F04}"/>
              </a:ext>
            </a:extLst>
          </p:cNvPr>
          <p:cNvSpPr txBox="1"/>
          <p:nvPr/>
        </p:nvSpPr>
        <p:spPr>
          <a:xfrm>
            <a:off x="0" y="2875002"/>
            <a:ext cx="12191999" cy="1107996"/>
          </a:xfrm>
          <a:prstGeom prst="rect">
            <a:avLst/>
          </a:prstGeom>
          <a:noFill/>
        </p:spPr>
        <p:txBody>
          <a:bodyPr wrap="square" rtlCol="0">
            <a:spAutoFit/>
          </a:bodyPr>
          <a:lstStyle/>
          <a:p>
            <a:pPr algn="ctr"/>
            <a:r>
              <a:rPr lang="pt-BR" sz="6600" b="1" dirty="0">
                <a:solidFill>
                  <a:schemeClr val="bg1"/>
                </a:solidFill>
              </a:rPr>
              <a:t>Criação de </a:t>
            </a:r>
            <a:r>
              <a:rPr lang="pt-BR" sz="6600" b="1" dirty="0" err="1">
                <a:solidFill>
                  <a:schemeClr val="bg1"/>
                </a:solidFill>
              </a:rPr>
              <a:t>Features</a:t>
            </a:r>
            <a:endParaRPr lang="pt-BR" sz="2400" b="1" dirty="0">
              <a:solidFill>
                <a:schemeClr val="bg1"/>
              </a:solidFill>
            </a:endParaRPr>
          </a:p>
        </p:txBody>
      </p:sp>
    </p:spTree>
    <p:extLst>
      <p:ext uri="{BB962C8B-B14F-4D97-AF65-F5344CB8AC3E}">
        <p14:creationId xmlns:p14="http://schemas.microsoft.com/office/powerpoint/2010/main" val="2379576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sp>
        <p:nvSpPr>
          <p:cNvPr id="10" name="CaixaDeTexto 9">
            <a:extLst>
              <a:ext uri="{FF2B5EF4-FFF2-40B4-BE49-F238E27FC236}">
                <a16:creationId xmlns:a16="http://schemas.microsoft.com/office/drawing/2014/main" id="{9CE6D435-BAB7-FF4F-258D-0BA96B3A4228}"/>
              </a:ext>
            </a:extLst>
          </p:cNvPr>
          <p:cNvSpPr txBox="1"/>
          <p:nvPr/>
        </p:nvSpPr>
        <p:spPr>
          <a:xfrm>
            <a:off x="1001949" y="1877438"/>
            <a:ext cx="10194153" cy="2708434"/>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pt-BR" sz="3200" dirty="0"/>
              <a:t>Um dos erros mais comuns é focar nos dados disponíveis ao invés de se questionar quais dados são necessários. </a:t>
            </a:r>
          </a:p>
          <a:p>
            <a:pPr marL="457200" indent="-457200">
              <a:spcBef>
                <a:spcPts val="600"/>
              </a:spcBef>
              <a:spcAft>
                <a:spcPts val="600"/>
              </a:spcAft>
              <a:buFont typeface="Arial" panose="020B0604020202020204" pitchFamily="34" charset="0"/>
              <a:buChar char="•"/>
            </a:pPr>
            <a:r>
              <a:rPr lang="pt-BR" sz="3200" dirty="0"/>
              <a:t>Esse equívoco faz com que variáveis essenciais para o negócio sejam deixadas de lado, pois não existem nos dados.</a:t>
            </a:r>
            <a:endParaRPr lang="pt-BR" sz="2800" dirty="0"/>
          </a:p>
        </p:txBody>
      </p:sp>
      <p:sp>
        <p:nvSpPr>
          <p:cNvPr id="2" name="CaixaDeTexto 1">
            <a:extLst>
              <a:ext uri="{FF2B5EF4-FFF2-40B4-BE49-F238E27FC236}">
                <a16:creationId xmlns:a16="http://schemas.microsoft.com/office/drawing/2014/main" id="{3C1748F3-7C22-0605-8AC8-9B010997AF84}"/>
              </a:ext>
            </a:extLst>
          </p:cNvPr>
          <p:cNvSpPr txBox="1"/>
          <p:nvPr/>
        </p:nvSpPr>
        <p:spPr>
          <a:xfrm>
            <a:off x="640080" y="325369"/>
            <a:ext cx="6217920" cy="92949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err="1">
                <a:latin typeface="+mj-lt"/>
                <a:ea typeface="+mj-ea"/>
                <a:cs typeface="+mj-cs"/>
              </a:rPr>
              <a:t>Criação</a:t>
            </a:r>
            <a:r>
              <a:rPr lang="en-US" sz="5400" b="1" dirty="0">
                <a:latin typeface="+mj-lt"/>
                <a:ea typeface="+mj-ea"/>
                <a:cs typeface="+mj-cs"/>
              </a:rPr>
              <a:t> de Features</a:t>
            </a:r>
          </a:p>
        </p:txBody>
      </p:sp>
      <p:pic>
        <p:nvPicPr>
          <p:cNvPr id="3" name="Imagem 2">
            <a:extLst>
              <a:ext uri="{FF2B5EF4-FFF2-40B4-BE49-F238E27FC236}">
                <a16:creationId xmlns:a16="http://schemas.microsoft.com/office/drawing/2014/main" id="{3DC08F6B-701C-3EEF-EE58-3AB7F9107AB9}"/>
              </a:ext>
            </a:extLst>
          </p:cNvPr>
          <p:cNvPicPr>
            <a:picLocks noChangeAspect="1"/>
          </p:cNvPicPr>
          <p:nvPr/>
        </p:nvPicPr>
        <p:blipFill>
          <a:blip r:embed="rId3"/>
          <a:stretch>
            <a:fillRect/>
          </a:stretch>
        </p:blipFill>
        <p:spPr>
          <a:xfrm>
            <a:off x="676661" y="1243594"/>
            <a:ext cx="5743594" cy="312042"/>
          </a:xfrm>
          <a:prstGeom prst="rect">
            <a:avLst/>
          </a:prstGeom>
        </p:spPr>
      </p:pic>
    </p:spTree>
    <p:extLst>
      <p:ext uri="{BB962C8B-B14F-4D97-AF65-F5344CB8AC3E}">
        <p14:creationId xmlns:p14="http://schemas.microsoft.com/office/powerpoint/2010/main" val="422478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sp>
        <p:nvSpPr>
          <p:cNvPr id="10" name="CaixaDeTexto 9">
            <a:extLst>
              <a:ext uri="{FF2B5EF4-FFF2-40B4-BE49-F238E27FC236}">
                <a16:creationId xmlns:a16="http://schemas.microsoft.com/office/drawing/2014/main" id="{9CE6D435-BAB7-FF4F-258D-0BA96B3A4228}"/>
              </a:ext>
            </a:extLst>
          </p:cNvPr>
          <p:cNvSpPr txBox="1"/>
          <p:nvPr/>
        </p:nvSpPr>
        <p:spPr>
          <a:xfrm>
            <a:off x="1001949" y="1877438"/>
            <a:ext cx="10433559" cy="3200876"/>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pt-BR" sz="3200" dirty="0"/>
              <a:t>Se muitas dessas variáveis essenciais não estiverem disponíveis para processamento, vale voltar para a etapa de coleta. </a:t>
            </a:r>
          </a:p>
          <a:p>
            <a:pPr marL="457200" indent="-457200">
              <a:spcBef>
                <a:spcPts val="600"/>
              </a:spcBef>
              <a:spcAft>
                <a:spcPts val="600"/>
              </a:spcAft>
              <a:buFont typeface="Arial" panose="020B0604020202020204" pitchFamily="34" charset="0"/>
              <a:buChar char="•"/>
            </a:pPr>
            <a:r>
              <a:rPr lang="pt-BR" sz="3200" dirty="0"/>
              <a:t>Criar novas </a:t>
            </a:r>
            <a:r>
              <a:rPr lang="pt-BR" sz="3200" dirty="0" err="1"/>
              <a:t>features</a:t>
            </a:r>
            <a:r>
              <a:rPr lang="pt-BR" sz="3200" dirty="0"/>
              <a:t> pode trazer à tona informações que são de extrema importância, mas não estavam explícitas nos dados. </a:t>
            </a:r>
            <a:endParaRPr lang="pt-BR" sz="2800" dirty="0"/>
          </a:p>
        </p:txBody>
      </p:sp>
      <p:sp>
        <p:nvSpPr>
          <p:cNvPr id="2" name="CaixaDeTexto 1">
            <a:extLst>
              <a:ext uri="{FF2B5EF4-FFF2-40B4-BE49-F238E27FC236}">
                <a16:creationId xmlns:a16="http://schemas.microsoft.com/office/drawing/2014/main" id="{3C1748F3-7C22-0605-8AC8-9B010997AF84}"/>
              </a:ext>
            </a:extLst>
          </p:cNvPr>
          <p:cNvSpPr txBox="1"/>
          <p:nvPr/>
        </p:nvSpPr>
        <p:spPr>
          <a:xfrm>
            <a:off x="640080" y="325369"/>
            <a:ext cx="6217920" cy="92949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err="1">
                <a:latin typeface="+mj-lt"/>
                <a:ea typeface="+mj-ea"/>
                <a:cs typeface="+mj-cs"/>
              </a:rPr>
              <a:t>Criação</a:t>
            </a:r>
            <a:r>
              <a:rPr lang="en-US" sz="5400" b="1" dirty="0">
                <a:latin typeface="+mj-lt"/>
                <a:ea typeface="+mj-ea"/>
                <a:cs typeface="+mj-cs"/>
              </a:rPr>
              <a:t> de Features</a:t>
            </a:r>
          </a:p>
        </p:txBody>
      </p:sp>
      <p:pic>
        <p:nvPicPr>
          <p:cNvPr id="3" name="Imagem 2">
            <a:extLst>
              <a:ext uri="{FF2B5EF4-FFF2-40B4-BE49-F238E27FC236}">
                <a16:creationId xmlns:a16="http://schemas.microsoft.com/office/drawing/2014/main" id="{3DC08F6B-701C-3EEF-EE58-3AB7F9107AB9}"/>
              </a:ext>
            </a:extLst>
          </p:cNvPr>
          <p:cNvPicPr>
            <a:picLocks noChangeAspect="1"/>
          </p:cNvPicPr>
          <p:nvPr/>
        </p:nvPicPr>
        <p:blipFill>
          <a:blip r:embed="rId3"/>
          <a:stretch>
            <a:fillRect/>
          </a:stretch>
        </p:blipFill>
        <p:spPr>
          <a:xfrm>
            <a:off x="676661" y="1243594"/>
            <a:ext cx="5743594" cy="312042"/>
          </a:xfrm>
          <a:prstGeom prst="rect">
            <a:avLst/>
          </a:prstGeom>
        </p:spPr>
      </p:pic>
    </p:spTree>
    <p:extLst>
      <p:ext uri="{BB962C8B-B14F-4D97-AF65-F5344CB8AC3E}">
        <p14:creationId xmlns:p14="http://schemas.microsoft.com/office/powerpoint/2010/main" val="396194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sp>
        <p:nvSpPr>
          <p:cNvPr id="10" name="CaixaDeTexto 9">
            <a:extLst>
              <a:ext uri="{FF2B5EF4-FFF2-40B4-BE49-F238E27FC236}">
                <a16:creationId xmlns:a16="http://schemas.microsoft.com/office/drawing/2014/main" id="{9CE6D435-BAB7-FF4F-258D-0BA96B3A4228}"/>
              </a:ext>
            </a:extLst>
          </p:cNvPr>
          <p:cNvSpPr txBox="1"/>
          <p:nvPr/>
        </p:nvSpPr>
        <p:spPr>
          <a:xfrm>
            <a:off x="1001949" y="1877438"/>
            <a:ext cx="10433559" cy="2708434"/>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pt-BR" sz="3200" b="1" dirty="0"/>
              <a:t>Por exemplo</a:t>
            </a:r>
            <a:r>
              <a:rPr lang="pt-BR" sz="3200" dirty="0"/>
              <a:t>, podemos ter a data em que alguém começou a usar um serviço mas o que realmente precisamos é apenas do mês para entender se há alguma sazonalidade. </a:t>
            </a:r>
          </a:p>
          <a:p>
            <a:pPr marL="457200" indent="-457200">
              <a:spcBef>
                <a:spcPts val="600"/>
              </a:spcBef>
              <a:spcAft>
                <a:spcPts val="600"/>
              </a:spcAft>
              <a:buFont typeface="Arial" panose="020B0604020202020204" pitchFamily="34" charset="0"/>
              <a:buChar char="•"/>
            </a:pPr>
            <a:r>
              <a:rPr lang="pt-BR" sz="3200" dirty="0"/>
              <a:t>A partir da </a:t>
            </a:r>
            <a:r>
              <a:rPr lang="pt-BR" sz="3200" b="1" i="1" dirty="0">
                <a:solidFill>
                  <a:schemeClr val="accent2"/>
                </a:solidFill>
              </a:rPr>
              <a:t>feature</a:t>
            </a:r>
            <a:r>
              <a:rPr lang="pt-BR" sz="3200" dirty="0"/>
              <a:t> data é possível criar uma nova contendo apenas o mês.</a:t>
            </a:r>
            <a:endParaRPr lang="pt-BR" sz="2800" dirty="0"/>
          </a:p>
        </p:txBody>
      </p:sp>
      <p:sp>
        <p:nvSpPr>
          <p:cNvPr id="2" name="CaixaDeTexto 1">
            <a:extLst>
              <a:ext uri="{FF2B5EF4-FFF2-40B4-BE49-F238E27FC236}">
                <a16:creationId xmlns:a16="http://schemas.microsoft.com/office/drawing/2014/main" id="{3C1748F3-7C22-0605-8AC8-9B010997AF84}"/>
              </a:ext>
            </a:extLst>
          </p:cNvPr>
          <p:cNvSpPr txBox="1"/>
          <p:nvPr/>
        </p:nvSpPr>
        <p:spPr>
          <a:xfrm>
            <a:off x="640080" y="325369"/>
            <a:ext cx="6217920" cy="92949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err="1">
                <a:latin typeface="+mj-lt"/>
                <a:ea typeface="+mj-ea"/>
                <a:cs typeface="+mj-cs"/>
              </a:rPr>
              <a:t>Criação</a:t>
            </a:r>
            <a:r>
              <a:rPr lang="en-US" sz="5400" b="1" dirty="0">
                <a:latin typeface="+mj-lt"/>
                <a:ea typeface="+mj-ea"/>
                <a:cs typeface="+mj-cs"/>
              </a:rPr>
              <a:t> de Features</a:t>
            </a:r>
          </a:p>
        </p:txBody>
      </p:sp>
      <p:pic>
        <p:nvPicPr>
          <p:cNvPr id="3" name="Imagem 2">
            <a:extLst>
              <a:ext uri="{FF2B5EF4-FFF2-40B4-BE49-F238E27FC236}">
                <a16:creationId xmlns:a16="http://schemas.microsoft.com/office/drawing/2014/main" id="{3DC08F6B-701C-3EEF-EE58-3AB7F9107AB9}"/>
              </a:ext>
            </a:extLst>
          </p:cNvPr>
          <p:cNvPicPr>
            <a:picLocks noChangeAspect="1"/>
          </p:cNvPicPr>
          <p:nvPr/>
        </p:nvPicPr>
        <p:blipFill>
          <a:blip r:embed="rId3"/>
          <a:stretch>
            <a:fillRect/>
          </a:stretch>
        </p:blipFill>
        <p:spPr>
          <a:xfrm>
            <a:off x="676661" y="1243594"/>
            <a:ext cx="5743594" cy="312042"/>
          </a:xfrm>
          <a:prstGeom prst="rect">
            <a:avLst/>
          </a:prstGeom>
        </p:spPr>
      </p:pic>
    </p:spTree>
    <p:extLst>
      <p:ext uri="{BB962C8B-B14F-4D97-AF65-F5344CB8AC3E}">
        <p14:creationId xmlns:p14="http://schemas.microsoft.com/office/powerpoint/2010/main" val="267549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pic>
        <p:nvPicPr>
          <p:cNvPr id="5" name="Imagem 4" descr="Desenho de personagem de desenho animado&#10;&#10;Descrição gerada automaticamente">
            <a:extLst>
              <a:ext uri="{FF2B5EF4-FFF2-40B4-BE49-F238E27FC236}">
                <a16:creationId xmlns:a16="http://schemas.microsoft.com/office/drawing/2014/main" id="{DB92DAB4-FCE1-7A00-44B1-764055B22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985" y="180622"/>
            <a:ext cx="4834793" cy="5556890"/>
          </a:xfrm>
          <a:prstGeom prst="rect">
            <a:avLst/>
          </a:prstGeom>
        </p:spPr>
      </p:pic>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descr="Logotipo&#10;&#10;Descrição gerada automaticamente">
            <a:extLst>
              <a:ext uri="{FF2B5EF4-FFF2-40B4-BE49-F238E27FC236}">
                <a16:creationId xmlns:a16="http://schemas.microsoft.com/office/drawing/2014/main" id="{763AF807-650B-DF7D-C75F-37932A1C7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43" y="390953"/>
            <a:ext cx="2857500" cy="847725"/>
          </a:xfrm>
          <a:prstGeom prst="rect">
            <a:avLst/>
          </a:prstGeom>
        </p:spPr>
      </p:pic>
      <p:sp>
        <p:nvSpPr>
          <p:cNvPr id="10" name="CaixaDeTexto 9">
            <a:extLst>
              <a:ext uri="{FF2B5EF4-FFF2-40B4-BE49-F238E27FC236}">
                <a16:creationId xmlns:a16="http://schemas.microsoft.com/office/drawing/2014/main" id="{9CE6D435-BAB7-FF4F-258D-0BA96B3A4228}"/>
              </a:ext>
            </a:extLst>
          </p:cNvPr>
          <p:cNvSpPr txBox="1"/>
          <p:nvPr/>
        </p:nvSpPr>
        <p:spPr>
          <a:xfrm>
            <a:off x="2260532" y="1120488"/>
            <a:ext cx="8935570" cy="4339650"/>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pt-BR" sz="3200" dirty="0"/>
              <a:t>Vamos aproveitar para utilizar substancialmente o pacote pandas, pois ele é muito útil ao trabalhar com dados em formato tabular. </a:t>
            </a:r>
          </a:p>
          <a:p>
            <a:pPr marL="457200" indent="-457200">
              <a:spcBef>
                <a:spcPts val="600"/>
              </a:spcBef>
              <a:spcAft>
                <a:spcPts val="600"/>
              </a:spcAft>
              <a:buFont typeface="Arial" panose="020B0604020202020204" pitchFamily="34" charset="0"/>
              <a:buChar char="•"/>
            </a:pPr>
            <a:r>
              <a:rPr lang="pt-BR" sz="3200" dirty="0"/>
              <a:t>É uma prática comum importar pandas usando o alias </a:t>
            </a:r>
            <a:r>
              <a:rPr lang="pt-BR" sz="3200" b="1" dirty="0" err="1">
                <a:solidFill>
                  <a:schemeClr val="accent2"/>
                </a:solidFill>
              </a:rPr>
              <a:t>pd</a:t>
            </a:r>
            <a:r>
              <a:rPr lang="pt-BR" sz="3200" dirty="0"/>
              <a:t>. </a:t>
            </a:r>
          </a:p>
          <a:p>
            <a:pPr marL="457200" indent="-457200">
              <a:spcBef>
                <a:spcPts val="600"/>
              </a:spcBef>
              <a:spcAft>
                <a:spcPts val="600"/>
              </a:spcAft>
              <a:buFont typeface="Arial" panose="020B0604020202020204" pitchFamily="34" charset="0"/>
              <a:buChar char="•"/>
            </a:pPr>
            <a:r>
              <a:rPr lang="pt-BR" sz="3200" dirty="0"/>
              <a:t>Podemos usar a função </a:t>
            </a:r>
            <a:r>
              <a:rPr lang="pt-BR" sz="3200" b="1" dirty="0" err="1">
                <a:solidFill>
                  <a:schemeClr val="accent2"/>
                </a:solidFill>
              </a:rPr>
              <a:t>read_csv</a:t>
            </a:r>
            <a:r>
              <a:rPr lang="pt-BR" sz="3200" b="1" dirty="0">
                <a:solidFill>
                  <a:schemeClr val="accent2"/>
                </a:solidFill>
              </a:rPr>
              <a:t>() </a:t>
            </a:r>
            <a:r>
              <a:rPr lang="pt-BR" sz="3200" dirty="0"/>
              <a:t>para importar um arquivo CSV e usar o método </a:t>
            </a:r>
            <a:r>
              <a:rPr lang="pt-BR" sz="3200" b="1" dirty="0" err="1">
                <a:solidFill>
                  <a:schemeClr val="accent2"/>
                </a:solidFill>
              </a:rPr>
              <a:t>head</a:t>
            </a:r>
            <a:r>
              <a:rPr lang="pt-BR" sz="3200" b="1" dirty="0">
                <a:solidFill>
                  <a:schemeClr val="accent2"/>
                </a:solidFill>
              </a:rPr>
              <a:t>() </a:t>
            </a:r>
            <a:r>
              <a:rPr lang="pt-BR" sz="3200" dirty="0"/>
              <a:t>para ver rapidamente as primeiras linhas do </a:t>
            </a:r>
            <a:r>
              <a:rPr lang="pt-BR" sz="3200" b="1" dirty="0" err="1">
                <a:solidFill>
                  <a:schemeClr val="accent2"/>
                </a:solidFill>
              </a:rPr>
              <a:t>DataFrame</a:t>
            </a:r>
            <a:r>
              <a:rPr lang="pt-BR" sz="3200" dirty="0"/>
              <a:t>.</a:t>
            </a:r>
            <a:endParaRPr lang="pt-BR" sz="2800" dirty="0"/>
          </a:p>
        </p:txBody>
      </p:sp>
    </p:spTree>
    <p:extLst>
      <p:ext uri="{BB962C8B-B14F-4D97-AF65-F5344CB8AC3E}">
        <p14:creationId xmlns:p14="http://schemas.microsoft.com/office/powerpoint/2010/main" val="334118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32CFDFD-38C2-C697-46FA-6D72A78F40E7}"/>
              </a:ext>
            </a:extLst>
          </p:cNvPr>
          <p:cNvPicPr>
            <a:picLocks noChangeAspect="1"/>
          </p:cNvPicPr>
          <p:nvPr/>
        </p:nvPicPr>
        <p:blipFill rotWithShape="1">
          <a:blip r:embed="rId2"/>
          <a:srcRect t="3576" b="16067"/>
          <a:stretch/>
        </p:blipFill>
        <p:spPr>
          <a:xfrm>
            <a:off x="0" y="0"/>
            <a:ext cx="12191999" cy="6858000"/>
          </a:xfrm>
          <a:prstGeom prst="rect">
            <a:avLst/>
          </a:prstGeom>
        </p:spPr>
      </p:pic>
      <p:sp>
        <p:nvSpPr>
          <p:cNvPr id="6" name="Retângulo 5">
            <a:extLst>
              <a:ext uri="{FF2B5EF4-FFF2-40B4-BE49-F238E27FC236}">
                <a16:creationId xmlns:a16="http://schemas.microsoft.com/office/drawing/2014/main" id="{24795A45-0864-3F46-9853-2106EB66994A}"/>
              </a:ext>
            </a:extLst>
          </p:cNvPr>
          <p:cNvSpPr/>
          <p:nvPr/>
        </p:nvSpPr>
        <p:spPr>
          <a:xfrm>
            <a:off x="0" y="0"/>
            <a:ext cx="12191999" cy="6858000"/>
          </a:xfrm>
          <a:prstGeom prst="rect">
            <a:avLst/>
          </a:prstGeom>
          <a:solidFill>
            <a:srgbClr val="2B60E7">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CaixaDeTexto 10">
            <a:extLst>
              <a:ext uri="{FF2B5EF4-FFF2-40B4-BE49-F238E27FC236}">
                <a16:creationId xmlns:a16="http://schemas.microsoft.com/office/drawing/2014/main" id="{7BCA4141-2BE7-2228-2BDF-6E17E3CC5F04}"/>
              </a:ext>
            </a:extLst>
          </p:cNvPr>
          <p:cNvSpPr txBox="1"/>
          <p:nvPr/>
        </p:nvSpPr>
        <p:spPr>
          <a:xfrm>
            <a:off x="0" y="2875002"/>
            <a:ext cx="12191999" cy="1107996"/>
          </a:xfrm>
          <a:prstGeom prst="rect">
            <a:avLst/>
          </a:prstGeom>
          <a:noFill/>
        </p:spPr>
        <p:txBody>
          <a:bodyPr wrap="square" rtlCol="0">
            <a:spAutoFit/>
          </a:bodyPr>
          <a:lstStyle/>
          <a:p>
            <a:pPr algn="ctr"/>
            <a:r>
              <a:rPr lang="pt-BR" sz="6600" b="1" dirty="0">
                <a:solidFill>
                  <a:schemeClr val="bg1"/>
                </a:solidFill>
              </a:rPr>
              <a:t>Transformação de </a:t>
            </a:r>
            <a:r>
              <a:rPr lang="pt-BR" sz="6600" b="1" dirty="0" err="1">
                <a:solidFill>
                  <a:schemeClr val="bg1"/>
                </a:solidFill>
              </a:rPr>
              <a:t>Features</a:t>
            </a:r>
            <a:endParaRPr lang="pt-BR" sz="2400" b="1" dirty="0">
              <a:solidFill>
                <a:schemeClr val="bg1"/>
              </a:solidFill>
            </a:endParaRPr>
          </a:p>
        </p:txBody>
      </p:sp>
    </p:spTree>
    <p:extLst>
      <p:ext uri="{BB962C8B-B14F-4D97-AF65-F5344CB8AC3E}">
        <p14:creationId xmlns:p14="http://schemas.microsoft.com/office/powerpoint/2010/main" val="402668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sp>
        <p:nvSpPr>
          <p:cNvPr id="10" name="CaixaDeTexto 9">
            <a:extLst>
              <a:ext uri="{FF2B5EF4-FFF2-40B4-BE49-F238E27FC236}">
                <a16:creationId xmlns:a16="http://schemas.microsoft.com/office/drawing/2014/main" id="{9CE6D435-BAB7-FF4F-258D-0BA96B3A4228}"/>
              </a:ext>
            </a:extLst>
          </p:cNvPr>
          <p:cNvSpPr txBox="1"/>
          <p:nvPr/>
        </p:nvSpPr>
        <p:spPr>
          <a:xfrm>
            <a:off x="1001949" y="1877438"/>
            <a:ext cx="10433559" cy="2708434"/>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pt-BR" sz="3200" dirty="0"/>
              <a:t>Fazendo o cálculo da porcentagem encontramos que aproximadamente 1% do total de quartos está vazio. </a:t>
            </a:r>
          </a:p>
          <a:p>
            <a:pPr marL="457200" indent="-457200">
              <a:spcBef>
                <a:spcPts val="600"/>
              </a:spcBef>
              <a:spcAft>
                <a:spcPts val="600"/>
              </a:spcAft>
              <a:buFont typeface="Arial" panose="020B0604020202020204" pitchFamily="34" charset="0"/>
              <a:buChar char="•"/>
            </a:pPr>
            <a:r>
              <a:rPr lang="pt-BR" sz="3200" dirty="0"/>
              <a:t>Temos duas possibilidades, remover essas linhas com os quartos vazios, ou preencher esses dados com o valor da média da coluna total de quartos.</a:t>
            </a:r>
          </a:p>
        </p:txBody>
      </p:sp>
      <p:sp>
        <p:nvSpPr>
          <p:cNvPr id="2" name="CaixaDeTexto 1">
            <a:extLst>
              <a:ext uri="{FF2B5EF4-FFF2-40B4-BE49-F238E27FC236}">
                <a16:creationId xmlns:a16="http://schemas.microsoft.com/office/drawing/2014/main" id="{3C1748F3-7C22-0605-8AC8-9B010997AF84}"/>
              </a:ext>
            </a:extLst>
          </p:cNvPr>
          <p:cNvSpPr txBox="1"/>
          <p:nvPr/>
        </p:nvSpPr>
        <p:spPr>
          <a:xfrm>
            <a:off x="640080" y="325369"/>
            <a:ext cx="6217920" cy="929499"/>
          </a:xfrm>
          <a:prstGeom prst="rect">
            <a:avLst/>
          </a:prstGeom>
        </p:spPr>
        <p:txBody>
          <a:bodyPr vert="horz" lIns="91440" tIns="45720" rIns="91440" bIns="45720" rtlCol="0" anchor="b">
            <a:normAutofit fontScale="77500" lnSpcReduction="20000"/>
          </a:bodyPr>
          <a:lstStyle/>
          <a:p>
            <a:pPr>
              <a:lnSpc>
                <a:spcPct val="90000"/>
              </a:lnSpc>
              <a:spcBef>
                <a:spcPct val="0"/>
              </a:spcBef>
              <a:spcAft>
                <a:spcPts val="600"/>
              </a:spcAft>
            </a:pPr>
            <a:r>
              <a:rPr lang="en-US" sz="5400" b="1" dirty="0" err="1">
                <a:latin typeface="+mj-lt"/>
                <a:ea typeface="+mj-ea"/>
                <a:cs typeface="+mj-cs"/>
              </a:rPr>
              <a:t>Transformação</a:t>
            </a:r>
            <a:r>
              <a:rPr lang="en-US" sz="5400" b="1" dirty="0">
                <a:latin typeface="+mj-lt"/>
                <a:ea typeface="+mj-ea"/>
                <a:cs typeface="+mj-cs"/>
              </a:rPr>
              <a:t> de Features</a:t>
            </a:r>
          </a:p>
        </p:txBody>
      </p:sp>
      <p:pic>
        <p:nvPicPr>
          <p:cNvPr id="3" name="Imagem 2">
            <a:extLst>
              <a:ext uri="{FF2B5EF4-FFF2-40B4-BE49-F238E27FC236}">
                <a16:creationId xmlns:a16="http://schemas.microsoft.com/office/drawing/2014/main" id="{3DC08F6B-701C-3EEF-EE58-3AB7F9107AB9}"/>
              </a:ext>
            </a:extLst>
          </p:cNvPr>
          <p:cNvPicPr>
            <a:picLocks noChangeAspect="1"/>
          </p:cNvPicPr>
          <p:nvPr/>
        </p:nvPicPr>
        <p:blipFill>
          <a:blip r:embed="rId3"/>
          <a:stretch>
            <a:fillRect/>
          </a:stretch>
        </p:blipFill>
        <p:spPr>
          <a:xfrm>
            <a:off x="676660" y="1243594"/>
            <a:ext cx="6181339" cy="312042"/>
          </a:xfrm>
          <a:prstGeom prst="rect">
            <a:avLst/>
          </a:prstGeom>
        </p:spPr>
      </p:pic>
    </p:spTree>
    <p:extLst>
      <p:ext uri="{BB962C8B-B14F-4D97-AF65-F5344CB8AC3E}">
        <p14:creationId xmlns:p14="http://schemas.microsoft.com/office/powerpoint/2010/main" val="2635493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sp>
        <p:nvSpPr>
          <p:cNvPr id="10" name="CaixaDeTexto 9">
            <a:extLst>
              <a:ext uri="{FF2B5EF4-FFF2-40B4-BE49-F238E27FC236}">
                <a16:creationId xmlns:a16="http://schemas.microsoft.com/office/drawing/2014/main" id="{9CE6D435-BAB7-FF4F-258D-0BA96B3A4228}"/>
              </a:ext>
            </a:extLst>
          </p:cNvPr>
          <p:cNvSpPr txBox="1"/>
          <p:nvPr/>
        </p:nvSpPr>
        <p:spPr>
          <a:xfrm>
            <a:off x="792628" y="1767199"/>
            <a:ext cx="10830167" cy="3847207"/>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pt-BR" sz="2800" dirty="0"/>
              <a:t>Ao identificar um outlier é sempre recomendado, identificar o motivo de ter ocorrido, pois ele pode ser uma boa oportunidade de negócio. </a:t>
            </a:r>
          </a:p>
          <a:p>
            <a:pPr marL="457200" indent="-457200">
              <a:spcBef>
                <a:spcPts val="600"/>
              </a:spcBef>
              <a:spcAft>
                <a:spcPts val="600"/>
              </a:spcAft>
              <a:buFont typeface="Arial" panose="020B0604020202020204" pitchFamily="34" charset="0"/>
              <a:buChar char="•"/>
            </a:pPr>
            <a:r>
              <a:rPr lang="pt-BR" sz="2800" dirty="0"/>
              <a:t>No entanto, os outliers também podem ser erros no conjunto de dados. </a:t>
            </a:r>
          </a:p>
          <a:p>
            <a:pPr marL="457200" indent="-457200">
              <a:spcBef>
                <a:spcPts val="600"/>
              </a:spcBef>
              <a:spcAft>
                <a:spcPts val="600"/>
              </a:spcAft>
              <a:buFont typeface="Arial" panose="020B0604020202020204" pitchFamily="34" charset="0"/>
              <a:buChar char="•"/>
            </a:pPr>
            <a:r>
              <a:rPr lang="pt-BR" sz="2800" b="1" dirty="0"/>
              <a:t>Por exemplo: </a:t>
            </a:r>
            <a:r>
              <a:rPr lang="pt-BR" sz="2800" dirty="0"/>
              <a:t>imagine o valor 1971 na coluna 'idade', provavelmente esse era o ano de nascimento de alguém e foi inserido de forma errada. Uma forma muito boa de identificar os outliers é através do gráfico </a:t>
            </a:r>
            <a:r>
              <a:rPr lang="pt-BR" sz="2800" dirty="0" err="1"/>
              <a:t>boxplot</a:t>
            </a:r>
            <a:r>
              <a:rPr lang="pt-BR" sz="2800" dirty="0"/>
              <a:t>.</a:t>
            </a:r>
          </a:p>
        </p:txBody>
      </p:sp>
      <p:sp>
        <p:nvSpPr>
          <p:cNvPr id="2" name="CaixaDeTexto 1">
            <a:extLst>
              <a:ext uri="{FF2B5EF4-FFF2-40B4-BE49-F238E27FC236}">
                <a16:creationId xmlns:a16="http://schemas.microsoft.com/office/drawing/2014/main" id="{3C1748F3-7C22-0605-8AC8-9B010997AF84}"/>
              </a:ext>
            </a:extLst>
          </p:cNvPr>
          <p:cNvSpPr txBox="1"/>
          <p:nvPr/>
        </p:nvSpPr>
        <p:spPr>
          <a:xfrm>
            <a:off x="640080" y="325369"/>
            <a:ext cx="6217920" cy="929499"/>
          </a:xfrm>
          <a:prstGeom prst="rect">
            <a:avLst/>
          </a:prstGeom>
        </p:spPr>
        <p:txBody>
          <a:bodyPr vert="horz" lIns="91440" tIns="45720" rIns="91440" bIns="45720" rtlCol="0" anchor="b">
            <a:normAutofit fontScale="77500" lnSpcReduction="20000"/>
          </a:bodyPr>
          <a:lstStyle/>
          <a:p>
            <a:pPr>
              <a:lnSpc>
                <a:spcPct val="90000"/>
              </a:lnSpc>
              <a:spcBef>
                <a:spcPct val="0"/>
              </a:spcBef>
              <a:spcAft>
                <a:spcPts val="600"/>
              </a:spcAft>
            </a:pPr>
            <a:r>
              <a:rPr lang="en-US" sz="5400" b="1" dirty="0" err="1">
                <a:latin typeface="+mj-lt"/>
                <a:ea typeface="+mj-ea"/>
                <a:cs typeface="+mj-cs"/>
              </a:rPr>
              <a:t>Transformação</a:t>
            </a:r>
            <a:r>
              <a:rPr lang="en-US" sz="5400" b="1" dirty="0">
                <a:latin typeface="+mj-lt"/>
                <a:ea typeface="+mj-ea"/>
                <a:cs typeface="+mj-cs"/>
              </a:rPr>
              <a:t> de Features</a:t>
            </a:r>
          </a:p>
        </p:txBody>
      </p:sp>
      <p:pic>
        <p:nvPicPr>
          <p:cNvPr id="3" name="Imagem 2">
            <a:extLst>
              <a:ext uri="{FF2B5EF4-FFF2-40B4-BE49-F238E27FC236}">
                <a16:creationId xmlns:a16="http://schemas.microsoft.com/office/drawing/2014/main" id="{3DC08F6B-701C-3EEF-EE58-3AB7F9107AB9}"/>
              </a:ext>
            </a:extLst>
          </p:cNvPr>
          <p:cNvPicPr>
            <a:picLocks noChangeAspect="1"/>
          </p:cNvPicPr>
          <p:nvPr/>
        </p:nvPicPr>
        <p:blipFill>
          <a:blip r:embed="rId3"/>
          <a:stretch>
            <a:fillRect/>
          </a:stretch>
        </p:blipFill>
        <p:spPr>
          <a:xfrm>
            <a:off x="676660" y="1243594"/>
            <a:ext cx="6181339" cy="312042"/>
          </a:xfrm>
          <a:prstGeom prst="rect">
            <a:avLst/>
          </a:prstGeom>
        </p:spPr>
      </p:pic>
    </p:spTree>
    <p:extLst>
      <p:ext uri="{BB962C8B-B14F-4D97-AF65-F5344CB8AC3E}">
        <p14:creationId xmlns:p14="http://schemas.microsoft.com/office/powerpoint/2010/main" val="127037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32CFDFD-38C2-C697-46FA-6D72A78F40E7}"/>
              </a:ext>
            </a:extLst>
          </p:cNvPr>
          <p:cNvPicPr>
            <a:picLocks noChangeAspect="1"/>
          </p:cNvPicPr>
          <p:nvPr/>
        </p:nvPicPr>
        <p:blipFill rotWithShape="1">
          <a:blip r:embed="rId2"/>
          <a:srcRect t="3576" b="16067"/>
          <a:stretch/>
        </p:blipFill>
        <p:spPr>
          <a:xfrm>
            <a:off x="0" y="0"/>
            <a:ext cx="12191999" cy="6858000"/>
          </a:xfrm>
          <a:prstGeom prst="rect">
            <a:avLst/>
          </a:prstGeom>
        </p:spPr>
      </p:pic>
      <p:sp>
        <p:nvSpPr>
          <p:cNvPr id="6" name="Retângulo 5">
            <a:extLst>
              <a:ext uri="{FF2B5EF4-FFF2-40B4-BE49-F238E27FC236}">
                <a16:creationId xmlns:a16="http://schemas.microsoft.com/office/drawing/2014/main" id="{24795A45-0864-3F46-9853-2106EB66994A}"/>
              </a:ext>
            </a:extLst>
          </p:cNvPr>
          <p:cNvSpPr/>
          <p:nvPr/>
        </p:nvSpPr>
        <p:spPr>
          <a:xfrm>
            <a:off x="0" y="0"/>
            <a:ext cx="12191999" cy="6858000"/>
          </a:xfrm>
          <a:prstGeom prst="rect">
            <a:avLst/>
          </a:prstGeom>
          <a:solidFill>
            <a:srgbClr val="2B60E7">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CaixaDeTexto 10">
            <a:extLst>
              <a:ext uri="{FF2B5EF4-FFF2-40B4-BE49-F238E27FC236}">
                <a16:creationId xmlns:a16="http://schemas.microsoft.com/office/drawing/2014/main" id="{7BCA4141-2BE7-2228-2BDF-6E17E3CC5F04}"/>
              </a:ext>
            </a:extLst>
          </p:cNvPr>
          <p:cNvSpPr txBox="1"/>
          <p:nvPr/>
        </p:nvSpPr>
        <p:spPr>
          <a:xfrm>
            <a:off x="0" y="2682837"/>
            <a:ext cx="12191999" cy="1107996"/>
          </a:xfrm>
          <a:prstGeom prst="rect">
            <a:avLst/>
          </a:prstGeom>
          <a:noFill/>
        </p:spPr>
        <p:txBody>
          <a:bodyPr wrap="square" rtlCol="0">
            <a:spAutoFit/>
          </a:bodyPr>
          <a:lstStyle/>
          <a:p>
            <a:pPr algn="ctr"/>
            <a:r>
              <a:rPr lang="pt-BR" sz="6600" b="1" dirty="0">
                <a:solidFill>
                  <a:schemeClr val="bg1"/>
                </a:solidFill>
              </a:rPr>
              <a:t>Feature Engineering</a:t>
            </a:r>
            <a:endParaRPr lang="pt-BR" sz="2400" b="1" dirty="0">
              <a:solidFill>
                <a:schemeClr val="bg1"/>
              </a:solidFill>
            </a:endParaRPr>
          </a:p>
        </p:txBody>
      </p:sp>
    </p:spTree>
    <p:extLst>
      <p:ext uri="{BB962C8B-B14F-4D97-AF65-F5344CB8AC3E}">
        <p14:creationId xmlns:p14="http://schemas.microsoft.com/office/powerpoint/2010/main" val="2685348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sp>
        <p:nvSpPr>
          <p:cNvPr id="10" name="CaixaDeTexto 9">
            <a:extLst>
              <a:ext uri="{FF2B5EF4-FFF2-40B4-BE49-F238E27FC236}">
                <a16:creationId xmlns:a16="http://schemas.microsoft.com/office/drawing/2014/main" id="{9CE6D435-BAB7-FF4F-258D-0BA96B3A4228}"/>
              </a:ext>
            </a:extLst>
          </p:cNvPr>
          <p:cNvSpPr txBox="1"/>
          <p:nvPr/>
        </p:nvSpPr>
        <p:spPr>
          <a:xfrm>
            <a:off x="792628" y="1767199"/>
            <a:ext cx="10830167" cy="1815882"/>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pt-BR" sz="2800" b="1" i="1" dirty="0" err="1">
                <a:solidFill>
                  <a:schemeClr val="accent2"/>
                </a:solidFill>
              </a:rPr>
              <a:t>One</a:t>
            </a:r>
            <a:r>
              <a:rPr lang="pt-BR" sz="2800" b="1" i="1" dirty="0">
                <a:solidFill>
                  <a:schemeClr val="accent2"/>
                </a:solidFill>
              </a:rPr>
              <a:t>-hot </a:t>
            </a:r>
            <a:r>
              <a:rPr lang="pt-BR" sz="2800" b="1" i="1" dirty="0" err="1">
                <a:solidFill>
                  <a:schemeClr val="accent2"/>
                </a:solidFill>
              </a:rPr>
              <a:t>encoding</a:t>
            </a:r>
            <a:r>
              <a:rPr lang="pt-BR" sz="2800" b="1" i="1" dirty="0">
                <a:solidFill>
                  <a:schemeClr val="accent2"/>
                </a:solidFill>
              </a:rPr>
              <a:t> </a:t>
            </a:r>
            <a:r>
              <a:rPr lang="pt-BR" sz="2800" dirty="0"/>
              <a:t>é uma técnica usada na área de aprendizado de máquina para transformar variáveis categóricas em um formato numérico que pode ser usado como entrada em algoritmos de aprendizado de máquina.</a:t>
            </a:r>
          </a:p>
        </p:txBody>
      </p:sp>
      <p:sp>
        <p:nvSpPr>
          <p:cNvPr id="2" name="CaixaDeTexto 1">
            <a:extLst>
              <a:ext uri="{FF2B5EF4-FFF2-40B4-BE49-F238E27FC236}">
                <a16:creationId xmlns:a16="http://schemas.microsoft.com/office/drawing/2014/main" id="{3C1748F3-7C22-0605-8AC8-9B010997AF84}"/>
              </a:ext>
            </a:extLst>
          </p:cNvPr>
          <p:cNvSpPr txBox="1"/>
          <p:nvPr/>
        </p:nvSpPr>
        <p:spPr>
          <a:xfrm>
            <a:off x="640080" y="325369"/>
            <a:ext cx="6217920" cy="929499"/>
          </a:xfrm>
          <a:prstGeom prst="rect">
            <a:avLst/>
          </a:prstGeom>
        </p:spPr>
        <p:txBody>
          <a:bodyPr vert="horz" lIns="91440" tIns="45720" rIns="91440" bIns="45720" rtlCol="0" anchor="b">
            <a:normAutofit fontScale="77500" lnSpcReduction="20000"/>
          </a:bodyPr>
          <a:lstStyle/>
          <a:p>
            <a:pPr>
              <a:lnSpc>
                <a:spcPct val="90000"/>
              </a:lnSpc>
              <a:spcBef>
                <a:spcPct val="0"/>
              </a:spcBef>
              <a:spcAft>
                <a:spcPts val="600"/>
              </a:spcAft>
            </a:pPr>
            <a:r>
              <a:rPr lang="en-US" sz="5400" b="1" dirty="0" err="1">
                <a:latin typeface="+mj-lt"/>
                <a:ea typeface="+mj-ea"/>
                <a:cs typeface="+mj-cs"/>
              </a:rPr>
              <a:t>Transformação</a:t>
            </a:r>
            <a:r>
              <a:rPr lang="en-US" sz="5400" b="1" dirty="0">
                <a:latin typeface="+mj-lt"/>
                <a:ea typeface="+mj-ea"/>
                <a:cs typeface="+mj-cs"/>
              </a:rPr>
              <a:t> de Features</a:t>
            </a:r>
          </a:p>
        </p:txBody>
      </p:sp>
      <p:pic>
        <p:nvPicPr>
          <p:cNvPr id="3" name="Imagem 2">
            <a:extLst>
              <a:ext uri="{FF2B5EF4-FFF2-40B4-BE49-F238E27FC236}">
                <a16:creationId xmlns:a16="http://schemas.microsoft.com/office/drawing/2014/main" id="{3DC08F6B-701C-3EEF-EE58-3AB7F9107AB9}"/>
              </a:ext>
            </a:extLst>
          </p:cNvPr>
          <p:cNvPicPr>
            <a:picLocks noChangeAspect="1"/>
          </p:cNvPicPr>
          <p:nvPr/>
        </p:nvPicPr>
        <p:blipFill>
          <a:blip r:embed="rId3"/>
          <a:stretch>
            <a:fillRect/>
          </a:stretch>
        </p:blipFill>
        <p:spPr>
          <a:xfrm>
            <a:off x="676660" y="1243594"/>
            <a:ext cx="6181339" cy="312042"/>
          </a:xfrm>
          <a:prstGeom prst="rect">
            <a:avLst/>
          </a:prstGeom>
        </p:spPr>
      </p:pic>
    </p:spTree>
    <p:extLst>
      <p:ext uri="{BB962C8B-B14F-4D97-AF65-F5344CB8AC3E}">
        <p14:creationId xmlns:p14="http://schemas.microsoft.com/office/powerpoint/2010/main" val="149572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sp>
        <p:nvSpPr>
          <p:cNvPr id="10" name="CaixaDeTexto 9">
            <a:extLst>
              <a:ext uri="{FF2B5EF4-FFF2-40B4-BE49-F238E27FC236}">
                <a16:creationId xmlns:a16="http://schemas.microsoft.com/office/drawing/2014/main" id="{9CE6D435-BAB7-FF4F-258D-0BA96B3A4228}"/>
              </a:ext>
            </a:extLst>
          </p:cNvPr>
          <p:cNvSpPr txBox="1"/>
          <p:nvPr/>
        </p:nvSpPr>
        <p:spPr>
          <a:xfrm>
            <a:off x="792628" y="1767199"/>
            <a:ext cx="10830167" cy="3262432"/>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pt-BR" sz="2800" dirty="0"/>
              <a:t>Em essência, cada categoria da variável é transformada em uma coluna binária, onde cada coluna indica se a categoria correspondente está presente ou não para uma determinada amostra. </a:t>
            </a:r>
          </a:p>
          <a:p>
            <a:pPr marL="457200" indent="-457200">
              <a:spcBef>
                <a:spcPts val="600"/>
              </a:spcBef>
              <a:spcAft>
                <a:spcPts val="600"/>
              </a:spcAft>
              <a:buFont typeface="Arial" panose="020B0604020202020204" pitchFamily="34" charset="0"/>
              <a:buChar char="•"/>
            </a:pPr>
            <a:r>
              <a:rPr lang="pt-BR" sz="2800" dirty="0"/>
              <a:t>Por exemplo, se a variável categórica é "fruta" e tem as categorias "maçã", "banana" e "laranja", o </a:t>
            </a:r>
            <a:r>
              <a:rPr lang="pt-BR" sz="2800" b="1" i="1" dirty="0" err="1">
                <a:solidFill>
                  <a:schemeClr val="accent2"/>
                </a:solidFill>
              </a:rPr>
              <a:t>one</a:t>
            </a:r>
            <a:r>
              <a:rPr lang="pt-BR" sz="2800" b="1" i="1" dirty="0">
                <a:solidFill>
                  <a:schemeClr val="accent2"/>
                </a:solidFill>
              </a:rPr>
              <a:t>-hot </a:t>
            </a:r>
            <a:r>
              <a:rPr lang="pt-BR" sz="2800" b="1" i="1" dirty="0" err="1">
                <a:solidFill>
                  <a:schemeClr val="accent2"/>
                </a:solidFill>
              </a:rPr>
              <a:t>encoding</a:t>
            </a:r>
            <a:r>
              <a:rPr lang="pt-BR" sz="2800" b="1" i="1" dirty="0">
                <a:solidFill>
                  <a:schemeClr val="accent2"/>
                </a:solidFill>
              </a:rPr>
              <a:t> </a:t>
            </a:r>
            <a:r>
              <a:rPr lang="pt-BR" sz="2800" dirty="0"/>
              <a:t>criaria três colunas binárias, uma para cada categoria, e cada amostra seria codificada como uma combinação dessas colunas.</a:t>
            </a:r>
          </a:p>
        </p:txBody>
      </p:sp>
      <p:sp>
        <p:nvSpPr>
          <p:cNvPr id="2" name="CaixaDeTexto 1">
            <a:extLst>
              <a:ext uri="{FF2B5EF4-FFF2-40B4-BE49-F238E27FC236}">
                <a16:creationId xmlns:a16="http://schemas.microsoft.com/office/drawing/2014/main" id="{3C1748F3-7C22-0605-8AC8-9B010997AF84}"/>
              </a:ext>
            </a:extLst>
          </p:cNvPr>
          <p:cNvSpPr txBox="1"/>
          <p:nvPr/>
        </p:nvSpPr>
        <p:spPr>
          <a:xfrm>
            <a:off x="640080" y="325369"/>
            <a:ext cx="6217920" cy="929499"/>
          </a:xfrm>
          <a:prstGeom prst="rect">
            <a:avLst/>
          </a:prstGeom>
        </p:spPr>
        <p:txBody>
          <a:bodyPr vert="horz" lIns="91440" tIns="45720" rIns="91440" bIns="45720" rtlCol="0" anchor="b">
            <a:normAutofit fontScale="77500" lnSpcReduction="20000"/>
          </a:bodyPr>
          <a:lstStyle/>
          <a:p>
            <a:pPr>
              <a:lnSpc>
                <a:spcPct val="90000"/>
              </a:lnSpc>
              <a:spcBef>
                <a:spcPct val="0"/>
              </a:spcBef>
              <a:spcAft>
                <a:spcPts val="600"/>
              </a:spcAft>
            </a:pPr>
            <a:r>
              <a:rPr lang="en-US" sz="5400" b="1" dirty="0" err="1">
                <a:latin typeface="+mj-lt"/>
                <a:ea typeface="+mj-ea"/>
                <a:cs typeface="+mj-cs"/>
              </a:rPr>
              <a:t>Transformação</a:t>
            </a:r>
            <a:r>
              <a:rPr lang="en-US" sz="5400" b="1" dirty="0">
                <a:latin typeface="+mj-lt"/>
                <a:ea typeface="+mj-ea"/>
                <a:cs typeface="+mj-cs"/>
              </a:rPr>
              <a:t> de Features</a:t>
            </a:r>
          </a:p>
        </p:txBody>
      </p:sp>
      <p:pic>
        <p:nvPicPr>
          <p:cNvPr id="3" name="Imagem 2">
            <a:extLst>
              <a:ext uri="{FF2B5EF4-FFF2-40B4-BE49-F238E27FC236}">
                <a16:creationId xmlns:a16="http://schemas.microsoft.com/office/drawing/2014/main" id="{3DC08F6B-701C-3EEF-EE58-3AB7F9107AB9}"/>
              </a:ext>
            </a:extLst>
          </p:cNvPr>
          <p:cNvPicPr>
            <a:picLocks noChangeAspect="1"/>
          </p:cNvPicPr>
          <p:nvPr/>
        </p:nvPicPr>
        <p:blipFill>
          <a:blip r:embed="rId3"/>
          <a:stretch>
            <a:fillRect/>
          </a:stretch>
        </p:blipFill>
        <p:spPr>
          <a:xfrm>
            <a:off x="676660" y="1243594"/>
            <a:ext cx="6181339" cy="312042"/>
          </a:xfrm>
          <a:prstGeom prst="rect">
            <a:avLst/>
          </a:prstGeom>
        </p:spPr>
      </p:pic>
    </p:spTree>
    <p:extLst>
      <p:ext uri="{BB962C8B-B14F-4D97-AF65-F5344CB8AC3E}">
        <p14:creationId xmlns:p14="http://schemas.microsoft.com/office/powerpoint/2010/main" val="2016290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3">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sp>
        <p:nvSpPr>
          <p:cNvPr id="2" name="CaixaDeTexto 1">
            <a:extLst>
              <a:ext uri="{FF2B5EF4-FFF2-40B4-BE49-F238E27FC236}">
                <a16:creationId xmlns:a16="http://schemas.microsoft.com/office/drawing/2014/main" id="{3C1748F3-7C22-0605-8AC8-9B010997AF84}"/>
              </a:ext>
            </a:extLst>
          </p:cNvPr>
          <p:cNvSpPr txBox="1"/>
          <p:nvPr/>
        </p:nvSpPr>
        <p:spPr>
          <a:xfrm>
            <a:off x="640080" y="325369"/>
            <a:ext cx="7026812" cy="706262"/>
          </a:xfrm>
          <a:prstGeom prst="rect">
            <a:avLst/>
          </a:prstGeom>
        </p:spPr>
        <p:txBody>
          <a:bodyPr vert="horz" lIns="91440" tIns="45720" rIns="91440" bIns="45720" rtlCol="0" anchor="b">
            <a:normAutofit fontScale="70000" lnSpcReduction="20000"/>
          </a:bodyPr>
          <a:lstStyle/>
          <a:p>
            <a:pPr>
              <a:lnSpc>
                <a:spcPct val="120000"/>
              </a:lnSpc>
              <a:spcBef>
                <a:spcPct val="0"/>
              </a:spcBef>
              <a:spcAft>
                <a:spcPts val="600"/>
              </a:spcAft>
            </a:pPr>
            <a:r>
              <a:rPr lang="en-US" sz="5400" b="1" dirty="0" err="1">
                <a:latin typeface="+mj-lt"/>
                <a:ea typeface="+mj-ea"/>
                <a:cs typeface="+mj-cs"/>
              </a:rPr>
              <a:t>Lidando</a:t>
            </a:r>
            <a:r>
              <a:rPr lang="en-US" sz="5400" b="1" dirty="0">
                <a:latin typeface="+mj-lt"/>
                <a:ea typeface="+mj-ea"/>
                <a:cs typeface="+mj-cs"/>
              </a:rPr>
              <a:t> com </a:t>
            </a:r>
            <a:r>
              <a:rPr lang="en-US" sz="5400" b="1" dirty="0" err="1">
                <a:latin typeface="+mj-lt"/>
                <a:ea typeface="+mj-ea"/>
                <a:cs typeface="+mj-cs"/>
              </a:rPr>
              <a:t>Variáveis</a:t>
            </a:r>
            <a:r>
              <a:rPr lang="en-US" sz="5400" b="1" dirty="0">
                <a:latin typeface="+mj-lt"/>
                <a:ea typeface="+mj-ea"/>
                <a:cs typeface="+mj-cs"/>
              </a:rPr>
              <a:t> </a:t>
            </a:r>
            <a:r>
              <a:rPr lang="en-US" sz="5400" b="1" dirty="0" err="1">
                <a:latin typeface="+mj-lt"/>
                <a:ea typeface="+mj-ea"/>
                <a:cs typeface="+mj-cs"/>
              </a:rPr>
              <a:t>Categóricas</a:t>
            </a:r>
            <a:endParaRPr lang="en-US" sz="5400" b="1" dirty="0">
              <a:latin typeface="+mj-lt"/>
              <a:ea typeface="+mj-ea"/>
              <a:cs typeface="+mj-cs"/>
            </a:endParaRPr>
          </a:p>
        </p:txBody>
      </p:sp>
      <p:pic>
        <p:nvPicPr>
          <p:cNvPr id="3" name="Imagem 2">
            <a:extLst>
              <a:ext uri="{FF2B5EF4-FFF2-40B4-BE49-F238E27FC236}">
                <a16:creationId xmlns:a16="http://schemas.microsoft.com/office/drawing/2014/main" id="{3DC08F6B-701C-3EEF-EE58-3AB7F9107AB9}"/>
              </a:ext>
            </a:extLst>
          </p:cNvPr>
          <p:cNvPicPr>
            <a:picLocks noChangeAspect="1"/>
          </p:cNvPicPr>
          <p:nvPr/>
        </p:nvPicPr>
        <p:blipFill>
          <a:blip r:embed="rId4"/>
          <a:stretch>
            <a:fillRect/>
          </a:stretch>
        </p:blipFill>
        <p:spPr>
          <a:xfrm>
            <a:off x="640080" y="972361"/>
            <a:ext cx="7214382" cy="364191"/>
          </a:xfrm>
          <a:prstGeom prst="rect">
            <a:avLst/>
          </a:prstGeom>
        </p:spPr>
      </p:pic>
      <p:pic>
        <p:nvPicPr>
          <p:cNvPr id="5" name="Imagem 4">
            <a:extLst>
              <a:ext uri="{FF2B5EF4-FFF2-40B4-BE49-F238E27FC236}">
                <a16:creationId xmlns:a16="http://schemas.microsoft.com/office/drawing/2014/main" id="{2EB521A3-060D-96F3-BE2C-C21525BAD0EE}"/>
              </a:ext>
            </a:extLst>
          </p:cNvPr>
          <p:cNvPicPr>
            <a:picLocks noChangeAspect="1"/>
          </p:cNvPicPr>
          <p:nvPr/>
        </p:nvPicPr>
        <p:blipFill>
          <a:blip r:embed="rId5"/>
          <a:stretch>
            <a:fillRect/>
          </a:stretch>
        </p:blipFill>
        <p:spPr>
          <a:xfrm>
            <a:off x="757854" y="2297600"/>
            <a:ext cx="10676292" cy="2523488"/>
          </a:xfrm>
          <a:prstGeom prst="rect">
            <a:avLst/>
          </a:prstGeom>
        </p:spPr>
      </p:pic>
    </p:spTree>
    <p:extLst>
      <p:ext uri="{BB962C8B-B14F-4D97-AF65-F5344CB8AC3E}">
        <p14:creationId xmlns:p14="http://schemas.microsoft.com/office/powerpoint/2010/main" val="55505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32CFDFD-38C2-C697-46FA-6D72A78F40E7}"/>
              </a:ext>
            </a:extLst>
          </p:cNvPr>
          <p:cNvPicPr>
            <a:picLocks noChangeAspect="1"/>
          </p:cNvPicPr>
          <p:nvPr/>
        </p:nvPicPr>
        <p:blipFill rotWithShape="1">
          <a:blip r:embed="rId2"/>
          <a:srcRect t="3576" b="16067"/>
          <a:stretch/>
        </p:blipFill>
        <p:spPr>
          <a:xfrm>
            <a:off x="0" y="0"/>
            <a:ext cx="12191999" cy="6858000"/>
          </a:xfrm>
          <a:prstGeom prst="rect">
            <a:avLst/>
          </a:prstGeom>
        </p:spPr>
      </p:pic>
      <p:sp>
        <p:nvSpPr>
          <p:cNvPr id="6" name="Retângulo 5">
            <a:extLst>
              <a:ext uri="{FF2B5EF4-FFF2-40B4-BE49-F238E27FC236}">
                <a16:creationId xmlns:a16="http://schemas.microsoft.com/office/drawing/2014/main" id="{24795A45-0864-3F46-9853-2106EB66994A}"/>
              </a:ext>
            </a:extLst>
          </p:cNvPr>
          <p:cNvSpPr/>
          <p:nvPr/>
        </p:nvSpPr>
        <p:spPr>
          <a:xfrm>
            <a:off x="0" y="0"/>
            <a:ext cx="12191999" cy="6858000"/>
          </a:xfrm>
          <a:prstGeom prst="rect">
            <a:avLst/>
          </a:prstGeom>
          <a:solidFill>
            <a:srgbClr val="2B60E7">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CaixaDeTexto 10">
            <a:extLst>
              <a:ext uri="{FF2B5EF4-FFF2-40B4-BE49-F238E27FC236}">
                <a16:creationId xmlns:a16="http://schemas.microsoft.com/office/drawing/2014/main" id="{7BCA4141-2BE7-2228-2BDF-6E17E3CC5F04}"/>
              </a:ext>
            </a:extLst>
          </p:cNvPr>
          <p:cNvSpPr txBox="1"/>
          <p:nvPr/>
        </p:nvSpPr>
        <p:spPr>
          <a:xfrm>
            <a:off x="0" y="2875002"/>
            <a:ext cx="12191999" cy="1107996"/>
          </a:xfrm>
          <a:prstGeom prst="rect">
            <a:avLst/>
          </a:prstGeom>
          <a:noFill/>
        </p:spPr>
        <p:txBody>
          <a:bodyPr wrap="square" rtlCol="0">
            <a:spAutoFit/>
          </a:bodyPr>
          <a:lstStyle/>
          <a:p>
            <a:pPr algn="ctr"/>
            <a:r>
              <a:rPr lang="pt-BR" sz="6600" b="1" dirty="0">
                <a:solidFill>
                  <a:schemeClr val="bg1"/>
                </a:solidFill>
              </a:rPr>
              <a:t>Seleção de </a:t>
            </a:r>
            <a:r>
              <a:rPr lang="pt-BR" sz="6600" b="1" dirty="0" err="1">
                <a:solidFill>
                  <a:schemeClr val="bg1"/>
                </a:solidFill>
              </a:rPr>
              <a:t>Features</a:t>
            </a:r>
            <a:endParaRPr lang="pt-BR" sz="2400" b="1" dirty="0">
              <a:solidFill>
                <a:schemeClr val="bg1"/>
              </a:solidFill>
            </a:endParaRPr>
          </a:p>
        </p:txBody>
      </p:sp>
    </p:spTree>
    <p:extLst>
      <p:ext uri="{BB962C8B-B14F-4D97-AF65-F5344CB8AC3E}">
        <p14:creationId xmlns:p14="http://schemas.microsoft.com/office/powerpoint/2010/main" val="2386931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43465"/>
            <a:ext cx="12192000" cy="925551"/>
          </a:xfrm>
          <a:prstGeom prst="rect">
            <a:avLst/>
          </a:prstGeom>
        </p:spPr>
      </p:pic>
      <p:pic>
        <p:nvPicPr>
          <p:cNvPr id="5" name="Imagem 4" descr="Desenho de personagem de desenho animado&#10;&#10;Descrição gerada automaticamente">
            <a:extLst>
              <a:ext uri="{FF2B5EF4-FFF2-40B4-BE49-F238E27FC236}">
                <a16:creationId xmlns:a16="http://schemas.microsoft.com/office/drawing/2014/main" id="{DB92DAB4-FCE1-7A00-44B1-764055B22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985" y="180622"/>
            <a:ext cx="4834793" cy="5556890"/>
          </a:xfrm>
          <a:prstGeom prst="rect">
            <a:avLst/>
          </a:prstGeom>
        </p:spPr>
      </p:pic>
      <p:sp>
        <p:nvSpPr>
          <p:cNvPr id="6" name="Retângulo 5">
            <a:extLst>
              <a:ext uri="{FF2B5EF4-FFF2-40B4-BE49-F238E27FC236}">
                <a16:creationId xmlns:a16="http://schemas.microsoft.com/office/drawing/2014/main" id="{2260FBBB-ABA6-A8A6-61CD-AA39B2FEE22B}"/>
              </a:ext>
            </a:extLst>
          </p:cNvPr>
          <p:cNvSpPr/>
          <p:nvPr/>
        </p:nvSpPr>
        <p:spPr>
          <a:xfrm>
            <a:off x="1" y="0"/>
            <a:ext cx="12192000" cy="5932448"/>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descr="Logotipo&#10;&#10;Descrição gerada automaticamente">
            <a:extLst>
              <a:ext uri="{FF2B5EF4-FFF2-40B4-BE49-F238E27FC236}">
                <a16:creationId xmlns:a16="http://schemas.microsoft.com/office/drawing/2014/main" id="{763AF807-650B-DF7D-C75F-37932A1C7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078" y="633950"/>
            <a:ext cx="2857500" cy="847725"/>
          </a:xfrm>
          <a:prstGeom prst="rect">
            <a:avLst/>
          </a:prstGeom>
        </p:spPr>
      </p:pic>
      <p:pic>
        <p:nvPicPr>
          <p:cNvPr id="9" name="Imagem 8" descr="Ícone&#10;&#10;Descrição gerada automaticamente">
            <a:extLst>
              <a:ext uri="{FF2B5EF4-FFF2-40B4-BE49-F238E27FC236}">
                <a16:creationId xmlns:a16="http://schemas.microsoft.com/office/drawing/2014/main" id="{CC98CA13-453C-2161-03FA-FD11F54CBC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9453" y="1835404"/>
            <a:ext cx="723068" cy="723068"/>
          </a:xfrm>
          <a:prstGeom prst="rect">
            <a:avLst/>
          </a:prstGeom>
        </p:spPr>
      </p:pic>
      <p:sp>
        <p:nvSpPr>
          <p:cNvPr id="10" name="CaixaDeTexto 9">
            <a:extLst>
              <a:ext uri="{FF2B5EF4-FFF2-40B4-BE49-F238E27FC236}">
                <a16:creationId xmlns:a16="http://schemas.microsoft.com/office/drawing/2014/main" id="{9CE6D435-BAB7-FF4F-258D-0BA96B3A4228}"/>
              </a:ext>
            </a:extLst>
          </p:cNvPr>
          <p:cNvSpPr txBox="1"/>
          <p:nvPr/>
        </p:nvSpPr>
        <p:spPr>
          <a:xfrm>
            <a:off x="2619121" y="2039920"/>
            <a:ext cx="8760078" cy="3046988"/>
          </a:xfrm>
          <a:prstGeom prst="rect">
            <a:avLst/>
          </a:prstGeom>
          <a:noFill/>
        </p:spPr>
        <p:txBody>
          <a:bodyPr wrap="square" rtlCol="0">
            <a:spAutoFit/>
          </a:bodyPr>
          <a:lstStyle/>
          <a:p>
            <a:r>
              <a:rPr lang="pt-BR" sz="3200" b="1" dirty="0">
                <a:solidFill>
                  <a:srgbClr val="0070C0"/>
                </a:solidFill>
              </a:rPr>
              <a:t>Pandas</a:t>
            </a:r>
            <a:r>
              <a:rPr lang="pt-BR" sz="3200" dirty="0"/>
              <a:t> é uma biblioteca para </a:t>
            </a:r>
            <a:r>
              <a:rPr lang="pt-BR" sz="3200" b="1" dirty="0"/>
              <a:t>Ciência de Dados </a:t>
            </a:r>
            <a:r>
              <a:rPr lang="pt-BR" sz="3200" dirty="0"/>
              <a:t>de código aberto (</a:t>
            </a:r>
            <a:r>
              <a:rPr lang="pt-BR" sz="3200" i="1" dirty="0">
                <a:solidFill>
                  <a:srgbClr val="0070C0"/>
                </a:solidFill>
              </a:rPr>
              <a:t>open source</a:t>
            </a:r>
            <a:r>
              <a:rPr lang="pt-BR" sz="3200" dirty="0"/>
              <a:t>), construída sobre a linguagem </a:t>
            </a:r>
            <a:r>
              <a:rPr lang="pt-BR" sz="3200" b="1" dirty="0"/>
              <a:t>Python</a:t>
            </a:r>
            <a:r>
              <a:rPr lang="pt-BR" sz="3200" dirty="0"/>
              <a:t>, e que fornece uma abordagem rápida e flexível, com estruturas robustas para se trabalhar com dados relacionais (ou rotulados), e tudo isso de maneira simples e intuitiva.</a:t>
            </a:r>
            <a:endParaRPr lang="pt-BR" sz="2800" dirty="0"/>
          </a:p>
        </p:txBody>
      </p:sp>
    </p:spTree>
    <p:extLst>
      <p:ext uri="{BB962C8B-B14F-4D97-AF65-F5344CB8AC3E}">
        <p14:creationId xmlns:p14="http://schemas.microsoft.com/office/powerpoint/2010/main" val="256601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Homem de terno e gravata na frente de uma televisão&#10;&#10;Descrição gerada automaticamente">
            <a:extLst>
              <a:ext uri="{FF2B5EF4-FFF2-40B4-BE49-F238E27FC236}">
                <a16:creationId xmlns:a16="http://schemas.microsoft.com/office/drawing/2014/main" id="{598A4603-4E3C-EDC5-41C3-3C0AAB30750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4773"/>
          <a:stretch/>
        </p:blipFill>
        <p:spPr>
          <a:xfrm>
            <a:off x="20" y="10"/>
            <a:ext cx="12191980" cy="6857990"/>
          </a:xfrm>
          <a:prstGeom prst="rect">
            <a:avLst/>
          </a:prstGeom>
        </p:spPr>
      </p:pic>
      <p:sp>
        <p:nvSpPr>
          <p:cNvPr id="5" name="CaixaDeTexto 4">
            <a:extLst>
              <a:ext uri="{FF2B5EF4-FFF2-40B4-BE49-F238E27FC236}">
                <a16:creationId xmlns:a16="http://schemas.microsoft.com/office/drawing/2014/main" id="{A57E76B9-DF96-73E3-2F5B-497886FF01C3}"/>
              </a:ext>
            </a:extLst>
          </p:cNvPr>
          <p:cNvSpPr txBox="1"/>
          <p:nvPr/>
        </p:nvSpPr>
        <p:spPr>
          <a:xfrm>
            <a:off x="1630016" y="365125"/>
            <a:ext cx="9723784"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FFFFFF"/>
                </a:solidFill>
                <a:latin typeface="+mj-lt"/>
                <a:ea typeface="+mj-ea"/>
                <a:cs typeface="+mj-cs"/>
              </a:rPr>
              <a:t>Feature Engineering</a:t>
            </a:r>
          </a:p>
        </p:txBody>
      </p:sp>
      <p:sp>
        <p:nvSpPr>
          <p:cNvPr id="4" name="CaixaDeTexto 3">
            <a:extLst>
              <a:ext uri="{FF2B5EF4-FFF2-40B4-BE49-F238E27FC236}">
                <a16:creationId xmlns:a16="http://schemas.microsoft.com/office/drawing/2014/main" id="{82F78F86-0D3A-66F1-AEA9-D5D0EC00CD4F}"/>
              </a:ext>
            </a:extLst>
          </p:cNvPr>
          <p:cNvSpPr txBox="1"/>
          <p:nvPr/>
        </p:nvSpPr>
        <p:spPr>
          <a:xfrm>
            <a:off x="2256814" y="2203963"/>
            <a:ext cx="6468894" cy="2646984"/>
          </a:xfrm>
          <a:prstGeom prst="rect">
            <a:avLst/>
          </a:prstGeom>
        </p:spPr>
        <p:txBody>
          <a:bodyPr vert="horz" lIns="91440" tIns="45720" rIns="91440" bIns="45720" rtlCol="0">
            <a:normAutofit lnSpcReduction="10000"/>
          </a:bodyPr>
          <a:lstStyle/>
          <a:p>
            <a:pPr marL="342900">
              <a:lnSpc>
                <a:spcPct val="90000"/>
              </a:lnSpc>
              <a:spcBef>
                <a:spcPts val="600"/>
              </a:spcBef>
              <a:spcAft>
                <a:spcPts val="600"/>
              </a:spcAft>
            </a:pPr>
            <a:r>
              <a:rPr lang="en-US" sz="2800" b="1" dirty="0">
                <a:solidFill>
                  <a:srgbClr val="BE5108"/>
                </a:solidFill>
              </a:rPr>
              <a:t>Feature engineering </a:t>
            </a:r>
            <a:r>
              <a:rPr lang="en-US" sz="2800" dirty="0">
                <a:solidFill>
                  <a:srgbClr val="FFFFFF"/>
                </a:solidFill>
              </a:rPr>
              <a:t>é o </a:t>
            </a:r>
            <a:r>
              <a:rPr lang="en-US" sz="2800" dirty="0" err="1">
                <a:solidFill>
                  <a:srgbClr val="FFFFFF"/>
                </a:solidFill>
              </a:rPr>
              <a:t>termo</a:t>
            </a:r>
            <a:r>
              <a:rPr lang="en-US" sz="2800" dirty="0">
                <a:solidFill>
                  <a:srgbClr val="FFFFFF"/>
                </a:solidFill>
              </a:rPr>
              <a:t> </a:t>
            </a:r>
            <a:r>
              <a:rPr lang="en-US" sz="2800" dirty="0" err="1">
                <a:solidFill>
                  <a:srgbClr val="FFFFFF"/>
                </a:solidFill>
              </a:rPr>
              <a:t>muito</a:t>
            </a:r>
            <a:r>
              <a:rPr lang="en-US" sz="2800" dirty="0">
                <a:solidFill>
                  <a:srgbClr val="FFFFFF"/>
                </a:solidFill>
              </a:rPr>
              <a:t> </a:t>
            </a:r>
            <a:r>
              <a:rPr lang="en-US" sz="2800" dirty="0" err="1">
                <a:solidFill>
                  <a:srgbClr val="FFFFFF"/>
                </a:solidFill>
              </a:rPr>
              <a:t>usado</a:t>
            </a:r>
            <a:r>
              <a:rPr lang="en-US" sz="2800" dirty="0">
                <a:solidFill>
                  <a:srgbClr val="FFFFFF"/>
                </a:solidFill>
              </a:rPr>
              <a:t> para </a:t>
            </a:r>
            <a:r>
              <a:rPr lang="en-US" sz="2800" dirty="0" err="1">
                <a:solidFill>
                  <a:srgbClr val="FFFFFF"/>
                </a:solidFill>
              </a:rPr>
              <a:t>definir</a:t>
            </a:r>
            <a:r>
              <a:rPr lang="en-US" sz="2800" dirty="0">
                <a:solidFill>
                  <a:srgbClr val="FFFFFF"/>
                </a:solidFill>
              </a:rPr>
              <a:t> um conjunto de </a:t>
            </a:r>
            <a:r>
              <a:rPr lang="en-US" sz="2800" dirty="0" err="1">
                <a:solidFill>
                  <a:srgbClr val="FFFFFF"/>
                </a:solidFill>
              </a:rPr>
              <a:t>técnicas</a:t>
            </a:r>
            <a:r>
              <a:rPr lang="en-US" sz="2800" dirty="0">
                <a:solidFill>
                  <a:srgbClr val="FFFFFF"/>
                </a:solidFill>
              </a:rPr>
              <a:t> </a:t>
            </a:r>
            <a:r>
              <a:rPr lang="en-US" sz="2800" dirty="0" err="1">
                <a:solidFill>
                  <a:srgbClr val="FFFFFF"/>
                </a:solidFill>
              </a:rPr>
              <a:t>utilizadas</a:t>
            </a:r>
            <a:r>
              <a:rPr lang="en-US" sz="2800" dirty="0">
                <a:solidFill>
                  <a:srgbClr val="FFFFFF"/>
                </a:solidFill>
              </a:rPr>
              <a:t> tanto </a:t>
            </a:r>
            <a:r>
              <a:rPr lang="en-US" sz="2800" dirty="0" err="1">
                <a:solidFill>
                  <a:srgbClr val="FFFFFF"/>
                </a:solidFill>
              </a:rPr>
              <a:t>na</a:t>
            </a:r>
            <a:r>
              <a:rPr lang="en-US" sz="2800" dirty="0">
                <a:solidFill>
                  <a:srgbClr val="FFFFFF"/>
                </a:solidFill>
              </a:rPr>
              <a:t> </a:t>
            </a:r>
            <a:r>
              <a:rPr lang="en-US" sz="2800" dirty="0" err="1">
                <a:solidFill>
                  <a:srgbClr val="FFFFFF"/>
                </a:solidFill>
              </a:rPr>
              <a:t>criação</a:t>
            </a:r>
            <a:r>
              <a:rPr lang="en-US" sz="2800" dirty="0">
                <a:solidFill>
                  <a:srgbClr val="FFFFFF"/>
                </a:solidFill>
              </a:rPr>
              <a:t> </a:t>
            </a:r>
            <a:r>
              <a:rPr lang="en-US" sz="2800" dirty="0" err="1">
                <a:solidFill>
                  <a:srgbClr val="FFFFFF"/>
                </a:solidFill>
              </a:rPr>
              <a:t>como</a:t>
            </a:r>
            <a:r>
              <a:rPr lang="en-US" sz="2800" dirty="0">
                <a:solidFill>
                  <a:srgbClr val="FFFFFF"/>
                </a:solidFill>
              </a:rPr>
              <a:t> </a:t>
            </a:r>
            <a:r>
              <a:rPr lang="en-US" sz="2800" dirty="0" err="1">
                <a:solidFill>
                  <a:srgbClr val="FFFFFF"/>
                </a:solidFill>
              </a:rPr>
              <a:t>na</a:t>
            </a:r>
            <a:r>
              <a:rPr lang="en-US" sz="2800" dirty="0">
                <a:solidFill>
                  <a:srgbClr val="FFFFFF"/>
                </a:solidFill>
              </a:rPr>
              <a:t> </a:t>
            </a:r>
            <a:r>
              <a:rPr lang="en-US" sz="2800" dirty="0" err="1">
                <a:solidFill>
                  <a:srgbClr val="FFFFFF"/>
                </a:solidFill>
              </a:rPr>
              <a:t>manipulação</a:t>
            </a:r>
            <a:r>
              <a:rPr lang="en-US" sz="2800" dirty="0">
                <a:solidFill>
                  <a:srgbClr val="FFFFFF"/>
                </a:solidFill>
              </a:rPr>
              <a:t> de features (</a:t>
            </a:r>
            <a:r>
              <a:rPr lang="en-US" sz="2800" dirty="0" err="1">
                <a:solidFill>
                  <a:srgbClr val="FFFFFF"/>
                </a:solidFill>
              </a:rPr>
              <a:t>recursos</a:t>
            </a:r>
            <a:r>
              <a:rPr lang="en-US" sz="2800" dirty="0">
                <a:solidFill>
                  <a:srgbClr val="FFFFFF"/>
                </a:solidFill>
              </a:rPr>
              <a:t>), </a:t>
            </a:r>
            <a:r>
              <a:rPr lang="en-US" sz="2800" dirty="0" err="1">
                <a:solidFill>
                  <a:srgbClr val="FFFFFF"/>
                </a:solidFill>
              </a:rPr>
              <a:t>tendo</a:t>
            </a:r>
            <a:r>
              <a:rPr lang="en-US" sz="2800" dirty="0">
                <a:solidFill>
                  <a:srgbClr val="FFFFFF"/>
                </a:solidFill>
              </a:rPr>
              <a:t> </a:t>
            </a:r>
            <a:r>
              <a:rPr lang="en-US" sz="2800" dirty="0" err="1">
                <a:solidFill>
                  <a:srgbClr val="FFFFFF"/>
                </a:solidFill>
              </a:rPr>
              <a:t>como</a:t>
            </a:r>
            <a:r>
              <a:rPr lang="en-US" sz="2800" dirty="0">
                <a:solidFill>
                  <a:srgbClr val="FFFFFF"/>
                </a:solidFill>
              </a:rPr>
              <a:t> </a:t>
            </a:r>
            <a:r>
              <a:rPr lang="en-US" sz="2800" dirty="0" err="1">
                <a:solidFill>
                  <a:srgbClr val="FFFFFF"/>
                </a:solidFill>
              </a:rPr>
              <a:t>objetivo</a:t>
            </a:r>
            <a:r>
              <a:rPr lang="en-US" sz="2800" dirty="0">
                <a:solidFill>
                  <a:srgbClr val="FFFFFF"/>
                </a:solidFill>
              </a:rPr>
              <a:t> </a:t>
            </a:r>
            <a:r>
              <a:rPr lang="en-US" sz="2800" dirty="0" err="1">
                <a:solidFill>
                  <a:srgbClr val="FFFFFF"/>
                </a:solidFill>
              </a:rPr>
              <a:t>desenvolver</a:t>
            </a:r>
            <a:r>
              <a:rPr lang="en-US" sz="2800" dirty="0">
                <a:solidFill>
                  <a:srgbClr val="FFFFFF"/>
                </a:solidFill>
              </a:rPr>
              <a:t> um </a:t>
            </a:r>
            <a:r>
              <a:rPr lang="en-US" sz="2800" dirty="0" err="1">
                <a:solidFill>
                  <a:srgbClr val="FFFFFF"/>
                </a:solidFill>
              </a:rPr>
              <a:t>bom</a:t>
            </a:r>
            <a:r>
              <a:rPr lang="en-US" sz="2800" dirty="0">
                <a:solidFill>
                  <a:srgbClr val="FFFFFF"/>
                </a:solidFill>
              </a:rPr>
              <a:t> </a:t>
            </a:r>
            <a:r>
              <a:rPr lang="en-US" sz="2800" dirty="0" err="1">
                <a:solidFill>
                  <a:srgbClr val="FFFFFF"/>
                </a:solidFill>
              </a:rPr>
              <a:t>modelo</a:t>
            </a:r>
            <a:r>
              <a:rPr lang="en-US" sz="2800" dirty="0">
                <a:solidFill>
                  <a:srgbClr val="FFFFFF"/>
                </a:solidFill>
              </a:rPr>
              <a:t> de </a:t>
            </a:r>
            <a:r>
              <a:rPr lang="en-US" sz="2800" dirty="0" err="1">
                <a:solidFill>
                  <a:srgbClr val="FFFFFF"/>
                </a:solidFill>
              </a:rPr>
              <a:t>aprendizado</a:t>
            </a:r>
            <a:r>
              <a:rPr lang="en-US" sz="2800" dirty="0">
                <a:solidFill>
                  <a:srgbClr val="FFFFFF"/>
                </a:solidFill>
              </a:rPr>
              <a:t> de </a:t>
            </a:r>
            <a:r>
              <a:rPr lang="en-US" sz="2800" dirty="0" err="1">
                <a:solidFill>
                  <a:srgbClr val="FFFFFF"/>
                </a:solidFill>
              </a:rPr>
              <a:t>máquina</a:t>
            </a:r>
            <a:r>
              <a:rPr lang="en-US" sz="2800" dirty="0">
                <a:solidFill>
                  <a:srgbClr val="FFFFFF"/>
                </a:solidFill>
              </a:rPr>
              <a:t>.</a:t>
            </a:r>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3">
            <a:extLst>
              <a:ext uri="{28A0092B-C50C-407E-A947-70E740481C1C}">
                <a14:useLocalDpi xmlns:a14="http://schemas.microsoft.com/office/drawing/2010/main" val="0"/>
              </a:ext>
            </a:extLst>
          </a:blip>
          <a:srcRect t="86504"/>
          <a:stretch/>
        </p:blipFill>
        <p:spPr>
          <a:xfrm>
            <a:off x="0" y="5932448"/>
            <a:ext cx="12192000" cy="925551"/>
          </a:xfrm>
          <a:prstGeom prst="rect">
            <a:avLst/>
          </a:prstGeom>
        </p:spPr>
      </p:pic>
      <p:pic>
        <p:nvPicPr>
          <p:cNvPr id="10" name="Imagem 9" descr="Forma&#10;&#10;Descrição gerada automaticamente com confiança baixa">
            <a:extLst>
              <a:ext uri="{FF2B5EF4-FFF2-40B4-BE49-F238E27FC236}">
                <a16:creationId xmlns:a16="http://schemas.microsoft.com/office/drawing/2014/main" id="{BC0D1347-AFE5-89E9-22A0-7A4C86BB56BA}"/>
              </a:ext>
            </a:extLst>
          </p:cNvPr>
          <p:cNvPicPr>
            <a:picLocks noChangeAspect="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17308" t="31158" r="55156" b="49514"/>
          <a:stretch/>
        </p:blipFill>
        <p:spPr>
          <a:xfrm>
            <a:off x="6303521" y="1606633"/>
            <a:ext cx="792661" cy="556398"/>
          </a:xfrm>
          <a:prstGeom prst="rect">
            <a:avLst/>
          </a:prstGeom>
        </p:spPr>
      </p:pic>
    </p:spTree>
    <p:extLst>
      <p:ext uri="{BB962C8B-B14F-4D97-AF65-F5344CB8AC3E}">
        <p14:creationId xmlns:p14="http://schemas.microsoft.com/office/powerpoint/2010/main" val="11999799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32448"/>
            <a:ext cx="12192000" cy="925551"/>
          </a:xfrm>
          <a:prstGeom prst="rect">
            <a:avLst/>
          </a:prstGeom>
        </p:spPr>
      </p:pic>
      <p:sp>
        <p:nvSpPr>
          <p:cNvPr id="4" name="CaixaDeTexto 3">
            <a:extLst>
              <a:ext uri="{FF2B5EF4-FFF2-40B4-BE49-F238E27FC236}">
                <a16:creationId xmlns:a16="http://schemas.microsoft.com/office/drawing/2014/main" id="{82F78F86-0D3A-66F1-AEA9-D5D0EC00CD4F}"/>
              </a:ext>
            </a:extLst>
          </p:cNvPr>
          <p:cNvSpPr txBox="1"/>
          <p:nvPr/>
        </p:nvSpPr>
        <p:spPr>
          <a:xfrm>
            <a:off x="5009321" y="633937"/>
            <a:ext cx="6780601" cy="4431983"/>
          </a:xfrm>
          <a:prstGeom prst="rect">
            <a:avLst/>
          </a:prstGeom>
          <a:noFill/>
        </p:spPr>
        <p:txBody>
          <a:bodyPr wrap="square">
            <a:spAutoFit/>
          </a:bodyPr>
          <a:lstStyle/>
          <a:p>
            <a:pPr marL="571500" indent="-571500">
              <a:spcBef>
                <a:spcPts val="600"/>
              </a:spcBef>
              <a:spcAft>
                <a:spcPts val="600"/>
              </a:spcAft>
              <a:buFont typeface="Arial" panose="020B0604020202020204" pitchFamily="34" charset="0"/>
              <a:buChar char="•"/>
            </a:pPr>
            <a:r>
              <a:rPr lang="pt-BR" sz="3400" dirty="0"/>
              <a:t>Não se trata apenas de selecionar boas </a:t>
            </a:r>
            <a:r>
              <a:rPr lang="pt-BR" sz="3400" b="1" i="1" dirty="0" err="1">
                <a:solidFill>
                  <a:schemeClr val="accent2"/>
                </a:solidFill>
              </a:rPr>
              <a:t>features</a:t>
            </a:r>
            <a:r>
              <a:rPr lang="pt-BR" sz="3400" dirty="0"/>
              <a:t> para um modelo preditivo. </a:t>
            </a:r>
          </a:p>
          <a:p>
            <a:pPr marL="571500" indent="-571500">
              <a:spcBef>
                <a:spcPts val="600"/>
              </a:spcBef>
              <a:spcAft>
                <a:spcPts val="600"/>
              </a:spcAft>
              <a:buFont typeface="Arial" panose="020B0604020202020204" pitchFamily="34" charset="0"/>
              <a:buChar char="•"/>
            </a:pPr>
            <a:r>
              <a:rPr lang="pt-BR" sz="3400" dirty="0"/>
              <a:t>Esse processo também abrange a </a:t>
            </a:r>
            <a:r>
              <a:rPr lang="pt-BR" sz="3400" b="1" i="1" dirty="0">
                <a:solidFill>
                  <a:schemeClr val="accent2"/>
                </a:solidFill>
              </a:rPr>
              <a:t>transformação matemática </a:t>
            </a:r>
            <a:r>
              <a:rPr lang="pt-BR" sz="3400" dirty="0"/>
              <a:t>nas </a:t>
            </a:r>
            <a:r>
              <a:rPr lang="pt-BR" sz="3400" dirty="0" err="1"/>
              <a:t>features</a:t>
            </a:r>
            <a:r>
              <a:rPr lang="pt-BR" sz="3400" dirty="0"/>
              <a:t> existentes para extrair o máximo potencial dos dados e criação de novas </a:t>
            </a:r>
            <a:r>
              <a:rPr lang="pt-BR" sz="3400" dirty="0" err="1"/>
              <a:t>features</a:t>
            </a:r>
            <a:r>
              <a:rPr lang="pt-BR" sz="3400" dirty="0"/>
              <a:t>.</a:t>
            </a:r>
          </a:p>
        </p:txBody>
      </p:sp>
      <p:sp>
        <p:nvSpPr>
          <p:cNvPr id="2" name="CaixaDeTexto 1">
            <a:extLst>
              <a:ext uri="{FF2B5EF4-FFF2-40B4-BE49-F238E27FC236}">
                <a16:creationId xmlns:a16="http://schemas.microsoft.com/office/drawing/2014/main" id="{D8623E43-1611-7D54-AF80-6A504195C737}"/>
              </a:ext>
            </a:extLst>
          </p:cNvPr>
          <p:cNvSpPr txBox="1"/>
          <p:nvPr/>
        </p:nvSpPr>
        <p:spPr>
          <a:xfrm>
            <a:off x="402078" y="371290"/>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Feature Engineering</a:t>
            </a:r>
          </a:p>
        </p:txBody>
      </p:sp>
      <p:pic>
        <p:nvPicPr>
          <p:cNvPr id="3" name="Imagem 2">
            <a:extLst>
              <a:ext uri="{FF2B5EF4-FFF2-40B4-BE49-F238E27FC236}">
                <a16:creationId xmlns:a16="http://schemas.microsoft.com/office/drawing/2014/main" id="{5F827463-37D1-26AD-667F-6039FF28E1B9}"/>
              </a:ext>
            </a:extLst>
          </p:cNvPr>
          <p:cNvPicPr>
            <a:picLocks noChangeAspect="1"/>
          </p:cNvPicPr>
          <p:nvPr/>
        </p:nvPicPr>
        <p:blipFill>
          <a:blip r:embed="rId3"/>
          <a:stretch>
            <a:fillRect/>
          </a:stretch>
        </p:blipFill>
        <p:spPr>
          <a:xfrm>
            <a:off x="402078" y="2360769"/>
            <a:ext cx="4368602" cy="312042"/>
          </a:xfrm>
          <a:prstGeom prst="rect">
            <a:avLst/>
          </a:prstGeom>
        </p:spPr>
      </p:pic>
    </p:spTree>
    <p:extLst>
      <p:ext uri="{BB962C8B-B14F-4D97-AF65-F5344CB8AC3E}">
        <p14:creationId xmlns:p14="http://schemas.microsoft.com/office/powerpoint/2010/main" val="168509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82F78F86-0D3A-66F1-AEA9-D5D0EC00CD4F}"/>
              </a:ext>
            </a:extLst>
          </p:cNvPr>
          <p:cNvSpPr txBox="1"/>
          <p:nvPr/>
        </p:nvSpPr>
        <p:spPr>
          <a:xfrm>
            <a:off x="4754879" y="325370"/>
            <a:ext cx="7258781" cy="4626010"/>
          </a:xfrm>
          <a:prstGeom prst="rect">
            <a:avLst/>
          </a:prstGeom>
        </p:spPr>
        <p:txBody>
          <a:bodyPr vert="horz" lIns="91440" tIns="45720" rIns="91440" bIns="45720" rtlCol="0">
            <a:normAutofit/>
          </a:bodyPr>
          <a:lstStyle/>
          <a:p>
            <a:pPr marL="571500" indent="-228600">
              <a:lnSpc>
                <a:spcPct val="90000"/>
              </a:lnSpc>
              <a:spcBef>
                <a:spcPts val="600"/>
              </a:spcBef>
              <a:spcAft>
                <a:spcPts val="600"/>
              </a:spcAft>
              <a:buFont typeface="Arial" panose="020B0604020202020204" pitchFamily="34" charset="0"/>
              <a:buChar char="•"/>
            </a:pPr>
            <a:r>
              <a:rPr lang="pt-BR" sz="3500" dirty="0"/>
              <a:t>Praticamente todos os algoritmos de Aprendizado de Máquina possuem </a:t>
            </a:r>
            <a:r>
              <a:rPr lang="pt-BR" sz="3500" b="1" i="1" dirty="0">
                <a:solidFill>
                  <a:schemeClr val="accent2"/>
                </a:solidFill>
              </a:rPr>
              <a:t>entradas</a:t>
            </a:r>
            <a:r>
              <a:rPr lang="pt-BR" sz="3500" dirty="0"/>
              <a:t> e </a:t>
            </a:r>
            <a:r>
              <a:rPr lang="pt-BR" sz="3500" b="1" i="1" dirty="0">
                <a:solidFill>
                  <a:schemeClr val="accent2"/>
                </a:solidFill>
              </a:rPr>
              <a:t>saídas</a:t>
            </a:r>
            <a:r>
              <a:rPr lang="pt-BR" sz="3500" dirty="0"/>
              <a:t>. </a:t>
            </a:r>
          </a:p>
          <a:p>
            <a:pPr marL="571500" indent="-228600">
              <a:lnSpc>
                <a:spcPct val="90000"/>
              </a:lnSpc>
              <a:spcBef>
                <a:spcPts val="600"/>
              </a:spcBef>
              <a:spcAft>
                <a:spcPts val="600"/>
              </a:spcAft>
              <a:buFont typeface="Arial" panose="020B0604020202020204" pitchFamily="34" charset="0"/>
              <a:buChar char="•"/>
            </a:pPr>
            <a:r>
              <a:rPr lang="pt-BR" sz="3500" dirty="0"/>
              <a:t>As entradas são formadas por colunas de </a:t>
            </a:r>
            <a:r>
              <a:rPr lang="pt-BR" sz="3500" b="1" i="1" dirty="0">
                <a:solidFill>
                  <a:schemeClr val="accent2"/>
                </a:solidFill>
              </a:rPr>
              <a:t>dados estruturados</a:t>
            </a:r>
            <a:r>
              <a:rPr lang="pt-BR" sz="3500" dirty="0"/>
              <a:t>, onde cada coluna recebe o nome de </a:t>
            </a:r>
            <a:r>
              <a:rPr lang="pt-BR" sz="3500" b="1" i="1" dirty="0">
                <a:solidFill>
                  <a:schemeClr val="accent2"/>
                </a:solidFill>
              </a:rPr>
              <a:t>feature</a:t>
            </a:r>
            <a:r>
              <a:rPr lang="pt-BR" sz="3500" dirty="0"/>
              <a:t>, também conhecido como variáveis independentes ou atributos. </a:t>
            </a:r>
            <a:endParaRPr lang="en-US" sz="3500" dirty="0"/>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32448"/>
            <a:ext cx="12192000" cy="925551"/>
          </a:xfrm>
          <a:prstGeom prst="rect">
            <a:avLst/>
          </a:prstGeom>
        </p:spPr>
      </p:pic>
      <p:sp>
        <p:nvSpPr>
          <p:cNvPr id="2" name="CaixaDeTexto 1">
            <a:extLst>
              <a:ext uri="{FF2B5EF4-FFF2-40B4-BE49-F238E27FC236}">
                <a16:creationId xmlns:a16="http://schemas.microsoft.com/office/drawing/2014/main" id="{03EFA076-40DB-8B1A-CBB2-6ED96FBE5FD0}"/>
              </a:ext>
            </a:extLst>
          </p:cNvPr>
          <p:cNvSpPr txBox="1"/>
          <p:nvPr/>
        </p:nvSpPr>
        <p:spPr>
          <a:xfrm>
            <a:off x="402078" y="371290"/>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Feature Engineering</a:t>
            </a:r>
          </a:p>
        </p:txBody>
      </p:sp>
      <p:pic>
        <p:nvPicPr>
          <p:cNvPr id="3" name="Imagem 2">
            <a:extLst>
              <a:ext uri="{FF2B5EF4-FFF2-40B4-BE49-F238E27FC236}">
                <a16:creationId xmlns:a16="http://schemas.microsoft.com/office/drawing/2014/main" id="{BFDFFE2F-4CD9-417C-C1AB-2A187B7A8C15}"/>
              </a:ext>
            </a:extLst>
          </p:cNvPr>
          <p:cNvPicPr>
            <a:picLocks noChangeAspect="1"/>
          </p:cNvPicPr>
          <p:nvPr/>
        </p:nvPicPr>
        <p:blipFill>
          <a:blip r:embed="rId3"/>
          <a:stretch>
            <a:fillRect/>
          </a:stretch>
        </p:blipFill>
        <p:spPr>
          <a:xfrm>
            <a:off x="402078" y="2360769"/>
            <a:ext cx="4368602" cy="312042"/>
          </a:xfrm>
          <a:prstGeom prst="rect">
            <a:avLst/>
          </a:prstGeom>
        </p:spPr>
      </p:pic>
    </p:spTree>
    <p:extLst>
      <p:ext uri="{BB962C8B-B14F-4D97-AF65-F5344CB8AC3E}">
        <p14:creationId xmlns:p14="http://schemas.microsoft.com/office/powerpoint/2010/main" val="72885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2F78F86-0D3A-66F1-AEA9-D5D0EC00CD4F}"/>
              </a:ext>
            </a:extLst>
          </p:cNvPr>
          <p:cNvSpPr txBox="1"/>
          <p:nvPr/>
        </p:nvSpPr>
        <p:spPr>
          <a:xfrm>
            <a:off x="4754879" y="325369"/>
            <a:ext cx="7035043" cy="5686325"/>
          </a:xfrm>
          <a:prstGeom prst="rect">
            <a:avLst/>
          </a:prstGeom>
        </p:spPr>
        <p:txBody>
          <a:bodyPr vert="horz" lIns="91440" tIns="45720" rIns="91440" bIns="45720" rtlCol="0">
            <a:noAutofit/>
          </a:bodyPr>
          <a:lstStyle/>
          <a:p>
            <a:pPr marL="571500" indent="-228600">
              <a:lnSpc>
                <a:spcPct val="90000"/>
              </a:lnSpc>
              <a:spcBef>
                <a:spcPts val="600"/>
              </a:spcBef>
              <a:spcAft>
                <a:spcPts val="600"/>
              </a:spcAft>
              <a:buFont typeface="Arial" panose="020B0604020202020204" pitchFamily="34" charset="0"/>
              <a:buChar char="•"/>
            </a:pPr>
            <a:r>
              <a:rPr lang="pt-BR" sz="3000" dirty="0"/>
              <a:t>Essas </a:t>
            </a:r>
            <a:r>
              <a:rPr lang="pt-BR" sz="3000" b="1" i="1" dirty="0" err="1">
                <a:solidFill>
                  <a:schemeClr val="accent2"/>
                </a:solidFill>
              </a:rPr>
              <a:t>features</a:t>
            </a:r>
            <a:r>
              <a:rPr lang="pt-BR" sz="3000" dirty="0"/>
              <a:t> podem ser palavras, pedaços de informação de uma imagem, etc. </a:t>
            </a:r>
          </a:p>
          <a:p>
            <a:pPr marL="571500" indent="-228600">
              <a:lnSpc>
                <a:spcPct val="90000"/>
              </a:lnSpc>
              <a:spcBef>
                <a:spcPts val="600"/>
              </a:spcBef>
              <a:spcAft>
                <a:spcPts val="600"/>
              </a:spcAft>
              <a:buFont typeface="Arial" panose="020B0604020202020204" pitchFamily="34" charset="0"/>
              <a:buChar char="•"/>
            </a:pPr>
            <a:r>
              <a:rPr lang="pt-BR" sz="3000" dirty="0"/>
              <a:t>Os modelos de aprendizado de máquina utilizam esses recursos para </a:t>
            </a:r>
            <a:r>
              <a:rPr lang="pt-BR" sz="3000" b="1" i="1" dirty="0">
                <a:solidFill>
                  <a:schemeClr val="accent2"/>
                </a:solidFill>
              </a:rPr>
              <a:t>classificar</a:t>
            </a:r>
            <a:r>
              <a:rPr lang="pt-BR" sz="3000" dirty="0"/>
              <a:t> as informações. </a:t>
            </a:r>
          </a:p>
          <a:p>
            <a:pPr marL="571500" indent="-228600">
              <a:lnSpc>
                <a:spcPct val="90000"/>
              </a:lnSpc>
              <a:spcBef>
                <a:spcPts val="600"/>
              </a:spcBef>
              <a:spcAft>
                <a:spcPts val="600"/>
              </a:spcAft>
              <a:buFont typeface="Arial" panose="020B0604020202020204" pitchFamily="34" charset="0"/>
              <a:buChar char="•"/>
            </a:pPr>
            <a:r>
              <a:rPr lang="pt-BR" sz="3000" dirty="0"/>
              <a:t>Por exemplo, sedentarismo e fator hereditário são variáveis independentes para quando se quer prever se alguém vai ou não desenvolver algum problema </a:t>
            </a:r>
            <a:r>
              <a:rPr lang="pt-BR" sz="3000" b="1" i="1" dirty="0">
                <a:solidFill>
                  <a:schemeClr val="accent2"/>
                </a:solidFill>
              </a:rPr>
              <a:t>cardíaco</a:t>
            </a:r>
            <a:r>
              <a:rPr lang="pt-BR" sz="3000" dirty="0"/>
              <a:t>.</a:t>
            </a:r>
            <a:endParaRPr lang="en-US" sz="3000" dirty="0"/>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32448"/>
            <a:ext cx="12192000" cy="925551"/>
          </a:xfrm>
          <a:prstGeom prst="rect">
            <a:avLst/>
          </a:prstGeom>
        </p:spPr>
      </p:pic>
      <p:sp>
        <p:nvSpPr>
          <p:cNvPr id="2" name="CaixaDeTexto 1">
            <a:extLst>
              <a:ext uri="{FF2B5EF4-FFF2-40B4-BE49-F238E27FC236}">
                <a16:creationId xmlns:a16="http://schemas.microsoft.com/office/drawing/2014/main" id="{03EFA076-40DB-8B1A-CBB2-6ED96FBE5FD0}"/>
              </a:ext>
            </a:extLst>
          </p:cNvPr>
          <p:cNvSpPr txBox="1"/>
          <p:nvPr/>
        </p:nvSpPr>
        <p:spPr>
          <a:xfrm>
            <a:off x="402078" y="371290"/>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Feature Engineering</a:t>
            </a:r>
          </a:p>
        </p:txBody>
      </p:sp>
      <p:pic>
        <p:nvPicPr>
          <p:cNvPr id="3" name="Imagem 2">
            <a:extLst>
              <a:ext uri="{FF2B5EF4-FFF2-40B4-BE49-F238E27FC236}">
                <a16:creationId xmlns:a16="http://schemas.microsoft.com/office/drawing/2014/main" id="{BFDFFE2F-4CD9-417C-C1AB-2A187B7A8C15}"/>
              </a:ext>
            </a:extLst>
          </p:cNvPr>
          <p:cNvPicPr>
            <a:picLocks noChangeAspect="1"/>
          </p:cNvPicPr>
          <p:nvPr/>
        </p:nvPicPr>
        <p:blipFill>
          <a:blip r:embed="rId3"/>
          <a:stretch>
            <a:fillRect/>
          </a:stretch>
        </p:blipFill>
        <p:spPr>
          <a:xfrm>
            <a:off x="402078" y="2360769"/>
            <a:ext cx="4368602" cy="312042"/>
          </a:xfrm>
          <a:prstGeom prst="rect">
            <a:avLst/>
          </a:prstGeom>
        </p:spPr>
      </p:pic>
    </p:spTree>
    <p:extLst>
      <p:ext uri="{BB962C8B-B14F-4D97-AF65-F5344CB8AC3E}">
        <p14:creationId xmlns:p14="http://schemas.microsoft.com/office/powerpoint/2010/main" val="123959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2F78F86-0D3A-66F1-AEA9-D5D0EC00CD4F}"/>
              </a:ext>
            </a:extLst>
          </p:cNvPr>
          <p:cNvSpPr txBox="1"/>
          <p:nvPr/>
        </p:nvSpPr>
        <p:spPr>
          <a:xfrm>
            <a:off x="246437" y="1807163"/>
            <a:ext cx="11027920" cy="2813475"/>
          </a:xfrm>
          <a:prstGeom prst="rect">
            <a:avLst/>
          </a:prstGeom>
        </p:spPr>
        <p:txBody>
          <a:bodyPr vert="horz" lIns="91440" tIns="45720" rIns="91440" bIns="45720" rtlCol="0">
            <a:noAutofit/>
          </a:bodyPr>
          <a:lstStyle/>
          <a:p>
            <a:pPr marL="571500" indent="-228600">
              <a:lnSpc>
                <a:spcPct val="90000"/>
              </a:lnSpc>
              <a:spcBef>
                <a:spcPts val="600"/>
              </a:spcBef>
              <a:spcAft>
                <a:spcPts val="600"/>
              </a:spcAft>
              <a:buFont typeface="Arial" panose="020B0604020202020204" pitchFamily="34" charset="0"/>
              <a:buChar char="•"/>
            </a:pPr>
            <a:r>
              <a:rPr lang="pt-BR" sz="3200" dirty="0"/>
              <a:t>Utilizando o conhecimento da área de negócio que está sendo analisada, procuramos descobrir quais são as características mais importantes dos dados e, então, os preparamos para entrar em um modelo de aprendizado de máquina. </a:t>
            </a:r>
          </a:p>
          <a:p>
            <a:pPr marL="571500" indent="-228600">
              <a:lnSpc>
                <a:spcPct val="90000"/>
              </a:lnSpc>
              <a:spcBef>
                <a:spcPts val="600"/>
              </a:spcBef>
              <a:spcAft>
                <a:spcPts val="600"/>
              </a:spcAft>
              <a:buFont typeface="Arial" panose="020B0604020202020204" pitchFamily="34" charset="0"/>
              <a:buChar char="•"/>
            </a:pPr>
            <a:r>
              <a:rPr lang="pt-BR" sz="3200" dirty="0"/>
              <a:t>Quanto maior a correlação entre uma </a:t>
            </a:r>
            <a:r>
              <a:rPr lang="pt-BR" sz="3200" b="1" i="1" dirty="0">
                <a:solidFill>
                  <a:schemeClr val="accent2"/>
                </a:solidFill>
              </a:rPr>
              <a:t>feature</a:t>
            </a:r>
            <a:r>
              <a:rPr lang="pt-BR" sz="3200" dirty="0"/>
              <a:t> e a variável que se quer prever, mais importante essa </a:t>
            </a:r>
            <a:r>
              <a:rPr lang="pt-BR" sz="3200" b="1" i="1" dirty="0">
                <a:solidFill>
                  <a:schemeClr val="accent2"/>
                </a:solidFill>
              </a:rPr>
              <a:t>feature</a:t>
            </a:r>
            <a:r>
              <a:rPr lang="pt-BR" sz="3200" dirty="0"/>
              <a:t> é. </a:t>
            </a:r>
            <a:endParaRPr lang="en-US" sz="3000" dirty="0"/>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32448"/>
            <a:ext cx="12192000" cy="925551"/>
          </a:xfrm>
          <a:prstGeom prst="rect">
            <a:avLst/>
          </a:prstGeom>
        </p:spPr>
      </p:pic>
      <p:sp>
        <p:nvSpPr>
          <p:cNvPr id="2" name="CaixaDeTexto 1">
            <a:extLst>
              <a:ext uri="{FF2B5EF4-FFF2-40B4-BE49-F238E27FC236}">
                <a16:creationId xmlns:a16="http://schemas.microsoft.com/office/drawing/2014/main" id="{03EFA076-40DB-8B1A-CBB2-6ED96FBE5FD0}"/>
              </a:ext>
            </a:extLst>
          </p:cNvPr>
          <p:cNvSpPr txBox="1"/>
          <p:nvPr/>
        </p:nvSpPr>
        <p:spPr>
          <a:xfrm>
            <a:off x="402078" y="-329101"/>
            <a:ext cx="6280824" cy="14283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Feature Engineering</a:t>
            </a:r>
          </a:p>
        </p:txBody>
      </p:sp>
      <p:pic>
        <p:nvPicPr>
          <p:cNvPr id="3" name="Imagem 2">
            <a:extLst>
              <a:ext uri="{FF2B5EF4-FFF2-40B4-BE49-F238E27FC236}">
                <a16:creationId xmlns:a16="http://schemas.microsoft.com/office/drawing/2014/main" id="{BFDFFE2F-4CD9-417C-C1AB-2A187B7A8C15}"/>
              </a:ext>
            </a:extLst>
          </p:cNvPr>
          <p:cNvPicPr>
            <a:picLocks noChangeAspect="1"/>
          </p:cNvPicPr>
          <p:nvPr/>
        </p:nvPicPr>
        <p:blipFill>
          <a:blip r:embed="rId3"/>
          <a:stretch>
            <a:fillRect/>
          </a:stretch>
        </p:blipFill>
        <p:spPr>
          <a:xfrm>
            <a:off x="499354" y="1099226"/>
            <a:ext cx="5852808" cy="312042"/>
          </a:xfrm>
          <a:prstGeom prst="rect">
            <a:avLst/>
          </a:prstGeom>
        </p:spPr>
      </p:pic>
    </p:spTree>
    <p:extLst>
      <p:ext uri="{BB962C8B-B14F-4D97-AF65-F5344CB8AC3E}">
        <p14:creationId xmlns:p14="http://schemas.microsoft.com/office/powerpoint/2010/main" val="37581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A57E76B9-DF96-73E3-2F5B-497886FF01C3}"/>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err="1">
                <a:latin typeface="+mj-lt"/>
                <a:ea typeface="+mj-ea"/>
                <a:cs typeface="+mj-cs"/>
              </a:rPr>
              <a:t>Diferentes</a:t>
            </a:r>
            <a:r>
              <a:rPr lang="en-US" sz="5400" b="1" dirty="0">
                <a:latin typeface="+mj-lt"/>
                <a:ea typeface="+mj-ea"/>
                <a:cs typeface="+mj-cs"/>
              </a:rPr>
              <a:t> </a:t>
            </a:r>
            <a:r>
              <a:rPr lang="en-US" sz="5400" b="1" dirty="0" err="1">
                <a:latin typeface="+mj-lt"/>
                <a:ea typeface="+mj-ea"/>
                <a:cs typeface="+mj-cs"/>
              </a:rPr>
              <a:t>tipos</a:t>
            </a:r>
            <a:r>
              <a:rPr lang="en-US" sz="5400" b="1" dirty="0">
                <a:latin typeface="+mj-lt"/>
                <a:ea typeface="+mj-ea"/>
                <a:cs typeface="+mj-cs"/>
              </a:rPr>
              <a:t> de dados</a:t>
            </a:r>
          </a:p>
        </p:txBody>
      </p:sp>
      <p:sp>
        <p:nvSpPr>
          <p:cNvPr id="4" name="CaixaDeTexto 3">
            <a:extLst>
              <a:ext uri="{FF2B5EF4-FFF2-40B4-BE49-F238E27FC236}">
                <a16:creationId xmlns:a16="http://schemas.microsoft.com/office/drawing/2014/main" id="{82F78F86-0D3A-66F1-AEA9-D5D0EC00CD4F}"/>
              </a:ext>
            </a:extLst>
          </p:cNvPr>
          <p:cNvSpPr txBox="1"/>
          <p:nvPr/>
        </p:nvSpPr>
        <p:spPr>
          <a:xfrm>
            <a:off x="5200580" y="719847"/>
            <a:ext cx="6388446" cy="4798089"/>
          </a:xfrm>
          <a:prstGeom prst="rect">
            <a:avLst/>
          </a:prstGeom>
        </p:spPr>
        <p:txBody>
          <a:bodyPr vert="horz" lIns="91440" tIns="45720" rIns="91440" bIns="45720" rtlCol="0">
            <a:normAutofit/>
          </a:bodyPr>
          <a:lstStyle/>
          <a:p>
            <a:pPr marL="571500" indent="-228600">
              <a:lnSpc>
                <a:spcPct val="90000"/>
              </a:lnSpc>
              <a:spcBef>
                <a:spcPts val="600"/>
              </a:spcBef>
              <a:spcAft>
                <a:spcPts val="600"/>
              </a:spcAft>
              <a:buFont typeface="Arial" panose="020B0604020202020204" pitchFamily="34" charset="0"/>
              <a:buChar char="•"/>
            </a:pPr>
            <a:r>
              <a:rPr lang="pt-BR" sz="3200" dirty="0"/>
              <a:t>A maioria dos algoritmos de aprendizado de máquina exige que seus dados de entrada sejam representados como um </a:t>
            </a:r>
            <a:r>
              <a:rPr lang="pt-BR" sz="3200" b="1" dirty="0">
                <a:solidFill>
                  <a:srgbClr val="BE5108"/>
                </a:solidFill>
              </a:rPr>
              <a:t>vetor</a:t>
            </a:r>
            <a:r>
              <a:rPr lang="pt-BR" sz="3200" dirty="0"/>
              <a:t> ou uma </a:t>
            </a:r>
            <a:r>
              <a:rPr lang="pt-BR" sz="3200" b="1" dirty="0">
                <a:solidFill>
                  <a:srgbClr val="BE5108"/>
                </a:solidFill>
              </a:rPr>
              <a:t>matriz</a:t>
            </a:r>
            <a:r>
              <a:rPr lang="pt-BR" sz="3200" dirty="0"/>
              <a:t>, e muitos assumem que os dados são distribuídos normalmente. </a:t>
            </a:r>
          </a:p>
          <a:p>
            <a:pPr marL="571500" indent="-228600">
              <a:lnSpc>
                <a:spcPct val="90000"/>
              </a:lnSpc>
              <a:spcBef>
                <a:spcPts val="600"/>
              </a:spcBef>
              <a:spcAft>
                <a:spcPts val="600"/>
              </a:spcAft>
              <a:buFont typeface="Arial" panose="020B0604020202020204" pitchFamily="34" charset="0"/>
              <a:buChar char="•"/>
            </a:pPr>
            <a:r>
              <a:rPr lang="pt-BR" sz="3200" dirty="0"/>
              <a:t>No mundo real, na maioria das vezes você receberá dados que não estão neste formato. </a:t>
            </a:r>
            <a:endParaRPr lang="en-US" sz="3200" dirty="0"/>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32448"/>
            <a:ext cx="12192000" cy="925551"/>
          </a:xfrm>
          <a:prstGeom prst="rect">
            <a:avLst/>
          </a:prstGeom>
        </p:spPr>
      </p:pic>
      <p:pic>
        <p:nvPicPr>
          <p:cNvPr id="2" name="Imagem 1">
            <a:extLst>
              <a:ext uri="{FF2B5EF4-FFF2-40B4-BE49-F238E27FC236}">
                <a16:creationId xmlns:a16="http://schemas.microsoft.com/office/drawing/2014/main" id="{73440F6F-3AC8-1B2F-442C-5FA7ACC7F1F3}"/>
              </a:ext>
            </a:extLst>
          </p:cNvPr>
          <p:cNvPicPr>
            <a:picLocks noChangeAspect="1"/>
          </p:cNvPicPr>
          <p:nvPr/>
        </p:nvPicPr>
        <p:blipFill>
          <a:blip r:embed="rId3"/>
          <a:stretch>
            <a:fillRect/>
          </a:stretch>
        </p:blipFill>
        <p:spPr>
          <a:xfrm>
            <a:off x="736029" y="2282210"/>
            <a:ext cx="4368602" cy="312042"/>
          </a:xfrm>
          <a:prstGeom prst="rect">
            <a:avLst/>
          </a:prstGeom>
        </p:spPr>
      </p:pic>
    </p:spTree>
    <p:extLst>
      <p:ext uri="{BB962C8B-B14F-4D97-AF65-F5344CB8AC3E}">
        <p14:creationId xmlns:p14="http://schemas.microsoft.com/office/powerpoint/2010/main" val="11995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A57E76B9-DF96-73E3-2F5B-497886FF01C3}"/>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err="1">
                <a:latin typeface="+mj-lt"/>
                <a:ea typeface="+mj-ea"/>
                <a:cs typeface="+mj-cs"/>
              </a:rPr>
              <a:t>Diferentes</a:t>
            </a:r>
            <a:r>
              <a:rPr lang="en-US" sz="5400" b="1" dirty="0">
                <a:latin typeface="+mj-lt"/>
                <a:ea typeface="+mj-ea"/>
                <a:cs typeface="+mj-cs"/>
              </a:rPr>
              <a:t> </a:t>
            </a:r>
            <a:r>
              <a:rPr lang="en-US" sz="5400" b="1" dirty="0" err="1">
                <a:latin typeface="+mj-lt"/>
                <a:ea typeface="+mj-ea"/>
                <a:cs typeface="+mj-cs"/>
              </a:rPr>
              <a:t>tipos</a:t>
            </a:r>
            <a:r>
              <a:rPr lang="en-US" sz="5400" b="1" dirty="0">
                <a:latin typeface="+mj-lt"/>
                <a:ea typeface="+mj-ea"/>
                <a:cs typeface="+mj-cs"/>
              </a:rPr>
              <a:t> de dados</a:t>
            </a:r>
          </a:p>
        </p:txBody>
      </p:sp>
      <p:sp>
        <p:nvSpPr>
          <p:cNvPr id="4" name="CaixaDeTexto 3">
            <a:extLst>
              <a:ext uri="{FF2B5EF4-FFF2-40B4-BE49-F238E27FC236}">
                <a16:creationId xmlns:a16="http://schemas.microsoft.com/office/drawing/2014/main" id="{82F78F86-0D3A-66F1-AEA9-D5D0EC00CD4F}"/>
              </a:ext>
            </a:extLst>
          </p:cNvPr>
          <p:cNvSpPr txBox="1"/>
          <p:nvPr/>
        </p:nvSpPr>
        <p:spPr>
          <a:xfrm>
            <a:off x="4754879" y="325369"/>
            <a:ext cx="7229597" cy="5472315"/>
          </a:xfrm>
          <a:prstGeom prst="rect">
            <a:avLst/>
          </a:prstGeom>
        </p:spPr>
        <p:txBody>
          <a:bodyPr vert="horz" lIns="91440" tIns="45720" rIns="91440" bIns="45720" rtlCol="0">
            <a:normAutofit fontScale="92500"/>
          </a:bodyPr>
          <a:lstStyle/>
          <a:p>
            <a:pPr marL="571500" indent="-228600">
              <a:lnSpc>
                <a:spcPct val="90000"/>
              </a:lnSpc>
              <a:spcBef>
                <a:spcPts val="600"/>
              </a:spcBef>
              <a:spcAft>
                <a:spcPts val="600"/>
              </a:spcAft>
              <a:buFont typeface="Arial" panose="020B0604020202020204" pitchFamily="34" charset="0"/>
              <a:buChar char="•"/>
            </a:pPr>
            <a:r>
              <a:rPr lang="pt-BR" sz="3200" dirty="0"/>
              <a:t>Geralmente, iremos trabalhar com muitos tipos diferentes de dados. </a:t>
            </a:r>
          </a:p>
          <a:p>
            <a:pPr marL="571500" indent="-228600">
              <a:lnSpc>
                <a:spcPct val="90000"/>
              </a:lnSpc>
              <a:spcBef>
                <a:spcPts val="600"/>
              </a:spcBef>
              <a:spcAft>
                <a:spcPts val="600"/>
              </a:spcAft>
              <a:buFont typeface="Arial" panose="020B0604020202020204" pitchFamily="34" charset="0"/>
              <a:buChar char="•"/>
            </a:pPr>
            <a:r>
              <a:rPr lang="pt-BR" sz="3200" dirty="0"/>
              <a:t>Alguns tipos de dados que encontraremos com frequência são: 	 </a:t>
            </a:r>
          </a:p>
          <a:p>
            <a:pPr marL="1028700" lvl="1" indent="-228600">
              <a:lnSpc>
                <a:spcPct val="90000"/>
              </a:lnSpc>
              <a:spcBef>
                <a:spcPts val="600"/>
              </a:spcBef>
              <a:spcAft>
                <a:spcPts val="600"/>
              </a:spcAft>
              <a:buFont typeface="Arial" panose="020B0604020202020204" pitchFamily="34" charset="0"/>
              <a:buChar char="•"/>
            </a:pPr>
            <a:r>
              <a:rPr lang="pt-BR" sz="2600" dirty="0"/>
              <a:t>Variáveis contínuas</a:t>
            </a:r>
          </a:p>
          <a:p>
            <a:pPr marL="1028700" lvl="1" indent="-228600">
              <a:lnSpc>
                <a:spcPct val="90000"/>
              </a:lnSpc>
              <a:spcBef>
                <a:spcPts val="600"/>
              </a:spcBef>
              <a:spcAft>
                <a:spcPts val="600"/>
              </a:spcAft>
              <a:buFont typeface="Arial" panose="020B0604020202020204" pitchFamily="34" charset="0"/>
              <a:buChar char="•"/>
            </a:pPr>
            <a:r>
              <a:rPr lang="pt-BR" sz="2600" dirty="0"/>
              <a:t>Dados categóricos, </a:t>
            </a:r>
          </a:p>
          <a:p>
            <a:pPr marL="1028700" lvl="1" indent="-228600">
              <a:lnSpc>
                <a:spcPct val="90000"/>
              </a:lnSpc>
              <a:spcBef>
                <a:spcPts val="600"/>
              </a:spcBef>
              <a:spcAft>
                <a:spcPts val="600"/>
              </a:spcAft>
              <a:buFont typeface="Arial" panose="020B0604020202020204" pitchFamily="34" charset="0"/>
              <a:buChar char="•"/>
            </a:pPr>
            <a:r>
              <a:rPr lang="pt-BR" sz="2600" dirty="0"/>
              <a:t>Dados ordinais,</a:t>
            </a:r>
          </a:p>
          <a:p>
            <a:pPr marL="1028700" lvl="1" indent="-228600">
              <a:lnSpc>
                <a:spcPct val="90000"/>
              </a:lnSpc>
              <a:spcBef>
                <a:spcPts val="600"/>
              </a:spcBef>
              <a:spcAft>
                <a:spcPts val="600"/>
              </a:spcAft>
              <a:buFont typeface="Arial" panose="020B0604020202020204" pitchFamily="34" charset="0"/>
              <a:buChar char="•"/>
            </a:pPr>
            <a:r>
              <a:rPr lang="pt-BR" sz="2600" dirty="0"/>
              <a:t>Valores booleanos e </a:t>
            </a:r>
          </a:p>
          <a:p>
            <a:pPr marL="1028700" lvl="1" indent="-228600">
              <a:lnSpc>
                <a:spcPct val="90000"/>
              </a:lnSpc>
              <a:spcBef>
                <a:spcPts val="600"/>
              </a:spcBef>
              <a:spcAft>
                <a:spcPts val="600"/>
              </a:spcAft>
              <a:buFont typeface="Arial" panose="020B0604020202020204" pitchFamily="34" charset="0"/>
              <a:buChar char="•"/>
            </a:pPr>
            <a:r>
              <a:rPr lang="pt-BR" sz="2600" dirty="0"/>
              <a:t>Datas e horas. </a:t>
            </a:r>
          </a:p>
          <a:p>
            <a:pPr marL="571500" indent="-228600">
              <a:lnSpc>
                <a:spcPct val="90000"/>
              </a:lnSpc>
              <a:spcBef>
                <a:spcPts val="600"/>
              </a:spcBef>
              <a:spcAft>
                <a:spcPts val="600"/>
              </a:spcAft>
              <a:buFont typeface="Arial" panose="020B0604020202020204" pitchFamily="34" charset="0"/>
              <a:buChar char="•"/>
            </a:pPr>
            <a:r>
              <a:rPr lang="pt-BR" sz="3200" dirty="0"/>
              <a:t>Lidar com isso é administrável, mas requer uma abordagem bem pensada.</a:t>
            </a:r>
            <a:endParaRPr lang="en-US" sz="3200" dirty="0"/>
          </a:p>
        </p:txBody>
      </p:sp>
      <p:pic>
        <p:nvPicPr>
          <p:cNvPr id="7" name="Imagem 6" descr="Interface gráfica do usuário, Texto, Aplicativo&#10;&#10;Descrição gerada automaticamente">
            <a:extLst>
              <a:ext uri="{FF2B5EF4-FFF2-40B4-BE49-F238E27FC236}">
                <a16:creationId xmlns:a16="http://schemas.microsoft.com/office/drawing/2014/main" id="{EF3E009D-D1FB-AB4F-08D6-7CBCA70CAF4D}"/>
              </a:ext>
            </a:extLst>
          </p:cNvPr>
          <p:cNvPicPr>
            <a:picLocks noChangeAspect="1"/>
          </p:cNvPicPr>
          <p:nvPr/>
        </p:nvPicPr>
        <p:blipFill rotWithShape="1">
          <a:blip r:embed="rId2">
            <a:extLst>
              <a:ext uri="{28A0092B-C50C-407E-A947-70E740481C1C}">
                <a14:useLocalDpi xmlns:a14="http://schemas.microsoft.com/office/drawing/2010/main" val="0"/>
              </a:ext>
            </a:extLst>
          </a:blip>
          <a:srcRect t="86504"/>
          <a:stretch/>
        </p:blipFill>
        <p:spPr>
          <a:xfrm>
            <a:off x="0" y="5932448"/>
            <a:ext cx="12192000" cy="925551"/>
          </a:xfrm>
          <a:prstGeom prst="rect">
            <a:avLst/>
          </a:prstGeom>
        </p:spPr>
      </p:pic>
      <p:pic>
        <p:nvPicPr>
          <p:cNvPr id="3" name="Imagem 2">
            <a:extLst>
              <a:ext uri="{FF2B5EF4-FFF2-40B4-BE49-F238E27FC236}">
                <a16:creationId xmlns:a16="http://schemas.microsoft.com/office/drawing/2014/main" id="{30DB6085-B1D6-6FB0-3E54-6D42036908DB}"/>
              </a:ext>
            </a:extLst>
          </p:cNvPr>
          <p:cNvPicPr>
            <a:picLocks noChangeAspect="1"/>
          </p:cNvPicPr>
          <p:nvPr/>
        </p:nvPicPr>
        <p:blipFill>
          <a:blip r:embed="rId3"/>
          <a:stretch>
            <a:fillRect/>
          </a:stretch>
        </p:blipFill>
        <p:spPr>
          <a:xfrm>
            <a:off x="745757" y="2282210"/>
            <a:ext cx="4368602" cy="312042"/>
          </a:xfrm>
          <a:prstGeom prst="rect">
            <a:avLst/>
          </a:prstGeom>
        </p:spPr>
      </p:pic>
    </p:spTree>
    <p:extLst>
      <p:ext uri="{BB962C8B-B14F-4D97-AF65-F5344CB8AC3E}">
        <p14:creationId xmlns:p14="http://schemas.microsoft.com/office/powerpoint/2010/main" val="64008778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2657</TotalTime>
  <Words>1117</Words>
  <Application>Microsoft Office PowerPoint</Application>
  <PresentationFormat>Widescreen</PresentationFormat>
  <Paragraphs>73</Paragraphs>
  <Slides>24</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24</vt:i4>
      </vt:variant>
    </vt:vector>
  </HeadingPairs>
  <TitlesOfParts>
    <vt:vector size="28"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Alan</dc:creator>
  <cp:lastModifiedBy>Alan</cp:lastModifiedBy>
  <cp:revision>9</cp:revision>
  <dcterms:created xsi:type="dcterms:W3CDTF">2023-04-11T16:37:24Z</dcterms:created>
  <dcterms:modified xsi:type="dcterms:W3CDTF">2023-05-10T22:24:31Z</dcterms:modified>
</cp:coreProperties>
</file>