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52" r:id="rId4"/>
    <p:sldMasterId id="2147483653" r:id="rId5"/>
  </p:sldMasterIdLst>
  <p:notesMasterIdLst>
    <p:notesMasterId r:id="rId13"/>
  </p:notesMasterIdLst>
  <p:sldIdLst>
    <p:sldId id="276" r:id="rId6"/>
    <p:sldId id="282" r:id="rId7"/>
    <p:sldId id="278" r:id="rId8"/>
    <p:sldId id="285" r:id="rId9"/>
    <p:sldId id="283" r:id="rId10"/>
    <p:sldId id="279" r:id="rId11"/>
    <p:sldId id="284" r:id="rId12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2400" kern="1200">
        <a:solidFill>
          <a:srgbClr val="003366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660"/>
  </p:normalViewPr>
  <p:slideViewPr>
    <p:cSldViewPr>
      <p:cViewPr varScale="1">
        <p:scale>
          <a:sx n="50" d="100"/>
          <a:sy n="50" d="100"/>
        </p:scale>
        <p:origin x="1464" y="42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3D168B-2590-CB44-A71F-AA5596E1682E}" type="datetimeFigureOut">
              <a:rPr lang="en-US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6F327B-AA32-B444-BB1D-62DA7A283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92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2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2276475"/>
            <a:ext cx="2930525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39175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00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3318-3C6C-7947-BC3C-5A276DC6D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29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209F-6306-3740-9B51-9B538D44A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1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EB2-2848-B543-92A4-E09FF8858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43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84807-2496-C84B-BE63-E98D61207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56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97C29-E21E-D344-A74F-CA96D6D69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31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721EE-D174-0F4F-B38F-C1F362153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97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0A181-5B37-2B43-8434-2CFBC7A24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769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2CB9-DEE5-074D-BFD9-D6ECBE512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83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181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34FB9-2FDC-8248-B9C8-DC4ECACAE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07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6CDB-BA89-5249-B4B1-EE3CA6883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947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450850"/>
            <a:ext cx="2927350" cy="826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450850"/>
            <a:ext cx="8629650" cy="826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159CC-7B62-9A48-8EE0-8E10D203A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27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D0996-7539-DF4C-B5B3-2BD01E203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60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90F3-7D4C-E149-9B13-D523EC59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26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77EE6-CD72-C740-8DC6-D587D032E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80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9088" y="461963"/>
            <a:ext cx="5778500" cy="830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50B87-D5EF-9543-9903-AC74D32ED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06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E955-CCC7-DC47-919B-F488AE619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0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1BBC-911E-864C-A4D8-174BD1FA6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8DE19-320E-0A4E-A1E4-D5F2FE60E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51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19192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AECB-3482-F24C-A16B-9D0BF09E2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653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51425-BF28-074C-832C-2612D24A8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215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F6E4-8225-E24C-8F22-9D1B20E36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364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390525"/>
            <a:ext cx="2947988" cy="83772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96325" cy="8377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0BDF-91F7-DE42-A889-12EDDA28F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847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51DDB-F2D6-7748-97D3-6BBB33FC1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239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3A87D-5C08-C741-87E6-6683C3826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0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4A031-CAF4-0E48-AFF2-4A6F8569E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346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76DE0-DF77-E049-A578-FE7693B50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419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E68-8A55-4148-A684-A349BF3D1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82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C6C6-5B34-FC49-A679-7A825FEE3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171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88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42606-1C74-F349-91DD-90A9DD9ED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5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760D-2620-FC43-84AD-66ED0F581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27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3504E-6EF8-3C4F-9EFA-8C23EAACC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605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F153A-80CD-A241-87B0-9B7F6F528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90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CD41-6E30-9B4B-9C1F-BDA421054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8566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22833-C066-7243-8AB3-318A6248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0319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03732-9C42-2F43-A3F3-C67D16350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0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40-EA20-1A40-AED8-50D9B2E3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369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DF83A-BA8C-4942-BD2B-66C7ADD97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9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7611-E648-9342-B96D-57FE6BC5B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03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812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65D9-457F-AD4E-B3D2-1300E95D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504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9C8D-673A-D844-A5B0-79F74A6B1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711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DE3D-9F99-4C47-9177-3F01EB7DD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856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3F9EB-1DF9-2447-BF1F-FF0C71E7A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4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31B0D-5B5A-AF4E-81F3-680812B72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01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2925" y="2276475"/>
            <a:ext cx="29273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96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AB2B-0516-8A4B-BAC2-19C1BCF4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75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768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9377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696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Trebuchet M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63412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30162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1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787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rgbClr val="808080"/>
          </a:solidFill>
          <a:latin typeface="+mn-lt"/>
          <a:ea typeface="+mn-ea"/>
          <a:cs typeface="+mn-cs"/>
          <a:sym typeface="Trebuchet M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Trebuchet M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4508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16387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91231F02-33EE-1347-BC08-05D72A0A1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461963"/>
            <a:ext cx="11709400" cy="830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pic>
        <p:nvPicPr>
          <p:cNvPr id="28675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8F768056-B53F-114B-80AA-3544C15A1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8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31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F42EA032-F53C-2E4B-94C7-C20051B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hf hdr="0" ftr="0" dt="0"/>
  <p:txStyles>
    <p:titleStyle>
      <a:lvl1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57150" indent="-57150" algn="l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715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287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85950" algn="l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663950"/>
            <a:ext cx="11709400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pic>
        <p:nvPicPr>
          <p:cNvPr id="53251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656388" y="9182100"/>
            <a:ext cx="3984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7150">
              <a:defRPr sz="1600">
                <a:solidFill>
                  <a:srgbClr val="B0B2B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>
              <a:defRPr/>
            </a:pPr>
            <a:fld id="{4454389E-FC68-E646-A052-2058C311D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hf hdr="0" ftr="0" dt="0"/>
  <p:txStyles>
    <p:titleStyle>
      <a:lvl1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6350" indent="-6350" algn="ctr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635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207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79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3515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82588" indent="-34290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82638" indent="-285750" algn="l" rtl="0" eaLnBrk="0" fontAlgn="base" hangingPunct="0">
        <a:spcBef>
          <a:spcPts val="500"/>
        </a:spcBef>
        <a:spcAft>
          <a:spcPct val="0"/>
        </a:spcAft>
        <a:buClr>
          <a:srgbClr val="003366"/>
        </a:buClr>
        <a:buSzPct val="100000"/>
        <a:buFont typeface="Gill Sans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826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–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Gill Sans" charset="0"/>
        <a:buChar char="»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8869363"/>
            <a:ext cx="3602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3728" y="988368"/>
            <a:ext cx="120973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KnowYourCity</a:t>
            </a:r>
            <a:endParaRPr lang="en-US" sz="6000" b="1" dirty="0" smtClean="0"/>
          </a:p>
          <a:p>
            <a:pPr algn="ctr"/>
            <a:r>
              <a:rPr lang="en-US" sz="6000" b="1" dirty="0" smtClean="0"/>
              <a:t>The dashboard of Oulu</a:t>
            </a:r>
          </a:p>
          <a:p>
            <a:pPr algn="ctr"/>
            <a:endParaRPr lang="en-US" sz="6000" b="1" dirty="0" smtClean="0"/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rPr>
              <a:t>-Team Alpha-</a:t>
            </a:r>
          </a:p>
          <a:p>
            <a:pPr algn="ctr"/>
            <a:r>
              <a:rPr lang="en-US" sz="6000" dirty="0" smtClean="0">
                <a:solidFill>
                  <a:schemeClr val="tx1"/>
                </a:solidFill>
                <a:latin typeface="Gill Sans" charset="0"/>
                <a:ea typeface="ＭＳ Ｐゴシック" charset="0"/>
                <a:cs typeface="ＭＳ Ｐゴシック" charset="0"/>
                <a:sym typeface="Gill Sans" charset="0"/>
              </a:rPr>
              <a:t> </a:t>
            </a:r>
            <a:endParaRPr lang="en-US" sz="6000" dirty="0">
              <a:solidFill>
                <a:schemeClr val="tx1"/>
              </a:solidFill>
              <a:latin typeface="Gill Sans" charset="0"/>
              <a:ea typeface="ＭＳ Ｐゴシック" charset="0"/>
              <a:cs typeface="ＭＳ Ｐゴシック" charset="0"/>
              <a:sym typeface="Gill Sans" charset="0"/>
            </a:endParaRPr>
          </a:p>
          <a:p>
            <a:pPr algn="ctr"/>
            <a:r>
              <a:rPr lang="fi-FI" sz="3200" dirty="0"/>
              <a:t>Jilin </a:t>
            </a:r>
            <a:r>
              <a:rPr lang="fi-FI" sz="3200" dirty="0" err="1"/>
              <a:t>Yang</a:t>
            </a:r>
            <a:r>
              <a:rPr lang="fi-FI" sz="3200" dirty="0"/>
              <a:t>, </a:t>
            </a:r>
            <a:r>
              <a:rPr lang="fi-FI" sz="3200" dirty="0" err="1"/>
              <a:t>University</a:t>
            </a:r>
            <a:r>
              <a:rPr lang="fi-FI" sz="3200" dirty="0"/>
              <a:t> of Oulu, </a:t>
            </a:r>
            <a:r>
              <a:rPr lang="en-GB" sz="3200" dirty="0"/>
              <a:t>jilin.yang@student.oulu.fi</a:t>
            </a:r>
            <a:endParaRPr lang="fi-FI" sz="3200" dirty="0"/>
          </a:p>
          <a:p>
            <a:pPr algn="ctr"/>
            <a:r>
              <a:rPr lang="fi-FI" sz="3200" dirty="0"/>
              <a:t>Haejong </a:t>
            </a:r>
            <a:r>
              <a:rPr lang="fi-FI" sz="3200" dirty="0" smtClean="0"/>
              <a:t>Dong, </a:t>
            </a:r>
            <a:r>
              <a:rPr lang="fi-FI" sz="3200" dirty="0"/>
              <a:t>University of </a:t>
            </a:r>
            <a:r>
              <a:rPr lang="fi-FI" sz="3200" dirty="0" smtClean="0"/>
              <a:t>Oulu, </a:t>
            </a:r>
            <a:r>
              <a:rPr lang="en-GB" sz="3200" dirty="0" smtClean="0"/>
              <a:t>haejong.dong@student.oulu.fi</a:t>
            </a:r>
            <a:endParaRPr lang="fi-FI" sz="3200" dirty="0"/>
          </a:p>
          <a:p>
            <a:pPr algn="ctr"/>
            <a:r>
              <a:rPr lang="fi-FI" sz="3200" dirty="0"/>
              <a:t>Esa Viljamaa, VTT, esa.viljamaa@vtt.fi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2397944" y="7469088"/>
            <a:ext cx="794984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FFBB00"/>
                </a:solidFill>
                <a:latin typeface="Impact"/>
                <a:ea typeface="Times New Roman"/>
                <a:cs typeface="Times New Roman"/>
              </a:rPr>
              <a:t>UBISS </a:t>
            </a:r>
            <a:r>
              <a:rPr lang="en-US" sz="2800" dirty="0">
                <a:solidFill>
                  <a:srgbClr val="00B5F2"/>
                </a:solidFill>
                <a:latin typeface="Impact"/>
                <a:ea typeface="Times New Roman"/>
                <a:cs typeface="Times New Roman"/>
              </a:rPr>
              <a:t>2015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dirty="0">
                <a:solidFill>
                  <a:srgbClr val="00B5F2"/>
                </a:solidFill>
                <a:latin typeface="Impact"/>
                <a:ea typeface="Times New Roman"/>
                <a:cs typeface="Times New Roman"/>
              </a:rPr>
              <a:t>6</a:t>
            </a:r>
            <a:r>
              <a:rPr lang="en-US" sz="2800" baseline="30000" dirty="0">
                <a:solidFill>
                  <a:srgbClr val="00B5F2"/>
                </a:solidFill>
                <a:latin typeface="Impact"/>
                <a:ea typeface="Times New Roman"/>
                <a:cs typeface="Times New Roman"/>
              </a:rPr>
              <a:t>TH</a:t>
            </a:r>
            <a:r>
              <a:rPr lang="en-US" sz="2800" dirty="0">
                <a:solidFill>
                  <a:srgbClr val="00B5F2"/>
                </a:solidFill>
                <a:latin typeface="Impact"/>
                <a:ea typeface="Times New Roman"/>
                <a:cs typeface="Times New Roman"/>
              </a:rPr>
              <a:t> INTERNATIONAL </a:t>
            </a:r>
            <a:r>
              <a:rPr lang="en-US" sz="2800" dirty="0">
                <a:solidFill>
                  <a:srgbClr val="FFBB00"/>
                </a:solidFill>
                <a:latin typeface="Impact"/>
                <a:ea typeface="Times New Roman"/>
                <a:cs typeface="Times New Roman"/>
              </a:rPr>
              <a:t>UBI SUMMER SCHOOL </a:t>
            </a:r>
            <a:r>
              <a:rPr lang="en-US" sz="2800" dirty="0">
                <a:solidFill>
                  <a:srgbClr val="00B5F2"/>
                </a:solidFill>
                <a:latin typeface="Impact"/>
                <a:ea typeface="Times New Roman"/>
                <a:cs typeface="Times New Roman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62856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68" y="2115025"/>
            <a:ext cx="11703050" cy="6435725"/>
          </a:xfrm>
        </p:spPr>
        <p:txBody>
          <a:bodyPr/>
          <a:lstStyle/>
          <a:p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fi-FI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i-FI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city and </a:t>
            </a:r>
            <a:r>
              <a:rPr lang="fi-FI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 data is </a:t>
            </a:r>
            <a:r>
              <a:rPr lang="fi-FI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fi-FI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for:</a:t>
            </a:r>
          </a:p>
          <a:p>
            <a:endParaRPr lang="fi-FI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city status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fi-FI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i-FI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fi-FI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fi-FI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ncreased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</a:t>
            </a:r>
            <a:endParaRPr lang="fi-FI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fi-FI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lang="fi-FI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fi-FI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city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councellors</a:t>
            </a:r>
            <a:endParaRPr lang="fi-FI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idea and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incubation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3D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fi-FI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endParaRPr lang="fi-FI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i-FI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3"/>
          <p:cNvSpPr txBox="1">
            <a:spLocks/>
          </p:cNvSpPr>
          <p:nvPr/>
        </p:nvSpPr>
        <p:spPr bwMode="auto">
          <a:xfrm>
            <a:off x="617992" y="525217"/>
            <a:ext cx="1170305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108599" bIns="50800" numCol="1" anchor="ctr" anchorCtr="0" compatLnSpc="1">
            <a:prstTxWarp prst="textNoShape">
              <a:avLst/>
            </a:prstTxWarp>
          </a:bodyPr>
          <a:lstStyle>
            <a:lvl1pPr marL="6350" indent="-6350"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marL="6350" indent="-6350"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6350" indent="-6350"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6350" indent="-6350"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350" indent="-6350" algn="ctr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6355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2075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795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35150" algn="ctr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72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83450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92" y="1884478"/>
            <a:ext cx="4737547" cy="26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20626" y="4607661"/>
            <a:ext cx="1965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Web browser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9628443" y="5988652"/>
            <a:ext cx="2054176" cy="2326960"/>
            <a:chOff x="5171833" y="4758485"/>
            <a:chExt cx="1630834" cy="186177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833" y="4758485"/>
              <a:ext cx="1630834" cy="1630834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5585378" y="6312481"/>
              <a:ext cx="1194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Server</a:t>
              </a:r>
              <a:endParaRPr lang="en-GB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93888" y="5954050"/>
            <a:ext cx="2947702" cy="2060504"/>
            <a:chOff x="637575" y="4606793"/>
            <a:chExt cx="2947702" cy="2060504"/>
          </a:xfrm>
        </p:grpSpPr>
        <p:grpSp>
          <p:nvGrpSpPr>
            <p:cNvPr id="15" name="Group 14"/>
            <p:cNvGrpSpPr/>
            <p:nvPr/>
          </p:nvGrpSpPr>
          <p:grpSpPr>
            <a:xfrm>
              <a:off x="637575" y="4606793"/>
              <a:ext cx="2947702" cy="1828851"/>
              <a:chOff x="581806" y="4051339"/>
              <a:chExt cx="2947702" cy="182885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806" y="4808576"/>
                <a:ext cx="1495794" cy="107161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158" y="4051339"/>
                <a:ext cx="1657350" cy="1514475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228183" y="6144077"/>
              <a:ext cx="1194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Municipal open data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 rot="19387133">
            <a:off x="4647702" y="4877767"/>
            <a:ext cx="978408" cy="10934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88644" y="7698394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District data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88644" y="6321135"/>
            <a:ext cx="2010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Oulu service</a:t>
            </a:r>
            <a:r>
              <a:rPr lang="en-GB" dirty="0" smtClean="0"/>
              <a:t>s</a:t>
            </a:r>
          </a:p>
          <a:p>
            <a:r>
              <a:rPr lang="fi-FI" dirty="0" smtClean="0"/>
              <a:t>data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078262" y="8281010"/>
            <a:ext cx="1687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 DATA</a:t>
            </a:r>
            <a:endParaRPr lang="en-GB" dirty="0"/>
          </a:p>
        </p:txBody>
      </p:sp>
      <p:sp>
        <p:nvSpPr>
          <p:cNvPr id="24" name="Right Arrow 23"/>
          <p:cNvSpPr/>
          <p:nvPr/>
        </p:nvSpPr>
        <p:spPr>
          <a:xfrm rot="2804743">
            <a:off x="9258051" y="4674123"/>
            <a:ext cx="978408" cy="10934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3171533">
            <a:off x="8442371" y="5554290"/>
            <a:ext cx="978408" cy="109343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72309" y="2611186"/>
            <a:ext cx="1749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Web rocket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0427799" y="3107062"/>
            <a:ext cx="2214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HTML5/</a:t>
            </a:r>
            <a:r>
              <a:rPr lang="en-US" dirty="0" err="1" smtClean="0"/>
              <a:t>WebGL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1182920" y="6092305"/>
            <a:ext cx="1617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realXtend</a:t>
            </a:r>
            <a:endParaRPr lang="en-US" dirty="0" smtClean="0"/>
          </a:p>
          <a:p>
            <a:r>
              <a:rPr lang="en-US" dirty="0" err="1" smtClean="0"/>
              <a:t>Meshmoon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13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8" grpId="0"/>
      <p:bldP spid="9" grpId="0"/>
      <p:bldP spid="10" grpId="0"/>
      <p:bldP spid="24" grpId="0" animBg="1"/>
      <p:bldP spid="25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 smtClean="0"/>
              <a:t>Usage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0496"/>
            <a:ext cx="8174938" cy="633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535641" y="2714873"/>
            <a:ext cx="4486176" cy="5184576"/>
          </a:xfrm>
        </p:spPr>
        <p:txBody>
          <a:bodyPr/>
          <a:lstStyle/>
          <a:p>
            <a:r>
              <a:rPr lang="fi-FI" dirty="0" err="1" smtClean="0"/>
              <a:t>Moving</a:t>
            </a:r>
            <a:r>
              <a:rPr lang="fi-FI" dirty="0" smtClean="0"/>
              <a:t> </a:t>
            </a:r>
            <a:r>
              <a:rPr lang="fi-FI" dirty="0" err="1" smtClean="0"/>
              <a:t>around</a:t>
            </a:r>
            <a:r>
              <a:rPr lang="fi-FI" dirty="0" smtClean="0"/>
              <a:t> with </a:t>
            </a:r>
            <a:r>
              <a:rPr lang="fi-FI" dirty="0" err="1" smtClean="0"/>
              <a:t>arrows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mouse</a:t>
            </a:r>
            <a:endParaRPr lang="fi-FI" dirty="0" smtClean="0"/>
          </a:p>
          <a:p>
            <a:r>
              <a:rPr lang="fi-FI" dirty="0" err="1" smtClean="0"/>
              <a:t>Information</a:t>
            </a:r>
            <a:r>
              <a:rPr lang="fi-FI" dirty="0" smtClean="0"/>
              <a:t> of </a:t>
            </a:r>
            <a:r>
              <a:rPr lang="fi-FI" dirty="0" err="1" smtClean="0"/>
              <a:t>district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POI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mouse</a:t>
            </a:r>
            <a:r>
              <a:rPr lang="fi-FI" dirty="0" smtClean="0"/>
              <a:t> </a:t>
            </a:r>
            <a:r>
              <a:rPr lang="fi-FI" dirty="0" err="1" smtClean="0"/>
              <a:t>click</a:t>
            </a:r>
            <a:r>
              <a:rPr lang="fi-FI" dirty="0" smtClean="0"/>
              <a:t> on </a:t>
            </a:r>
            <a:r>
              <a:rPr lang="fi-FI" dirty="0" err="1" smtClean="0"/>
              <a:t>dashboards</a:t>
            </a:r>
            <a:endParaRPr lang="fi-FI" dirty="0" smtClean="0"/>
          </a:p>
          <a:p>
            <a:r>
              <a:rPr lang="fi-FI" dirty="0" smtClean="0"/>
              <a:t>3D </a:t>
            </a:r>
            <a:r>
              <a:rPr lang="fi-FI" dirty="0" err="1" smtClean="0"/>
              <a:t>map</a:t>
            </a:r>
            <a:r>
              <a:rPr lang="fi-FI" dirty="0" smtClean="0"/>
              <a:t> for </a:t>
            </a:r>
            <a:r>
              <a:rPr lang="fi-FI" dirty="0" err="1" smtClean="0"/>
              <a:t>visualization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419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smtClean="0"/>
              <a:t>Live </a:t>
            </a:r>
            <a:r>
              <a:rPr lang="fi-FI" dirty="0" err="1" smtClean="0"/>
              <a:t>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3" y="1587690"/>
            <a:ext cx="11706773" cy="66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476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52" y="628328"/>
            <a:ext cx="11703050" cy="1625600"/>
          </a:xfrm>
        </p:spPr>
        <p:txBody>
          <a:bodyPr/>
          <a:lstStyle/>
          <a:p>
            <a:pPr algn="ctr"/>
            <a:r>
              <a:rPr lang="en-US" dirty="0" smtClean="0"/>
              <a:t>Future 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Additional</a:t>
            </a:r>
            <a:r>
              <a:rPr lang="fi-FI" dirty="0" smtClean="0"/>
              <a:t> open data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integrated</a:t>
            </a:r>
            <a:r>
              <a:rPr lang="fi-FI" dirty="0" smtClean="0"/>
              <a:t>, </a:t>
            </a:r>
            <a:r>
              <a:rPr lang="fi-FI" dirty="0" err="1" smtClean="0"/>
              <a:t>eg</a:t>
            </a:r>
            <a:r>
              <a:rPr lang="fi-FI" dirty="0" smtClean="0"/>
              <a:t>. </a:t>
            </a:r>
            <a:r>
              <a:rPr lang="fi-FI" dirty="0" err="1" smtClean="0"/>
              <a:t>real</a:t>
            </a:r>
            <a:r>
              <a:rPr lang="fi-FI" dirty="0" smtClean="0"/>
              <a:t> </a:t>
            </a:r>
            <a:r>
              <a:rPr lang="fi-FI" dirty="0" err="1" smtClean="0"/>
              <a:t>estate</a:t>
            </a:r>
            <a:r>
              <a:rPr lang="fi-FI" dirty="0" smtClean="0"/>
              <a:t> CAD and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endParaRPr lang="fi-FI" dirty="0" smtClean="0"/>
          </a:p>
          <a:p>
            <a:r>
              <a:rPr lang="fi-FI" dirty="0" err="1" smtClean="0"/>
              <a:t>Possibility</a:t>
            </a:r>
            <a:r>
              <a:rPr lang="fi-FI" dirty="0" smtClean="0"/>
              <a:t> to </a:t>
            </a:r>
            <a:r>
              <a:rPr lang="fi-FI" dirty="0" err="1" smtClean="0"/>
              <a:t>select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multiple</a:t>
            </a:r>
            <a:r>
              <a:rPr lang="fi-FI" dirty="0" smtClean="0"/>
              <a:t> </a:t>
            </a:r>
            <a:r>
              <a:rPr lang="fi-FI" dirty="0" err="1" smtClean="0"/>
              <a:t>sources</a:t>
            </a:r>
            <a:r>
              <a:rPr lang="fi-FI" dirty="0" smtClean="0"/>
              <a:t> for </a:t>
            </a:r>
            <a:r>
              <a:rPr lang="fi-FI" dirty="0" err="1" smtClean="0"/>
              <a:t>dashboard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and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district-wise</a:t>
            </a:r>
            <a:r>
              <a:rPr lang="fi-FI" dirty="0" smtClean="0"/>
              <a:t> </a:t>
            </a:r>
            <a:r>
              <a:rPr lang="fi-FI" dirty="0" err="1" smtClean="0"/>
              <a:t>comparisons</a:t>
            </a:r>
            <a:r>
              <a:rPr lang="fi-FI" dirty="0" smtClean="0"/>
              <a:t> for </a:t>
            </a:r>
            <a:r>
              <a:rPr lang="fi-FI" dirty="0" err="1" smtClean="0"/>
              <a:t>selected</a:t>
            </a:r>
            <a:r>
              <a:rPr lang="fi-FI" dirty="0" smtClean="0"/>
              <a:t> </a:t>
            </a:r>
            <a:r>
              <a:rPr lang="fi-FI" dirty="0" err="1" smtClean="0"/>
              <a:t>population</a:t>
            </a:r>
            <a:r>
              <a:rPr lang="fi-FI" dirty="0" smtClean="0"/>
              <a:t> </a:t>
            </a:r>
            <a:r>
              <a:rPr lang="fi-FI" dirty="0" err="1" smtClean="0"/>
              <a:t>attributes</a:t>
            </a:r>
            <a:endParaRPr lang="fi-FI" dirty="0" smtClean="0"/>
          </a:p>
          <a:p>
            <a:r>
              <a:rPr lang="fi-FI" dirty="0" err="1" smtClean="0"/>
              <a:t>Fancier</a:t>
            </a:r>
            <a:r>
              <a:rPr lang="fi-FI" dirty="0" smtClean="0"/>
              <a:t> </a:t>
            </a:r>
            <a:r>
              <a:rPr lang="fi-FI" dirty="0" err="1" smtClean="0"/>
              <a:t>visualizations</a:t>
            </a:r>
            <a:endParaRPr lang="fi-FI" dirty="0" smtClean="0"/>
          </a:p>
          <a:p>
            <a:pPr marL="39688" indent="0">
              <a:buNone/>
            </a:pPr>
            <a:endParaRPr lang="fi-FI" dirty="0" smtClean="0"/>
          </a:p>
          <a:p>
            <a:endParaRPr lang="fi-FI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5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04" y="2356520"/>
            <a:ext cx="11703050" cy="1625600"/>
          </a:xfrm>
        </p:spPr>
        <p:txBody>
          <a:bodyPr/>
          <a:lstStyle/>
          <a:p>
            <a:pPr algn="ctr"/>
            <a:r>
              <a:rPr lang="fi-FI" dirty="0" err="1" smtClean="0"/>
              <a:t>Thanks</a:t>
            </a:r>
            <a:r>
              <a:rPr lang="fi-FI" dirty="0" smtClean="0"/>
              <a:t> for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!</a:t>
            </a:r>
            <a:br>
              <a:rPr lang="fi-FI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3A87D-5C08-C741-87E6-6683C3826F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7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Trebuchet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003366"/>
      </a:dk1>
      <a:lt1>
        <a:srgbClr val="FFCC99"/>
      </a:lt1>
      <a:dk2>
        <a:srgbClr val="000000"/>
      </a:dk2>
      <a:lt2>
        <a:srgbClr val="808080"/>
      </a:lt2>
      <a:accent1>
        <a:srgbClr val="63A1B7"/>
      </a:accent1>
      <a:accent2>
        <a:srgbClr val="333399"/>
      </a:accent2>
      <a:accent3>
        <a:srgbClr val="FFE2CA"/>
      </a:accent3>
      <a:accent4>
        <a:srgbClr val="002A56"/>
      </a:accent4>
      <a:accent5>
        <a:srgbClr val="B7CDD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3A1B7"/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Trebuchet MS" charset="0"/>
            <a:ea typeface="ヒラギノ角ゴ ProN W3" charset="0"/>
            <a:cs typeface="ヒラギノ角ゴ ProN W3" charset="0"/>
            <a:sym typeface="Trebuchet M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Pages>0</Pages>
  <Words>180</Words>
  <Characters>0</Characters>
  <Application>Microsoft Office PowerPoint</Application>
  <PresentationFormat>Custom</PresentationFormat>
  <Lines>0</Lines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Gill Sans</vt:lpstr>
      <vt:lpstr>ＭＳ Ｐゴシック</vt:lpstr>
      <vt:lpstr>ヒラギノ角ゴ ProN W3</vt:lpstr>
      <vt:lpstr>Arial</vt:lpstr>
      <vt:lpstr>Calibri</vt:lpstr>
      <vt:lpstr>Impact</vt:lpstr>
      <vt:lpstr>Times New Roman</vt:lpstr>
      <vt:lpstr>Trebuchet MS</vt:lpstr>
      <vt:lpstr>Title &amp; Subtitle</vt:lpstr>
      <vt:lpstr>Title - Top</vt:lpstr>
      <vt:lpstr>Bullets</vt:lpstr>
      <vt:lpstr>Blank</vt:lpstr>
      <vt:lpstr>Title - Center</vt:lpstr>
      <vt:lpstr>PowerPoint Presentation</vt:lpstr>
      <vt:lpstr>PowerPoint Presentation</vt:lpstr>
      <vt:lpstr>Realization</vt:lpstr>
      <vt:lpstr>Usage</vt:lpstr>
      <vt:lpstr>Live presentation</vt:lpstr>
      <vt:lpstr>Future work</vt:lpstr>
      <vt:lpstr>Thanks for your time!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521145A - Human Computer Interaction 1. Introduction</dc:title>
  <dc:creator>Viljamaa Esa</dc:creator>
  <cp:lastModifiedBy>Jilin Yang</cp:lastModifiedBy>
  <cp:revision>144</cp:revision>
  <dcterms:modified xsi:type="dcterms:W3CDTF">2015-06-13T11:13:31Z</dcterms:modified>
</cp:coreProperties>
</file>