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8/6/2020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8/6/2020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8/6/2020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a:t>Summer 2020</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SIMILAR HOUSES TO MINE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663678" y="1378424"/>
            <a:ext cx="10383734" cy="4412777"/>
          </a:xfrm>
        </p:spPr>
        <p:txBody>
          <a:bodyPr>
            <a:noAutofit/>
          </a:bodyPr>
          <a:lstStyle/>
          <a:p>
            <a:pPr algn="l"/>
            <a:r>
              <a:rPr lang="en-US" sz="1800" b="1" i="0" dirty="0">
                <a:solidFill>
                  <a:srgbClr val="000000"/>
                </a:solidFill>
                <a:effectLst/>
                <a:latin typeface="inherit"/>
              </a:rPr>
              <a:t>1.1 Scenario and Background</a:t>
            </a:r>
          </a:p>
          <a:p>
            <a:pPr algn="just"/>
            <a:r>
              <a:rPr lang="en-US" sz="1800" b="0" i="0" dirty="0">
                <a:solidFill>
                  <a:srgbClr val="000000"/>
                </a:solidFill>
                <a:effectLst/>
                <a:latin typeface="Helvetica Neue"/>
              </a:rPr>
              <a:t>I am a data scientist currently residing in Downtown Singapore. I currently live within walking distance to Downtown "</a:t>
            </a:r>
            <a:r>
              <a:rPr lang="en-US" sz="1800" b="0" i="0" dirty="0" err="1">
                <a:solidFill>
                  <a:srgbClr val="000000"/>
                </a:solidFill>
                <a:effectLst/>
                <a:latin typeface="Helvetica Neue"/>
              </a:rPr>
              <a:t>Telok</a:t>
            </a:r>
            <a:r>
              <a:rPr lang="en-US" sz="1800" b="0" i="0" dirty="0">
                <a:solidFill>
                  <a:srgbClr val="000000"/>
                </a:solidFill>
                <a:effectLst/>
                <a:latin typeface="Helvetica Neue"/>
              </a:rPr>
              <a:t> Ayer MRT metro station" therefore I have access to good public transportation to work. Likewise, I enjoy many amenities in the neighborhood , such as international cuisine restaurants, cafes, food shops and entertainment. I have been offered a great opportunity to work in Manhattan, NY. Although, I am very excited about it, I am a bit stress toward the process to secure a comparable place to live in Manhattan. Therefore, I decided to apply the learned skills during the Coursera course to explore ways to make sure my decision is factual and rewarding. Of course, there are alternatives to achieve the answer using available Google and Social media tools, but it rewarding doing it myself with learned tools.</a:t>
            </a:r>
          </a:p>
          <a:p>
            <a:pPr marL="0" indent="0" algn="l">
              <a:buNone/>
            </a:pPr>
            <a:r>
              <a:rPr lang="en-US" sz="1800" b="1" i="0" dirty="0">
                <a:solidFill>
                  <a:srgbClr val="000000"/>
                </a:solidFill>
                <a:effectLst/>
                <a:latin typeface="inherit"/>
              </a:rPr>
              <a:t>1.2 Problem to be resolved:</a:t>
            </a:r>
          </a:p>
          <a:p>
            <a:pPr algn="just"/>
            <a:r>
              <a:rPr lang="en-US" sz="1800" b="0" i="0" dirty="0">
                <a:solidFill>
                  <a:srgbClr val="000000"/>
                </a:solidFill>
                <a:effectLst/>
                <a:latin typeface="Helvetica Neue"/>
              </a:rPr>
              <a:t>The challenge to resolve is being able to find a rental apartment unit in Manhattan NY that offers similar characteristics and benefits to my current situation. Therefore, in order to set a basis for comparison, I want to find a rental unit subject to the following conditions:</a:t>
            </a:r>
          </a:p>
          <a:p>
            <a:pPr algn="l">
              <a:buFont typeface="Arial" panose="020B0604020202020204" pitchFamily="34" charset="0"/>
              <a:buChar char="•"/>
            </a:pPr>
            <a:r>
              <a:rPr lang="en-US" sz="1800" b="0" i="0" dirty="0">
                <a:solidFill>
                  <a:srgbClr val="000000"/>
                </a:solidFill>
                <a:effectLst/>
                <a:latin typeface="Helvetica Neue"/>
              </a:rPr>
              <a:t>Apartment with min 2 bedrooms with monthly rent not to exceed US$7000/month</a:t>
            </a:r>
          </a:p>
          <a:p>
            <a:pPr algn="l">
              <a:buFont typeface="Arial" panose="020B0604020202020204" pitchFamily="34" charset="0"/>
              <a:buChar char="•"/>
            </a:pPr>
            <a:r>
              <a:rPr lang="en-US" sz="1800" b="0" i="0" dirty="0">
                <a:solidFill>
                  <a:srgbClr val="000000"/>
                </a:solidFill>
                <a:effectLst/>
                <a:latin typeface="Helvetica Neue"/>
              </a:rPr>
              <a:t>Unit located within walking distance (&lt;=1.0 mile, 1.6 km) from a subway metro station in Manhattan</a:t>
            </a:r>
          </a:p>
          <a:p>
            <a:pPr algn="l">
              <a:buFont typeface="Arial" panose="020B0604020202020204" pitchFamily="34" charset="0"/>
              <a:buChar char="•"/>
            </a:pPr>
            <a:r>
              <a:rPr lang="en-US" sz="1800" b="0" i="0" dirty="0">
                <a:solidFill>
                  <a:srgbClr val="000000"/>
                </a:solidFill>
                <a:effectLst/>
                <a:latin typeface="Helvetica Neue"/>
              </a:rPr>
              <a:t>Area with amenities and venues similar to the ones described for current location</a:t>
            </a:r>
            <a:endParaRPr lang="en-US" sz="1800"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normAutofit/>
          </a:bodyPr>
          <a:lstStyle/>
          <a:p>
            <a:pPr algn="l"/>
            <a:r>
              <a:rPr lang="en-US" b="1" i="0" dirty="0">
                <a:solidFill>
                  <a:srgbClr val="000000"/>
                </a:solidFill>
                <a:effectLst/>
                <a:latin typeface="inherit"/>
              </a:rPr>
              <a:t>1.3 Interested Audience</a:t>
            </a:r>
          </a:p>
          <a:p>
            <a:pPr algn="just"/>
            <a:r>
              <a:rPr lang="en-US" b="0" i="0" dirty="0">
                <a:solidFill>
                  <a:srgbClr val="000000"/>
                </a:solidFill>
                <a:effectLst/>
                <a:latin typeface="Helvetica Neue"/>
              </a:rPr>
              <a:t>I believe this is a relevant project for a person or entity considering moving to a major city in Europe, US or Asia, since the approach and methodologies used here are applicable in all cases. The use of Four-Square data API and mapping techniques combined with data analysis will help resolve the key questions arisen. Lastly, this project is a good practical case toward the development of Data Science skills.</a:t>
            </a:r>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12041"/>
            <a:ext cx="9905998" cy="718963"/>
          </a:xfrm>
        </p:spPr>
        <p:txBody>
          <a:bodyPr/>
          <a:lstStyle/>
          <a:p>
            <a:r>
              <a:rPr lang="en-US" dirty="0"/>
              <a:t>Synopsis</a:t>
            </a:r>
          </a:p>
        </p:txBody>
      </p:sp>
      <p:sp>
        <p:nvSpPr>
          <p:cNvPr id="3" name="Content Placeholder 2"/>
          <p:cNvSpPr>
            <a:spLocks noGrp="1"/>
          </p:cNvSpPr>
          <p:nvPr>
            <p:ph idx="1"/>
          </p:nvPr>
        </p:nvSpPr>
        <p:spPr>
          <a:xfrm>
            <a:off x="398206" y="1337482"/>
            <a:ext cx="10649205" cy="5213444"/>
          </a:xfrm>
        </p:spPr>
        <p:txBody>
          <a:bodyPr>
            <a:normAutofit fontScale="62500" lnSpcReduction="20000"/>
          </a:bodyPr>
          <a:lstStyle/>
          <a:p>
            <a:pPr marL="0" indent="0" algn="l">
              <a:buNone/>
            </a:pPr>
            <a:r>
              <a:rPr lang="en-US" sz="2800" b="1" i="0" dirty="0">
                <a:solidFill>
                  <a:srgbClr val="000000"/>
                </a:solidFill>
                <a:effectLst/>
                <a:latin typeface="inherit"/>
              </a:rPr>
              <a:t>2.1 Data of Current Situation</a:t>
            </a:r>
          </a:p>
          <a:p>
            <a:pPr algn="just"/>
            <a:r>
              <a:rPr lang="en-US" sz="2800" b="0" i="0" dirty="0">
                <a:solidFill>
                  <a:srgbClr val="000000"/>
                </a:solidFill>
                <a:effectLst/>
                <a:latin typeface="Helvetica Neue"/>
              </a:rPr>
              <a:t>I Currently reside in the neighborhood of '</a:t>
            </a:r>
            <a:r>
              <a:rPr lang="en-US" sz="2800" b="0" i="0" dirty="0" err="1">
                <a:solidFill>
                  <a:srgbClr val="000000"/>
                </a:solidFill>
                <a:effectLst/>
                <a:latin typeface="Helvetica Neue"/>
              </a:rPr>
              <a:t>Mccallum</a:t>
            </a:r>
            <a:r>
              <a:rPr lang="en-US" sz="2800" b="0" i="0" dirty="0">
                <a:solidFill>
                  <a:srgbClr val="000000"/>
                </a:solidFill>
                <a:effectLst/>
                <a:latin typeface="Helvetica Neue"/>
              </a:rPr>
              <a:t> Street' in Downtown Singapore. I use Foursquare to identify the venues around the area of residence which are then shown in the Singapore map shown in methodology and execution in section 3.0 . It serves as a reference for comparison with the desired future location in Manhattan NY</a:t>
            </a:r>
          </a:p>
          <a:p>
            <a:pPr marL="0" indent="0" algn="l">
              <a:buNone/>
            </a:pPr>
            <a:r>
              <a:rPr lang="en-US" sz="2800" b="1" i="0" dirty="0">
                <a:solidFill>
                  <a:srgbClr val="000000"/>
                </a:solidFill>
                <a:effectLst/>
                <a:latin typeface="inherit"/>
              </a:rPr>
              <a:t>2.2 Data Required to resolve the problem</a:t>
            </a:r>
          </a:p>
          <a:p>
            <a:pPr algn="just"/>
            <a:r>
              <a:rPr lang="en-US" sz="2800" b="0" i="0" dirty="0">
                <a:solidFill>
                  <a:srgbClr val="000000"/>
                </a:solidFill>
                <a:effectLst/>
                <a:latin typeface="Helvetica Neue"/>
              </a:rPr>
              <a:t>In order to make a good choice of a similar apartment in Manhattan NY, the following data is required: List/Information on neighborhoods form Manhattan with their Geodata ( latitude and longitude. List/Information about the subway metro stations in Manhattan with geodata. Listed apartments for rent in Manhattan area with descriptions ( how many beds, price, location, address) Venues and amenities in the Manhattan neighborhoods (e.g. top 10) 2.3 sources and manipulation The list of Manhattan neighborhoods is worked out during </a:t>
            </a:r>
            <a:r>
              <a:rPr lang="en-US" sz="2800" b="0" i="0" dirty="0" err="1">
                <a:solidFill>
                  <a:srgbClr val="000000"/>
                </a:solidFill>
                <a:effectLst/>
                <a:latin typeface="Helvetica Neue"/>
              </a:rPr>
              <a:t>LAb</a:t>
            </a:r>
            <a:r>
              <a:rPr lang="en-US" sz="2800" b="0" i="0" dirty="0">
                <a:solidFill>
                  <a:srgbClr val="000000"/>
                </a:solidFill>
                <a:effectLst/>
                <a:latin typeface="Helvetica Neue"/>
              </a:rPr>
              <a:t> exercise during the course. A csv file was created which will be read in order to create a data frame and its mapping. The csv file 'mh_neigh_data.csv' has the following below data structure. The file will be directly read to the Jupiter Notebook for convenience and space savings. The clustering of neighborhoods and mapping will be shown however. An algorithm was used to determine the geodata from Nominal. The actual algorithm coding may be shown in 'markdown' mode because it takes time to run.</a:t>
            </a:r>
          </a:p>
          <a:p>
            <a:pPr marL="0" indent="0">
              <a:buNone/>
            </a:pPr>
            <a:endParaRPr lang="en-US" b="1" dirty="0"/>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312</TotalTime>
  <Words>1041</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Helvetica Neue</vt:lpstr>
      <vt:lpstr>inherit</vt:lpstr>
      <vt:lpstr>Tw Cen MT</vt:lpstr>
      <vt:lpstr>Circuit</vt:lpstr>
      <vt:lpstr>A Recommender System for Groceries Contractor</vt:lpstr>
      <vt:lpstr>A Recommender System FOR SIMILAR HOUSES TO MINE</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MR.EMMANUEL UBIT</cp:lastModifiedBy>
  <cp:revision>16</cp:revision>
  <dcterms:created xsi:type="dcterms:W3CDTF">2018-09-09T09:14:01Z</dcterms:created>
  <dcterms:modified xsi:type="dcterms:W3CDTF">2020-08-06T01:26:10Z</dcterms:modified>
</cp:coreProperties>
</file>