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sldIdLst>
    <p:sldId id="256" r:id="rId3"/>
    <p:sldId id="257" r:id="rId4"/>
    <p:sldId id="259" r:id="rId5"/>
    <p:sldId id="263" r:id="rId6"/>
    <p:sldId id="264" r:id="rId7"/>
    <p:sldId id="265" r:id="rId8"/>
    <p:sldId id="266" r:id="rId9"/>
    <p:sldId id="267" r:id="rId10"/>
    <p:sldId id="268" r:id="rId11"/>
    <p:sldId id="269" r:id="rId12"/>
    <p:sldId id="282" r:id="rId13"/>
    <p:sldId id="281" r:id="rId14"/>
    <p:sldId id="271" r:id="rId15"/>
    <p:sldId id="283" r:id="rId16"/>
    <p:sldId id="294" r:id="rId17"/>
    <p:sldId id="285" r:id="rId18"/>
    <p:sldId id="284" r:id="rId19"/>
    <p:sldId id="286" r:id="rId20"/>
    <p:sldId id="287" r:id="rId21"/>
    <p:sldId id="288" r:id="rId22"/>
    <p:sldId id="272" r:id="rId23"/>
    <p:sldId id="289" r:id="rId24"/>
    <p:sldId id="26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6CB5"/>
    <a:srgbClr val="5288C3"/>
    <a:srgbClr val="286BB4"/>
    <a:srgbClr val="197EC6"/>
    <a:srgbClr val="558BC8"/>
    <a:srgbClr val="0CB692"/>
    <a:srgbClr val="57D0C8"/>
    <a:srgbClr val="208A7F"/>
    <a:srgbClr val="1D2125"/>
    <a:srgbClr val="4AAB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1572" autoAdjust="0"/>
  </p:normalViewPr>
  <p:slideViewPr>
    <p:cSldViewPr snapToGrid="0">
      <p:cViewPr varScale="1">
        <p:scale>
          <a:sx n="79" d="100"/>
          <a:sy n="79" d="100"/>
        </p:scale>
        <p:origin x="773" y="67"/>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459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CE4FC-89D9-47EB-AF77-CCF5842826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FCFC2-CCD7-41BB-BE54-4729DA27F42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a:off x="0" y="0"/>
            <a:ext cx="12192000" cy="4040777"/>
          </a:xfrm>
          <a:prstGeom prst="rect">
            <a:avLst/>
          </a:prstGeom>
          <a:solidFill>
            <a:srgbClr val="558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1474176" y="4250511"/>
            <a:ext cx="9144000" cy="1132523"/>
          </a:xfrm>
          <a:noFill/>
        </p:spPr>
        <p:txBody>
          <a:bodyPr anchor="b">
            <a:normAutofit/>
          </a:bodyPr>
          <a:lstStyle>
            <a:lvl1pPr algn="ctr">
              <a:defRPr sz="5400" b="1">
                <a:solidFill>
                  <a:srgbClr val="558BC8"/>
                </a:solidFill>
              </a:defRPr>
            </a:lvl1pPr>
          </a:lstStyle>
          <a:p>
            <a:r>
              <a:rPr lang="zh-CN" altLang="en-US" dirty="0"/>
              <a:t>单击此处编辑母版标题样式</a:t>
            </a:r>
            <a:endParaRPr lang="zh-CN" altLang="en-US"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190" y="6391447"/>
            <a:ext cx="986133" cy="330028"/>
          </a:xfrm>
          <a:prstGeom prst="rect">
            <a:avLst/>
          </a:prstGeom>
        </p:spPr>
      </p:pic>
      <p:pic>
        <p:nvPicPr>
          <p:cNvPr id="10" name="图片 9" descr="未标题-2.png"/>
          <p:cNvPicPr>
            <a:picLocks noChangeAspect="1"/>
          </p:cNvPicPr>
          <p:nvPr userDrawn="1"/>
        </p:nvPicPr>
        <p:blipFill>
          <a:blip r:embed="rId3" cstate="print">
            <a:duotone>
              <a:schemeClr val="bg2">
                <a:shade val="45000"/>
                <a:satMod val="135000"/>
              </a:schemeClr>
              <a:prstClr val="white"/>
            </a:duotone>
          </a:blip>
          <a:stretch>
            <a:fillRect/>
          </a:stretch>
        </p:blipFill>
        <p:spPr>
          <a:xfrm>
            <a:off x="0" y="312669"/>
            <a:ext cx="12192000" cy="3476531"/>
          </a:xfrm>
          <a:prstGeom prst="rect">
            <a:avLst/>
          </a:prstGeom>
        </p:spPr>
      </p:pic>
      <p:sp>
        <p:nvSpPr>
          <p:cNvPr id="19" name="内容占位符 18"/>
          <p:cNvSpPr>
            <a:spLocks noGrp="1"/>
          </p:cNvSpPr>
          <p:nvPr>
            <p:ph sz="quarter" idx="13" hasCustomPrompt="1"/>
          </p:nvPr>
        </p:nvSpPr>
        <p:spPr>
          <a:xfrm>
            <a:off x="4398963" y="5592454"/>
            <a:ext cx="1697037" cy="431800"/>
          </a:xfrm>
        </p:spPr>
        <p:txBody>
          <a:bodyPr>
            <a:noAutofit/>
          </a:bodyPr>
          <a:lstStyle>
            <a:lvl1pPr marL="0" indent="0" algn="r">
              <a:buNone/>
              <a:defRPr sz="1800">
                <a:solidFill>
                  <a:srgbClr val="558BC8"/>
                </a:solidFill>
              </a:defRPr>
            </a:lvl1pPr>
          </a:lstStyle>
          <a:p>
            <a:pPr lvl="0"/>
            <a:r>
              <a:rPr lang="zh-CN" altLang="en-US" dirty="0"/>
              <a:t>职务</a:t>
            </a:r>
            <a:endParaRPr lang="zh-CN" altLang="en-US" dirty="0"/>
          </a:p>
        </p:txBody>
      </p:sp>
      <p:sp>
        <p:nvSpPr>
          <p:cNvPr id="20" name="内容占位符 18"/>
          <p:cNvSpPr>
            <a:spLocks noGrp="1"/>
          </p:cNvSpPr>
          <p:nvPr>
            <p:ph sz="quarter" idx="14" hasCustomPrompt="1"/>
          </p:nvPr>
        </p:nvSpPr>
        <p:spPr>
          <a:xfrm>
            <a:off x="6096000" y="5592454"/>
            <a:ext cx="1697037" cy="431800"/>
          </a:xfrm>
        </p:spPr>
        <p:txBody>
          <a:bodyPr>
            <a:noAutofit/>
          </a:bodyPr>
          <a:lstStyle>
            <a:lvl1pPr marL="0" indent="0" algn="l">
              <a:buNone/>
              <a:defRPr sz="1800">
                <a:solidFill>
                  <a:srgbClr val="558BC8"/>
                </a:solidFill>
              </a:defRPr>
            </a:lvl1pPr>
          </a:lstStyle>
          <a:p>
            <a:pPr lvl="0"/>
            <a:r>
              <a:rPr lang="zh-CN" altLang="en-US" dirty="0"/>
              <a:t>姓名</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F8D573-E751-42BE-A30B-72EEAD9D334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7" name="矩形 6"/>
          <p:cNvSpPr/>
          <p:nvPr userDrawn="1"/>
        </p:nvSpPr>
        <p:spPr>
          <a:xfrm>
            <a:off x="831850" y="3087329"/>
            <a:ext cx="603660" cy="1136328"/>
          </a:xfrm>
          <a:prstGeom prst="rect">
            <a:avLst/>
          </a:prstGeom>
          <a:solidFill>
            <a:srgbClr val="29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174784" y="3087329"/>
            <a:ext cx="9179016" cy="1136328"/>
          </a:xfrm>
          <a:prstGeom prst="rect">
            <a:avLst/>
          </a:prstGeom>
          <a:gradFill flip="none" rotWithShape="1">
            <a:gsLst>
              <a:gs pos="0">
                <a:schemeClr val="accent2"/>
              </a:gs>
              <a:gs pos="100000">
                <a:srgbClr val="286BB4"/>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2348917" y="3356152"/>
            <a:ext cx="5848025" cy="650935"/>
          </a:xfrm>
        </p:spPr>
        <p:txBody>
          <a:bodyPr anchor="b">
            <a:noAutofit/>
          </a:bodyPr>
          <a:lstStyle>
            <a:lvl1pPr algn="l">
              <a:defRPr sz="4400" b="1">
                <a:solidFill>
                  <a:schemeClr val="bg1"/>
                </a:solidFill>
              </a:defRPr>
            </a:lvl1pPr>
          </a:lstStyle>
          <a:p>
            <a:r>
              <a:rPr lang="zh-CN" altLang="en-US" dirty="0"/>
              <a:t>单击此处输入章节标题</a:t>
            </a:r>
            <a:endParaRPr lang="zh-CN" altLang="en-US" dirty="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74341" y="611153"/>
            <a:ext cx="1897626" cy="635076"/>
          </a:xfrm>
          <a:prstGeom prst="rect">
            <a:avLst/>
          </a:prstGeom>
        </p:spPr>
      </p:pic>
      <p:sp>
        <p:nvSpPr>
          <p:cNvPr id="9" name="文本框 8"/>
          <p:cNvSpPr txBox="1"/>
          <p:nvPr userDrawn="1"/>
        </p:nvSpPr>
        <p:spPr>
          <a:xfrm>
            <a:off x="1435510" y="3129590"/>
            <a:ext cx="889000"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6600" b="1" kern="1200" dirty="0">
                <a:solidFill>
                  <a:srgbClr val="0070C0"/>
                </a:solidFill>
                <a:latin typeface="Arial" panose="020B0604020202020204" pitchFamily="34" charset="0"/>
                <a:ea typeface="+mn-ea"/>
                <a:cs typeface="Arial" panose="020B0604020202020204" pitchFamily="34" charset="0"/>
              </a:rPr>
              <a:t>1</a:t>
            </a:r>
            <a:endParaRPr lang="zh-CN" altLang="en-US" sz="6600" b="1" kern="1200" dirty="0">
              <a:solidFill>
                <a:srgbClr val="0070C0"/>
              </a:solidFill>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756367" y="1617148"/>
            <a:ext cx="10515600" cy="4351338"/>
          </a:xfr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5D17F162-D6A6-4558-B4B6-54B6406300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F8D573-E751-42BE-A30B-72EEAD9D334A}" type="slidenum">
              <a:rPr lang="zh-CN" altLang="en-US" smtClean="0"/>
            </a:fld>
            <a:endParaRPr lang="zh-CN" altLang="en-US"/>
          </a:p>
        </p:txBody>
      </p:sp>
      <p:sp>
        <p:nvSpPr>
          <p:cNvPr id="7" name="矩形 6"/>
          <p:cNvSpPr/>
          <p:nvPr userDrawn="1"/>
        </p:nvSpPr>
        <p:spPr>
          <a:xfrm>
            <a:off x="674534" y="557971"/>
            <a:ext cx="163666" cy="688258"/>
          </a:xfrm>
          <a:prstGeom prst="rect">
            <a:avLst/>
          </a:prstGeom>
          <a:solidFill>
            <a:srgbClr val="528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74341" y="611153"/>
            <a:ext cx="1897626" cy="635076"/>
          </a:xfrm>
          <a:prstGeom prst="rect">
            <a:avLst/>
          </a:prstGeom>
        </p:spPr>
      </p:pic>
      <p:sp>
        <p:nvSpPr>
          <p:cNvPr id="10" name="标题 1"/>
          <p:cNvSpPr>
            <a:spLocks noGrp="1"/>
          </p:cNvSpPr>
          <p:nvPr>
            <p:ph type="title"/>
          </p:nvPr>
        </p:nvSpPr>
        <p:spPr>
          <a:xfrm>
            <a:off x="978496" y="567182"/>
            <a:ext cx="8105323" cy="669835"/>
          </a:xfrm>
        </p:spPr>
        <p:txBody>
          <a:bodyPr>
            <a:normAutofit/>
          </a:bodyPr>
          <a:lstStyle>
            <a:lvl1pPr>
              <a:defRPr sz="4000" b="1">
                <a:solidFill>
                  <a:srgbClr val="286BB4"/>
                </a:solidFill>
              </a:defRPr>
            </a:lvl1pPr>
          </a:lstStyle>
          <a:p>
            <a:r>
              <a:rPr lang="zh-CN" altLang="en-US" dirty="0"/>
              <a:t>单击此处编辑母版标题样式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
        <p:nvSpPr>
          <p:cNvPr id="7" name="矩形 6"/>
          <p:cNvSpPr/>
          <p:nvPr userDrawn="1"/>
        </p:nvSpPr>
        <p:spPr>
          <a:xfrm>
            <a:off x="831850" y="3087329"/>
            <a:ext cx="603660" cy="1136328"/>
          </a:xfrm>
          <a:prstGeom prst="rect">
            <a:avLst/>
          </a:prstGeom>
          <a:solidFill>
            <a:srgbClr val="29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174784" y="3087329"/>
            <a:ext cx="9179016" cy="1136328"/>
          </a:xfrm>
          <a:prstGeom prst="rect">
            <a:avLst/>
          </a:prstGeom>
          <a:gradFill flip="none" rotWithShape="1">
            <a:gsLst>
              <a:gs pos="0">
                <a:schemeClr val="accent2"/>
              </a:gs>
              <a:gs pos="100000">
                <a:srgbClr val="286BB4"/>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2348917" y="3356152"/>
            <a:ext cx="5848025" cy="650935"/>
          </a:xfrm>
        </p:spPr>
        <p:txBody>
          <a:bodyPr anchor="b">
            <a:noAutofit/>
          </a:bodyPr>
          <a:lstStyle>
            <a:lvl1pPr algn="l">
              <a:defRPr sz="4400" b="1">
                <a:solidFill>
                  <a:schemeClr val="bg1"/>
                </a:solidFill>
              </a:defRPr>
            </a:lvl1pPr>
          </a:lstStyle>
          <a:p>
            <a:r>
              <a:rPr lang="zh-CN" altLang="en-US" dirty="0"/>
              <a:t>单击此处输入章节标题</a:t>
            </a:r>
            <a:endParaRPr lang="zh-CN" altLang="en-US" dirty="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74341" y="611153"/>
            <a:ext cx="1897626" cy="635076"/>
          </a:xfrm>
          <a:prstGeom prst="rect">
            <a:avLst/>
          </a:prstGeom>
        </p:spPr>
      </p:pic>
      <p:sp>
        <p:nvSpPr>
          <p:cNvPr id="5" name="文本占位符 4"/>
          <p:cNvSpPr>
            <a:spLocks noGrp="1"/>
          </p:cNvSpPr>
          <p:nvPr>
            <p:ph type="body" sz="quarter" idx="10" hasCustomPrompt="1"/>
          </p:nvPr>
        </p:nvSpPr>
        <p:spPr>
          <a:xfrm>
            <a:off x="1435510" y="3118464"/>
            <a:ext cx="739274" cy="1074057"/>
          </a:xfrm>
        </p:spPr>
        <p:txBody>
          <a:bodyPr>
            <a:normAutofit/>
          </a:bodyPr>
          <a:lstStyle>
            <a:lvl1pPr marL="0" indent="0">
              <a:buNone/>
              <a:defRPr sz="6600" b="1">
                <a:solidFill>
                  <a:srgbClr val="0070C0"/>
                </a:solidFill>
                <a:latin typeface="Arial" panose="020B0604020202020204" pitchFamily="34" charset="0"/>
                <a:cs typeface="Arial" panose="020B0604020202020204" pitchFamily="34" charset="0"/>
              </a:defRPr>
            </a:lvl1pPr>
          </a:lstStyle>
          <a:p>
            <a:pPr lvl="0"/>
            <a:r>
              <a:rPr lang="en-US" altLang="zh-CN" dirty="0"/>
              <a:t>1</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756367" y="539931"/>
            <a:ext cx="10515600" cy="5428555"/>
          </a:xfr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5D17F162-D6A6-4558-B4B6-54B6406300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F8D573-E751-42BE-A30B-72EEAD9D334A}" type="slidenum">
              <a:rPr lang="zh-CN" altLang="en-US" smtClean="0"/>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70571" y="6112262"/>
            <a:ext cx="1458686" cy="488176"/>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756367" y="1617148"/>
            <a:ext cx="10515600" cy="4351338"/>
          </a:xfrm>
        </p:spPr>
        <p:txBody>
          <a:bodyPr/>
          <a:lstStyle>
            <a:lvl1pPr>
              <a:lnSpc>
                <a:spcPct val="150000"/>
              </a:lnSpc>
              <a:defRPr>
                <a:solidFill>
                  <a:srgbClr val="0070C0"/>
                </a:solidFill>
              </a:defRPr>
            </a:lvl1pPr>
            <a:lvl2pPr>
              <a:lnSpc>
                <a:spcPct val="150000"/>
              </a:lnSpc>
              <a:defRPr>
                <a:solidFill>
                  <a:srgbClr val="0070C0"/>
                </a:solidFill>
              </a:defRPr>
            </a:lvl2pPr>
            <a:lvl3pPr>
              <a:lnSpc>
                <a:spcPct val="150000"/>
              </a:lnSpc>
              <a:defRPr>
                <a:solidFill>
                  <a:srgbClr val="0070C0"/>
                </a:solidFill>
              </a:defRPr>
            </a:lvl3pPr>
            <a:lvl4pPr>
              <a:lnSpc>
                <a:spcPct val="150000"/>
              </a:lnSpc>
              <a:defRPr>
                <a:solidFill>
                  <a:srgbClr val="0070C0"/>
                </a:solidFill>
              </a:defRPr>
            </a:lvl4pPr>
            <a:lvl5pPr>
              <a:lnSpc>
                <a:spcPct val="150000"/>
              </a:lnSpc>
              <a:defRPr>
                <a:solidFill>
                  <a:srgbClr val="0070C0"/>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5D17F162-D6A6-4558-B4B6-54B6406300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F8D573-E751-42BE-A30B-72EEAD9D334A}" type="slidenum">
              <a:rPr lang="zh-CN" altLang="en-US" smtClean="0"/>
            </a:fld>
            <a:endParaRPr lang="zh-CN" altLang="en-US"/>
          </a:p>
        </p:txBody>
      </p:sp>
      <p:sp>
        <p:nvSpPr>
          <p:cNvPr id="7" name="矩形 6"/>
          <p:cNvSpPr/>
          <p:nvPr userDrawn="1"/>
        </p:nvSpPr>
        <p:spPr>
          <a:xfrm>
            <a:off x="674534" y="557971"/>
            <a:ext cx="163666" cy="688258"/>
          </a:xfrm>
          <a:prstGeom prst="rect">
            <a:avLst/>
          </a:prstGeom>
          <a:solidFill>
            <a:srgbClr val="528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74341" y="611153"/>
            <a:ext cx="1897626" cy="635076"/>
          </a:xfrm>
          <a:prstGeom prst="rect">
            <a:avLst/>
          </a:prstGeom>
        </p:spPr>
      </p:pic>
      <p:sp>
        <p:nvSpPr>
          <p:cNvPr id="10" name="标题 1"/>
          <p:cNvSpPr>
            <a:spLocks noGrp="1"/>
          </p:cNvSpPr>
          <p:nvPr>
            <p:ph type="title"/>
          </p:nvPr>
        </p:nvSpPr>
        <p:spPr>
          <a:xfrm>
            <a:off x="978496" y="567182"/>
            <a:ext cx="8105323" cy="669835"/>
          </a:xfrm>
        </p:spPr>
        <p:txBody>
          <a:bodyPr>
            <a:normAutofit/>
          </a:bodyPr>
          <a:lstStyle>
            <a:lvl1pPr>
              <a:defRPr sz="4000" b="1">
                <a:solidFill>
                  <a:srgbClr val="286BB4"/>
                </a:solidFill>
              </a:defRPr>
            </a:lvl1pPr>
          </a:lstStyle>
          <a:p>
            <a:r>
              <a:rPr lang="zh-CN" altLang="en-US" dirty="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F8D573-E751-42BE-A30B-72EEAD9D334A}" type="slidenum">
              <a:rPr lang="zh-CN" altLang="en-US" smtClean="0"/>
            </a:fld>
            <a:endParaRPr lang="zh-CN" altLang="en-US"/>
          </a:p>
        </p:txBody>
      </p:sp>
      <p:sp>
        <p:nvSpPr>
          <p:cNvPr id="16" name="矩形 15"/>
          <p:cNvSpPr/>
          <p:nvPr userDrawn="1"/>
        </p:nvSpPr>
        <p:spPr>
          <a:xfrm>
            <a:off x="0" y="0"/>
            <a:ext cx="12192000" cy="6858000"/>
          </a:xfrm>
          <a:prstGeom prst="rect">
            <a:avLst/>
          </a:prstGeom>
          <a:solidFill>
            <a:srgbClr val="558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838200" y="358015"/>
            <a:ext cx="3693707" cy="775698"/>
          </a:xfrm>
          <a:prstGeom prst="rect">
            <a:avLst/>
          </a:prstGeom>
        </p:spPr>
        <p:txBody>
          <a:bodyPr vert="horz" lIns="91440" tIns="45720" rIns="91440" bIns="45720" rtlCol="0" anchor="ctr">
            <a:normAutofit/>
          </a:bodyPr>
          <a:lstStyle/>
          <a:p>
            <a:pPr lvl="0">
              <a:lnSpc>
                <a:spcPct val="90000"/>
              </a:lnSpc>
              <a:spcBef>
                <a:spcPct val="0"/>
              </a:spcBef>
              <a:buNone/>
            </a:pPr>
            <a:r>
              <a:rPr lang="zh-CN" altLang="en-US" sz="4000" b="0" i="1" dirty="0">
                <a:solidFill>
                  <a:schemeClr val="bg1"/>
                </a:solidFill>
                <a:latin typeface="+mj-lt"/>
                <a:ea typeface="+mj-ea"/>
                <a:cs typeface="+mj-cs"/>
              </a:rPr>
              <a:t>摘 要：</a:t>
            </a:r>
            <a:endParaRPr lang="zh-CN" altLang="en-US" sz="4000" b="0" i="1" dirty="0">
              <a:solidFill>
                <a:schemeClr val="bg1"/>
              </a:solidFill>
              <a:latin typeface="+mj-lt"/>
              <a:ea typeface="+mj-ea"/>
              <a:cs typeface="+mj-cs"/>
            </a:endParaRPr>
          </a:p>
        </p:txBody>
      </p:sp>
      <p:sp>
        <p:nvSpPr>
          <p:cNvPr id="2" name="矩形 1"/>
          <p:cNvSpPr/>
          <p:nvPr userDrawn="1"/>
        </p:nvSpPr>
        <p:spPr>
          <a:xfrm>
            <a:off x="0" y="1337538"/>
            <a:ext cx="12192000" cy="69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flipV="1">
            <a:off x="1075765" y="1337536"/>
            <a:ext cx="215153" cy="69920"/>
          </a:xfrm>
          <a:prstGeom prst="rect">
            <a:avLst/>
          </a:prstGeom>
          <a:solidFill>
            <a:srgbClr val="558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flipV="1">
            <a:off x="1479177" y="1337535"/>
            <a:ext cx="251012" cy="69921"/>
          </a:xfrm>
          <a:prstGeom prst="rect">
            <a:avLst/>
          </a:prstGeom>
          <a:solidFill>
            <a:srgbClr val="558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flipV="1">
            <a:off x="8610600" y="1337534"/>
            <a:ext cx="233082" cy="69917"/>
          </a:xfrm>
          <a:prstGeom prst="rect">
            <a:avLst/>
          </a:prstGeom>
          <a:solidFill>
            <a:srgbClr val="558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flipV="1">
            <a:off x="4903694" y="1337534"/>
            <a:ext cx="125506" cy="69921"/>
          </a:xfrm>
          <a:prstGeom prst="rect">
            <a:avLst/>
          </a:prstGeom>
          <a:solidFill>
            <a:srgbClr val="558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flipV="1">
            <a:off x="9027459" y="1337533"/>
            <a:ext cx="89647" cy="69921"/>
          </a:xfrm>
          <a:prstGeom prst="rect">
            <a:avLst/>
          </a:prstGeom>
          <a:solidFill>
            <a:srgbClr val="558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flipV="1">
            <a:off x="9233648" y="1337532"/>
            <a:ext cx="67235" cy="69921"/>
          </a:xfrm>
          <a:prstGeom prst="rect">
            <a:avLst/>
          </a:prstGeom>
          <a:solidFill>
            <a:srgbClr val="558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flipV="1">
            <a:off x="9439837" y="1337531"/>
            <a:ext cx="233082" cy="69921"/>
          </a:xfrm>
          <a:prstGeom prst="rect">
            <a:avLst/>
          </a:prstGeom>
          <a:solidFill>
            <a:srgbClr val="558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占位符 7"/>
          <p:cNvSpPr>
            <a:spLocks noGrp="1"/>
          </p:cNvSpPr>
          <p:nvPr>
            <p:ph type="body" sz="quarter" idx="13" hasCustomPrompt="1"/>
          </p:nvPr>
        </p:nvSpPr>
        <p:spPr>
          <a:xfrm>
            <a:off x="1003300" y="1963738"/>
            <a:ext cx="8229600" cy="600168"/>
          </a:xfrm>
        </p:spPr>
        <p:txBody>
          <a:bodyPr/>
          <a:lstStyle>
            <a:lvl1pPr marL="0" indent="0">
              <a:buNone/>
              <a:defRPr baseline="0">
                <a:solidFill>
                  <a:schemeClr val="bg1"/>
                </a:solidFill>
              </a:defRPr>
            </a:lvl1pPr>
            <a:lvl2pPr marL="457200" indent="0">
              <a:buNone/>
              <a:defRPr/>
            </a:lvl2pPr>
          </a:lstStyle>
          <a:p>
            <a:pPr lvl="0"/>
            <a:r>
              <a:rPr lang="en-US" altLang="zh-CN" dirty="0"/>
              <a:t>1/  </a:t>
            </a:r>
            <a:r>
              <a:rPr lang="zh-CN" altLang="en-US" dirty="0"/>
              <a:t>像这样，插入整篇文档的摘要</a:t>
            </a:r>
            <a:r>
              <a:rPr lang="en-US" altLang="zh-CN" dirty="0"/>
              <a:t>1</a:t>
            </a:r>
            <a:r>
              <a:rPr lang="zh-CN" altLang="en-US" dirty="0"/>
              <a:t>；</a:t>
            </a:r>
            <a:endParaRPr lang="zh-CN" altLang="en-US" dirty="0"/>
          </a:p>
        </p:txBody>
      </p:sp>
      <p:sp>
        <p:nvSpPr>
          <p:cNvPr id="19" name="文本占位符 7"/>
          <p:cNvSpPr>
            <a:spLocks noGrp="1"/>
          </p:cNvSpPr>
          <p:nvPr>
            <p:ph type="body" sz="quarter" idx="14" hasCustomPrompt="1"/>
          </p:nvPr>
        </p:nvSpPr>
        <p:spPr>
          <a:xfrm>
            <a:off x="1003300" y="2604345"/>
            <a:ext cx="8229600" cy="600168"/>
          </a:xfrm>
        </p:spPr>
        <p:txBody>
          <a:bodyPr/>
          <a:lstStyle>
            <a:lvl1pPr marL="0" indent="0">
              <a:buNone/>
              <a:defRPr baseline="0">
                <a:solidFill>
                  <a:schemeClr val="bg1"/>
                </a:solidFill>
              </a:defRPr>
            </a:lvl1pPr>
            <a:lvl2pPr marL="457200" indent="0">
              <a:buNone/>
              <a:defRPr/>
            </a:lvl2pPr>
          </a:lstStyle>
          <a:p>
            <a:pPr lvl="0"/>
            <a:r>
              <a:rPr lang="en-US" altLang="zh-CN" dirty="0"/>
              <a:t>2/  </a:t>
            </a:r>
            <a:r>
              <a:rPr lang="zh-CN" altLang="en-US" dirty="0"/>
              <a:t>像这样，插入整篇文档的摘要</a:t>
            </a:r>
            <a:r>
              <a:rPr lang="en-US" altLang="zh-CN" dirty="0"/>
              <a:t>2</a:t>
            </a:r>
            <a:r>
              <a:rPr lang="zh-CN" altLang="en-US" dirty="0"/>
              <a:t>；</a:t>
            </a:r>
            <a:endParaRPr lang="zh-CN" altLang="en-US" dirty="0"/>
          </a:p>
        </p:txBody>
      </p:sp>
      <p:sp>
        <p:nvSpPr>
          <p:cNvPr id="20" name="文本占位符 7"/>
          <p:cNvSpPr>
            <a:spLocks noGrp="1"/>
          </p:cNvSpPr>
          <p:nvPr>
            <p:ph type="body" sz="quarter" idx="15" hasCustomPrompt="1"/>
          </p:nvPr>
        </p:nvSpPr>
        <p:spPr>
          <a:xfrm>
            <a:off x="1003300" y="3239572"/>
            <a:ext cx="8229600" cy="600168"/>
          </a:xfrm>
        </p:spPr>
        <p:txBody>
          <a:bodyPr/>
          <a:lstStyle>
            <a:lvl1pPr marL="0" indent="0">
              <a:buNone/>
              <a:defRPr baseline="0">
                <a:solidFill>
                  <a:schemeClr val="bg1"/>
                </a:solidFill>
              </a:defRPr>
            </a:lvl1pPr>
            <a:lvl2pPr marL="457200" indent="0">
              <a:buNone/>
              <a:defRPr/>
            </a:lvl2pPr>
          </a:lstStyle>
          <a:p>
            <a:pPr lvl="0"/>
            <a:r>
              <a:rPr lang="en-US" altLang="zh-CN" dirty="0"/>
              <a:t>3/  </a:t>
            </a:r>
            <a:r>
              <a:rPr lang="zh-CN" altLang="en-US" dirty="0"/>
              <a:t>像这样，插入整篇文档的摘要</a:t>
            </a:r>
            <a:r>
              <a:rPr lang="en-US" altLang="zh-CN" dirty="0"/>
              <a:t>3</a:t>
            </a:r>
            <a:r>
              <a:rPr lang="zh-CN" altLang="en-US" dirty="0"/>
              <a:t>；</a:t>
            </a:r>
            <a:endParaRPr lang="zh-CN" altLang="en-US" dirty="0"/>
          </a:p>
        </p:txBody>
      </p:sp>
      <p:pic>
        <p:nvPicPr>
          <p:cNvPr id="23" name="图片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06" y="6363409"/>
            <a:ext cx="949231" cy="31767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831850" y="3087329"/>
            <a:ext cx="603660" cy="1136328"/>
          </a:xfrm>
          <a:prstGeom prst="rect">
            <a:avLst/>
          </a:prstGeom>
          <a:solidFill>
            <a:srgbClr val="29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174784" y="3087329"/>
            <a:ext cx="9179016" cy="1136328"/>
          </a:xfrm>
          <a:prstGeom prst="rect">
            <a:avLst/>
          </a:prstGeom>
          <a:gradFill flip="none" rotWithShape="1">
            <a:gsLst>
              <a:gs pos="0">
                <a:schemeClr val="accent3">
                  <a:lumMod val="60000"/>
                  <a:lumOff val="40000"/>
                </a:schemeClr>
              </a:gs>
              <a:gs pos="100000">
                <a:srgbClr val="286BB4"/>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p>
        </p:txBody>
      </p:sp>
      <p:sp>
        <p:nvSpPr>
          <p:cNvPr id="5" name="文本占位符 4"/>
          <p:cNvSpPr>
            <a:spLocks noGrp="1"/>
          </p:cNvSpPr>
          <p:nvPr>
            <p:ph type="body" sz="quarter" idx="10" hasCustomPrompt="1"/>
          </p:nvPr>
        </p:nvSpPr>
        <p:spPr>
          <a:xfrm>
            <a:off x="1460320" y="3204404"/>
            <a:ext cx="749300" cy="1006683"/>
          </a:xfrm>
        </p:spPr>
        <p:txBody>
          <a:bodyPr>
            <a:normAutofit/>
          </a:bodyPr>
          <a:lstStyle>
            <a:lvl1pPr marL="0" indent="0">
              <a:buNone/>
              <a:defRPr sz="6600" b="1">
                <a:solidFill>
                  <a:srgbClr val="0070C0"/>
                </a:solidFill>
                <a:latin typeface="Arial" panose="020B0604020202020204" pitchFamily="34" charset="0"/>
                <a:cs typeface="Arial" panose="020B0604020202020204" pitchFamily="34" charset="0"/>
              </a:defRPr>
            </a:lvl1pPr>
          </a:lstStyle>
          <a:p>
            <a:pPr lvl="0"/>
            <a:r>
              <a:rPr lang="en-US" altLang="zh-CN" dirty="0"/>
              <a:t>1</a:t>
            </a:r>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190" y="6391447"/>
            <a:ext cx="986133" cy="330028"/>
          </a:xfrm>
          <a:prstGeom prst="rect">
            <a:avLst/>
          </a:prstGeom>
        </p:spPr>
      </p:pic>
      <p:sp>
        <p:nvSpPr>
          <p:cNvPr id="6" name="灯片编号占位符 5"/>
          <p:cNvSpPr>
            <a:spLocks noGrp="1"/>
          </p:cNvSpPr>
          <p:nvPr>
            <p:ph type="sldNum" sz="quarter" idx="13"/>
          </p:nvPr>
        </p:nvSpPr>
        <p:spPr>
          <a:xfrm>
            <a:off x="8610600" y="6356350"/>
            <a:ext cx="2743200" cy="365125"/>
          </a:xfrm>
        </p:spPr>
        <p:txBody>
          <a:bodyPr/>
          <a:lstStyle/>
          <a:p>
            <a:fld id="{FDF8D573-E751-42BE-A30B-72EEAD9D334A}" type="slidenum">
              <a:rPr lang="zh-CN" altLang="en-US" smtClean="0"/>
            </a:fld>
            <a:endParaRPr lang="zh-CN" altLang="en-US"/>
          </a:p>
        </p:txBody>
      </p:sp>
      <p:sp>
        <p:nvSpPr>
          <p:cNvPr id="3" name="文本占位符 2"/>
          <p:cNvSpPr>
            <a:spLocks noGrp="1"/>
          </p:cNvSpPr>
          <p:nvPr>
            <p:ph type="body" sz="quarter" idx="14" hasCustomPrompt="1"/>
          </p:nvPr>
        </p:nvSpPr>
        <p:spPr>
          <a:xfrm>
            <a:off x="2417152" y="3305664"/>
            <a:ext cx="7826375" cy="773968"/>
          </a:xfrm>
        </p:spPr>
        <p:txBody>
          <a:bodyPr>
            <a:normAutofit/>
          </a:bodyPr>
          <a:lstStyle>
            <a:lvl1pPr marL="0" indent="0">
              <a:buNone/>
              <a:defRPr sz="4400" b="1">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756367" y="1617148"/>
            <a:ext cx="10515600" cy="4351338"/>
          </a:xfrm>
        </p:spPr>
        <p:txBody>
          <a:bodyPr/>
          <a:lstStyle>
            <a:lvl1pPr>
              <a:lnSpc>
                <a:spcPct val="150000"/>
              </a:lnSpc>
              <a:defRPr>
                <a:solidFill>
                  <a:srgbClr val="286BB4"/>
                </a:solidFill>
              </a:defRPr>
            </a:lvl1pPr>
            <a:lvl2pPr>
              <a:lnSpc>
                <a:spcPct val="150000"/>
              </a:lnSpc>
              <a:defRPr>
                <a:solidFill>
                  <a:srgbClr val="286BB4"/>
                </a:solidFill>
              </a:defRPr>
            </a:lvl2pPr>
            <a:lvl3pPr>
              <a:lnSpc>
                <a:spcPct val="150000"/>
              </a:lnSpc>
              <a:defRPr>
                <a:solidFill>
                  <a:srgbClr val="286BB4"/>
                </a:solidFill>
              </a:defRPr>
            </a:lvl3pPr>
            <a:lvl4pPr>
              <a:lnSpc>
                <a:spcPct val="150000"/>
              </a:lnSpc>
              <a:defRPr>
                <a:solidFill>
                  <a:srgbClr val="286BB4"/>
                </a:solidFill>
              </a:defRPr>
            </a:lvl4pPr>
            <a:lvl5pPr>
              <a:lnSpc>
                <a:spcPct val="150000"/>
              </a:lnSpc>
              <a:defRPr>
                <a:solidFill>
                  <a:srgbClr val="286BB4"/>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矩形 6"/>
          <p:cNvSpPr/>
          <p:nvPr userDrawn="1"/>
        </p:nvSpPr>
        <p:spPr>
          <a:xfrm>
            <a:off x="674534" y="557971"/>
            <a:ext cx="163666" cy="688258"/>
          </a:xfrm>
          <a:prstGeom prst="rect">
            <a:avLst/>
          </a:prstGeom>
          <a:solidFill>
            <a:srgbClr val="528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0" y="1"/>
            <a:ext cx="12192000" cy="114300"/>
          </a:xfrm>
          <a:prstGeom prst="rect">
            <a:avLst/>
          </a:prstGeom>
          <a:gradFill>
            <a:gsLst>
              <a:gs pos="0">
                <a:schemeClr val="accent1">
                  <a:lumMod val="5000"/>
                  <a:lumOff val="95000"/>
                </a:schemeClr>
              </a:gs>
              <a:gs pos="74000">
                <a:srgbClr val="5288C3"/>
              </a:gs>
              <a:gs pos="83000">
                <a:srgbClr val="5288C3"/>
              </a:gs>
              <a:gs pos="100000">
                <a:srgbClr val="5288C3"/>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190" y="6391447"/>
            <a:ext cx="986133" cy="330028"/>
          </a:xfrm>
          <a:prstGeom prst="rect">
            <a:avLst/>
          </a:prstGeom>
        </p:spPr>
      </p:pic>
      <p:sp>
        <p:nvSpPr>
          <p:cNvPr id="5" name="文本占位符 4"/>
          <p:cNvSpPr>
            <a:spLocks noGrp="1"/>
          </p:cNvSpPr>
          <p:nvPr>
            <p:ph type="body" sz="quarter" idx="10" hasCustomPrompt="1"/>
          </p:nvPr>
        </p:nvSpPr>
        <p:spPr>
          <a:xfrm>
            <a:off x="8185394" y="6400239"/>
            <a:ext cx="2497260" cy="276999"/>
          </a:xfrm>
        </p:spPr>
        <p:txBody>
          <a:bodyPr>
            <a:noAutofit/>
          </a:bodyPr>
          <a:lstStyle>
            <a:lvl1pPr marL="0" indent="0" algn="r">
              <a:buNone/>
              <a:defRPr sz="1200">
                <a:solidFill>
                  <a:schemeClr val="tx1">
                    <a:lumMod val="50000"/>
                    <a:lumOff val="50000"/>
                  </a:schemeClr>
                </a:solidFill>
              </a:defRPr>
            </a:lvl1pPr>
          </a:lstStyle>
          <a:p>
            <a:pPr lvl="0"/>
            <a:r>
              <a:rPr lang="zh-CN" altLang="en-US" dirty="0"/>
              <a:t>此篇演示文稿的标题</a:t>
            </a:r>
            <a:endParaRPr lang="zh-CN" altLang="en-US" dirty="0"/>
          </a:p>
        </p:txBody>
      </p:sp>
      <p:sp>
        <p:nvSpPr>
          <p:cNvPr id="13" name="灯片编号占位符 12"/>
          <p:cNvSpPr>
            <a:spLocks noGrp="1"/>
          </p:cNvSpPr>
          <p:nvPr>
            <p:ph type="sldNum" sz="quarter" idx="13"/>
          </p:nvPr>
        </p:nvSpPr>
        <p:spPr>
          <a:xfrm>
            <a:off x="8610600" y="6356350"/>
            <a:ext cx="2743200" cy="365125"/>
          </a:xfrm>
        </p:spPr>
        <p:txBody>
          <a:bodyPr/>
          <a:lstStyle/>
          <a:p>
            <a:fld id="{FDF8D573-E751-42BE-A30B-72EEAD9D334A}" type="slidenum">
              <a:rPr lang="zh-CN" altLang="en-US" smtClean="0"/>
            </a:fld>
            <a:endParaRPr lang="zh-CN" altLang="en-US"/>
          </a:p>
        </p:txBody>
      </p:sp>
      <p:sp>
        <p:nvSpPr>
          <p:cNvPr id="10" name="文本占位符 2"/>
          <p:cNvSpPr>
            <a:spLocks noGrp="1"/>
          </p:cNvSpPr>
          <p:nvPr>
            <p:ph type="body" sz="quarter" idx="14" hasCustomPrompt="1"/>
          </p:nvPr>
        </p:nvSpPr>
        <p:spPr>
          <a:xfrm>
            <a:off x="1012156" y="627304"/>
            <a:ext cx="7826375" cy="618925"/>
          </a:xfrm>
        </p:spPr>
        <p:txBody>
          <a:bodyPr>
            <a:normAutofit/>
          </a:bodyPr>
          <a:lstStyle>
            <a:lvl1pPr marL="0" indent="0">
              <a:buNone/>
              <a:defRPr sz="4000" b="1">
                <a:solidFill>
                  <a:srgbClr val="5288C3"/>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756367" y="539931"/>
            <a:ext cx="10515600" cy="5428555"/>
          </a:xfrm>
        </p:spPr>
        <p:txBody>
          <a:bodyPr/>
          <a:lstStyle>
            <a:lvl1pPr>
              <a:lnSpc>
                <a:spcPct val="150000"/>
              </a:lnSpc>
              <a:defRPr>
                <a:solidFill>
                  <a:srgbClr val="286BB4"/>
                </a:solidFill>
              </a:defRPr>
            </a:lvl1pPr>
            <a:lvl2pPr>
              <a:lnSpc>
                <a:spcPct val="150000"/>
              </a:lnSpc>
              <a:defRPr>
                <a:solidFill>
                  <a:srgbClr val="286BB4"/>
                </a:solidFill>
              </a:defRPr>
            </a:lvl2pPr>
            <a:lvl3pPr>
              <a:lnSpc>
                <a:spcPct val="150000"/>
              </a:lnSpc>
              <a:defRPr>
                <a:solidFill>
                  <a:srgbClr val="286BB4"/>
                </a:solidFill>
              </a:defRPr>
            </a:lvl3pPr>
            <a:lvl4pPr>
              <a:lnSpc>
                <a:spcPct val="150000"/>
              </a:lnSpc>
              <a:defRPr>
                <a:solidFill>
                  <a:srgbClr val="286BB4"/>
                </a:solidFill>
              </a:defRPr>
            </a:lvl4pPr>
            <a:lvl5pPr>
              <a:lnSpc>
                <a:spcPct val="150000"/>
              </a:lnSpc>
              <a:defRPr>
                <a:solidFill>
                  <a:srgbClr val="286BB4"/>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190" y="6391447"/>
            <a:ext cx="986133" cy="330028"/>
          </a:xfrm>
          <a:prstGeom prst="rect">
            <a:avLst/>
          </a:prstGeom>
        </p:spPr>
      </p:pic>
      <p:sp>
        <p:nvSpPr>
          <p:cNvPr id="10" name="矩形 9"/>
          <p:cNvSpPr/>
          <p:nvPr userDrawn="1"/>
        </p:nvSpPr>
        <p:spPr>
          <a:xfrm>
            <a:off x="0" y="1"/>
            <a:ext cx="12192000" cy="114300"/>
          </a:xfrm>
          <a:prstGeom prst="rect">
            <a:avLst/>
          </a:prstGeom>
          <a:gradFill>
            <a:gsLst>
              <a:gs pos="0">
                <a:schemeClr val="accent1">
                  <a:lumMod val="5000"/>
                  <a:lumOff val="95000"/>
                </a:schemeClr>
              </a:gs>
              <a:gs pos="74000">
                <a:srgbClr val="5288C3"/>
              </a:gs>
              <a:gs pos="83000">
                <a:srgbClr val="5288C3"/>
              </a:gs>
              <a:gs pos="100000">
                <a:srgbClr val="5288C3"/>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4"/>
          <p:cNvSpPr>
            <a:spLocks noGrp="1"/>
          </p:cNvSpPr>
          <p:nvPr>
            <p:ph type="body" sz="quarter" idx="10" hasCustomPrompt="1"/>
          </p:nvPr>
        </p:nvSpPr>
        <p:spPr>
          <a:xfrm>
            <a:off x="8185394" y="6400239"/>
            <a:ext cx="2497260" cy="276999"/>
          </a:xfrm>
        </p:spPr>
        <p:txBody>
          <a:bodyPr>
            <a:noAutofit/>
          </a:bodyPr>
          <a:lstStyle>
            <a:lvl1pPr marL="0" indent="0" algn="r">
              <a:buNone/>
              <a:defRPr sz="1200">
                <a:solidFill>
                  <a:schemeClr val="tx1">
                    <a:lumMod val="50000"/>
                    <a:lumOff val="50000"/>
                  </a:schemeClr>
                </a:solidFill>
              </a:defRPr>
            </a:lvl1pPr>
          </a:lstStyle>
          <a:p>
            <a:pPr lvl="0"/>
            <a:r>
              <a:rPr lang="zh-CN" altLang="en-US" dirty="0"/>
              <a:t>此篇演示文稿的标题</a:t>
            </a:r>
            <a:endParaRPr lang="zh-CN" altLang="en-US" dirty="0"/>
          </a:p>
        </p:txBody>
      </p:sp>
      <p:sp>
        <p:nvSpPr>
          <p:cNvPr id="5" name="灯片编号占位符 4"/>
          <p:cNvSpPr>
            <a:spLocks noGrp="1"/>
          </p:cNvSpPr>
          <p:nvPr>
            <p:ph type="sldNum" sz="quarter" idx="13"/>
          </p:nvPr>
        </p:nvSpPr>
        <p:spPr>
          <a:xfrm>
            <a:off x="8610600" y="6356350"/>
            <a:ext cx="2743200" cy="365125"/>
          </a:xfrm>
        </p:spPr>
        <p:txBody>
          <a:bodyPr/>
          <a:lstStyle/>
          <a:p>
            <a:fld id="{FDF8D573-E751-42BE-A30B-72EEAD9D334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a:off x="0" y="-26894"/>
            <a:ext cx="12192000" cy="4110446"/>
          </a:xfrm>
          <a:prstGeom prst="rect">
            <a:avLst/>
          </a:prstGeom>
          <a:solidFill>
            <a:srgbClr val="558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1757038" y="4243063"/>
            <a:ext cx="9144000" cy="1132523"/>
          </a:xfrm>
          <a:noFill/>
        </p:spPr>
        <p:txBody>
          <a:bodyPr anchor="b">
            <a:normAutofit/>
          </a:bodyPr>
          <a:lstStyle>
            <a:lvl1pPr algn="ctr">
              <a:defRPr sz="5400" b="1">
                <a:solidFill>
                  <a:srgbClr val="558BC8"/>
                </a:solidFill>
              </a:defRPr>
            </a:lvl1pPr>
          </a:lstStyle>
          <a:p>
            <a:r>
              <a:rPr lang="zh-CN" altLang="en-US" dirty="0"/>
              <a:t>感谢您的聆听！</a:t>
            </a:r>
            <a:endParaRPr lang="zh-CN" altLang="en-US" dirty="0"/>
          </a:p>
        </p:txBody>
      </p:sp>
      <p:pic>
        <p:nvPicPr>
          <p:cNvPr id="9" name="图片 8" descr="未标题-2.png"/>
          <p:cNvPicPr>
            <a:picLocks noChangeAspect="1"/>
          </p:cNvPicPr>
          <p:nvPr userDrawn="1"/>
        </p:nvPicPr>
        <p:blipFill>
          <a:blip r:embed="rId2" cstate="print">
            <a:duotone>
              <a:schemeClr val="bg2">
                <a:shade val="45000"/>
                <a:satMod val="135000"/>
              </a:schemeClr>
              <a:prstClr val="white"/>
            </a:duotone>
          </a:blip>
          <a:stretch>
            <a:fillRect/>
          </a:stretch>
        </p:blipFill>
        <p:spPr>
          <a:xfrm>
            <a:off x="0" y="312669"/>
            <a:ext cx="12192000" cy="3476531"/>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7190" y="6391447"/>
            <a:ext cx="986133" cy="33002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F8D573-E751-42BE-A30B-72EEAD9D334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F8D573-E751-42BE-A30B-72EEAD9D334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F8D573-E751-42BE-A30B-72EEAD9D334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8D573-E751-42BE-A30B-72EEAD9D334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初识重构</a:t>
            </a:r>
            <a:endParaRPr lang="zh-CN" altLang="en-US"/>
          </a:p>
        </p:txBody>
      </p:sp>
      <p:sp>
        <p:nvSpPr>
          <p:cNvPr id="3" name="内容占位符 2"/>
          <p:cNvSpPr>
            <a:spLocks noGrp="1"/>
          </p:cNvSpPr>
          <p:nvPr>
            <p:ph sz="quarter" idx="13"/>
          </p:nvPr>
        </p:nvSpPr>
        <p:spPr/>
        <p:txBody>
          <a:bodyPr/>
          <a:lstStyle/>
          <a:p>
            <a:r>
              <a:rPr lang="zh-CN" altLang="en-US"/>
              <a:t>前端开发</a:t>
            </a:r>
            <a:endParaRPr lang="zh-CN" altLang="en-US"/>
          </a:p>
        </p:txBody>
      </p:sp>
      <p:sp>
        <p:nvSpPr>
          <p:cNvPr id="4" name="内容占位符 3"/>
          <p:cNvSpPr>
            <a:spLocks noGrp="1"/>
          </p:cNvSpPr>
          <p:nvPr>
            <p:ph sz="quarter" idx="14"/>
          </p:nvPr>
        </p:nvSpPr>
        <p:spPr/>
        <p:txBody>
          <a:bodyPr/>
          <a:lstStyle/>
          <a:p>
            <a:r>
              <a:rPr lang="zh-CN" altLang="en-US"/>
              <a:t>司超</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0" indent="0">
              <a:buNone/>
            </a:pPr>
            <a:r>
              <a:rPr lang="zh-CN" altLang="en-US" sz="1800" dirty="0" smtClean="0">
                <a:sym typeface="+mn-ea"/>
              </a:rPr>
              <a:t>举一个例子：有一个网站的投票</a:t>
            </a:r>
            <a:r>
              <a:rPr lang="zh-CN" altLang="en-US" sz="1800" dirty="0">
                <a:sym typeface="+mn-ea"/>
              </a:rPr>
              <a:t>功能，当用户点 </a:t>
            </a:r>
            <a:r>
              <a:rPr lang="en-US" altLang="zh-CN" sz="1800" dirty="0">
                <a:sym typeface="+mn-ea"/>
              </a:rPr>
              <a:t>Up </a:t>
            </a:r>
            <a:r>
              <a:rPr lang="zh-CN" altLang="en-US" sz="1800" dirty="0">
                <a:sym typeface="+mn-ea"/>
              </a:rPr>
              <a:t>的时候就加一票，点 </a:t>
            </a:r>
            <a:r>
              <a:rPr lang="en-US" altLang="zh-CN" sz="1800" dirty="0">
                <a:sym typeface="+mn-ea"/>
              </a:rPr>
              <a:t>Down </a:t>
            </a:r>
            <a:r>
              <a:rPr lang="zh-CN" altLang="en-US" sz="1800" dirty="0">
                <a:sym typeface="+mn-ea"/>
              </a:rPr>
              <a:t>就减一票</a:t>
            </a:r>
            <a:r>
              <a:rPr lang="zh-CN" altLang="en-US" sz="1800" dirty="0" smtClean="0">
                <a:sym typeface="+mn-ea"/>
              </a:rPr>
              <a:t>；如果</a:t>
            </a:r>
            <a:r>
              <a:rPr lang="zh-CN" altLang="en-US" sz="1800" dirty="0">
                <a:sym typeface="+mn-ea"/>
              </a:rPr>
              <a:t>用户已经 </a:t>
            </a:r>
            <a:r>
              <a:rPr lang="en-US" altLang="zh-CN" sz="1800" dirty="0">
                <a:sym typeface="+mn-ea"/>
              </a:rPr>
              <a:t>Down </a:t>
            </a:r>
            <a:r>
              <a:rPr lang="zh-CN" altLang="en-US" sz="1800" dirty="0">
                <a:sym typeface="+mn-ea"/>
              </a:rPr>
              <a:t>了，那么点 </a:t>
            </a:r>
            <a:r>
              <a:rPr lang="en-US" altLang="zh-CN" sz="1800" dirty="0">
                <a:sym typeface="+mn-ea"/>
              </a:rPr>
              <a:t>Up </a:t>
            </a:r>
            <a:r>
              <a:rPr lang="zh-CN" altLang="en-US" sz="1800" dirty="0">
                <a:sym typeface="+mn-ea"/>
              </a:rPr>
              <a:t>的时候要加两</a:t>
            </a:r>
            <a:r>
              <a:rPr lang="zh-CN" altLang="en-US" sz="1800" dirty="0" smtClean="0">
                <a:sym typeface="+mn-ea"/>
              </a:rPr>
              <a:t>票，</a:t>
            </a:r>
            <a:r>
              <a:rPr lang="zh-CN" altLang="en-US" sz="1800" dirty="0">
                <a:sym typeface="+mn-ea"/>
              </a:rPr>
              <a:t>如果用户已经 </a:t>
            </a:r>
            <a:r>
              <a:rPr lang="en-US" altLang="zh-CN" sz="1800" dirty="0" smtClean="0">
                <a:sym typeface="+mn-ea"/>
              </a:rPr>
              <a:t>Up</a:t>
            </a:r>
            <a:r>
              <a:rPr lang="zh-CN" altLang="en-US" sz="1800" dirty="0" smtClean="0">
                <a:sym typeface="+mn-ea"/>
              </a:rPr>
              <a:t>了</a:t>
            </a:r>
            <a:r>
              <a:rPr lang="zh-CN" altLang="en-US" sz="1800" dirty="0">
                <a:sym typeface="+mn-ea"/>
              </a:rPr>
              <a:t>，那么点 </a:t>
            </a:r>
            <a:r>
              <a:rPr lang="en-US" altLang="zh-CN" sz="1800" dirty="0" smtClean="0">
                <a:sym typeface="+mn-ea"/>
              </a:rPr>
              <a:t>Down </a:t>
            </a:r>
            <a:r>
              <a:rPr lang="zh-CN" altLang="en-US" sz="1800" dirty="0">
                <a:sym typeface="+mn-ea"/>
              </a:rPr>
              <a:t>的时候</a:t>
            </a:r>
            <a:r>
              <a:rPr lang="zh-CN" altLang="en-US" sz="1800" dirty="0" smtClean="0">
                <a:sym typeface="+mn-ea"/>
              </a:rPr>
              <a:t>要减两</a:t>
            </a:r>
            <a:r>
              <a:rPr lang="zh-CN" altLang="en-US" sz="1800" dirty="0">
                <a:sym typeface="+mn-ea"/>
              </a:rPr>
              <a:t>票</a:t>
            </a:r>
            <a:r>
              <a:rPr lang="zh-CN" altLang="en-US" sz="1800" dirty="0" smtClean="0">
                <a:sym typeface="+mn-ea"/>
              </a:rPr>
              <a:t>。</a:t>
            </a:r>
            <a:endParaRPr lang="en-US" altLang="zh-CN" sz="1800" dirty="0"/>
          </a:p>
          <a:p>
            <a:pPr marL="0" indent="0">
              <a:buNone/>
            </a:pPr>
            <a:r>
              <a:rPr lang="zh-CN" altLang="en-US" sz="1800" dirty="0" smtClean="0">
                <a:sym typeface="+mn-ea"/>
              </a:rPr>
              <a:t>先看一种写法：</a:t>
            </a:r>
            <a:endParaRPr lang="zh-CN" altLang="en-US" sz="1800" dirty="0"/>
          </a:p>
          <a:p>
            <a:pPr marL="0" indent="0">
              <a:buNone/>
            </a:pPr>
            <a:endParaRPr lang="zh-CN" altLang="en-US" sz="1800"/>
          </a:p>
        </p:txBody>
      </p:sp>
      <p:sp>
        <p:nvSpPr>
          <p:cNvPr id="6" name="文本占位符 5"/>
          <p:cNvSpPr>
            <a:spLocks noGrp="1"/>
          </p:cNvSpPr>
          <p:nvPr>
            <p:ph type="body" sz="quarter" idx="10"/>
          </p:nvPr>
        </p:nvSpPr>
        <p:spPr/>
        <p:txBody>
          <a:bodyPr/>
          <a:lstStyle/>
          <a:p>
            <a:endParaRPr lang="zh-CN" altLang="en-US"/>
          </a:p>
        </p:txBody>
      </p:sp>
      <p:sp>
        <p:nvSpPr>
          <p:cNvPr id="3" name="灯片编号占位符 2"/>
          <p:cNvSpPr>
            <a:spLocks noGrp="1"/>
          </p:cNvSpPr>
          <p:nvPr>
            <p:ph type="sldNum" sz="quarter" idx="13"/>
          </p:nvPr>
        </p:nvSpPr>
        <p:spPr/>
        <p:txBody>
          <a:bodyPr/>
          <a:lstStyle/>
          <a:p>
            <a:fld id="{FDF8D573-E751-42BE-A30B-72EEAD9D334A}" type="slidenum">
              <a:rPr lang="zh-CN" altLang="en-US" smtClean="0"/>
            </a:fld>
            <a:endParaRPr lang="zh-CN" altLang="en-US"/>
          </a:p>
        </p:txBody>
      </p:sp>
      <p:sp>
        <p:nvSpPr>
          <p:cNvPr id="7" name="文本占位符 6"/>
          <p:cNvSpPr>
            <a:spLocks noGrp="1"/>
          </p:cNvSpPr>
          <p:nvPr>
            <p:ph type="body" sz="quarter" idx="14"/>
          </p:nvPr>
        </p:nvSpPr>
        <p:spPr/>
        <p:txBody>
          <a:bodyPr>
            <a:normAutofit fontScale="80000"/>
          </a:bodyPr>
          <a:lstStyle/>
          <a:p>
            <a:r>
              <a:rPr lang="zh-CN" altLang="en-US"/>
              <a:t>一个小栗子</a:t>
            </a:r>
            <a:endParaRPr lang="zh-CN" altLang="en-US"/>
          </a:p>
        </p:txBody>
      </p:sp>
      <p:pic>
        <p:nvPicPr>
          <p:cNvPr id="2" name="图片 1"/>
          <p:cNvPicPr>
            <a:picLocks noChangeAspect="1"/>
          </p:cNvPicPr>
          <p:nvPr/>
        </p:nvPicPr>
        <p:blipFill>
          <a:blip r:embed="rId1"/>
          <a:stretch>
            <a:fillRect/>
          </a:stretch>
        </p:blipFill>
        <p:spPr>
          <a:xfrm>
            <a:off x="2948717" y="2832767"/>
            <a:ext cx="4745189" cy="30865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a:t>第二种写法如下：</a:t>
            </a:r>
            <a:endParaRPr lang="zh-CN" altLang="en-US"/>
          </a:p>
        </p:txBody>
      </p:sp>
      <p:sp>
        <p:nvSpPr>
          <p:cNvPr id="7" name="文本占位符 6"/>
          <p:cNvSpPr>
            <a:spLocks noGrp="1"/>
          </p:cNvSpPr>
          <p:nvPr>
            <p:ph type="body" sz="quarter" idx="10"/>
          </p:nvPr>
        </p:nvSpPr>
        <p:spPr/>
        <p:txBody>
          <a:bodyPr/>
          <a:lstStyle/>
          <a:p>
            <a:endParaRPr lang="zh-CN" altLang="en-US"/>
          </a:p>
        </p:txBody>
      </p:sp>
      <p:sp>
        <p:nvSpPr>
          <p:cNvPr id="4" name="灯片编号占位符 3"/>
          <p:cNvSpPr>
            <a:spLocks noGrp="1"/>
          </p:cNvSpPr>
          <p:nvPr>
            <p:ph type="sldNum" sz="quarter" idx="13"/>
          </p:nvPr>
        </p:nvSpPr>
        <p:spPr/>
        <p:txBody>
          <a:bodyPr/>
          <a:lstStyle/>
          <a:p>
            <a:fld id="{FDF8D573-E751-42BE-A30B-72EEAD9D334A}" type="slidenum">
              <a:rPr lang="zh-CN" altLang="en-US" smtClean="0"/>
            </a:fld>
            <a:endParaRPr lang="zh-CN" altLang="en-US"/>
          </a:p>
        </p:txBody>
      </p:sp>
      <p:pic>
        <p:nvPicPr>
          <p:cNvPr id="2" name="图片 1"/>
          <p:cNvPicPr>
            <a:picLocks noChangeAspect="1"/>
          </p:cNvPicPr>
          <p:nvPr/>
        </p:nvPicPr>
        <p:blipFill>
          <a:blip r:embed="rId1"/>
          <a:stretch>
            <a:fillRect/>
          </a:stretch>
        </p:blipFill>
        <p:spPr>
          <a:xfrm>
            <a:off x="2900254" y="1588285"/>
            <a:ext cx="5485688" cy="40353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90000"/>
          </a:bodyPr>
          <a:lstStyle/>
          <a:p>
            <a:pPr marL="0" indent="0">
              <a:buNone/>
            </a:pPr>
            <a:r>
              <a:rPr lang="zh-CN" altLang="en-US" sz="2000" dirty="0">
                <a:sym typeface="+mn-ea"/>
              </a:rPr>
              <a:t>代码行数是通过计算执行的代码行数来量度软件块的</a:t>
            </a:r>
            <a:r>
              <a:rPr lang="zh-CN" altLang="en-US" sz="2000" dirty="0" smtClean="0">
                <a:sym typeface="+mn-ea"/>
              </a:rPr>
              <a:t>大小。虽然</a:t>
            </a:r>
            <a:r>
              <a:rPr lang="zh-CN" altLang="en-US" sz="2000" dirty="0">
                <a:sym typeface="+mn-ea"/>
              </a:rPr>
              <a:t>和上面的特征一样</a:t>
            </a:r>
            <a:r>
              <a:rPr lang="en-US" altLang="zh-CN" sz="2000" dirty="0">
                <a:sym typeface="+mn-ea"/>
              </a:rPr>
              <a:t>,</a:t>
            </a:r>
            <a:r>
              <a:rPr lang="zh-CN" altLang="en-US" sz="2000" dirty="0">
                <a:sym typeface="+mn-ea"/>
              </a:rPr>
              <a:t>这个值也是越低越好</a:t>
            </a:r>
            <a:r>
              <a:rPr lang="en-US" altLang="zh-CN" sz="2000" dirty="0">
                <a:sym typeface="+mn-ea"/>
              </a:rPr>
              <a:t>(</a:t>
            </a:r>
            <a:r>
              <a:rPr lang="zh-CN" altLang="en-US" sz="2000" dirty="0">
                <a:sym typeface="+mn-ea"/>
              </a:rPr>
              <a:t>原因很简单</a:t>
            </a:r>
            <a:r>
              <a:rPr lang="en-US" altLang="zh-CN" sz="2000" dirty="0">
                <a:sym typeface="+mn-ea"/>
              </a:rPr>
              <a:t>,</a:t>
            </a:r>
            <a:r>
              <a:rPr lang="zh-CN" altLang="en-US" sz="2000" dirty="0">
                <a:sym typeface="+mn-ea"/>
              </a:rPr>
              <a:t>你以更少的代码完成功能就能减少你思考的负担</a:t>
            </a:r>
            <a:r>
              <a:rPr lang="en-US" altLang="zh-CN" sz="2000" dirty="0" smtClean="0">
                <a:sym typeface="+mn-ea"/>
              </a:rPr>
              <a:t>)</a:t>
            </a:r>
            <a:r>
              <a:rPr lang="zh-CN" altLang="en-US" sz="2000" dirty="0" smtClean="0">
                <a:sym typeface="+mn-ea"/>
              </a:rPr>
              <a:t>，但</a:t>
            </a:r>
            <a:r>
              <a:rPr lang="zh-CN" altLang="en-US" sz="2000" dirty="0">
                <a:sym typeface="+mn-ea"/>
              </a:rPr>
              <a:t>在用这个特征前有几条告诫你需要</a:t>
            </a:r>
            <a:r>
              <a:rPr lang="zh-CN" altLang="en-US" sz="2000" dirty="0" smtClean="0">
                <a:sym typeface="+mn-ea"/>
              </a:rPr>
              <a:t>知道：</a:t>
            </a:r>
            <a:endParaRPr lang="en-US" altLang="zh-CN" sz="2000" dirty="0"/>
          </a:p>
          <a:p>
            <a:pPr marL="0" indent="0">
              <a:buNone/>
            </a:pPr>
            <a:r>
              <a:rPr lang="en-US" altLang="zh-CN" sz="2000" dirty="0">
                <a:sym typeface="+mn-ea"/>
              </a:rPr>
              <a:t>1.</a:t>
            </a:r>
            <a:r>
              <a:rPr lang="zh-CN" altLang="en-US" sz="2000" dirty="0">
                <a:sym typeface="+mn-ea"/>
              </a:rPr>
              <a:t>不是每行代码都</a:t>
            </a:r>
            <a:r>
              <a:rPr lang="zh-CN" altLang="en-US" sz="2000" dirty="0" smtClean="0">
                <a:sym typeface="+mn-ea"/>
              </a:rPr>
              <a:t>相等。有些</a:t>
            </a:r>
            <a:r>
              <a:rPr lang="zh-CN" altLang="en-US" sz="2000" dirty="0">
                <a:sym typeface="+mn-ea"/>
              </a:rPr>
              <a:t>行是非常</a:t>
            </a:r>
            <a:r>
              <a:rPr lang="zh-CN" altLang="en-US" sz="2000" dirty="0" smtClean="0">
                <a:sym typeface="+mn-ea"/>
              </a:rPr>
              <a:t>简单，有些</a:t>
            </a:r>
            <a:r>
              <a:rPr lang="zh-CN" altLang="en-US" sz="2000" dirty="0">
                <a:sym typeface="+mn-ea"/>
              </a:rPr>
              <a:t>却非常</a:t>
            </a:r>
            <a:r>
              <a:rPr lang="zh-CN" altLang="en-US" sz="2000" dirty="0" smtClean="0">
                <a:sym typeface="+mn-ea"/>
              </a:rPr>
              <a:t>复杂，会</a:t>
            </a:r>
            <a:r>
              <a:rPr lang="zh-CN" altLang="en-US" sz="2000" dirty="0">
                <a:sym typeface="+mn-ea"/>
              </a:rPr>
              <a:t>花费数小时来</a:t>
            </a:r>
            <a:r>
              <a:rPr lang="zh-CN" altLang="en-US" sz="2000" dirty="0" smtClean="0">
                <a:sym typeface="+mn-ea"/>
              </a:rPr>
              <a:t>计算。</a:t>
            </a:r>
            <a:endParaRPr lang="en-US" altLang="zh-CN" sz="2000" dirty="0"/>
          </a:p>
          <a:p>
            <a:pPr marL="0" indent="0">
              <a:buNone/>
            </a:pPr>
            <a:r>
              <a:rPr lang="en-US" altLang="zh-CN" sz="2000" dirty="0">
                <a:sym typeface="+mn-ea"/>
              </a:rPr>
              <a:t>2</a:t>
            </a:r>
            <a:r>
              <a:rPr lang="en-US" altLang="zh-CN" sz="2000" dirty="0" smtClean="0">
                <a:sym typeface="+mn-ea"/>
              </a:rPr>
              <a:t>.</a:t>
            </a:r>
            <a:r>
              <a:rPr lang="zh-CN" altLang="en-US" sz="2000" dirty="0" smtClean="0">
                <a:sym typeface="+mn-ea"/>
              </a:rPr>
              <a:t> 有时</a:t>
            </a:r>
            <a:r>
              <a:rPr lang="zh-CN" altLang="en-US" sz="2000" dirty="0">
                <a:sym typeface="+mn-ea"/>
              </a:rPr>
              <a:t>将一行复杂的代码分割成几行会令它更容易</a:t>
            </a:r>
            <a:r>
              <a:rPr lang="zh-CN" altLang="en-US" sz="2000" dirty="0" smtClean="0">
                <a:sym typeface="+mn-ea"/>
              </a:rPr>
              <a:t>理解；在</a:t>
            </a:r>
            <a:r>
              <a:rPr lang="zh-CN" altLang="en-US" sz="2000" dirty="0">
                <a:sym typeface="+mn-ea"/>
              </a:rPr>
              <a:t>这样的情况</a:t>
            </a:r>
            <a:r>
              <a:rPr lang="zh-CN" altLang="en-US" sz="2000" dirty="0" smtClean="0">
                <a:sym typeface="+mn-ea"/>
              </a:rPr>
              <a:t>下，增加</a:t>
            </a:r>
            <a:r>
              <a:rPr lang="zh-CN" altLang="en-US" sz="2000" dirty="0">
                <a:sym typeface="+mn-ea"/>
              </a:rPr>
              <a:t>了代码行但更容易</a:t>
            </a:r>
            <a:r>
              <a:rPr lang="zh-CN" altLang="en-US" sz="2000" dirty="0" smtClean="0">
                <a:sym typeface="+mn-ea"/>
              </a:rPr>
              <a:t>维护。</a:t>
            </a:r>
            <a:endParaRPr lang="en-US" altLang="zh-CN" sz="2000" dirty="0"/>
          </a:p>
          <a:p>
            <a:pPr marL="0" indent="0">
              <a:buNone/>
            </a:pPr>
            <a:r>
              <a:rPr lang="en-US" altLang="zh-CN" sz="2000" dirty="0">
                <a:sym typeface="+mn-ea"/>
              </a:rPr>
              <a:t>3</a:t>
            </a:r>
            <a:r>
              <a:rPr lang="en-US" altLang="zh-CN" sz="2000" dirty="0" smtClean="0">
                <a:sym typeface="+mn-ea"/>
              </a:rPr>
              <a:t>.</a:t>
            </a:r>
            <a:r>
              <a:rPr lang="zh-CN" altLang="en-US" sz="2000" dirty="0">
                <a:sym typeface="+mn-ea"/>
              </a:rPr>
              <a:t>除非设计完善并彻底测试</a:t>
            </a:r>
            <a:r>
              <a:rPr lang="zh-CN" altLang="en-US" sz="2000" dirty="0" smtClean="0">
                <a:sym typeface="+mn-ea"/>
              </a:rPr>
              <a:t>过，而且</a:t>
            </a:r>
            <a:r>
              <a:rPr lang="zh-CN" altLang="en-US" sz="2000" dirty="0">
                <a:sym typeface="+mn-ea"/>
              </a:rPr>
              <a:t>已成型的所有代码是出自你</a:t>
            </a:r>
            <a:r>
              <a:rPr lang="zh-CN" altLang="en-US" sz="2000" dirty="0" smtClean="0">
                <a:sym typeface="+mn-ea"/>
              </a:rPr>
              <a:t>本人，否则</a:t>
            </a:r>
            <a:r>
              <a:rPr lang="zh-CN" altLang="en-US" sz="2000" dirty="0">
                <a:sym typeface="+mn-ea"/>
              </a:rPr>
              <a:t>代码行数不会精确反映投入软件中的努力的</a:t>
            </a:r>
            <a:r>
              <a:rPr lang="zh-CN" altLang="en-US" sz="2000" dirty="0" smtClean="0">
                <a:sym typeface="+mn-ea"/>
              </a:rPr>
              <a:t>量。</a:t>
            </a:r>
            <a:r>
              <a:rPr lang="zh-CN" altLang="en-US" sz="2000" dirty="0">
                <a:sym typeface="+mn-ea"/>
              </a:rPr>
              <a:t>要聪明地使用这个度</a:t>
            </a:r>
            <a:r>
              <a:rPr lang="zh-CN" altLang="en-US" sz="2000" dirty="0" smtClean="0">
                <a:sym typeface="+mn-ea"/>
              </a:rPr>
              <a:t>量值。在</a:t>
            </a:r>
            <a:r>
              <a:rPr lang="zh-CN" altLang="en-US" sz="2000" dirty="0">
                <a:sym typeface="+mn-ea"/>
              </a:rPr>
              <a:t>以前</a:t>
            </a:r>
            <a:r>
              <a:rPr lang="en-US" altLang="zh-CN" sz="2000" dirty="0">
                <a:sym typeface="+mn-ea"/>
              </a:rPr>
              <a:t>,</a:t>
            </a:r>
            <a:r>
              <a:rPr lang="zh-CN" altLang="en-US" sz="2000" dirty="0">
                <a:sym typeface="+mn-ea"/>
              </a:rPr>
              <a:t>代码行数出名地被滥用于测量每日的编程生产力</a:t>
            </a:r>
            <a:r>
              <a:rPr lang="en-US" altLang="zh-CN" sz="2000" dirty="0">
                <a:sym typeface="+mn-ea"/>
              </a:rPr>
              <a:t>,</a:t>
            </a:r>
            <a:r>
              <a:rPr lang="zh-CN" altLang="en-US" sz="2000" dirty="0">
                <a:sym typeface="+mn-ea"/>
              </a:rPr>
              <a:t>带来了灾难性的</a:t>
            </a:r>
            <a:r>
              <a:rPr lang="zh-CN" altLang="en-US" sz="2000" dirty="0" smtClean="0">
                <a:sym typeface="+mn-ea"/>
              </a:rPr>
              <a:t>结果。</a:t>
            </a:r>
            <a:endParaRPr lang="zh-CN" altLang="en-US" sz="2000" dirty="0"/>
          </a:p>
          <a:p>
            <a:pPr marL="0" indent="0">
              <a:buNone/>
            </a:pPr>
            <a:endParaRPr lang="zh-CN" altLang="en-US" sz="2000" dirty="0"/>
          </a:p>
          <a:p>
            <a:pPr marL="0" indent="0">
              <a:buNone/>
            </a:pPr>
            <a:endParaRPr lang="zh-CN" altLang="en-US" sz="2000"/>
          </a:p>
        </p:txBody>
      </p:sp>
      <p:sp>
        <p:nvSpPr>
          <p:cNvPr id="6" name="文本占位符 5"/>
          <p:cNvSpPr>
            <a:spLocks noGrp="1"/>
          </p:cNvSpPr>
          <p:nvPr>
            <p:ph type="body" sz="quarter" idx="10"/>
          </p:nvPr>
        </p:nvSpPr>
        <p:spPr/>
        <p:txBody>
          <a:bodyPr/>
          <a:lstStyle/>
          <a:p>
            <a:endParaRPr lang="zh-CN" altLang="en-US"/>
          </a:p>
        </p:txBody>
      </p:sp>
      <p:sp>
        <p:nvSpPr>
          <p:cNvPr id="3" name="灯片编号占位符 2"/>
          <p:cNvSpPr>
            <a:spLocks noGrp="1"/>
          </p:cNvSpPr>
          <p:nvPr>
            <p:ph type="sldNum" sz="quarter" idx="13"/>
          </p:nvPr>
        </p:nvSpPr>
        <p:spPr/>
        <p:txBody>
          <a:bodyPr/>
          <a:lstStyle/>
          <a:p>
            <a:fld id="{FDF8D573-E751-42BE-A30B-72EEAD9D334A}" type="slidenum">
              <a:rPr lang="zh-CN" altLang="en-US" smtClean="0"/>
            </a:fld>
            <a:endParaRPr lang="zh-CN" altLang="en-US"/>
          </a:p>
        </p:txBody>
      </p:sp>
      <p:sp>
        <p:nvSpPr>
          <p:cNvPr id="7" name="文本占位符 6"/>
          <p:cNvSpPr>
            <a:spLocks noGrp="1"/>
          </p:cNvSpPr>
          <p:nvPr>
            <p:ph type="body" sz="quarter" idx="14"/>
          </p:nvPr>
        </p:nvSpPr>
        <p:spPr/>
        <p:txBody>
          <a:bodyPr>
            <a:normAutofit fontScale="80000"/>
          </a:bodyPr>
          <a:lstStyle/>
          <a:p>
            <a:r>
              <a:rPr lang="zh-CN" altLang="en-US"/>
              <a:t>关于代码行数</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0" indent="0">
              <a:buNone/>
            </a:pPr>
            <a:r>
              <a:rPr lang="zh-CN" altLang="en-US"/>
              <a:t>合并条件表达式</a:t>
            </a:r>
            <a:endParaRPr lang="zh-CN" altLang="en-US"/>
          </a:p>
        </p:txBody>
      </p:sp>
      <p:sp>
        <p:nvSpPr>
          <p:cNvPr id="6" name="文本占位符 5"/>
          <p:cNvSpPr>
            <a:spLocks noGrp="1"/>
          </p:cNvSpPr>
          <p:nvPr>
            <p:ph type="body" sz="quarter" idx="10"/>
          </p:nvPr>
        </p:nvSpPr>
        <p:spPr/>
        <p:txBody>
          <a:bodyPr/>
          <a:lstStyle/>
          <a:p>
            <a:endParaRPr lang="zh-CN" altLang="en-US"/>
          </a:p>
        </p:txBody>
      </p:sp>
      <p:sp>
        <p:nvSpPr>
          <p:cNvPr id="3" name="灯片编号占位符 2"/>
          <p:cNvSpPr>
            <a:spLocks noGrp="1"/>
          </p:cNvSpPr>
          <p:nvPr>
            <p:ph type="sldNum" sz="quarter" idx="13"/>
          </p:nvPr>
        </p:nvSpPr>
        <p:spPr/>
        <p:txBody>
          <a:bodyPr/>
          <a:lstStyle/>
          <a:p>
            <a:fld id="{FDF8D573-E751-42BE-A30B-72EEAD9D334A}" type="slidenum">
              <a:rPr lang="zh-CN" altLang="en-US" smtClean="0"/>
            </a:fld>
            <a:endParaRPr lang="zh-CN" altLang="en-US"/>
          </a:p>
        </p:txBody>
      </p:sp>
      <p:sp>
        <p:nvSpPr>
          <p:cNvPr id="7" name="文本占位符 6"/>
          <p:cNvSpPr>
            <a:spLocks noGrp="1"/>
          </p:cNvSpPr>
          <p:nvPr>
            <p:ph type="body" sz="quarter" idx="14"/>
          </p:nvPr>
        </p:nvSpPr>
        <p:spPr/>
        <p:txBody>
          <a:bodyPr>
            <a:normAutofit fontScale="80000"/>
          </a:bodyPr>
          <a:lstStyle/>
          <a:p>
            <a:r>
              <a:rPr lang="zh-CN" altLang="en-US"/>
              <a:t>重构之道</a:t>
            </a:r>
            <a:endParaRPr lang="zh-CN" altLang="en-US"/>
          </a:p>
        </p:txBody>
      </p:sp>
      <p:pic>
        <p:nvPicPr>
          <p:cNvPr id="4" name="图片 3"/>
          <p:cNvPicPr>
            <a:picLocks noChangeAspect="1"/>
          </p:cNvPicPr>
          <p:nvPr/>
        </p:nvPicPr>
        <p:blipFill>
          <a:blip r:embed="rId1"/>
          <a:stretch>
            <a:fillRect/>
          </a:stretch>
        </p:blipFill>
        <p:spPr>
          <a:xfrm>
            <a:off x="1103312" y="2841670"/>
            <a:ext cx="3338663" cy="2297000"/>
          </a:xfrm>
          <a:prstGeom prst="rect">
            <a:avLst/>
          </a:prstGeom>
        </p:spPr>
      </p:pic>
      <p:pic>
        <p:nvPicPr>
          <p:cNvPr id="2" name="图片 1"/>
          <p:cNvPicPr>
            <a:picLocks noChangeAspect="1"/>
          </p:cNvPicPr>
          <p:nvPr/>
        </p:nvPicPr>
        <p:blipFill>
          <a:blip r:embed="rId2"/>
          <a:stretch>
            <a:fillRect/>
          </a:stretch>
        </p:blipFill>
        <p:spPr>
          <a:xfrm>
            <a:off x="7308050" y="3350627"/>
            <a:ext cx="4094205" cy="1277960"/>
          </a:xfrm>
          <a:prstGeom prst="rect">
            <a:avLst/>
          </a:prstGeom>
        </p:spPr>
      </p:pic>
      <p:sp>
        <p:nvSpPr>
          <p:cNvPr id="8" name="右箭头 7"/>
          <p:cNvSpPr/>
          <p:nvPr/>
        </p:nvSpPr>
        <p:spPr>
          <a:xfrm>
            <a:off x="5426394" y="3623364"/>
            <a:ext cx="1004552" cy="732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pPr marL="0" indent="0">
              <a:buNone/>
            </a:pPr>
            <a:r>
              <a:rPr lang="zh-CN" altLang="en-US"/>
              <a:t>活用三元表达式</a:t>
            </a:r>
            <a:endParaRPr lang="zh-CN" altLang="en-US"/>
          </a:p>
        </p:txBody>
      </p:sp>
      <p:sp>
        <p:nvSpPr>
          <p:cNvPr id="7" name="文本占位符 6"/>
          <p:cNvSpPr>
            <a:spLocks noGrp="1"/>
          </p:cNvSpPr>
          <p:nvPr>
            <p:ph type="body" sz="quarter" idx="10"/>
          </p:nvPr>
        </p:nvSpPr>
        <p:spPr/>
        <p:txBody>
          <a:bodyPr/>
          <a:lstStyle/>
          <a:p>
            <a:endParaRPr lang="zh-CN" altLang="en-US"/>
          </a:p>
        </p:txBody>
      </p:sp>
      <p:sp>
        <p:nvSpPr>
          <p:cNvPr id="4" name="灯片编号占位符 3"/>
          <p:cNvSpPr>
            <a:spLocks noGrp="1"/>
          </p:cNvSpPr>
          <p:nvPr>
            <p:ph type="sldNum" sz="quarter" idx="13"/>
          </p:nvPr>
        </p:nvSpPr>
        <p:spPr/>
        <p:txBody>
          <a:bodyPr/>
          <a:lstStyle/>
          <a:p>
            <a:fld id="{FDF8D573-E751-42BE-A30B-72EEAD9D334A}" type="slidenum">
              <a:rPr lang="zh-CN" altLang="en-US" smtClean="0"/>
            </a:fld>
            <a:endParaRPr lang="zh-CN" altLang="en-US"/>
          </a:p>
        </p:txBody>
      </p:sp>
      <p:pic>
        <p:nvPicPr>
          <p:cNvPr id="2" name="图片 1"/>
          <p:cNvPicPr>
            <a:picLocks noChangeAspect="1"/>
          </p:cNvPicPr>
          <p:nvPr/>
        </p:nvPicPr>
        <p:blipFill>
          <a:blip r:embed="rId1"/>
          <a:stretch>
            <a:fillRect/>
          </a:stretch>
        </p:blipFill>
        <p:spPr>
          <a:xfrm>
            <a:off x="1788860" y="2537956"/>
            <a:ext cx="2127273" cy="1677273"/>
          </a:xfrm>
          <a:prstGeom prst="rect">
            <a:avLst/>
          </a:prstGeom>
        </p:spPr>
      </p:pic>
      <p:pic>
        <p:nvPicPr>
          <p:cNvPr id="3" name="图片 2"/>
          <p:cNvPicPr>
            <a:picLocks noChangeAspect="1"/>
          </p:cNvPicPr>
          <p:nvPr/>
        </p:nvPicPr>
        <p:blipFill>
          <a:blip r:embed="rId2"/>
          <a:stretch>
            <a:fillRect/>
          </a:stretch>
        </p:blipFill>
        <p:spPr>
          <a:xfrm>
            <a:off x="7098964" y="3147426"/>
            <a:ext cx="1781175" cy="457200"/>
          </a:xfrm>
          <a:prstGeom prst="rect">
            <a:avLst/>
          </a:prstGeom>
        </p:spPr>
      </p:pic>
      <p:sp>
        <p:nvSpPr>
          <p:cNvPr id="5" name="右箭头 4"/>
          <p:cNvSpPr/>
          <p:nvPr/>
        </p:nvSpPr>
        <p:spPr>
          <a:xfrm>
            <a:off x="5057131" y="3147856"/>
            <a:ext cx="1188596" cy="669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pPr marL="0" indent="0">
              <a:buNone/>
            </a:pPr>
            <a:r>
              <a:rPr lang="zh-CN" altLang="en-US"/>
              <a:t>精炼语句</a:t>
            </a:r>
            <a:endParaRPr lang="zh-CN" altLang="en-US"/>
          </a:p>
        </p:txBody>
      </p:sp>
      <p:sp>
        <p:nvSpPr>
          <p:cNvPr id="7" name="文本占位符 6"/>
          <p:cNvSpPr>
            <a:spLocks noGrp="1"/>
          </p:cNvSpPr>
          <p:nvPr>
            <p:ph type="body" sz="quarter" idx="10"/>
          </p:nvPr>
        </p:nvSpPr>
        <p:spPr/>
        <p:txBody>
          <a:bodyPr/>
          <a:lstStyle/>
          <a:p>
            <a:endParaRPr lang="zh-CN" altLang="en-US"/>
          </a:p>
        </p:txBody>
      </p:sp>
      <p:sp>
        <p:nvSpPr>
          <p:cNvPr id="4" name="灯片编号占位符 3"/>
          <p:cNvSpPr>
            <a:spLocks noGrp="1"/>
          </p:cNvSpPr>
          <p:nvPr>
            <p:ph type="sldNum" sz="quarter" idx="13"/>
          </p:nvPr>
        </p:nvSpPr>
        <p:spPr/>
        <p:txBody>
          <a:bodyPr/>
          <a:lstStyle/>
          <a:p>
            <a:fld id="{FDF8D573-E751-42BE-A30B-72EEAD9D334A}" type="slidenum">
              <a:rPr lang="zh-CN" altLang="en-US" smtClean="0"/>
            </a:fld>
            <a:endParaRPr lang="zh-CN" altLang="en-US"/>
          </a:p>
        </p:txBody>
      </p:sp>
      <p:sp>
        <p:nvSpPr>
          <p:cNvPr id="5" name="右箭头 4"/>
          <p:cNvSpPr/>
          <p:nvPr/>
        </p:nvSpPr>
        <p:spPr>
          <a:xfrm>
            <a:off x="5419716" y="3148491"/>
            <a:ext cx="1188596" cy="669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1"/>
          <a:stretch>
            <a:fillRect/>
          </a:stretch>
        </p:blipFill>
        <p:spPr>
          <a:xfrm>
            <a:off x="756285" y="2892425"/>
            <a:ext cx="3761740" cy="1181100"/>
          </a:xfrm>
          <a:prstGeom prst="rect">
            <a:avLst/>
          </a:prstGeom>
        </p:spPr>
      </p:pic>
      <p:pic>
        <p:nvPicPr>
          <p:cNvPr id="9" name="图片 8"/>
          <p:cNvPicPr>
            <a:picLocks noChangeAspect="1"/>
          </p:cNvPicPr>
          <p:nvPr/>
        </p:nvPicPr>
        <p:blipFill>
          <a:blip r:embed="rId2"/>
          <a:stretch>
            <a:fillRect/>
          </a:stretch>
        </p:blipFill>
        <p:spPr>
          <a:xfrm>
            <a:off x="7401560" y="2744470"/>
            <a:ext cx="3085465" cy="14763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pPr marL="0" indent="0">
              <a:buNone/>
            </a:pPr>
            <a:r>
              <a:rPr lang="zh-CN" altLang="en-US" dirty="0" smtClean="0">
                <a:sym typeface="+mn-ea"/>
              </a:rPr>
              <a:t>三、提取重复代码到单独的方法</a:t>
            </a:r>
            <a:endParaRPr lang="en-US" altLang="zh-CN" dirty="0" smtClean="0"/>
          </a:p>
          <a:p>
            <a:pPr marL="0" indent="0">
              <a:buNone/>
            </a:pPr>
            <a:r>
              <a:rPr lang="zh-CN" altLang="en-US" dirty="0" smtClean="0">
                <a:sym typeface="+mn-ea"/>
              </a:rPr>
              <a:t>四、函数命名要规范，参数不宜过多</a:t>
            </a:r>
            <a:endParaRPr lang="en-US" altLang="zh-CN" dirty="0" smtClean="0"/>
          </a:p>
          <a:p>
            <a:pPr marL="0" indent="0">
              <a:buNone/>
            </a:pPr>
            <a:r>
              <a:rPr lang="zh-CN" altLang="en-US" dirty="0" smtClean="0">
                <a:sym typeface="+mn-ea"/>
              </a:rPr>
              <a:t>五、避免硬编码</a:t>
            </a:r>
            <a:endParaRPr lang="en-US" altLang="zh-CN" dirty="0" smtClean="0"/>
          </a:p>
          <a:p>
            <a:pPr marL="0" indent="0">
              <a:buNone/>
            </a:pPr>
            <a:r>
              <a:rPr lang="zh-CN" altLang="en-US" dirty="0" smtClean="0">
                <a:sym typeface="+mn-ea"/>
              </a:rPr>
              <a:t>六、保持方法功能单一</a:t>
            </a:r>
            <a:endParaRPr lang="en-US" altLang="zh-CN" dirty="0" smtClean="0"/>
          </a:p>
          <a:p>
            <a:pPr marL="0" indent="0">
              <a:buNone/>
            </a:pPr>
            <a:endParaRPr lang="zh-CN" altLang="en-US" dirty="0"/>
          </a:p>
          <a:p>
            <a:pPr marL="0" indent="0">
              <a:buNone/>
            </a:pPr>
            <a:endParaRPr lang="zh-CN" altLang="en-US"/>
          </a:p>
        </p:txBody>
      </p:sp>
      <p:sp>
        <p:nvSpPr>
          <p:cNvPr id="7" name="文本占位符 6"/>
          <p:cNvSpPr>
            <a:spLocks noGrp="1"/>
          </p:cNvSpPr>
          <p:nvPr>
            <p:ph type="body" sz="quarter" idx="10"/>
          </p:nvPr>
        </p:nvSpPr>
        <p:spPr/>
        <p:txBody>
          <a:bodyPr/>
          <a:lstStyle/>
          <a:p>
            <a:endParaRPr lang="zh-CN" altLang="en-US"/>
          </a:p>
        </p:txBody>
      </p:sp>
      <p:sp>
        <p:nvSpPr>
          <p:cNvPr id="4" name="灯片编号占位符 3"/>
          <p:cNvSpPr>
            <a:spLocks noGrp="1"/>
          </p:cNvSpPr>
          <p:nvPr>
            <p:ph type="sldNum" sz="quarter" idx="13"/>
          </p:nvPr>
        </p:nvSpPr>
        <p:spPr/>
        <p:txBody>
          <a:bodyPr/>
          <a:lstStyle/>
          <a:p>
            <a:fld id="{FDF8D573-E751-42BE-A30B-72EEAD9D334A}"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pPr marL="0" indent="0">
              <a:buNone/>
            </a:pPr>
            <a:r>
              <a:rPr lang="zh-CN" altLang="en-US" dirty="0" smtClean="0">
                <a:sym typeface="+mn-ea"/>
              </a:rPr>
              <a:t>七、复杂的回调函数建议使用</a:t>
            </a:r>
            <a:r>
              <a:rPr lang="en-US" altLang="zh-CN" dirty="0" smtClean="0">
                <a:sym typeface="+mn-ea"/>
              </a:rPr>
              <a:t>jQuery</a:t>
            </a:r>
            <a:r>
              <a:rPr lang="zh-CN" altLang="en-US" dirty="0" smtClean="0">
                <a:sym typeface="+mn-ea"/>
              </a:rPr>
              <a:t>的</a:t>
            </a:r>
            <a:r>
              <a:rPr lang="en-US" altLang="zh-CN" dirty="0" smtClean="0">
                <a:sym typeface="+mn-ea"/>
              </a:rPr>
              <a:t>deferred</a:t>
            </a:r>
            <a:r>
              <a:rPr lang="zh-CN" altLang="en-US" dirty="0" smtClean="0">
                <a:sym typeface="+mn-ea"/>
              </a:rPr>
              <a:t>对象</a:t>
            </a:r>
            <a:endParaRPr lang="zh-CN" altLang="en-US"/>
          </a:p>
        </p:txBody>
      </p:sp>
      <p:sp>
        <p:nvSpPr>
          <p:cNvPr id="7" name="文本占位符 6"/>
          <p:cNvSpPr>
            <a:spLocks noGrp="1"/>
          </p:cNvSpPr>
          <p:nvPr>
            <p:ph type="body" sz="quarter" idx="10"/>
          </p:nvPr>
        </p:nvSpPr>
        <p:spPr/>
        <p:txBody>
          <a:bodyPr/>
          <a:lstStyle/>
          <a:p>
            <a:endParaRPr lang="zh-CN" altLang="en-US"/>
          </a:p>
        </p:txBody>
      </p:sp>
      <p:sp>
        <p:nvSpPr>
          <p:cNvPr id="4" name="灯片编号占位符 3"/>
          <p:cNvSpPr>
            <a:spLocks noGrp="1"/>
          </p:cNvSpPr>
          <p:nvPr>
            <p:ph type="sldNum" sz="quarter" idx="13"/>
          </p:nvPr>
        </p:nvSpPr>
        <p:spPr/>
        <p:txBody>
          <a:bodyPr/>
          <a:lstStyle/>
          <a:p>
            <a:fld id="{FDF8D573-E751-42BE-A30B-72EEAD9D334A}"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400497" y="2359958"/>
            <a:ext cx="2438400" cy="2247900"/>
          </a:xfrm>
          <a:prstGeom prst="rect">
            <a:avLst/>
          </a:prstGeom>
        </p:spPr>
      </p:pic>
      <p:pic>
        <p:nvPicPr>
          <p:cNvPr id="2" name="图片 1"/>
          <p:cNvPicPr>
            <a:picLocks noChangeAspect="1"/>
          </p:cNvPicPr>
          <p:nvPr/>
        </p:nvPicPr>
        <p:blipFill>
          <a:blip r:embed="rId2"/>
          <a:stretch>
            <a:fillRect/>
          </a:stretch>
        </p:blipFill>
        <p:spPr>
          <a:xfrm>
            <a:off x="6917202" y="3064808"/>
            <a:ext cx="3686175" cy="838200"/>
          </a:xfrm>
          <a:prstGeom prst="rect">
            <a:avLst/>
          </a:prstGeom>
        </p:spPr>
      </p:pic>
      <p:sp>
        <p:nvSpPr>
          <p:cNvPr id="3" name="右箭头 2"/>
          <p:cNvSpPr/>
          <p:nvPr/>
        </p:nvSpPr>
        <p:spPr>
          <a:xfrm>
            <a:off x="4779904" y="3167201"/>
            <a:ext cx="1197736" cy="811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pPr marL="0" indent="0">
              <a:buNone/>
            </a:pPr>
            <a:r>
              <a:rPr lang="zh-CN" altLang="en-US"/>
              <a:t>有多个回调的情况</a:t>
            </a:r>
            <a:endParaRPr lang="zh-CN" altLang="en-US"/>
          </a:p>
        </p:txBody>
      </p:sp>
      <p:sp>
        <p:nvSpPr>
          <p:cNvPr id="7" name="文本占位符 6"/>
          <p:cNvSpPr>
            <a:spLocks noGrp="1"/>
          </p:cNvSpPr>
          <p:nvPr>
            <p:ph type="body" sz="quarter" idx="10"/>
          </p:nvPr>
        </p:nvSpPr>
        <p:spPr/>
        <p:txBody>
          <a:bodyPr/>
          <a:lstStyle/>
          <a:p>
            <a:endParaRPr lang="zh-CN" altLang="en-US"/>
          </a:p>
        </p:txBody>
      </p:sp>
      <p:sp>
        <p:nvSpPr>
          <p:cNvPr id="4" name="灯片编号占位符 3"/>
          <p:cNvSpPr>
            <a:spLocks noGrp="1"/>
          </p:cNvSpPr>
          <p:nvPr>
            <p:ph type="sldNum" sz="quarter" idx="13"/>
          </p:nvPr>
        </p:nvSpPr>
        <p:spPr/>
        <p:txBody>
          <a:bodyPr/>
          <a:lstStyle/>
          <a:p>
            <a:fld id="{FDF8D573-E751-42BE-A30B-72EEAD9D334A}" type="slidenum">
              <a:rPr lang="zh-CN" altLang="en-US" smtClean="0"/>
            </a:fld>
            <a:endParaRPr lang="zh-CN" altLang="en-US"/>
          </a:p>
        </p:txBody>
      </p:sp>
      <p:pic>
        <p:nvPicPr>
          <p:cNvPr id="2" name="图片 1"/>
          <p:cNvPicPr>
            <a:picLocks noChangeAspect="1"/>
          </p:cNvPicPr>
          <p:nvPr/>
        </p:nvPicPr>
        <p:blipFill>
          <a:blip r:embed="rId1"/>
          <a:stretch>
            <a:fillRect/>
          </a:stretch>
        </p:blipFill>
        <p:spPr>
          <a:xfrm>
            <a:off x="2238705" y="2378669"/>
            <a:ext cx="5870677" cy="148234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pPr marL="0" indent="0">
              <a:buNone/>
            </a:pPr>
            <a:r>
              <a:rPr lang="zh-CN" altLang="en-US"/>
              <a:t>为多个操作指定一个回调函数</a:t>
            </a:r>
            <a:endParaRPr lang="zh-CN" altLang="en-US"/>
          </a:p>
        </p:txBody>
      </p:sp>
      <p:sp>
        <p:nvSpPr>
          <p:cNvPr id="7" name="文本占位符 6"/>
          <p:cNvSpPr>
            <a:spLocks noGrp="1"/>
          </p:cNvSpPr>
          <p:nvPr>
            <p:ph type="body" sz="quarter" idx="10"/>
          </p:nvPr>
        </p:nvSpPr>
        <p:spPr/>
        <p:txBody>
          <a:bodyPr/>
          <a:lstStyle/>
          <a:p>
            <a:endParaRPr lang="zh-CN" altLang="en-US"/>
          </a:p>
        </p:txBody>
      </p:sp>
      <p:sp>
        <p:nvSpPr>
          <p:cNvPr id="4" name="灯片编号占位符 3"/>
          <p:cNvSpPr>
            <a:spLocks noGrp="1"/>
          </p:cNvSpPr>
          <p:nvPr>
            <p:ph type="sldNum" sz="quarter" idx="13"/>
          </p:nvPr>
        </p:nvSpPr>
        <p:spPr/>
        <p:txBody>
          <a:bodyPr/>
          <a:lstStyle/>
          <a:p>
            <a:fld id="{FDF8D573-E751-42BE-A30B-72EEAD9D334A}" type="slidenum">
              <a:rPr lang="zh-CN" altLang="en-US" smtClean="0"/>
            </a:fld>
            <a:endParaRPr lang="zh-CN" altLang="en-US"/>
          </a:p>
        </p:txBody>
      </p:sp>
      <p:pic>
        <p:nvPicPr>
          <p:cNvPr id="2" name="图片 1"/>
          <p:cNvPicPr>
            <a:picLocks noChangeAspect="1"/>
          </p:cNvPicPr>
          <p:nvPr/>
        </p:nvPicPr>
        <p:blipFill>
          <a:blip r:embed="rId1"/>
          <a:stretch>
            <a:fillRect/>
          </a:stretch>
        </p:blipFill>
        <p:spPr>
          <a:xfrm>
            <a:off x="1844791" y="2337528"/>
            <a:ext cx="8040161" cy="15287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DF8D573-E751-42BE-A30B-72EEAD9D334A}" type="slidenum">
              <a:rPr lang="zh-CN" altLang="en-US" smtClean="0"/>
            </a:fld>
            <a:endParaRPr lang="zh-CN" altLang="en-US"/>
          </a:p>
        </p:txBody>
      </p:sp>
      <p:sp>
        <p:nvSpPr>
          <p:cNvPr id="3" name="文本占位符 2"/>
          <p:cNvSpPr>
            <a:spLocks noGrp="1"/>
          </p:cNvSpPr>
          <p:nvPr>
            <p:ph type="body" sz="quarter" idx="13"/>
          </p:nvPr>
        </p:nvSpPr>
        <p:spPr/>
        <p:txBody>
          <a:bodyPr/>
          <a:lstStyle/>
          <a:p>
            <a:r>
              <a:rPr lang="en-US" altLang="zh-CN"/>
              <a:t>1</a:t>
            </a:r>
            <a:r>
              <a:rPr lang="zh-CN" altLang="en-US"/>
              <a:t>、重构简介</a:t>
            </a:r>
            <a:endParaRPr lang="zh-CN" altLang="en-US"/>
          </a:p>
        </p:txBody>
      </p:sp>
      <p:sp>
        <p:nvSpPr>
          <p:cNvPr id="4" name="文本占位符 3"/>
          <p:cNvSpPr>
            <a:spLocks noGrp="1"/>
          </p:cNvSpPr>
          <p:nvPr>
            <p:ph type="body" sz="quarter" idx="14"/>
          </p:nvPr>
        </p:nvSpPr>
        <p:spPr/>
        <p:txBody>
          <a:bodyPr/>
          <a:lstStyle/>
          <a:p>
            <a:r>
              <a:rPr lang="en-US" altLang="zh-CN"/>
              <a:t>2</a:t>
            </a:r>
            <a:r>
              <a:rPr lang="zh-CN" altLang="en-US"/>
              <a:t>、判断方法</a:t>
            </a:r>
            <a:endParaRPr lang="zh-CN" altLang="en-US"/>
          </a:p>
        </p:txBody>
      </p:sp>
      <p:sp>
        <p:nvSpPr>
          <p:cNvPr id="5" name="文本占位符 4"/>
          <p:cNvSpPr>
            <a:spLocks noGrp="1"/>
          </p:cNvSpPr>
          <p:nvPr>
            <p:ph type="body" sz="quarter" idx="15"/>
          </p:nvPr>
        </p:nvSpPr>
        <p:spPr/>
        <p:txBody>
          <a:bodyPr/>
          <a:lstStyle/>
          <a:p>
            <a:r>
              <a:rPr lang="en-US" altLang="zh-CN"/>
              <a:t>3</a:t>
            </a:r>
            <a:r>
              <a:rPr lang="zh-CN" altLang="en-US"/>
              <a:t>、重构之道</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pPr marL="0" indent="0">
              <a:buNone/>
            </a:pPr>
            <a:r>
              <a:rPr lang="zh-CN" altLang="en-US"/>
              <a:t>非</a:t>
            </a:r>
            <a:r>
              <a:rPr lang="en-US" altLang="zh-CN"/>
              <a:t>ajax</a:t>
            </a:r>
            <a:r>
              <a:rPr lang="zh-CN" altLang="en-US"/>
              <a:t>情况下使用</a:t>
            </a:r>
            <a:endParaRPr lang="zh-CN" altLang="en-US"/>
          </a:p>
        </p:txBody>
      </p:sp>
      <p:sp>
        <p:nvSpPr>
          <p:cNvPr id="7" name="文本占位符 6"/>
          <p:cNvSpPr>
            <a:spLocks noGrp="1"/>
          </p:cNvSpPr>
          <p:nvPr>
            <p:ph type="body" sz="quarter" idx="10"/>
          </p:nvPr>
        </p:nvSpPr>
        <p:spPr/>
        <p:txBody>
          <a:bodyPr/>
          <a:lstStyle/>
          <a:p>
            <a:endParaRPr lang="zh-CN" altLang="en-US"/>
          </a:p>
        </p:txBody>
      </p:sp>
      <p:sp>
        <p:nvSpPr>
          <p:cNvPr id="4" name="灯片编号占位符 3"/>
          <p:cNvSpPr>
            <a:spLocks noGrp="1"/>
          </p:cNvSpPr>
          <p:nvPr>
            <p:ph type="sldNum" sz="quarter" idx="13"/>
          </p:nvPr>
        </p:nvSpPr>
        <p:spPr/>
        <p:txBody>
          <a:bodyPr/>
          <a:lstStyle/>
          <a:p>
            <a:fld id="{FDF8D573-E751-42BE-A30B-72EEAD9D334A}" type="slidenum">
              <a:rPr lang="zh-CN" altLang="en-US" smtClean="0"/>
            </a:fld>
            <a:endParaRPr lang="zh-CN" altLang="en-US"/>
          </a:p>
        </p:txBody>
      </p:sp>
      <p:pic>
        <p:nvPicPr>
          <p:cNvPr id="2" name="图片 1"/>
          <p:cNvPicPr>
            <a:picLocks noChangeAspect="1"/>
          </p:cNvPicPr>
          <p:nvPr/>
        </p:nvPicPr>
        <p:blipFill>
          <a:blip r:embed="rId1"/>
          <a:stretch>
            <a:fillRect/>
          </a:stretch>
        </p:blipFill>
        <p:spPr>
          <a:xfrm>
            <a:off x="2285260" y="1517435"/>
            <a:ext cx="5899856" cy="39512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0" indent="0">
              <a:buNone/>
            </a:pPr>
            <a:r>
              <a:rPr lang="zh-CN" altLang="en-US" dirty="0" smtClean="0">
                <a:sym typeface="+mn-ea"/>
              </a:rPr>
              <a:t>写代码不能不拘小节。能写出功能健全、容易维护、易于阅读的代码非一朝一夕之功，需要大家平常就要有关注代码质量的意识，坚持代码</a:t>
            </a:r>
            <a:r>
              <a:rPr lang="en-US" altLang="zh-CN" dirty="0" smtClean="0">
                <a:sym typeface="+mn-ea"/>
              </a:rPr>
              <a:t>review</a:t>
            </a:r>
            <a:r>
              <a:rPr lang="zh-CN" altLang="en-US" dirty="0" smtClean="0">
                <a:sym typeface="+mn-ea"/>
              </a:rPr>
              <a:t>，互相取长补短，不积累技术债务。</a:t>
            </a:r>
            <a:endParaRPr lang="zh-CN" altLang="en-US"/>
          </a:p>
        </p:txBody>
      </p:sp>
      <p:sp>
        <p:nvSpPr>
          <p:cNvPr id="6" name="文本占位符 5"/>
          <p:cNvSpPr>
            <a:spLocks noGrp="1"/>
          </p:cNvSpPr>
          <p:nvPr>
            <p:ph type="body" sz="quarter" idx="10"/>
          </p:nvPr>
        </p:nvSpPr>
        <p:spPr/>
        <p:txBody>
          <a:bodyPr/>
          <a:lstStyle/>
          <a:p>
            <a:endParaRPr lang="zh-CN" altLang="en-US"/>
          </a:p>
        </p:txBody>
      </p:sp>
      <p:sp>
        <p:nvSpPr>
          <p:cNvPr id="3" name="灯片编号占位符 2"/>
          <p:cNvSpPr>
            <a:spLocks noGrp="1"/>
          </p:cNvSpPr>
          <p:nvPr>
            <p:ph type="sldNum" sz="quarter" idx="13"/>
          </p:nvPr>
        </p:nvSpPr>
        <p:spPr/>
        <p:txBody>
          <a:bodyPr/>
          <a:lstStyle/>
          <a:p>
            <a:fld id="{FDF8D573-E751-42BE-A30B-72EEAD9D334A}" type="slidenum">
              <a:rPr lang="zh-CN" altLang="en-US" smtClean="0"/>
            </a:fld>
            <a:endParaRPr lang="zh-CN" altLang="en-US"/>
          </a:p>
        </p:txBody>
      </p:sp>
      <p:sp>
        <p:nvSpPr>
          <p:cNvPr id="7" name="文本占位符 6"/>
          <p:cNvSpPr>
            <a:spLocks noGrp="1"/>
          </p:cNvSpPr>
          <p:nvPr>
            <p:ph type="body" sz="quarter" idx="14"/>
          </p:nvPr>
        </p:nvSpPr>
        <p:spPr/>
        <p:txBody>
          <a:bodyPr>
            <a:normAutofit fontScale="80000"/>
          </a:bodyPr>
          <a:lstStyle/>
          <a:p>
            <a:r>
              <a:rPr lang="zh-CN" altLang="en-US"/>
              <a:t>小结</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0" indent="0">
              <a:buNone/>
            </a:pPr>
            <a:r>
              <a:rPr lang="en-US" altLang="zh-CN" sz="2000"/>
              <a:t>1</a:t>
            </a:r>
            <a:r>
              <a:rPr lang="zh-CN" altLang="en-US" sz="2000"/>
              <a:t>、jQuery的deferred对象详解</a:t>
            </a:r>
            <a:endParaRPr lang="zh-CN" altLang="en-US" sz="2000"/>
          </a:p>
          <a:p>
            <a:pPr marL="0" indent="0">
              <a:buNone/>
            </a:pPr>
            <a:r>
              <a:rPr lang="zh-CN" altLang="en-US" sz="1400"/>
              <a:t>地址：http://www.ruanyifeng.com/blog/2011/08/a_detailed_explanation_of_jquery_deferred_object</a:t>
            </a:r>
            <a:endParaRPr lang="zh-CN" altLang="en-US" sz="1400"/>
          </a:p>
          <a:p>
            <a:pPr marL="0" indent="0">
              <a:buNone/>
            </a:pPr>
            <a:r>
              <a:rPr lang="en-US" altLang="zh-CN" sz="2000"/>
              <a:t>2</a:t>
            </a:r>
            <a:r>
              <a:rPr lang="zh-CN" altLang="en-US" sz="2000"/>
              <a:t>、重构:改善既有代码的设计 马丁·福勒 (Martin Fowler) 著，翻译：熊节</a:t>
            </a:r>
            <a:endParaRPr lang="zh-CN" altLang="en-US" sz="2000"/>
          </a:p>
          <a:p>
            <a:pPr marL="0" indent="0">
              <a:buNone/>
            </a:pPr>
            <a:r>
              <a:rPr lang="en-US" altLang="zh-CN" sz="2000"/>
              <a:t>3</a:t>
            </a:r>
            <a:r>
              <a:rPr lang="zh-CN" altLang="en-US" sz="2000"/>
              <a:t>、知乎：如何写出优美的</a:t>
            </a:r>
            <a:r>
              <a:rPr lang="en-US" altLang="zh-CN" sz="2000"/>
              <a:t>JavaScript</a:t>
            </a:r>
            <a:r>
              <a:rPr lang="zh-CN" altLang="en-US" sz="2000"/>
              <a:t>代码</a:t>
            </a:r>
            <a:endParaRPr lang="zh-CN" altLang="en-US" sz="2000"/>
          </a:p>
          <a:p>
            <a:pPr marL="0" indent="0">
              <a:buNone/>
            </a:pPr>
            <a:r>
              <a:rPr lang="zh-CN" altLang="en-US" sz="1400"/>
              <a:t>地址：https://www.zhihu.com/question/20635785</a:t>
            </a:r>
            <a:endParaRPr lang="zh-CN" altLang="en-US" sz="1400"/>
          </a:p>
        </p:txBody>
      </p:sp>
      <p:sp>
        <p:nvSpPr>
          <p:cNvPr id="6" name="文本占位符 5"/>
          <p:cNvSpPr>
            <a:spLocks noGrp="1"/>
          </p:cNvSpPr>
          <p:nvPr>
            <p:ph type="body" sz="quarter" idx="10"/>
          </p:nvPr>
        </p:nvSpPr>
        <p:spPr/>
        <p:txBody>
          <a:bodyPr/>
          <a:lstStyle/>
          <a:p>
            <a:endParaRPr lang="zh-CN" altLang="en-US"/>
          </a:p>
        </p:txBody>
      </p:sp>
      <p:sp>
        <p:nvSpPr>
          <p:cNvPr id="3" name="灯片编号占位符 2"/>
          <p:cNvSpPr>
            <a:spLocks noGrp="1"/>
          </p:cNvSpPr>
          <p:nvPr>
            <p:ph type="sldNum" sz="quarter" idx="13"/>
          </p:nvPr>
        </p:nvSpPr>
        <p:spPr/>
        <p:txBody>
          <a:bodyPr/>
          <a:lstStyle/>
          <a:p>
            <a:fld id="{FDF8D573-E751-42BE-A30B-72EEAD9D334A}" type="slidenum">
              <a:rPr lang="zh-CN" altLang="en-US" smtClean="0"/>
            </a:fld>
            <a:endParaRPr lang="zh-CN" altLang="en-US"/>
          </a:p>
        </p:txBody>
      </p:sp>
      <p:sp>
        <p:nvSpPr>
          <p:cNvPr id="7" name="文本占位符 6"/>
          <p:cNvSpPr>
            <a:spLocks noGrp="1"/>
          </p:cNvSpPr>
          <p:nvPr>
            <p:ph type="body" sz="quarter" idx="14"/>
          </p:nvPr>
        </p:nvSpPr>
        <p:spPr/>
        <p:txBody>
          <a:bodyPr>
            <a:normAutofit fontScale="80000"/>
          </a:bodyPr>
          <a:lstStyle/>
          <a:p>
            <a:r>
              <a:rPr lang="zh-CN" altLang="en-US"/>
              <a:t>参考</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lstStyle/>
          <a:p>
            <a:fld id="{FDF8D573-E751-42BE-A30B-72EEAD9D334A}"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0" indent="0">
              <a:buNone/>
            </a:pPr>
            <a:r>
              <a:rPr lang="zh-CN" altLang="en-US" dirty="0" smtClean="0">
                <a:sym typeface="+mn-ea"/>
              </a:rPr>
              <a:t>重构是这样一个过程：在不改变代码外在行为的前提下，对代码做出修改，以改进程序的内部结构。它是一种经千锤百炼形成的有条不紊的程序整理方法，可以最大限度地减少整理过程中引入错误的几率。本质上说，重构就是在代码写好之后改进它的设计。</a:t>
            </a:r>
            <a:endParaRPr lang="zh-CN" altLang="en-US"/>
          </a:p>
        </p:txBody>
      </p:sp>
      <p:sp>
        <p:nvSpPr>
          <p:cNvPr id="6" name="文本占位符 5"/>
          <p:cNvSpPr>
            <a:spLocks noGrp="1"/>
          </p:cNvSpPr>
          <p:nvPr>
            <p:ph type="body" sz="quarter" idx="10"/>
          </p:nvPr>
        </p:nvSpPr>
        <p:spPr/>
        <p:txBody>
          <a:bodyPr/>
          <a:lstStyle/>
          <a:p>
            <a:endParaRPr lang="zh-CN" altLang="en-US"/>
          </a:p>
        </p:txBody>
      </p:sp>
      <p:sp>
        <p:nvSpPr>
          <p:cNvPr id="3" name="灯片编号占位符 2"/>
          <p:cNvSpPr>
            <a:spLocks noGrp="1"/>
          </p:cNvSpPr>
          <p:nvPr>
            <p:ph type="sldNum" sz="quarter" idx="13"/>
          </p:nvPr>
        </p:nvSpPr>
        <p:spPr/>
        <p:txBody>
          <a:bodyPr/>
          <a:lstStyle/>
          <a:p>
            <a:fld id="{FDF8D573-E751-42BE-A30B-72EEAD9D334A}" type="slidenum">
              <a:rPr lang="zh-CN" altLang="en-US" smtClean="0"/>
            </a:fld>
            <a:endParaRPr lang="zh-CN" altLang="en-US"/>
          </a:p>
        </p:txBody>
      </p:sp>
      <p:sp>
        <p:nvSpPr>
          <p:cNvPr id="7" name="文本占位符 6"/>
          <p:cNvSpPr>
            <a:spLocks noGrp="1"/>
          </p:cNvSpPr>
          <p:nvPr>
            <p:ph type="body" sz="quarter" idx="14"/>
          </p:nvPr>
        </p:nvSpPr>
        <p:spPr/>
        <p:txBody>
          <a:bodyPr>
            <a:normAutofit fontScale="80000"/>
          </a:bodyPr>
          <a:lstStyle/>
          <a:p>
            <a:r>
              <a:rPr lang="zh-CN" altLang="en-US"/>
              <a:t>什么是重构</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lnSpcReduction="20000"/>
          </a:bodyPr>
          <a:lstStyle/>
          <a:p>
            <a:pPr marL="0" indent="0">
              <a:buNone/>
            </a:pPr>
            <a:r>
              <a:rPr lang="zh-CN" altLang="en-US" sz="2000" dirty="0" smtClean="0">
                <a:sym typeface="+mn-ea"/>
              </a:rPr>
              <a:t>一、重构改进软件设计：代码结构的流失是累积性的。越难看出代码所代表的设计意图，就越难保护其中设计，于是该设计就腐败得越快。经常性的重构可以帮助代码维持自己该有的形态。</a:t>
            </a:r>
            <a:endParaRPr lang="en-US" altLang="zh-CN" sz="2000" dirty="0" smtClean="0"/>
          </a:p>
          <a:p>
            <a:pPr marL="0" indent="0">
              <a:buNone/>
            </a:pPr>
            <a:endParaRPr lang="en-US" altLang="zh-CN" sz="2000" dirty="0" smtClean="0"/>
          </a:p>
          <a:p>
            <a:pPr marL="0" indent="0">
              <a:buNone/>
            </a:pPr>
            <a:r>
              <a:rPr lang="zh-CN" altLang="en-US" sz="2000" dirty="0" smtClean="0">
                <a:sym typeface="+mn-ea"/>
              </a:rPr>
              <a:t>二、重构使软件更容易理解：程序设计，很大程度上是与计算机交谈，但除计算机外，程度代码还有其他读者：几个月之后可能会有另一位程序员尝试读懂你的代码并做一些修改。不要忘记第二个读者。</a:t>
            </a:r>
            <a:endParaRPr lang="en-US" altLang="zh-CN" sz="2000" dirty="0" smtClean="0"/>
          </a:p>
          <a:p>
            <a:pPr marL="0" indent="0">
              <a:buNone/>
            </a:pPr>
            <a:endParaRPr lang="en-US" altLang="zh-CN" sz="2000" dirty="0" smtClean="0"/>
          </a:p>
          <a:p>
            <a:pPr marL="0" indent="0">
              <a:buNone/>
            </a:pPr>
            <a:r>
              <a:rPr lang="zh-CN" altLang="en-US" sz="2000" dirty="0" smtClean="0">
                <a:sym typeface="+mn-ea"/>
              </a:rPr>
              <a:t>三、重构帮助找到</a:t>
            </a:r>
            <a:r>
              <a:rPr lang="en-US" altLang="zh-CN" sz="2000" dirty="0" smtClean="0">
                <a:sym typeface="+mn-ea"/>
              </a:rPr>
              <a:t>bug</a:t>
            </a:r>
            <a:endParaRPr lang="zh-CN" altLang="en-US" sz="2000"/>
          </a:p>
        </p:txBody>
      </p:sp>
      <p:sp>
        <p:nvSpPr>
          <p:cNvPr id="6" name="文本占位符 5"/>
          <p:cNvSpPr>
            <a:spLocks noGrp="1"/>
          </p:cNvSpPr>
          <p:nvPr>
            <p:ph type="body" sz="quarter" idx="10"/>
          </p:nvPr>
        </p:nvSpPr>
        <p:spPr/>
        <p:txBody>
          <a:bodyPr/>
          <a:lstStyle/>
          <a:p>
            <a:endParaRPr lang="zh-CN" altLang="en-US"/>
          </a:p>
        </p:txBody>
      </p:sp>
      <p:sp>
        <p:nvSpPr>
          <p:cNvPr id="3" name="灯片编号占位符 2"/>
          <p:cNvSpPr>
            <a:spLocks noGrp="1"/>
          </p:cNvSpPr>
          <p:nvPr>
            <p:ph type="sldNum" sz="quarter" idx="13"/>
          </p:nvPr>
        </p:nvSpPr>
        <p:spPr/>
        <p:txBody>
          <a:bodyPr/>
          <a:lstStyle/>
          <a:p>
            <a:fld id="{FDF8D573-E751-42BE-A30B-72EEAD9D334A}" type="slidenum">
              <a:rPr lang="zh-CN" altLang="en-US" smtClean="0"/>
            </a:fld>
            <a:endParaRPr lang="zh-CN" altLang="en-US"/>
          </a:p>
        </p:txBody>
      </p:sp>
      <p:sp>
        <p:nvSpPr>
          <p:cNvPr id="7" name="文本占位符 6"/>
          <p:cNvSpPr>
            <a:spLocks noGrp="1"/>
          </p:cNvSpPr>
          <p:nvPr>
            <p:ph type="body" sz="quarter" idx="14"/>
          </p:nvPr>
        </p:nvSpPr>
        <p:spPr/>
        <p:txBody>
          <a:bodyPr>
            <a:normAutofit fontScale="80000"/>
          </a:bodyPr>
          <a:lstStyle/>
          <a:p>
            <a:r>
              <a:rPr lang="zh-CN" altLang="en-US"/>
              <a:t>为何重构</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lnSpcReduction="10000"/>
          </a:bodyPr>
          <a:lstStyle/>
          <a:p>
            <a:pPr marL="0" indent="0">
              <a:buNone/>
            </a:pPr>
            <a:r>
              <a:rPr lang="en-US" altLang="zh-CN" sz="2000" dirty="0">
                <a:sym typeface="+mn-ea"/>
              </a:rPr>
              <a:t>1</a:t>
            </a:r>
            <a:r>
              <a:rPr lang="zh-CN" altLang="en-US" sz="2000" dirty="0" smtClean="0">
                <a:sym typeface="+mn-ea"/>
              </a:rPr>
              <a:t>、三次法则：第一次做某件事时只管去做；第二次做会有反感，但还是可以去做；第三次再做类似的事，就应该重构。</a:t>
            </a:r>
            <a:endParaRPr lang="en-US" altLang="zh-CN" sz="2000" dirty="0" smtClean="0"/>
          </a:p>
          <a:p>
            <a:pPr marL="0" indent="0">
              <a:buNone/>
            </a:pPr>
            <a:endParaRPr lang="en-US" altLang="zh-CN" sz="2000" dirty="0" smtClean="0"/>
          </a:p>
          <a:p>
            <a:pPr marL="0" indent="0">
              <a:buNone/>
            </a:pPr>
            <a:r>
              <a:rPr lang="en-US" altLang="zh-CN" sz="2000" dirty="0">
                <a:sym typeface="+mn-ea"/>
              </a:rPr>
              <a:t>2</a:t>
            </a:r>
            <a:r>
              <a:rPr lang="zh-CN" altLang="en-US" sz="2000" dirty="0" smtClean="0">
                <a:sym typeface="+mn-ea"/>
              </a:rPr>
              <a:t>、添加新功能时重构</a:t>
            </a:r>
            <a:endParaRPr lang="en-US" altLang="zh-CN" sz="2000" dirty="0" smtClean="0"/>
          </a:p>
          <a:p>
            <a:pPr marL="0" indent="0">
              <a:buNone/>
            </a:pPr>
            <a:endParaRPr lang="en-US" altLang="zh-CN" sz="2000" dirty="0" smtClean="0"/>
          </a:p>
          <a:p>
            <a:pPr marL="0" indent="0">
              <a:buNone/>
            </a:pPr>
            <a:r>
              <a:rPr lang="en-US" altLang="zh-CN" sz="2000" dirty="0">
                <a:sym typeface="+mn-ea"/>
              </a:rPr>
              <a:t>3</a:t>
            </a:r>
            <a:r>
              <a:rPr lang="zh-CN" altLang="en-US" sz="2000" dirty="0" smtClean="0">
                <a:sym typeface="+mn-ea"/>
              </a:rPr>
              <a:t>、修补错误时重构</a:t>
            </a:r>
            <a:endParaRPr lang="en-US" altLang="zh-CN" sz="2000" dirty="0" smtClean="0"/>
          </a:p>
          <a:p>
            <a:pPr marL="0" indent="0">
              <a:buNone/>
            </a:pPr>
            <a:endParaRPr lang="en-US" altLang="zh-CN" sz="2000" dirty="0" smtClean="0"/>
          </a:p>
          <a:p>
            <a:pPr marL="0" indent="0">
              <a:buNone/>
            </a:pPr>
            <a:r>
              <a:rPr lang="en-US" altLang="zh-CN" sz="2000" dirty="0">
                <a:sym typeface="+mn-ea"/>
              </a:rPr>
              <a:t>4</a:t>
            </a:r>
            <a:r>
              <a:rPr lang="zh-CN" altLang="en-US" sz="2000" dirty="0" smtClean="0">
                <a:sym typeface="+mn-ea"/>
              </a:rPr>
              <a:t>、代码</a:t>
            </a:r>
            <a:r>
              <a:rPr lang="en-US" altLang="zh-CN" sz="2000" dirty="0" smtClean="0">
                <a:sym typeface="+mn-ea"/>
              </a:rPr>
              <a:t>review</a:t>
            </a:r>
            <a:r>
              <a:rPr lang="zh-CN" altLang="en-US" sz="2000" dirty="0" smtClean="0">
                <a:sym typeface="+mn-ea"/>
              </a:rPr>
              <a:t>时重构</a:t>
            </a:r>
            <a:endParaRPr lang="zh-CN" altLang="en-US" sz="2000" dirty="0"/>
          </a:p>
          <a:p>
            <a:pPr marL="0" indent="0">
              <a:buNone/>
            </a:pPr>
            <a:endParaRPr lang="zh-CN" altLang="en-US" sz="2000"/>
          </a:p>
        </p:txBody>
      </p:sp>
      <p:sp>
        <p:nvSpPr>
          <p:cNvPr id="6" name="文本占位符 5"/>
          <p:cNvSpPr>
            <a:spLocks noGrp="1"/>
          </p:cNvSpPr>
          <p:nvPr>
            <p:ph type="body" sz="quarter" idx="10"/>
          </p:nvPr>
        </p:nvSpPr>
        <p:spPr/>
        <p:txBody>
          <a:bodyPr/>
          <a:lstStyle/>
          <a:p>
            <a:endParaRPr lang="zh-CN" altLang="en-US"/>
          </a:p>
        </p:txBody>
      </p:sp>
      <p:sp>
        <p:nvSpPr>
          <p:cNvPr id="3" name="灯片编号占位符 2"/>
          <p:cNvSpPr>
            <a:spLocks noGrp="1"/>
          </p:cNvSpPr>
          <p:nvPr>
            <p:ph type="sldNum" sz="quarter" idx="13"/>
          </p:nvPr>
        </p:nvSpPr>
        <p:spPr/>
        <p:txBody>
          <a:bodyPr/>
          <a:lstStyle/>
          <a:p>
            <a:fld id="{FDF8D573-E751-42BE-A30B-72EEAD9D334A}" type="slidenum">
              <a:rPr lang="zh-CN" altLang="en-US" smtClean="0"/>
            </a:fld>
            <a:endParaRPr lang="zh-CN" altLang="en-US"/>
          </a:p>
        </p:txBody>
      </p:sp>
      <p:sp>
        <p:nvSpPr>
          <p:cNvPr id="7" name="文本占位符 6"/>
          <p:cNvSpPr>
            <a:spLocks noGrp="1"/>
          </p:cNvSpPr>
          <p:nvPr>
            <p:ph type="body" sz="quarter" idx="14"/>
          </p:nvPr>
        </p:nvSpPr>
        <p:spPr/>
        <p:txBody>
          <a:bodyPr>
            <a:normAutofit fontScale="80000"/>
          </a:bodyPr>
          <a:lstStyle/>
          <a:p>
            <a:r>
              <a:rPr lang="zh-CN" altLang="en-US"/>
              <a:t>何时重构</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90000" lnSpcReduction="20000"/>
          </a:bodyPr>
          <a:lstStyle/>
          <a:p>
            <a:pPr marL="0" indent="0">
              <a:buNone/>
            </a:pPr>
            <a:r>
              <a:rPr lang="en-US" altLang="zh-CN" sz="2000" dirty="0" smtClean="0">
                <a:sym typeface="+mn-ea"/>
              </a:rPr>
              <a:t>1</a:t>
            </a:r>
            <a:r>
              <a:rPr lang="zh-CN" altLang="en-US" sz="2000" dirty="0" smtClean="0">
                <a:sym typeface="+mn-ea"/>
              </a:rPr>
              <a:t>、重复代码</a:t>
            </a:r>
            <a:endParaRPr lang="en-US" altLang="zh-CN" sz="2000" dirty="0" smtClean="0"/>
          </a:p>
          <a:p>
            <a:pPr marL="0" indent="0">
              <a:buNone/>
            </a:pPr>
            <a:endParaRPr lang="en-US" altLang="zh-CN" sz="2000" dirty="0" smtClean="0"/>
          </a:p>
          <a:p>
            <a:pPr marL="0" indent="0">
              <a:buNone/>
            </a:pPr>
            <a:r>
              <a:rPr lang="en-US" altLang="zh-CN" sz="2000" dirty="0" smtClean="0">
                <a:sym typeface="+mn-ea"/>
              </a:rPr>
              <a:t>2</a:t>
            </a:r>
            <a:r>
              <a:rPr lang="zh-CN" altLang="en-US" sz="2000" dirty="0" smtClean="0">
                <a:sym typeface="+mn-ea"/>
              </a:rPr>
              <a:t>、过长函数：程序越长越难理解</a:t>
            </a:r>
            <a:endParaRPr lang="en-US" altLang="zh-CN" sz="2000" dirty="0" smtClean="0"/>
          </a:p>
          <a:p>
            <a:pPr marL="0" indent="0">
              <a:buNone/>
            </a:pPr>
            <a:endParaRPr lang="en-US" altLang="zh-CN" sz="2000" dirty="0" smtClean="0"/>
          </a:p>
          <a:p>
            <a:pPr marL="0" indent="0">
              <a:buNone/>
            </a:pPr>
            <a:r>
              <a:rPr lang="en-US" altLang="zh-CN" sz="2000" dirty="0" smtClean="0">
                <a:sym typeface="+mn-ea"/>
              </a:rPr>
              <a:t>3</a:t>
            </a:r>
            <a:r>
              <a:rPr lang="zh-CN" altLang="en-US" sz="2000" dirty="0" smtClean="0">
                <a:sym typeface="+mn-ea"/>
              </a:rPr>
              <a:t>、过长参数列</a:t>
            </a:r>
            <a:endParaRPr lang="en-US" altLang="zh-CN" sz="2000" dirty="0" smtClean="0"/>
          </a:p>
          <a:p>
            <a:pPr marL="0" indent="0">
              <a:buNone/>
            </a:pPr>
            <a:endParaRPr lang="en-US" altLang="zh-CN" sz="2000" dirty="0" smtClean="0"/>
          </a:p>
          <a:p>
            <a:pPr marL="0" indent="0">
              <a:buNone/>
            </a:pPr>
            <a:r>
              <a:rPr lang="en-US" altLang="zh-CN" sz="2000" dirty="0" smtClean="0">
                <a:sym typeface="+mn-ea"/>
              </a:rPr>
              <a:t>4</a:t>
            </a:r>
            <a:r>
              <a:rPr lang="zh-CN" altLang="en-US" sz="2000" dirty="0" smtClean="0">
                <a:sym typeface="+mn-ea"/>
              </a:rPr>
              <a:t>、过大的类</a:t>
            </a:r>
            <a:endParaRPr lang="en-US" altLang="zh-CN" sz="2000" dirty="0" smtClean="0"/>
          </a:p>
          <a:p>
            <a:pPr marL="0" indent="0">
              <a:buNone/>
            </a:pPr>
            <a:endParaRPr lang="en-US" altLang="zh-CN" sz="2000" dirty="0" smtClean="0"/>
          </a:p>
          <a:p>
            <a:pPr marL="0" indent="0">
              <a:buNone/>
            </a:pPr>
            <a:r>
              <a:rPr lang="en-US" altLang="zh-CN" sz="2000" dirty="0" smtClean="0">
                <a:sym typeface="+mn-ea"/>
              </a:rPr>
              <a:t>5</a:t>
            </a:r>
            <a:r>
              <a:rPr lang="zh-CN" altLang="en-US" sz="2000" dirty="0" smtClean="0">
                <a:sym typeface="+mn-ea"/>
              </a:rPr>
              <a:t>、过多的注释</a:t>
            </a:r>
            <a:endParaRPr lang="zh-CN" altLang="en-US" sz="2000" dirty="0"/>
          </a:p>
          <a:p>
            <a:pPr marL="0" indent="0">
              <a:buNone/>
            </a:pPr>
            <a:endParaRPr lang="zh-CN" altLang="en-US" sz="2000"/>
          </a:p>
        </p:txBody>
      </p:sp>
      <p:sp>
        <p:nvSpPr>
          <p:cNvPr id="6" name="文本占位符 5"/>
          <p:cNvSpPr>
            <a:spLocks noGrp="1"/>
          </p:cNvSpPr>
          <p:nvPr>
            <p:ph type="body" sz="quarter" idx="10"/>
          </p:nvPr>
        </p:nvSpPr>
        <p:spPr/>
        <p:txBody>
          <a:bodyPr/>
          <a:lstStyle/>
          <a:p>
            <a:endParaRPr lang="zh-CN" altLang="en-US"/>
          </a:p>
        </p:txBody>
      </p:sp>
      <p:sp>
        <p:nvSpPr>
          <p:cNvPr id="3" name="灯片编号占位符 2"/>
          <p:cNvSpPr>
            <a:spLocks noGrp="1"/>
          </p:cNvSpPr>
          <p:nvPr>
            <p:ph type="sldNum" sz="quarter" idx="13"/>
          </p:nvPr>
        </p:nvSpPr>
        <p:spPr/>
        <p:txBody>
          <a:bodyPr/>
          <a:lstStyle/>
          <a:p>
            <a:fld id="{FDF8D573-E751-42BE-A30B-72EEAD9D334A}" type="slidenum">
              <a:rPr lang="zh-CN" altLang="en-US" smtClean="0"/>
            </a:fld>
            <a:endParaRPr lang="zh-CN" altLang="en-US"/>
          </a:p>
        </p:txBody>
      </p:sp>
      <p:sp>
        <p:nvSpPr>
          <p:cNvPr id="7" name="文本占位符 6"/>
          <p:cNvSpPr>
            <a:spLocks noGrp="1"/>
          </p:cNvSpPr>
          <p:nvPr>
            <p:ph type="body" sz="quarter" idx="14"/>
          </p:nvPr>
        </p:nvSpPr>
        <p:spPr/>
        <p:txBody>
          <a:bodyPr>
            <a:normAutofit fontScale="80000"/>
          </a:bodyPr>
          <a:lstStyle/>
          <a:p>
            <a:r>
              <a:rPr lang="zh-CN" altLang="en-US"/>
              <a:t>代码的坏味道</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70000"/>
          </a:bodyPr>
          <a:lstStyle/>
          <a:p>
            <a:pPr marL="0" indent="0">
              <a:buNone/>
            </a:pPr>
            <a:r>
              <a:rPr lang="zh-CN" altLang="en-US" dirty="0">
                <a:sym typeface="+mn-ea"/>
              </a:rPr>
              <a:t>在软件测试的概念里，圈复杂度用来衡量一个模块判定结构的复杂程度，数量上表现为独立线性路径条数，即合理的预防错误所需测试的最少路径条数。圈复杂度大说明程序代码可能质量低且难于测试和维护，根据经验，程序的可能错误和高的圈复杂度有着很大</a:t>
            </a:r>
            <a:r>
              <a:rPr lang="zh-CN" altLang="en-US" dirty="0" smtClean="0">
                <a:sym typeface="+mn-ea"/>
              </a:rPr>
              <a:t>关系。</a:t>
            </a:r>
            <a:endParaRPr lang="en-US" altLang="zh-CN" dirty="0" smtClean="0"/>
          </a:p>
          <a:p>
            <a:pPr marL="0" indent="0">
              <a:buNone/>
            </a:pPr>
            <a:r>
              <a:rPr lang="zh-CN" altLang="en-US" dirty="0">
                <a:sym typeface="+mn-ea"/>
              </a:rPr>
              <a:t>圈复杂度主要与分支语句（</a:t>
            </a:r>
            <a:r>
              <a:rPr lang="en-US" altLang="zh-CN" dirty="0">
                <a:sym typeface="+mn-ea"/>
              </a:rPr>
              <a:t>if</a:t>
            </a:r>
            <a:r>
              <a:rPr lang="zh-CN" altLang="en-US" dirty="0">
                <a:sym typeface="+mn-ea"/>
              </a:rPr>
              <a:t>、</a:t>
            </a:r>
            <a:r>
              <a:rPr lang="en-US" altLang="zh-CN" dirty="0">
                <a:sym typeface="+mn-ea"/>
              </a:rPr>
              <a:t>else</a:t>
            </a:r>
            <a:r>
              <a:rPr lang="zh-CN" altLang="en-US" dirty="0" smtClean="0">
                <a:sym typeface="+mn-ea"/>
              </a:rPr>
              <a:t>、</a:t>
            </a:r>
            <a:r>
              <a:rPr lang="en-US" altLang="zh-CN" dirty="0" smtClean="0">
                <a:sym typeface="+mn-ea"/>
              </a:rPr>
              <a:t>switch</a:t>
            </a:r>
            <a:r>
              <a:rPr lang="en-US" altLang="zh-CN" dirty="0">
                <a:sym typeface="+mn-ea"/>
              </a:rPr>
              <a:t> </a:t>
            </a:r>
            <a:r>
              <a:rPr lang="zh-CN" altLang="en-US" dirty="0">
                <a:sym typeface="+mn-ea"/>
              </a:rPr>
              <a:t>等）的个数成</a:t>
            </a:r>
            <a:r>
              <a:rPr lang="zh-CN" altLang="en-US" dirty="0" smtClean="0">
                <a:sym typeface="+mn-ea"/>
              </a:rPr>
              <a:t>正相关。</a:t>
            </a:r>
            <a:r>
              <a:rPr lang="zh-CN" altLang="en-US" dirty="0">
                <a:sym typeface="+mn-ea"/>
              </a:rPr>
              <a:t>当一段代码中含有较多的分支语句，其逻辑复杂程度就会增加。在计算圈复杂度时，可以通过程序控制流图方便的计算出来。通常使用的计算公式是</a:t>
            </a:r>
            <a:r>
              <a:rPr lang="en-US" altLang="zh-CN" dirty="0">
                <a:sym typeface="+mn-ea"/>
              </a:rPr>
              <a:t>V(G) = e – n + 2 , e </a:t>
            </a:r>
            <a:r>
              <a:rPr lang="zh-CN" altLang="en-US" dirty="0">
                <a:sym typeface="+mn-ea"/>
              </a:rPr>
              <a:t>代表在控制流图中的边的数量（对应代码中顺序结构的部分），</a:t>
            </a:r>
            <a:r>
              <a:rPr lang="en-US" altLang="zh-CN" dirty="0">
                <a:sym typeface="+mn-ea"/>
              </a:rPr>
              <a:t>n </a:t>
            </a:r>
            <a:r>
              <a:rPr lang="zh-CN" altLang="en-US" dirty="0">
                <a:sym typeface="+mn-ea"/>
              </a:rPr>
              <a:t>代表在控制流图中的节点数量，包括起点和终点（</a:t>
            </a:r>
            <a:r>
              <a:rPr lang="en-US" altLang="zh-CN" dirty="0">
                <a:sym typeface="+mn-ea"/>
              </a:rPr>
              <a:t>1</a:t>
            </a:r>
            <a:r>
              <a:rPr lang="zh-CN" altLang="en-US" dirty="0">
                <a:sym typeface="+mn-ea"/>
              </a:rPr>
              <a:t>、所有终点只计算一次，即便有多个</a:t>
            </a:r>
            <a:r>
              <a:rPr lang="en-US" altLang="zh-CN" dirty="0">
                <a:sym typeface="+mn-ea"/>
              </a:rPr>
              <a:t>return</a:t>
            </a:r>
            <a:r>
              <a:rPr lang="zh-CN" altLang="en-US" dirty="0">
                <a:sym typeface="+mn-ea"/>
              </a:rPr>
              <a:t>或者</a:t>
            </a:r>
            <a:r>
              <a:rPr lang="en-US" altLang="zh-CN" dirty="0">
                <a:sym typeface="+mn-ea"/>
              </a:rPr>
              <a:t>throw</a:t>
            </a:r>
            <a:r>
              <a:rPr lang="zh-CN" altLang="en-US" dirty="0">
                <a:sym typeface="+mn-ea"/>
              </a:rPr>
              <a:t>；</a:t>
            </a:r>
            <a:r>
              <a:rPr lang="en-US" altLang="zh-CN" dirty="0">
                <a:sym typeface="+mn-ea"/>
              </a:rPr>
              <a:t>2</a:t>
            </a:r>
            <a:r>
              <a:rPr lang="zh-CN" altLang="en-US" dirty="0">
                <a:sym typeface="+mn-ea"/>
              </a:rPr>
              <a:t>、节点对应代码中的分支语句</a:t>
            </a:r>
            <a:r>
              <a:rPr lang="zh-CN" altLang="en-US" dirty="0" smtClean="0">
                <a:sym typeface="+mn-ea"/>
              </a:rPr>
              <a:t>）。</a:t>
            </a:r>
            <a:endParaRPr lang="zh-CN" altLang="en-US" dirty="0"/>
          </a:p>
          <a:p>
            <a:pPr marL="0" indent="0">
              <a:buNone/>
            </a:pPr>
            <a:endParaRPr lang="zh-CN" altLang="en-US"/>
          </a:p>
        </p:txBody>
      </p:sp>
      <p:sp>
        <p:nvSpPr>
          <p:cNvPr id="6" name="文本占位符 5"/>
          <p:cNvSpPr>
            <a:spLocks noGrp="1"/>
          </p:cNvSpPr>
          <p:nvPr>
            <p:ph type="body" sz="quarter" idx="10"/>
          </p:nvPr>
        </p:nvSpPr>
        <p:spPr/>
        <p:txBody>
          <a:bodyPr/>
          <a:lstStyle/>
          <a:p>
            <a:endParaRPr lang="zh-CN" altLang="en-US"/>
          </a:p>
        </p:txBody>
      </p:sp>
      <p:sp>
        <p:nvSpPr>
          <p:cNvPr id="3" name="灯片编号占位符 2"/>
          <p:cNvSpPr>
            <a:spLocks noGrp="1"/>
          </p:cNvSpPr>
          <p:nvPr>
            <p:ph type="sldNum" sz="quarter" idx="13"/>
          </p:nvPr>
        </p:nvSpPr>
        <p:spPr/>
        <p:txBody>
          <a:bodyPr/>
          <a:lstStyle/>
          <a:p>
            <a:fld id="{FDF8D573-E751-42BE-A30B-72EEAD9D334A}" type="slidenum">
              <a:rPr lang="zh-CN" altLang="en-US" smtClean="0"/>
            </a:fld>
            <a:endParaRPr lang="zh-CN" altLang="en-US"/>
          </a:p>
        </p:txBody>
      </p:sp>
      <p:sp>
        <p:nvSpPr>
          <p:cNvPr id="7" name="文本占位符 6"/>
          <p:cNvSpPr>
            <a:spLocks noGrp="1"/>
          </p:cNvSpPr>
          <p:nvPr>
            <p:ph type="body" sz="quarter" idx="14"/>
          </p:nvPr>
        </p:nvSpPr>
        <p:spPr/>
        <p:txBody>
          <a:bodyPr>
            <a:normAutofit fontScale="80000"/>
          </a:bodyPr>
          <a:lstStyle/>
          <a:p>
            <a:r>
              <a:rPr lang="zh-CN" altLang="en-US"/>
              <a:t>圈复杂度</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endParaRPr lang="zh-CN" altLang="en-US"/>
          </a:p>
        </p:txBody>
      </p:sp>
      <p:sp>
        <p:nvSpPr>
          <p:cNvPr id="3" name="灯片编号占位符 2"/>
          <p:cNvSpPr>
            <a:spLocks noGrp="1"/>
          </p:cNvSpPr>
          <p:nvPr>
            <p:ph type="sldNum" sz="quarter" idx="13"/>
          </p:nvPr>
        </p:nvSpPr>
        <p:spPr/>
        <p:txBody>
          <a:bodyPr/>
          <a:lstStyle/>
          <a:p>
            <a:fld id="{FDF8D573-E751-42BE-A30B-72EEAD9D334A}" type="slidenum">
              <a:rPr lang="zh-CN" altLang="en-US" smtClean="0"/>
            </a:fld>
            <a:endParaRPr lang="zh-CN" altLang="en-US"/>
          </a:p>
        </p:txBody>
      </p:sp>
      <p:sp>
        <p:nvSpPr>
          <p:cNvPr id="7" name="文本占位符 6"/>
          <p:cNvSpPr>
            <a:spLocks noGrp="1"/>
          </p:cNvSpPr>
          <p:nvPr>
            <p:ph type="body" sz="quarter" idx="14"/>
          </p:nvPr>
        </p:nvSpPr>
        <p:spPr/>
        <p:txBody>
          <a:bodyPr>
            <a:normAutofit fontScale="80000"/>
          </a:bodyPr>
          <a:lstStyle/>
          <a:p>
            <a:r>
              <a:rPr lang="zh-CN" altLang="en-US"/>
              <a:t>圈复杂度</a:t>
            </a:r>
            <a:endParaRPr lang="zh-CN" altLang="en-US"/>
          </a:p>
        </p:txBody>
      </p:sp>
      <p:pic>
        <p:nvPicPr>
          <p:cNvPr id="4" name="内容占位符 3"/>
          <p:cNvPicPr>
            <a:picLocks noChangeAspect="1"/>
          </p:cNvPicPr>
          <p:nvPr>
            <p:ph idx="1"/>
          </p:nvPr>
        </p:nvPicPr>
        <p:blipFill>
          <a:blip r:embed="rId1"/>
          <a:stretch>
            <a:fillRect/>
          </a:stretch>
        </p:blipFill>
        <p:spPr>
          <a:xfrm>
            <a:off x="585470" y="1494155"/>
            <a:ext cx="5043170" cy="4351655"/>
          </a:xfrm>
          <a:prstGeom prst="rect">
            <a:avLst/>
          </a:prstGeom>
        </p:spPr>
      </p:pic>
      <p:pic>
        <p:nvPicPr>
          <p:cNvPr id="2" name="图片 1"/>
          <p:cNvPicPr>
            <a:picLocks noChangeAspect="1"/>
          </p:cNvPicPr>
          <p:nvPr/>
        </p:nvPicPr>
        <p:blipFill>
          <a:blip r:embed="rId2"/>
          <a:stretch>
            <a:fillRect/>
          </a:stretch>
        </p:blipFill>
        <p:spPr>
          <a:xfrm>
            <a:off x="6219748" y="1623570"/>
            <a:ext cx="4905375" cy="3886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lnSpcReduction="20000"/>
          </a:bodyPr>
          <a:lstStyle/>
          <a:p>
            <a:pPr marL="0" indent="0">
              <a:buNone/>
            </a:pPr>
            <a:r>
              <a:rPr lang="zh-CN" altLang="en-US" sz="2000" dirty="0">
                <a:sym typeface="+mn-ea"/>
              </a:rPr>
              <a:t>圈复杂度告诉你两件重要事</a:t>
            </a:r>
            <a:r>
              <a:rPr lang="en-US" altLang="zh-CN" sz="2000" dirty="0">
                <a:sym typeface="+mn-ea"/>
              </a:rPr>
              <a:t>. </a:t>
            </a:r>
            <a:r>
              <a:rPr lang="zh-CN" altLang="en-US" sz="2000" dirty="0">
                <a:sym typeface="+mn-ea"/>
              </a:rPr>
              <a:t>首先</a:t>
            </a:r>
            <a:r>
              <a:rPr lang="en-US" altLang="zh-CN" sz="2000" dirty="0">
                <a:sym typeface="+mn-ea"/>
              </a:rPr>
              <a:t>,</a:t>
            </a:r>
            <a:r>
              <a:rPr lang="zh-CN" altLang="en-US" sz="2000" dirty="0">
                <a:sym typeface="+mn-ea"/>
              </a:rPr>
              <a:t>它指出一个方法的综合复杂度</a:t>
            </a:r>
            <a:r>
              <a:rPr lang="en-US" altLang="zh-CN" sz="2000" dirty="0">
                <a:sym typeface="+mn-ea"/>
              </a:rPr>
              <a:t>. </a:t>
            </a:r>
            <a:r>
              <a:rPr lang="zh-CN" altLang="en-US" sz="2000" dirty="0">
                <a:sym typeface="+mn-ea"/>
              </a:rPr>
              <a:t>值越低越好</a:t>
            </a:r>
            <a:r>
              <a:rPr lang="en-US" altLang="zh-CN" sz="2000" dirty="0">
                <a:sym typeface="+mn-ea"/>
              </a:rPr>
              <a:t>,</a:t>
            </a:r>
            <a:r>
              <a:rPr lang="zh-CN" altLang="en-US" sz="2000" dirty="0">
                <a:sym typeface="+mn-ea"/>
              </a:rPr>
              <a:t>如果数值较高</a:t>
            </a:r>
            <a:r>
              <a:rPr lang="en-US" altLang="zh-CN" sz="2000" dirty="0">
                <a:sym typeface="+mn-ea"/>
              </a:rPr>
              <a:t>,</a:t>
            </a:r>
            <a:r>
              <a:rPr lang="zh-CN" altLang="en-US" sz="2000" dirty="0">
                <a:sym typeface="+mn-ea"/>
              </a:rPr>
              <a:t>就说明方法可能覆盖了过多不同情况的处理</a:t>
            </a:r>
            <a:r>
              <a:rPr lang="en-US" altLang="zh-CN" sz="2000" dirty="0">
                <a:sym typeface="+mn-ea"/>
              </a:rPr>
              <a:t>(</a:t>
            </a:r>
            <a:r>
              <a:rPr lang="zh-CN" altLang="en-US" sz="2000" dirty="0">
                <a:sym typeface="+mn-ea"/>
              </a:rPr>
              <a:t>例如</a:t>
            </a:r>
            <a:r>
              <a:rPr lang="en-US" altLang="zh-CN" sz="2000" dirty="0">
                <a:sym typeface="+mn-ea"/>
              </a:rPr>
              <a:t>,</a:t>
            </a:r>
            <a:r>
              <a:rPr lang="zh-CN" altLang="en-US" sz="2000" dirty="0">
                <a:sym typeface="+mn-ea"/>
              </a:rPr>
              <a:t>尝试做太多容错处理</a:t>
            </a:r>
            <a:r>
              <a:rPr lang="en-US" altLang="zh-CN" sz="2000" dirty="0">
                <a:sym typeface="+mn-ea"/>
              </a:rPr>
              <a:t>),</a:t>
            </a:r>
            <a:r>
              <a:rPr lang="zh-CN" altLang="en-US" sz="2000" dirty="0">
                <a:sym typeface="+mn-ea"/>
              </a:rPr>
              <a:t>说明方法需要分解成更简单的只满足一种情况的单一职责方法</a:t>
            </a:r>
            <a:r>
              <a:rPr lang="en-US" altLang="zh-CN" sz="2000" dirty="0">
                <a:sym typeface="+mn-ea"/>
              </a:rPr>
              <a:t>(</a:t>
            </a:r>
            <a:r>
              <a:rPr lang="zh-CN" altLang="en-US" sz="2000" dirty="0">
                <a:sym typeface="+mn-ea"/>
              </a:rPr>
              <a:t>这样会更容易维护</a:t>
            </a:r>
            <a:r>
              <a:rPr lang="en-US" altLang="zh-CN" sz="2000" dirty="0" smtClean="0">
                <a:sym typeface="+mn-ea"/>
              </a:rPr>
              <a:t>)</a:t>
            </a:r>
            <a:r>
              <a:rPr lang="zh-CN" altLang="en-US" sz="2000" dirty="0" smtClean="0">
                <a:sym typeface="+mn-ea"/>
              </a:rPr>
              <a:t>。</a:t>
            </a:r>
            <a:endParaRPr lang="en-US" altLang="zh-CN" sz="2000" dirty="0" smtClean="0"/>
          </a:p>
          <a:p>
            <a:pPr marL="0" indent="0">
              <a:buNone/>
            </a:pPr>
            <a:endParaRPr lang="en-US" altLang="zh-CN" sz="2000" dirty="0"/>
          </a:p>
          <a:p>
            <a:pPr marL="0" indent="0">
              <a:buNone/>
            </a:pPr>
            <a:r>
              <a:rPr lang="zh-CN" altLang="en-US" sz="2000" dirty="0">
                <a:sym typeface="+mn-ea"/>
              </a:rPr>
              <a:t>其次</a:t>
            </a:r>
            <a:r>
              <a:rPr lang="en-US" altLang="zh-CN" sz="2000" dirty="0">
                <a:sym typeface="+mn-ea"/>
              </a:rPr>
              <a:t>,</a:t>
            </a:r>
            <a:r>
              <a:rPr lang="zh-CN" altLang="en-US" sz="2000" dirty="0">
                <a:sym typeface="+mn-ea"/>
              </a:rPr>
              <a:t>为了确保每种情况都被完全地测试</a:t>
            </a:r>
            <a:r>
              <a:rPr lang="en-US" altLang="zh-CN" sz="2000" dirty="0">
                <a:sym typeface="+mn-ea"/>
              </a:rPr>
              <a:t>,</a:t>
            </a:r>
            <a:r>
              <a:rPr lang="zh-CN" altLang="en-US" sz="2000" dirty="0">
                <a:sym typeface="+mn-ea"/>
              </a:rPr>
              <a:t>你必须为每条路线创建唯一的测试用例</a:t>
            </a:r>
            <a:r>
              <a:rPr lang="en-US" altLang="zh-CN" sz="2000" dirty="0">
                <a:sym typeface="+mn-ea"/>
              </a:rPr>
              <a:t>. </a:t>
            </a:r>
            <a:r>
              <a:rPr lang="zh-CN" altLang="en-US" sz="2000" dirty="0">
                <a:sym typeface="+mn-ea"/>
              </a:rPr>
              <a:t>圈复杂度告诉你需要写多少个测试用例来确保所有可能的情况都已经被</a:t>
            </a:r>
            <a:r>
              <a:rPr lang="zh-CN" altLang="en-US" sz="2000" dirty="0" smtClean="0">
                <a:sym typeface="+mn-ea"/>
              </a:rPr>
              <a:t>覆盖。</a:t>
            </a:r>
            <a:endParaRPr lang="en-US" altLang="zh-CN" sz="2000" dirty="0" smtClean="0"/>
          </a:p>
          <a:p>
            <a:pPr marL="0" indent="0">
              <a:buNone/>
            </a:pPr>
            <a:endParaRPr lang="en-US" altLang="zh-CN" sz="2000" dirty="0"/>
          </a:p>
          <a:p>
            <a:pPr marL="0" indent="0">
              <a:buNone/>
            </a:pPr>
            <a:r>
              <a:rPr lang="zh-CN" altLang="en-US" sz="2000" dirty="0">
                <a:sym typeface="+mn-ea"/>
              </a:rPr>
              <a:t>如果一个代码段的圈复杂度值多于测试用例的数量</a:t>
            </a:r>
            <a:r>
              <a:rPr lang="en-US" altLang="zh-CN" sz="2000" dirty="0">
                <a:sym typeface="+mn-ea"/>
              </a:rPr>
              <a:t>,</a:t>
            </a:r>
            <a:r>
              <a:rPr lang="zh-CN" altLang="en-US" sz="2000" dirty="0">
                <a:sym typeface="+mn-ea"/>
              </a:rPr>
              <a:t>你就会发现有些情况没有被处理</a:t>
            </a:r>
            <a:r>
              <a:rPr lang="en-US" altLang="zh-CN" sz="2000" dirty="0">
                <a:sym typeface="+mn-ea"/>
              </a:rPr>
              <a:t>,</a:t>
            </a:r>
            <a:r>
              <a:rPr lang="zh-CN" altLang="en-US" sz="2000" dirty="0">
                <a:sym typeface="+mn-ea"/>
              </a:rPr>
              <a:t>而且可能藏匿着</a:t>
            </a:r>
            <a:r>
              <a:rPr lang="en-US" altLang="zh-CN" sz="2000" dirty="0" smtClean="0">
                <a:sym typeface="+mn-ea"/>
              </a:rPr>
              <a:t>bug</a:t>
            </a:r>
            <a:r>
              <a:rPr lang="zh-CN" altLang="en-US" sz="2000" dirty="0" smtClean="0">
                <a:sym typeface="+mn-ea"/>
              </a:rPr>
              <a:t>。</a:t>
            </a:r>
            <a:endParaRPr lang="en-US" altLang="zh-CN" sz="2000" dirty="0"/>
          </a:p>
          <a:p>
            <a:pPr marL="0" indent="0">
              <a:buNone/>
            </a:pPr>
            <a:endParaRPr lang="zh-CN" altLang="en-US" sz="2000" dirty="0"/>
          </a:p>
          <a:p>
            <a:pPr marL="0" indent="0">
              <a:buNone/>
            </a:pPr>
            <a:endParaRPr lang="zh-CN" altLang="en-US" sz="2000"/>
          </a:p>
        </p:txBody>
      </p:sp>
      <p:sp>
        <p:nvSpPr>
          <p:cNvPr id="6" name="文本占位符 5"/>
          <p:cNvSpPr>
            <a:spLocks noGrp="1"/>
          </p:cNvSpPr>
          <p:nvPr>
            <p:ph type="body" sz="quarter" idx="10"/>
          </p:nvPr>
        </p:nvSpPr>
        <p:spPr/>
        <p:txBody>
          <a:bodyPr/>
          <a:lstStyle/>
          <a:p>
            <a:endParaRPr lang="zh-CN" altLang="en-US"/>
          </a:p>
        </p:txBody>
      </p:sp>
      <p:sp>
        <p:nvSpPr>
          <p:cNvPr id="3" name="灯片编号占位符 2"/>
          <p:cNvSpPr>
            <a:spLocks noGrp="1"/>
          </p:cNvSpPr>
          <p:nvPr>
            <p:ph type="sldNum" sz="quarter" idx="13"/>
          </p:nvPr>
        </p:nvSpPr>
        <p:spPr/>
        <p:txBody>
          <a:bodyPr/>
          <a:lstStyle/>
          <a:p>
            <a:fld id="{FDF8D573-E751-42BE-A30B-72EEAD9D334A}" type="slidenum">
              <a:rPr lang="zh-CN" altLang="en-US" smtClean="0"/>
            </a:fld>
            <a:endParaRPr lang="zh-CN" altLang="en-US"/>
          </a:p>
        </p:txBody>
      </p:sp>
      <p:sp>
        <p:nvSpPr>
          <p:cNvPr id="7" name="文本占位符 6"/>
          <p:cNvSpPr>
            <a:spLocks noGrp="1"/>
          </p:cNvSpPr>
          <p:nvPr>
            <p:ph type="body" sz="quarter" idx="14"/>
          </p:nvPr>
        </p:nvSpPr>
        <p:spPr/>
        <p:txBody>
          <a:bodyPr>
            <a:normAutofit fontScale="80000"/>
          </a:bodyPr>
          <a:lstStyle/>
          <a:p>
            <a:r>
              <a:rPr lang="zh-CN" altLang="en-US"/>
              <a:t>圈复杂度</a:t>
            </a:r>
            <a:endParaRPr lang="zh-CN" altLang="en-US"/>
          </a:p>
        </p:txBody>
      </p:sp>
    </p:spTree>
  </p:cSld>
  <p:clrMapOvr>
    <a:masterClrMapping/>
  </p:clrMapOvr>
</p:sld>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400" baseline="0" dirty="0" smtClean="0">
            <a:solidFill>
              <a:schemeClr val="bg1"/>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1932</Words>
  <Application>WPS 演示</Application>
  <PresentationFormat>宽屏</PresentationFormat>
  <Paragraphs>162</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Arial</vt:lpstr>
      <vt:lpstr>宋体</vt:lpstr>
      <vt:lpstr>Wingdings</vt:lpstr>
      <vt:lpstr>微软雅黑</vt:lpstr>
      <vt:lpstr>Arial Unicode MS</vt:lpstr>
      <vt:lpstr>Calibri</vt:lpstr>
      <vt:lpstr>Office 主题</vt:lpstr>
      <vt:lpstr>初识重构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MOMODA素材</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 Qiao</dc:creator>
  <cp:lastModifiedBy>vinson</cp:lastModifiedBy>
  <cp:revision>396</cp:revision>
  <dcterms:created xsi:type="dcterms:W3CDTF">2015-01-21T16:40:00Z</dcterms:created>
  <dcterms:modified xsi:type="dcterms:W3CDTF">2018-02-01T06:36:46Z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