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26_C005978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1" r:id="rId6"/>
    <p:sldId id="289" r:id="rId7"/>
    <p:sldId id="294" r:id="rId8"/>
    <p:sldId id="29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69D56C16-D19F-0347-5CE5-9EEF98B4F904}" name="Usama Bin Nasar" initials="UBN" userId="9fa2f46c992132d5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omments/modernComment_126_C005978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67E788F-918D-44C6-9B10-A5FECF481E88}" authorId="{69D56C16-D19F-0347-5CE5-9EEF98B4F904}" created="2023-05-15T10:05:57.31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21591936" sldId="294"/>
      <ac:picMk id="1026" creationId="{8191BE4B-678F-E19D-744F-87089734A15B}"/>
    </ac:deMkLst>
    <p188:txBody>
      <a:bodyPr/>
      <a:lstStyle/>
      <a:p>
        <a:r>
          <a:rPr lang="en-AU"/>
          <a:t>Flask Server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jpg"/><Relationship Id="rId7" Type="http://schemas.openxmlformats.org/officeDocument/2006/relationships/image" Target="../media/image30.png"/><Relationship Id="rId2" Type="http://schemas.microsoft.com/office/2018/10/relationships/comments" Target="../comments/modernComment_126_C005978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7608" y="4434840"/>
            <a:ext cx="6130203" cy="1122202"/>
          </a:xfrm>
        </p:spPr>
        <p:txBody>
          <a:bodyPr/>
          <a:lstStyle/>
          <a:p>
            <a:r>
              <a:rPr lang="en-US" dirty="0"/>
              <a:t>Maternal Health Check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Usama Bin Nasar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E3B15-4E36-6689-72A0-7E07D7F96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161" y="133709"/>
            <a:ext cx="3237479" cy="329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C0596F6-084B-CDB5-5552-1F977174A1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587631" y="3243621"/>
            <a:ext cx="3237479" cy="329529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Source: W.H.O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7" y="1481138"/>
            <a:ext cx="2275705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Maternal Health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8317" y="2557463"/>
            <a:ext cx="2707822" cy="514350"/>
          </a:xfrm>
        </p:spPr>
        <p:txBody>
          <a:bodyPr/>
          <a:lstStyle/>
          <a:p>
            <a:r>
              <a:rPr lang="en-US" dirty="0"/>
              <a:t>Maternal Mortality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Common Causes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4710114"/>
            <a:ext cx="3208564" cy="514350"/>
          </a:xfrm>
        </p:spPr>
        <p:txBody>
          <a:bodyPr/>
          <a:lstStyle/>
          <a:p>
            <a:r>
              <a:rPr lang="en-US" dirty="0"/>
              <a:t>Most impacted Regions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Maternal health refers to the health of women during pregnancy, childbirth and the postnatal period.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/>
          <a:lstStyle/>
          <a:p>
            <a:r>
              <a:rPr lang="en-US" dirty="0"/>
              <a:t>About 287,000 women died during and following pregnancy and childbirth in 2020.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Blood loss, infection, high blood pressure, unsafe abortion, anemia, malaria and heart disease.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b="0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Sub-Saharan Africa and Southern Asia share the greatest burden of maternal deaths, 86% of the global total in 2017. 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90" y="4981863"/>
            <a:ext cx="3139440" cy="1325563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GUI	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r>
              <a:rPr lang="en-ZA" dirty="0"/>
              <a:t>Accepts user input values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rPr lang="en-ZA" dirty="0"/>
              <a:t>Uses Machine Learning model to calculate the health of the user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r>
              <a:rPr lang="en-ZA" dirty="0"/>
              <a:t>Random Forest is used to train and test the data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Tools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/>
          <a:lstStyle/>
          <a:p>
            <a:r>
              <a:rPr lang="en-ZA" dirty="0"/>
              <a:t>FLASK, JavaScript, Leaflet.JS, Plotly.JS, PostgreSQL, JSON, HTML, CSS, BOOTSTRAP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6EB04D-2062-0D55-F003-248E0BF071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8000"/>
          </a:blip>
          <a:stretch>
            <a:fillRect/>
          </a:stretch>
        </p:blipFill>
        <p:spPr>
          <a:xfrm>
            <a:off x="519488" y="825375"/>
            <a:ext cx="4929449" cy="41633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9EC7D3-C088-E1C5-9914-D0022CFE5FB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8954521" y="-221173"/>
            <a:ext cx="3237479" cy="329529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015" y="86252"/>
            <a:ext cx="3025775" cy="655782"/>
          </a:xfrm>
        </p:spPr>
        <p:txBody>
          <a:bodyPr/>
          <a:lstStyle/>
          <a:p>
            <a:r>
              <a:rPr lang="en-US" dirty="0"/>
              <a:t>Flow Diagram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D0F1AA-F611-A5C4-7737-F45D60E97ED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8796943" y="304514"/>
            <a:ext cx="3211376" cy="269730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FDB3A5-51F7-F016-62C2-1BB5F6CCE6C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920" y="530551"/>
            <a:ext cx="2621255" cy="2898449"/>
          </a:xfrm>
          <a:prstGeom prst="rect">
            <a:avLst/>
          </a:prstGeom>
        </p:spPr>
      </p:pic>
      <p:pic>
        <p:nvPicPr>
          <p:cNvPr id="1026" name="Picture 2" descr="IconExperience » G-Collection » Server Icon">
            <a:extLst>
              <a:ext uri="{FF2B5EF4-FFF2-40B4-BE49-F238E27FC236}">
                <a16:creationId xmlns:a16="http://schemas.microsoft.com/office/drawing/2014/main" id="{8191BE4B-678F-E19D-744F-87089734A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539" y="1506991"/>
            <a:ext cx="1439826" cy="143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base Icon | Small &amp; Flat Iconpack | paomedia">
            <a:extLst>
              <a:ext uri="{FF2B5EF4-FFF2-40B4-BE49-F238E27FC236}">
                <a16:creationId xmlns:a16="http://schemas.microsoft.com/office/drawing/2014/main" id="{71C61042-7241-C332-9DFD-503F5589B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961" y="1188317"/>
            <a:ext cx="1341727" cy="134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chine Learning Icon. Artificial Intelligence, Smart Machine Logo  Template. Vector Illustration. Stock Illustration - Illustration of  solutions, chip: 204354460">
            <a:extLst>
              <a:ext uri="{FF2B5EF4-FFF2-40B4-BE49-F238E27FC236}">
                <a16:creationId xmlns:a16="http://schemas.microsoft.com/office/drawing/2014/main" id="{3408EADB-C8BC-C728-74C4-3CEC78E960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6" t="11727" r="11144" b="13698"/>
          <a:stretch/>
        </p:blipFill>
        <p:spPr bwMode="auto">
          <a:xfrm>
            <a:off x="7632932" y="3625327"/>
            <a:ext cx="1728000" cy="15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S Icon Outline - Icon Shop - Download free icons for commercial use">
            <a:extLst>
              <a:ext uri="{FF2B5EF4-FFF2-40B4-BE49-F238E27FC236}">
                <a16:creationId xmlns:a16="http://schemas.microsoft.com/office/drawing/2014/main" id="{9FAE056F-C478-D8D2-7FD1-D980D0155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382" y="4673331"/>
            <a:ext cx="1345568" cy="134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ml Icon Vector Art, Icons, and Graphics for Free Download">
            <a:extLst>
              <a:ext uri="{FF2B5EF4-FFF2-40B4-BE49-F238E27FC236}">
                <a16:creationId xmlns:a16="http://schemas.microsoft.com/office/drawing/2014/main" id="{F1E87E86-E0E0-F471-BEF6-A915B9F3B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484790"/>
            <a:ext cx="1797420" cy="177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ata visualization Icon - Free PNG &amp; SVG 3728132 - Noun Project">
            <a:extLst>
              <a:ext uri="{FF2B5EF4-FFF2-40B4-BE49-F238E27FC236}">
                <a16:creationId xmlns:a16="http://schemas.microsoft.com/office/drawing/2014/main" id="{09089D90-502D-884E-D447-FC991125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19" y="3641020"/>
            <a:ext cx="2828207" cy="250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EA4B3A-0790-D70A-C756-30579AB67D78}"/>
              </a:ext>
            </a:extLst>
          </p:cNvPr>
          <p:cNvCxnSpPr/>
          <p:nvPr/>
        </p:nvCxnSpPr>
        <p:spPr>
          <a:xfrm>
            <a:off x="8403824" y="2669309"/>
            <a:ext cx="0" cy="6650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9DF605-D053-55B4-9402-1D8DEC1F7AF5}"/>
              </a:ext>
            </a:extLst>
          </p:cNvPr>
          <p:cNvCxnSpPr>
            <a:cxnSpLocks/>
          </p:cNvCxnSpPr>
          <p:nvPr/>
        </p:nvCxnSpPr>
        <p:spPr>
          <a:xfrm flipH="1" flipV="1">
            <a:off x="6248539" y="3168073"/>
            <a:ext cx="1103606" cy="6557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CC5304-5E00-09C3-F87B-6B2B71B02EC3}"/>
              </a:ext>
            </a:extLst>
          </p:cNvPr>
          <p:cNvCxnSpPr>
            <a:cxnSpLocks/>
          </p:cNvCxnSpPr>
          <p:nvPr/>
        </p:nvCxnSpPr>
        <p:spPr>
          <a:xfrm flipV="1">
            <a:off x="5813679" y="3415994"/>
            <a:ext cx="0" cy="11095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C64F64-7282-3945-4CD5-E3F2390ABE01}"/>
              </a:ext>
            </a:extLst>
          </p:cNvPr>
          <p:cNvCxnSpPr>
            <a:cxnSpLocks/>
          </p:cNvCxnSpPr>
          <p:nvPr/>
        </p:nvCxnSpPr>
        <p:spPr>
          <a:xfrm flipV="1">
            <a:off x="4738255" y="3429000"/>
            <a:ext cx="430206" cy="9883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3AEB21-F78C-E68E-F607-96FA213628D6}"/>
              </a:ext>
            </a:extLst>
          </p:cNvPr>
          <p:cNvCxnSpPr/>
          <p:nvPr/>
        </p:nvCxnSpPr>
        <p:spPr>
          <a:xfrm>
            <a:off x="3389745" y="2226904"/>
            <a:ext cx="134851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75CE266-8F46-6F54-F52E-9D55DF1D3DBF}"/>
              </a:ext>
            </a:extLst>
          </p:cNvPr>
          <p:cNvCxnSpPr>
            <a:cxnSpLocks/>
          </p:cNvCxnSpPr>
          <p:nvPr/>
        </p:nvCxnSpPr>
        <p:spPr>
          <a:xfrm flipH="1">
            <a:off x="3467186" y="3020392"/>
            <a:ext cx="1455796" cy="9015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EC7B371-73EF-C425-AD0E-4739BA66371C}"/>
              </a:ext>
            </a:extLst>
          </p:cNvPr>
          <p:cNvSpPr txBox="1"/>
          <p:nvPr/>
        </p:nvSpPr>
        <p:spPr>
          <a:xfrm>
            <a:off x="5168461" y="855378"/>
            <a:ext cx="88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322159193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001B89-A427-306B-C1E5-CA584E05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769" y="429325"/>
            <a:ext cx="5431971" cy="846301"/>
          </a:xfrm>
        </p:spPr>
        <p:txBody>
          <a:bodyPr>
            <a:normAutofit fontScale="90000"/>
          </a:bodyPr>
          <a:lstStyle/>
          <a:p>
            <a:r>
              <a:rPr lang="en-US" sz="3600" u="sng" dirty="0"/>
              <a:t>Data Sources</a:t>
            </a:r>
            <a:br>
              <a:rPr lang="en-US" dirty="0"/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8328" y="1546549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Machine learning dataset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40654CB-5230-497F-1224-B3E735C946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448535" y="4133959"/>
            <a:ext cx="5931319" cy="365125"/>
          </a:xfrm>
        </p:spPr>
        <p:txBody>
          <a:bodyPr>
            <a:normAutofit lnSpcReduction="10000"/>
          </a:bodyPr>
          <a:lstStyle/>
          <a:p>
            <a:r>
              <a:rPr lang="en-AU" dirty="0"/>
              <a:t>Countries Maternal Mortality dataset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2ED78F-6875-6FD7-2274-722CEF20612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468327" y="4946728"/>
            <a:ext cx="7250799" cy="557950"/>
          </a:xfrm>
        </p:spPr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WHO, UNICEF, UNFPA, World Bank Group and UNPD (MMEIG) - February 2023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E3B15-4E36-6689-72A0-7E07D7F961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8609161" y="133709"/>
            <a:ext cx="3237479" cy="3295291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D8BCA7-790F-BFB9-D9AA-29364D8F9F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49769" y="2088395"/>
            <a:ext cx="6889348" cy="1597920"/>
          </a:xfrm>
        </p:spPr>
        <p:txBody>
          <a:bodyPr/>
          <a:lstStyle/>
          <a:p>
            <a:r>
              <a:rPr lang="en-AU" b="0" dirty="0">
                <a:effectLst/>
                <a:latin typeface="Consolas" panose="020B0609020204030204" pitchFamily="49" charset="0"/>
              </a:rPr>
              <a:t>https://www.kaggle.com/datasets/csafrit2/maternal-health-risk-data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This dataset is directly from healthcare IoT devices. The author's source is from Daffodil International University. They are specified to be IoT devices in remote areas.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112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Usama Bin Nasar</a:t>
            </a:r>
          </a:p>
          <a:p>
            <a:r>
              <a:rPr lang="en-US" dirty="0"/>
              <a:t>ubnas1@outlook.com</a:t>
            </a:r>
          </a:p>
          <a:p>
            <a:r>
              <a:rPr lang="en-US" dirty="0"/>
              <a:t>linkedin.com/in/usama-bin-nasar/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92</TotalTime>
  <Words>244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Tenorite</vt:lpstr>
      <vt:lpstr>Monoline</vt:lpstr>
      <vt:lpstr>Maternal Health Check</vt:lpstr>
      <vt:lpstr>Source: W.H.O</vt:lpstr>
      <vt:lpstr>project OVERVIEW</vt:lpstr>
      <vt:lpstr>Flow Diagram</vt:lpstr>
      <vt:lpstr>Data Sources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Maternal Health Check</dc:title>
  <dc:creator>Usama Bin Nasar</dc:creator>
  <cp:lastModifiedBy>Usama Bin Nasar</cp:lastModifiedBy>
  <cp:revision>18</cp:revision>
  <dcterms:created xsi:type="dcterms:W3CDTF">2023-05-15T09:20:17Z</dcterms:created>
  <dcterms:modified xsi:type="dcterms:W3CDTF">2023-05-15T10:55:51Z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