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65" r:id="rId3"/>
    <p:sldId id="263" r:id="rId4"/>
    <p:sldId id="257" r:id="rId5"/>
    <p:sldId id="258" r:id="rId6"/>
    <p:sldId id="274" r:id="rId7"/>
    <p:sldId id="279" r:id="rId8"/>
    <p:sldId id="261" r:id="rId9"/>
    <p:sldId id="287" r:id="rId10"/>
    <p:sldId id="259" r:id="rId11"/>
    <p:sldId id="260" r:id="rId12"/>
    <p:sldId id="267" r:id="rId13"/>
    <p:sldId id="264" r:id="rId14"/>
    <p:sldId id="282" r:id="rId15"/>
    <p:sldId id="270" r:id="rId16"/>
    <p:sldId id="283" r:id="rId17"/>
    <p:sldId id="284" r:id="rId18"/>
    <p:sldId id="285" r:id="rId19"/>
    <p:sldId id="286" r:id="rId20"/>
    <p:sldId id="277" r:id="rId21"/>
    <p:sldId id="262" r:id="rId2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0379"/>
  </p:normalViewPr>
  <p:slideViewPr>
    <p:cSldViewPr snapToGrid="0">
      <p:cViewPr varScale="1">
        <p:scale>
          <a:sx n="79" d="100"/>
          <a:sy n="79" d="100"/>
        </p:scale>
        <p:origin x="7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A67C-C8BC-8542-A144-FB29531F1CD0}" type="datetimeFigureOut">
              <a:rPr lang="en-RU" smtClean="0"/>
              <a:t>02/07/2024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FC16-9281-7840-A07A-0CEF8EBE1A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787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3401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89453-D9CD-63B8-C4BE-B1509E5A8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E4527-BA18-F241-4407-7B890FBA6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D824DD-AF06-C5CB-2122-20AF8D1D7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3BEC-429B-5C0F-50EF-76E849842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69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подчеркивает, что взаимодействие между сроком сева и густотой посева важно для определения урожайности и что определенные комбинации этих факторов могут быть более выгодными для урожайности данного сорта.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2501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Недостаточно указать, что значение признака в одной группе больше, чем в другой, или что два параметра коррелируют. Использование статистических методов</a:t>
            </a:r>
          </a:p>
          <a:p>
            <a:r>
              <a:rPr lang="ru-RU" dirty="0"/>
              <a:t> предполагает оценку того, насколько достоверны различие или связь.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963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точки зрения </a:t>
            </a:r>
            <a:r>
              <a:rPr lang="ru-RU" dirty="0" err="1"/>
              <a:t>Доспехова</a:t>
            </a:r>
            <a:r>
              <a:rPr lang="ru-RU" dirty="0"/>
              <a:t> </a:t>
            </a:r>
          </a:p>
          <a:p>
            <a:r>
              <a:rPr lang="ru-RU" dirty="0"/>
              <a:t>Перед нами </a:t>
            </a:r>
            <a:r>
              <a:rPr lang="ru-RU" dirty="0" err="1"/>
              <a:t>многофакторый</a:t>
            </a:r>
            <a:r>
              <a:rPr lang="ru-RU" dirty="0"/>
              <a:t> опыт и мы можем 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8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Другой вариант размещения – метод расщепленных делянок или </a:t>
            </a:r>
            <a:r>
              <a:rPr lang="en-US" dirty="0"/>
              <a:t>split plot design</a:t>
            </a:r>
            <a:r>
              <a:rPr lang="ru-RU" dirty="0"/>
              <a:t>. Его статистическая обработка более сложная. Поэтому мы отложим ее на конец наших встреч</a:t>
            </a:r>
          </a:p>
          <a:p>
            <a:r>
              <a:rPr lang="ru-RU" dirty="0"/>
              <a:t>Сорт и срок посева – качественные факторы</a:t>
            </a:r>
          </a:p>
          <a:p>
            <a:r>
              <a:rPr lang="ru-RU" dirty="0"/>
              <a:t>Норма высева – количественные </a:t>
            </a:r>
          </a:p>
          <a:p>
            <a:r>
              <a:rPr lang="ru-RU" dirty="0"/>
              <a:t>Срок –сева – </a:t>
            </a:r>
            <a:r>
              <a:rPr lang="en-US" dirty="0"/>
              <a:t>main plots</a:t>
            </a:r>
            <a:endParaRPr lang="ru-RU" dirty="0"/>
          </a:p>
          <a:p>
            <a:r>
              <a:rPr lang="ru-RU" dirty="0"/>
              <a:t>Норма высева - </a:t>
            </a:r>
            <a:r>
              <a:rPr lang="en-GB" dirty="0"/>
              <a:t>split-plots</a:t>
            </a:r>
            <a:endParaRPr lang="ru-RU" dirty="0"/>
          </a:p>
          <a:p>
            <a:r>
              <a:rPr lang="ru-RU" dirty="0"/>
              <a:t>Сорта - </a:t>
            </a:r>
            <a:r>
              <a:rPr lang="en-GB" dirty="0"/>
              <a:t>split-split-plots</a:t>
            </a:r>
            <a:endParaRPr lang="en-US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77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Дл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Как это может выглядеть, если рандомизация вариантов была выполнена методом полной рандомизации</a:t>
            </a:r>
          </a:p>
          <a:p>
            <a:endParaRPr lang="ru-RU" dirty="0"/>
          </a:p>
          <a:p>
            <a:r>
              <a:rPr lang="ru-RU" dirty="0"/>
              <a:t>Мы предполагаем, что делянки были размещены следующим образом </a:t>
            </a:r>
          </a:p>
          <a:p>
            <a:endParaRPr lang="ru-RU" dirty="0"/>
          </a:p>
          <a:p>
            <a:endParaRPr lang="ru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4362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85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436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2569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CF499-458C-3877-ECDC-74661B7DD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A2FC8-9C8E-DEB5-5463-78A6F5888A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ABA4-0D13-B958-9E84-AB18DBE98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81D6-E5EF-018F-3F55-B49704BB6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996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945B5-C7CA-ACC8-35A3-7063CA383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C7795C-179B-373F-0752-5F25B6C10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192CB-486B-E02F-265F-B29B0E6BD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964B-22AD-91C2-C597-3857EE1FE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FC16-9281-7840-A07A-0CEF8EBE1AA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617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A292-38A3-AC1B-1956-57C6E758D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2847D-D56E-B5BF-540E-8D3795E5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308-E160-4D39-90B8-CCFAE043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F298-E527-F14F-86B6-EEBF3B20004F}" type="datetime1">
              <a:rPr lang="ru-RU" smtClean="0"/>
              <a:t>07.02.2024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CAD0-99BD-42F7-FF96-6AE6BA32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4E8B-D4B3-DA10-AD14-ED73B0E9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592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9D54-C44D-BCAC-065E-CB276696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85C17-7EBC-F5D5-D4B5-5170651B6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55AB-4D57-33AB-D70D-CBAE178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AF89-5C7F-2545-BE60-711E048FFF19}" type="datetime1">
              <a:rPr lang="ru-RU" smtClean="0"/>
              <a:t>07.02.2024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C904-49A0-9A8A-B375-5207DF5C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1B57-C5CB-FA4C-368B-2DBE9A2D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930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73F44-8929-C78A-69CF-02861641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98C0F-BBF0-D1EE-F3F7-34EC52CE0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AB5-F09F-9888-EC0C-8CB0A9DD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D43C-260C-A74D-B18A-FE9F21E16B4E}" type="datetime1">
              <a:rPr lang="ru-RU" smtClean="0"/>
              <a:t>07.02.2024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36B2-28FB-B30E-79F2-3244F22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34BD-CDB0-F385-2489-AD85CDCF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1890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2605-1182-1456-5100-A4A18193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66BE-17AD-7A50-0295-2A171BCF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2E57-D513-6AFE-2783-B9439CE9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93B1-4BB4-544A-85A7-50B6B7FC6D88}" type="datetime1">
              <a:rPr lang="ru-RU" smtClean="0"/>
              <a:t>07.02.2024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B3376-80EA-7BD7-F1C7-2752D68E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D988-C543-9FD3-AD72-5FC98417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2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EF33-2149-0E47-955A-A7FC46E0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9D63-792B-22EA-B42A-564674CC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9B19-9FA5-16F8-AA5E-C703EA69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159-8080-5740-A279-8584189A5F8E}" type="datetime1">
              <a:rPr lang="ru-RU" smtClean="0"/>
              <a:t>07.02.2024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F0C3-336F-7A69-9937-C31395CB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EF65-7709-8022-77B1-EB7C5A9E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691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A621-A21D-6A8E-043B-36D0C38C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8C62-DFAF-5E27-FE38-2CAC7EE9F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E981-AAC6-C27A-D290-B26C0640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DD402-1FA5-F0D4-75DD-9E0937BC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7126-F961-C14E-A7AD-7219567DF626}" type="datetime1">
              <a:rPr lang="ru-RU" smtClean="0"/>
              <a:t>07.02.2024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962E-6F99-3973-EA97-76CD43F2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509C1-784D-468E-DFC8-02CD2D11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147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EE90-5013-9458-4E74-C96BAADF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50E7-F35F-E57D-87BF-874EFBE6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809B4-4EBC-1922-BDDA-ABEB63C4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1CE3B-5E7F-E7CB-BE90-3AEA2287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F6320-5BC6-AB3B-7253-3E460BC9D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84C52-11CC-6964-0338-703A545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B9B7-03AF-534E-9DA5-ACC141477085}" type="datetime1">
              <a:rPr lang="ru-RU" smtClean="0"/>
              <a:t>07.02.2024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D25EF-BC83-2D11-F51E-59C019B0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3B8A-784D-DF45-ACAA-156EBDC7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537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2CEA-4663-BE5C-B59C-A7D2902F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610E6-866F-EEEB-8732-682D2066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9720-05A1-0544-94D7-4189B463D751}" type="datetime1">
              <a:rPr lang="ru-RU" smtClean="0"/>
              <a:t>07.02.2024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EB571-DADA-9F75-8406-B3E60876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D2A53-B7CD-5D10-8D1B-1291B9F7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815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6F4FA-0AE5-E112-F87C-4DA9C793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45BD-560B-1844-AF86-6BA0F794EC90}" type="datetime1">
              <a:rPr lang="ru-RU" smtClean="0"/>
              <a:t>07.02.2024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75A9-598F-81FD-5D76-1FC44CAF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9B7A1-6875-2681-5B31-AB4FE4E1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7325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2D4-F273-3EF7-24C0-FEE36E6F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8D87-E84A-0869-FC76-981C0C700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C182-87D4-583E-BBF3-6F4BB51E5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8007C-BCCC-1302-5F09-B40375FD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214-8BE5-EE4F-86A7-C7C2198636FA}" type="datetime1">
              <a:rPr lang="ru-RU" smtClean="0"/>
              <a:t>07.02.2024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8CE5-82A3-C94E-7D5F-F5905590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9494-E7C8-08EF-57C6-FB31F766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41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847-25A6-E4E6-BDB7-ECD4462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C47B8-0377-4879-D25C-4AEC58137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DD021-1A77-6643-94EC-0F3254ED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CD8B-851D-4D60-047D-E126B3C2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04FA-6078-B341-88F1-C441C53704C4}" type="datetime1">
              <a:rPr lang="ru-RU" smtClean="0"/>
              <a:t>07.02.2024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FA821-27A2-1BC4-E376-669E8C02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95CEF-50E7-FE3A-0DA0-401D17F5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4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7B784-B72F-B6D3-81C8-7DB3DDD4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2E14A-03A6-3245-8EEE-230E1776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DF0C-CB62-1C58-610C-0BD7D089A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DA2E-35F6-B446-B7D0-86A424352B25}" type="datetime1">
              <a:rPr lang="ru-RU" smtClean="0"/>
              <a:t>07.02.2024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7014-B21D-95CF-F399-6DCD7FF3B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8290-5394-CEC7-58AC-C81A9928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A811-BD0F-594C-B525-9D1463D58A1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59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yramid&#10;&#10;Description automatically generated">
            <a:extLst>
              <a:ext uri="{FF2B5EF4-FFF2-40B4-BE49-F238E27FC236}">
                <a16:creationId xmlns:a16="http://schemas.microsoft.com/office/drawing/2014/main" id="{CA95CAAF-B026-B478-FB30-D81A01440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027906"/>
            <a:ext cx="7956732" cy="4351338"/>
          </a:xfrm>
        </p:spPr>
      </p:pic>
      <p:sp>
        <p:nvSpPr>
          <p:cNvPr id="4" name="TextBox 3"/>
          <p:cNvSpPr txBox="1"/>
          <p:nvPr/>
        </p:nvSpPr>
        <p:spPr>
          <a:xfrm>
            <a:off x="237994" y="6198255"/>
            <a:ext cx="496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Источник: пост из блога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Вастрика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https://vas3k.blog/inside/39/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BF11C-99A5-8224-C80B-59377647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967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63C8-A402-848A-0E24-AFA5F645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Какие исследовательские вопросы можно рассмотреть?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4244-D31C-E66E-6F37-C41FC7FE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Влияние густоты посева на урожайность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Как изменение густоты посева влияет на урожайность каждого исследуемого сорта пшеницы? 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Влияние срока сева на урожайность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Как разные сроки сева влияют на урожайность? Можно анализировать, как ранний, средний и поздний сев влияют на разные сорта пшеницы.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Взаимодействие густоты посева и срока сева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Как густота посева в сочетании со сроками сева влияет на урожайность? </a:t>
            </a:r>
            <a:r>
              <a:rPr lang="ru-R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ключает в себя анализ комбинированного эффекта этих двух факторов.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Сравнение сортов пшеницы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Какой сорт пшеницы показывает лучшие результаты </a:t>
            </a:r>
            <a:r>
              <a:rPr lang="ru-R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урожайности при различных сроках сева и густоты посева?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Адаптивность сортов к условиям выращивания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Какой сорт пшеницы наиболее устойчив к изменениям в густоте посева и сроках сева? Это может быть измерено через изменение урожайности или качества зерна.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Статистическая значимость различий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Насколько статистически значимы различия в урожайности между различными сортами, вариантами густоты сева и сроками сева?</a:t>
            </a:r>
          </a:p>
          <a:p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2E09C-5CD8-DEF2-3784-C60E3F4D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5770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F41F-57B2-BA15-A5C0-E65E8078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гипотез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F766-C980-2982-3D41-96B5AC37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282"/>
            <a:ext cx="11094156" cy="5352526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Гипотеза о влиянии густоты посева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Нулевая гипотеза (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H0):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Густота посева не влияет на урожайность пшеницы.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Альтернативная гипотеза (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H1):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Густота посева влияет на урожайность пшеницы.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Гипотеза о влиянии срока сева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H0: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Срок сева не оказывает влияния на урожайность пшеницы.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Срок сева оказывает влияние на урожайность пшеницы.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Гипотеза о взаимодействии густоты посева и срока сева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H0: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Нет взаимодействия между густотой посева и сроком сева в отношении урожайности пшеницы.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Существует взаимодействие между густотой посева и сроком сева, влияющее на урожайность пшеницы.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Гипотеза о сравнении сортов пшеницы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H0: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Нет различий в урожайности между разными сортами пшеницы при различных условиях сева и густоты посева.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Существуют значимые различия в урожайности между разными сортами пшеницы при различных условиях сева и густоты посева.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Гипотеза об адаптивности сортов к условиям выращивания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H0: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 сорта пшеницы одинаково адаптируются к различным условиям сева и густоты посева.</a:t>
            </a:r>
          </a:p>
          <a:p>
            <a:pPr marL="457200" lvl="1" indent="0" algn="l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H1: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Некоторые сорта пшеницы лучше адаптируются к определенным условиям сева и густоты посева, чем другие.</a:t>
            </a:r>
          </a:p>
          <a:p>
            <a:pPr marL="0" indent="0">
              <a:buNone/>
            </a:pP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A0E73-4778-19B5-5E92-B971FBD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758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F820-7BC9-FB90-B867-509F1706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6422"/>
            <a:ext cx="10515600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lm()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1A80-4019-8FE1-052B-AC9E4348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16458"/>
            <a:ext cx="10841182" cy="56415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линейная модель) предназначена в основном для регрессионного анализа. Она оценивает коэффициенты для каждой переменной (или их комбинации), указанных в модели, и предоставляет подробную статистику для каждого коэффициента.</a:t>
            </a:r>
          </a:p>
          <a:p>
            <a:pPr marL="0" indent="0">
              <a:buNone/>
            </a:pPr>
            <a:r>
              <a:rPr lang="ru-RU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Детализация результатов: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Функция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предоставляет подробные результаты для каждого коэффициента в модели, включая оценки, стандартные ошибки, 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статистику и 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значения. Это позволяет глубже понять влияние каждой переменной (и их взаимодействий) на зависимую переменную, что особенно полезно при тестировании гипотез о взаимодействиях между факторами.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Гибкость модели: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позволяет легко моделировать как основные эффекты, так и взаимодействия между параметрами. Это особенно важно при тестировании гипотез о взаимодействиях между различными факторами, например, такими как густота посева, срок сева и сорт пшеницы.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Универсальность: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Хотя функция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aov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для дисперсионного анализа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часто используется для анализа дизайнов экспериментов, функция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также подходит для этих целей.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может быть использована для анализа того же набора данных и проверки тех же гипотез, что и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aov</a:t>
            </a:r>
            <a:r>
              <a:rPr lang="en-GB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 с дополнительными деталями в выводе.</a:t>
            </a:r>
          </a:p>
          <a:p>
            <a:pPr marL="0" indent="0" algn="l">
              <a:buNone/>
            </a:pP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FC937-BB94-D456-5D7C-A3F6416D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95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632B4-098C-0640-F7B5-37AA612B17BC}"/>
              </a:ext>
            </a:extLst>
          </p:cNvPr>
          <p:cNvSpPr txBox="1"/>
          <p:nvPr/>
        </p:nvSpPr>
        <p:spPr>
          <a:xfrm>
            <a:off x="1295400" y="2908300"/>
            <a:ext cx="53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Демонстрация работы в </a:t>
            </a:r>
            <a:r>
              <a:rPr lang="en-US" sz="3600" dirty="0"/>
              <a:t>R…</a:t>
            </a:r>
            <a:endParaRPr lang="en-R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1AA892-9507-2FA4-6510-B9E896EC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42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F32530-6DB4-2EC9-03F8-E1508038BCF8}"/>
              </a:ext>
            </a:extLst>
          </p:cNvPr>
          <p:cNvSpPr txBox="1"/>
          <p:nvPr/>
        </p:nvSpPr>
        <p:spPr>
          <a:xfrm>
            <a:off x="522889" y="19092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#Гипотеза о влиянии густоты посева</a:t>
            </a:r>
            <a:endParaRPr lang="en-RU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ACD1F2-37FA-05BF-86B5-73DEE8D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49" y="1320800"/>
            <a:ext cx="6683687" cy="478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FD65F3-7AAE-053C-B27F-59598CB4948D}"/>
              </a:ext>
            </a:extLst>
          </p:cNvPr>
          <p:cNvSpPr txBox="1"/>
          <p:nvPr/>
        </p:nvSpPr>
        <p:spPr>
          <a:xfrm>
            <a:off x="320823" y="1509203"/>
            <a:ext cx="1965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Базовый уровень для показателя «густота» (в нашем примере 2,5 млн)</a:t>
            </a:r>
            <a:endParaRPr lang="en-RU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B4461F-8A20-BC01-8A9D-C050F5163463}"/>
              </a:ext>
            </a:extLst>
          </p:cNvPr>
          <p:cNvCxnSpPr>
            <a:cxnSpLocks/>
          </p:cNvCxnSpPr>
          <p:nvPr/>
        </p:nvCxnSpPr>
        <p:spPr>
          <a:xfrm>
            <a:off x="1892300" y="2586421"/>
            <a:ext cx="946001" cy="942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93F56-E54B-74E2-7EED-4C57FB26ACBC}"/>
              </a:ext>
            </a:extLst>
          </p:cNvPr>
          <p:cNvSpPr/>
          <p:nvPr/>
        </p:nvSpPr>
        <p:spPr>
          <a:xfrm>
            <a:off x="2838301" y="3630689"/>
            <a:ext cx="1505099" cy="2772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EF015-1D25-D54D-741F-FC07591AEC2D}"/>
              </a:ext>
            </a:extLst>
          </p:cNvPr>
          <p:cNvSpPr txBox="1"/>
          <p:nvPr/>
        </p:nvSpPr>
        <p:spPr>
          <a:xfrm>
            <a:off x="543871" y="4223528"/>
            <a:ext cx="238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374151"/>
                </a:solidFill>
                <a:latin typeface="Söhne"/>
              </a:rPr>
              <a:t>При базовом уровне густоты -  средняя  урожайность 67,68 ц/га</a:t>
            </a:r>
            <a:endParaRPr lang="en-RU" sz="1600" b="1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7F95AA-2224-4C2C-086C-B93455FB2DC3}"/>
              </a:ext>
            </a:extLst>
          </p:cNvPr>
          <p:cNvSpPr/>
          <p:nvPr/>
        </p:nvSpPr>
        <p:spPr>
          <a:xfrm>
            <a:off x="4540101" y="3630689"/>
            <a:ext cx="870099" cy="2772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F8FC4C-90B5-3B96-316C-900160199116}"/>
              </a:ext>
            </a:extLst>
          </p:cNvPr>
          <p:cNvCxnSpPr>
            <a:cxnSpLocks/>
          </p:cNvCxnSpPr>
          <p:nvPr/>
        </p:nvCxnSpPr>
        <p:spPr>
          <a:xfrm flipV="1">
            <a:off x="2498762" y="3907962"/>
            <a:ext cx="2041339" cy="694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FDBABD-C1A1-6B0D-8C9D-9519B53B9076}"/>
              </a:ext>
            </a:extLst>
          </p:cNvPr>
          <p:cNvSpPr txBox="1"/>
          <p:nvPr/>
        </p:nvSpPr>
        <p:spPr>
          <a:xfrm>
            <a:off x="363023" y="5256749"/>
            <a:ext cx="2475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При густоте посева 5</a:t>
            </a:r>
            <a:r>
              <a:rPr lang="ru-RU" sz="1600" b="1" dirty="0"/>
              <a:t>,5 млн</a:t>
            </a:r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ru-RU" sz="1600" b="1" dirty="0">
                <a:solidFill>
                  <a:srgbClr val="374151"/>
                </a:solidFill>
                <a:latin typeface="Söhne"/>
              </a:rPr>
              <a:t>у</a:t>
            </a:r>
            <a:r>
              <a:rPr lang="ru-RU" sz="1600" b="1" i="0" dirty="0">
                <a:solidFill>
                  <a:srgbClr val="374151"/>
                </a:solidFill>
                <a:effectLst/>
                <a:latin typeface="Söhne"/>
              </a:rPr>
              <a:t>рожайность увеличивается на 4,5 ц/га по сравнению с базовым уровнем</a:t>
            </a:r>
            <a:endParaRPr lang="en-RU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3292BE-CC38-F06C-F78E-B84FFF9FED85}"/>
              </a:ext>
            </a:extLst>
          </p:cNvPr>
          <p:cNvSpPr/>
          <p:nvPr/>
        </p:nvSpPr>
        <p:spPr>
          <a:xfrm>
            <a:off x="4541918" y="4341384"/>
            <a:ext cx="868282" cy="2772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FD3DD4-D8FE-2115-7890-7D190CC98A16}"/>
              </a:ext>
            </a:extLst>
          </p:cNvPr>
          <p:cNvCxnSpPr>
            <a:cxnSpLocks/>
          </p:cNvCxnSpPr>
          <p:nvPr/>
        </p:nvCxnSpPr>
        <p:spPr>
          <a:xfrm flipV="1">
            <a:off x="2450951" y="4639026"/>
            <a:ext cx="2089150" cy="980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D32DA6-972E-8AB0-B2EA-3623F1D74341}"/>
              </a:ext>
            </a:extLst>
          </p:cNvPr>
          <p:cNvSpPr txBox="1"/>
          <p:nvPr/>
        </p:nvSpPr>
        <p:spPr>
          <a:xfrm>
            <a:off x="9252697" y="3802606"/>
            <a:ext cx="2353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Все коэффициенты статистически значимы (значение ниже 0.05)</a:t>
            </a:r>
            <a:endParaRPr lang="en-RU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4D685-D229-8911-5922-019F4111EB94}"/>
              </a:ext>
            </a:extLst>
          </p:cNvPr>
          <p:cNvSpPr/>
          <p:nvPr/>
        </p:nvSpPr>
        <p:spPr>
          <a:xfrm>
            <a:off x="7229934" y="3302029"/>
            <a:ext cx="876300" cy="35769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2CDD31-CF2F-813C-EA06-5A918057E330}"/>
              </a:ext>
            </a:extLst>
          </p:cNvPr>
          <p:cNvCxnSpPr>
            <a:cxnSpLocks/>
          </p:cNvCxnSpPr>
          <p:nvPr/>
        </p:nvCxnSpPr>
        <p:spPr>
          <a:xfrm>
            <a:off x="8108868" y="3520894"/>
            <a:ext cx="1143829" cy="49927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5CFB63-78F9-1D14-7DDE-856049D5B8A4}"/>
              </a:ext>
            </a:extLst>
          </p:cNvPr>
          <p:cNvSpPr txBox="1"/>
          <p:nvPr/>
        </p:nvSpPr>
        <p:spPr>
          <a:xfrm>
            <a:off x="9439734" y="5379859"/>
            <a:ext cx="2791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16.74% изменчивости в урожайности можно объяснить с помощью густоты посева</a:t>
            </a:r>
            <a:endParaRPr lang="en-RU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F4F2A0-733E-BF14-7E5D-CDC3A951C361}"/>
              </a:ext>
            </a:extLst>
          </p:cNvPr>
          <p:cNvSpPr/>
          <p:nvPr/>
        </p:nvSpPr>
        <p:spPr>
          <a:xfrm>
            <a:off x="4929494" y="5537200"/>
            <a:ext cx="1014105" cy="277273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D03EB8-898D-8CE2-F9BB-60A3E979A3E9}"/>
              </a:ext>
            </a:extLst>
          </p:cNvPr>
          <p:cNvCxnSpPr>
            <a:cxnSpLocks/>
          </p:cNvCxnSpPr>
          <p:nvPr/>
        </p:nvCxnSpPr>
        <p:spPr>
          <a:xfrm>
            <a:off x="5990996" y="5588209"/>
            <a:ext cx="332906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CBE931-B848-96F7-0949-08E762F1CF7E}"/>
              </a:ext>
            </a:extLst>
          </p:cNvPr>
          <p:cNvSpPr txBox="1"/>
          <p:nvPr/>
        </p:nvSpPr>
        <p:spPr>
          <a:xfrm>
            <a:off x="8106234" y="946355"/>
            <a:ext cx="3894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0" dirty="0">
                <a:solidFill>
                  <a:srgbClr val="374151"/>
                </a:solidFill>
                <a:effectLst/>
                <a:latin typeface="Söhne"/>
              </a:rPr>
              <a:t>Базовый уровень - 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intercept</a:t>
            </a:r>
            <a:r>
              <a:rPr lang="ru-RU" sz="14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(или категория отсчёта) для факторных переменных в линейной модели в 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R 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обычно выбирается автоматически. По умолчанию </a:t>
            </a:r>
            <a:r>
              <a:rPr lang="en-GB" sz="1400" b="0" i="0" dirty="0">
                <a:solidFill>
                  <a:srgbClr val="374151"/>
                </a:solidFill>
                <a:effectLst/>
                <a:latin typeface="Söhne"/>
              </a:rPr>
              <a:t>R 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выбирает первый уровень фактора в алфавитном порядке (но можн</a:t>
            </a:r>
            <a:r>
              <a:rPr lang="ru-RU" sz="1400" dirty="0">
                <a:solidFill>
                  <a:srgbClr val="374151"/>
                </a:solidFill>
                <a:latin typeface="Söhne"/>
              </a:rPr>
              <a:t>о задать вручную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Söhne"/>
              </a:rPr>
              <a:t>) в качестве базового уровня. Этот выбор влияет на интерпретацию коэффициентов модели.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CD2D6-7B10-EC2C-0193-934F4F58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492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9F1D-58CB-3702-2BBF-4F7BF701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61" y="1420890"/>
            <a:ext cx="10929078" cy="436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Нулевая гипотеза (H0): Густота посева не влияет на урожайность пшеницы.</a:t>
            </a:r>
          </a:p>
          <a:p>
            <a:pPr marL="0" indent="0">
              <a:buNone/>
            </a:pPr>
            <a:r>
              <a:rPr lang="ru-RU" sz="2200" b="1" dirty="0">
                <a:solidFill>
                  <a:srgbClr val="00B050"/>
                </a:solidFill>
              </a:rPr>
              <a:t>Альтернативная гипотеза (</a:t>
            </a:r>
            <a:r>
              <a:rPr lang="en-GB" sz="2200" b="1" dirty="0">
                <a:solidFill>
                  <a:srgbClr val="00B050"/>
                </a:solidFill>
              </a:rPr>
              <a:t>H1): </a:t>
            </a:r>
            <a:r>
              <a:rPr lang="ru-RU" sz="2200" b="1" dirty="0">
                <a:solidFill>
                  <a:srgbClr val="00B050"/>
                </a:solidFill>
              </a:rPr>
              <a:t>Густота посева влияет на урожайность пшеницы.</a:t>
            </a:r>
            <a:endParaRPr lang="ru-RU" sz="2200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endParaRPr lang="ru-RU" sz="2200" dirty="0"/>
          </a:p>
          <a:p>
            <a:pPr marL="0" indent="0" algn="l">
              <a:buNone/>
            </a:pPr>
            <a:r>
              <a:rPr lang="ru-RU" sz="2200" dirty="0"/>
              <a:t>Р</a:t>
            </a:r>
            <a:r>
              <a:rPr lang="ru-RU" sz="2200" b="0" i="0" dirty="0">
                <a:effectLst/>
              </a:rPr>
              <a:t>езультаты показали, что все коэффициенты для различных уровней густоты посева (2,5 млн, 3,5 млн, 4,5 млн и 5,5 млн) оказались </a:t>
            </a:r>
            <a:r>
              <a:rPr lang="ru-RU" sz="2200" b="1" i="0" dirty="0">
                <a:effectLst/>
              </a:rPr>
              <a:t>статистически значимыми</a:t>
            </a:r>
            <a:r>
              <a:rPr lang="ru-RU" sz="2200" b="0" i="0" dirty="0">
                <a:effectLst/>
              </a:rPr>
              <a:t> (</a:t>
            </a:r>
            <a:r>
              <a:rPr lang="en-GB" sz="2200" b="0" i="0" dirty="0">
                <a:effectLst/>
              </a:rPr>
              <a:t>p-</a:t>
            </a:r>
            <a:r>
              <a:rPr lang="ru-RU" sz="2200" b="0" i="0" dirty="0">
                <a:effectLst/>
              </a:rPr>
              <a:t>значения меньше 0.05), следовательно, мы можем </a:t>
            </a:r>
            <a:r>
              <a:rPr lang="ru-RU" sz="2200" b="1" i="0" dirty="0">
                <a:effectLst/>
              </a:rPr>
              <a:t>отклонить нулевую гипотезу</a:t>
            </a:r>
            <a:r>
              <a:rPr lang="ru-RU" sz="2200" b="0" i="0" dirty="0">
                <a:effectLst/>
              </a:rPr>
              <a:t>. </a:t>
            </a:r>
          </a:p>
          <a:p>
            <a:pPr marL="0" indent="0" algn="l">
              <a:buNone/>
            </a:pPr>
            <a:endParaRPr lang="ru-RU" sz="2200" dirty="0"/>
          </a:p>
          <a:p>
            <a:pPr marL="0" indent="0" algn="l">
              <a:buNone/>
            </a:pPr>
            <a:r>
              <a:rPr lang="ru-RU" sz="2200" b="0" i="0" dirty="0">
                <a:effectLst/>
              </a:rPr>
              <a:t>Это означает, что </a:t>
            </a:r>
            <a:r>
              <a:rPr lang="ru-RU" sz="2200" b="1" i="0" dirty="0">
                <a:effectLst/>
              </a:rPr>
              <a:t>густота посева</a:t>
            </a:r>
            <a:r>
              <a:rPr lang="ru-RU" sz="2200" b="0" i="0" dirty="0">
                <a:effectLst/>
              </a:rPr>
              <a:t> действительно </a:t>
            </a:r>
            <a:r>
              <a:rPr lang="ru-RU" sz="2200" b="1" i="0" dirty="0">
                <a:effectLst/>
              </a:rPr>
              <a:t>оказывает влияние на урожайность пшеницы</a:t>
            </a:r>
            <a:r>
              <a:rPr lang="ru-RU" sz="2200" b="0" i="0" dirty="0">
                <a:effectLst/>
              </a:rPr>
              <a:t> (в нашем конкретном опыте!).</a:t>
            </a:r>
          </a:p>
          <a:p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CC2C0-8787-EA2D-1823-E2AF026BD045}"/>
              </a:ext>
            </a:extLst>
          </p:cNvPr>
          <p:cNvSpPr txBox="1"/>
          <p:nvPr/>
        </p:nvSpPr>
        <p:spPr>
          <a:xfrm>
            <a:off x="522889" y="19092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#Гипотеза о влиянии густоты посева</a:t>
            </a:r>
            <a:endParaRPr lang="en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BBB65-521D-93E5-E3AD-252AD54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5838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28F8-3425-BB95-62B4-4066D9DD3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64C3-3DBF-49DE-51AC-5F65FD19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59" y="-44971"/>
            <a:ext cx="12053341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#Гипотеза о взаимодействии густоты посева и срока сева</a:t>
            </a:r>
            <a:endParaRPr lang="en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9E43E-1628-04CB-DDC6-47B7B1D2AAA4}"/>
              </a:ext>
            </a:extLst>
          </p:cNvPr>
          <p:cNvSpPr txBox="1"/>
          <p:nvPr/>
        </p:nvSpPr>
        <p:spPr>
          <a:xfrm>
            <a:off x="8752182" y="3896754"/>
            <a:ext cx="2852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Ни одно из взаимодействий между густотой посева и сроком сева не показывает статистической значимости </a:t>
            </a:r>
            <a:r>
              <a:rPr lang="ru-RU" sz="1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(все </a:t>
            </a:r>
            <a:r>
              <a:rPr lang="en-GB" sz="1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</a:t>
            </a:r>
            <a:r>
              <a:rPr lang="ru-RU" sz="1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значения выше 0.05), что указывает на отсутствие значимого взаимодействия между этими факторами в отношении урожайности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886CE-270D-4625-A145-11D9A7BF215D}"/>
              </a:ext>
            </a:extLst>
          </p:cNvPr>
          <p:cNvSpPr txBox="1"/>
          <p:nvPr/>
        </p:nvSpPr>
        <p:spPr>
          <a:xfrm>
            <a:off x="8619344" y="1025645"/>
            <a:ext cx="334280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Нулевая гипотеза о том, что нет взаимодействия между густотой посева и сроком сева в отношении урожайности, не может быть отвергнута, так как нет статистически значимых результатов, подтверждающих это взаимодействие.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6E5AEDB-4373-1F0C-B858-F6451DE8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66" y="1025645"/>
            <a:ext cx="6002349" cy="5603755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E8D1CF4E-E3A6-D5F4-9671-C56C332C891B}"/>
              </a:ext>
            </a:extLst>
          </p:cNvPr>
          <p:cNvSpPr/>
          <p:nvPr/>
        </p:nvSpPr>
        <p:spPr>
          <a:xfrm>
            <a:off x="8022881" y="4089400"/>
            <a:ext cx="380166" cy="1168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8D9F5-A7FB-D60F-8709-5CBCDAE4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4670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9F1D2-B177-5104-9547-87661CEB7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FD3B423-FE1C-A9C6-DC9C-2B519122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52" y="838200"/>
            <a:ext cx="5564535" cy="5771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E79FDB-37DF-79A5-6F91-3E217F47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62" y="-23448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#Гипотеза о сравнении сортов пшеницы</a:t>
            </a:r>
            <a:endParaRPr lang="en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FB2D45-EF0F-EB96-0555-5527C35EF0C2}"/>
              </a:ext>
            </a:extLst>
          </p:cNvPr>
          <p:cNvCxnSpPr>
            <a:cxnSpLocks/>
          </p:cNvCxnSpPr>
          <p:nvPr/>
        </p:nvCxnSpPr>
        <p:spPr>
          <a:xfrm flipH="1" flipV="1">
            <a:off x="2008682" y="2330815"/>
            <a:ext cx="734619" cy="4645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41B808-F86E-FAE7-A0C7-0EC035B5598F}"/>
              </a:ext>
            </a:extLst>
          </p:cNvPr>
          <p:cNvSpPr txBox="1"/>
          <p:nvPr/>
        </p:nvSpPr>
        <p:spPr>
          <a:xfrm>
            <a:off x="133662" y="923235"/>
            <a:ext cx="2242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Модель установила Гомер базовым сортом, 2,4 млн – базовым значением густоты, Срок 1 – базовым сроком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DE00C-EA70-8EB5-20E6-C338DBDA49B3}"/>
              </a:ext>
            </a:extLst>
          </p:cNvPr>
          <p:cNvSpPr txBox="1"/>
          <p:nvPr/>
        </p:nvSpPr>
        <p:spPr>
          <a:xfrm>
            <a:off x="8871566" y="2238665"/>
            <a:ext cx="3132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Сорта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Льговская 4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Собербаш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показывают статистически значимое снижение урожайности по сравнению с базовым сортом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FE876DF-C745-6079-A7A1-91E6BE588351}"/>
              </a:ext>
            </a:extLst>
          </p:cNvPr>
          <p:cNvSpPr/>
          <p:nvPr/>
        </p:nvSpPr>
        <p:spPr>
          <a:xfrm>
            <a:off x="8160328" y="2698216"/>
            <a:ext cx="389745" cy="57871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EB6C4DD-69FF-E913-9C5D-5936F69EA66E}"/>
              </a:ext>
            </a:extLst>
          </p:cNvPr>
          <p:cNvSpPr/>
          <p:nvPr/>
        </p:nvSpPr>
        <p:spPr>
          <a:xfrm rot="10800000">
            <a:off x="2564153" y="3359425"/>
            <a:ext cx="282130" cy="35313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FCFAA-C017-2641-8655-031A6EB4354A}"/>
              </a:ext>
            </a:extLst>
          </p:cNvPr>
          <p:cNvSpPr txBox="1"/>
          <p:nvPr/>
        </p:nvSpPr>
        <p:spPr>
          <a:xfrm>
            <a:off x="812422" y="3447086"/>
            <a:ext cx="20029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Ни один из сроков сева не оказывает статистически значимого влияния на урожайность</a:t>
            </a:r>
            <a:r>
              <a:rPr lang="ru-RU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7E2359A-DF23-6DB3-BBD4-54295369A59A}"/>
              </a:ext>
            </a:extLst>
          </p:cNvPr>
          <p:cNvSpPr/>
          <p:nvPr/>
        </p:nvSpPr>
        <p:spPr>
          <a:xfrm>
            <a:off x="8221376" y="3712565"/>
            <a:ext cx="288267" cy="5278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5EB6D-E192-4B72-6875-844852C76C19}"/>
              </a:ext>
            </a:extLst>
          </p:cNvPr>
          <p:cNvSpPr txBox="1"/>
          <p:nvPr/>
        </p:nvSpPr>
        <p:spPr>
          <a:xfrm>
            <a:off x="8602936" y="3624823"/>
            <a:ext cx="278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 уровни густоты посева (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3,5 млн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4,5 млн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5,5 млн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статистически значимо увеличивают урожайность по сра</a:t>
            </a:r>
            <a:r>
              <a:rPr lang="ru-RU" sz="14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внению с базовой густотой</a:t>
            </a:r>
            <a:r>
              <a:rPr lang="ru-RU" sz="1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FFDEB-046C-DA48-EDAB-A804F588E369}"/>
              </a:ext>
            </a:extLst>
          </p:cNvPr>
          <p:cNvSpPr txBox="1"/>
          <p:nvPr/>
        </p:nvSpPr>
        <p:spPr>
          <a:xfrm>
            <a:off x="8160328" y="5011453"/>
            <a:ext cx="334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Ни одно из взаимодействий между сроками сева и густотой посева не показывает статистической значимости.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02665A2-33F6-A5F3-1838-DEE75D0A5943}"/>
              </a:ext>
            </a:extLst>
          </p:cNvPr>
          <p:cNvSpPr/>
          <p:nvPr/>
        </p:nvSpPr>
        <p:spPr>
          <a:xfrm>
            <a:off x="7964056" y="4287352"/>
            <a:ext cx="288267" cy="102570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F5A4D-0648-8BD7-316B-7A6009E3ED1F}"/>
              </a:ext>
            </a:extLst>
          </p:cNvPr>
          <p:cNvSpPr/>
          <p:nvPr/>
        </p:nvSpPr>
        <p:spPr>
          <a:xfrm>
            <a:off x="2871452" y="2688776"/>
            <a:ext cx="1505099" cy="2772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9AC74-9C19-C068-80CC-7A552871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9505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3E0E-8F5A-8BC1-0A74-F122CD5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9EB9-1518-222F-6B5D-7F7C138D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833"/>
            <a:ext cx="12937761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#Гипотеза об адаптивности сортов к условиям выращивания</a:t>
            </a:r>
            <a:endParaRPr lang="en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-up of numbers&#10;&#10;Description automatically generated">
            <a:extLst>
              <a:ext uri="{FF2B5EF4-FFF2-40B4-BE49-F238E27FC236}">
                <a16:creationId xmlns:a16="http://schemas.microsoft.com/office/drawing/2014/main" id="{5A094193-EB27-4947-0BC3-53B0E20D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48" y="846256"/>
            <a:ext cx="4187252" cy="8126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1965B7-AE85-5596-90AF-2C394251B782}"/>
              </a:ext>
            </a:extLst>
          </p:cNvPr>
          <p:cNvSpPr txBox="1"/>
          <p:nvPr/>
        </p:nvSpPr>
        <p:spPr>
          <a:xfrm>
            <a:off x="7632214" y="3429000"/>
            <a:ext cx="4294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Некоторые взаимодействия между сортами, сроками сева и густотой посева оказываются статистически значимыми.</a:t>
            </a:r>
            <a:endParaRPr lang="en-US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Эти комбинации значительно снижают урожайность, что может указывать на то, что определенные комбинации условий выращивания более или менее благоприятны для разных сортов.</a:t>
            </a:r>
            <a:endParaRPr lang="en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120241-068A-7331-9E1B-CF12C02C8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76" y="550160"/>
            <a:ext cx="6249792" cy="6307839"/>
          </a:xfrm>
          <a:prstGeom prst="rect">
            <a:avLst/>
          </a:prstGeom>
        </p:spPr>
      </p:pic>
      <p:pic>
        <p:nvPicPr>
          <p:cNvPr id="8" name="Picture 7" descr="A close-up of a number&#10;&#10;Description automatically generated">
            <a:extLst>
              <a:ext uri="{FF2B5EF4-FFF2-40B4-BE49-F238E27FC236}">
                <a16:creationId xmlns:a16="http://schemas.microsoft.com/office/drawing/2014/main" id="{4AD0EBA2-355F-EE2C-3EBA-C15EB292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944" y="5751689"/>
            <a:ext cx="4340696" cy="11707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07696F-27A5-600C-34C9-7F4EF4458CFA}"/>
              </a:ext>
            </a:extLst>
          </p:cNvPr>
          <p:cNvSpPr/>
          <p:nvPr/>
        </p:nvSpPr>
        <p:spPr>
          <a:xfrm>
            <a:off x="755076" y="6473376"/>
            <a:ext cx="6001324" cy="3846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AECF60-5A3B-566B-7C35-7A561B4E98D1}"/>
              </a:ext>
            </a:extLst>
          </p:cNvPr>
          <p:cNvCxnSpPr>
            <a:cxnSpLocks/>
          </p:cNvCxnSpPr>
          <p:nvPr/>
        </p:nvCxnSpPr>
        <p:spPr>
          <a:xfrm flipH="1">
            <a:off x="6731365" y="4967893"/>
            <a:ext cx="900849" cy="1369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62A65-2DD3-C5E8-8DE3-B055C8E6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783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97BE0-E18B-4C60-5AB1-36373050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F7FD-B7FD-1C65-53FE-533AB6C8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9444" cy="54927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Гомер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C9AF7-81DA-327D-6582-93040359D97C}"/>
              </a:ext>
            </a:extLst>
          </p:cNvPr>
          <p:cNvSpPr txBox="1"/>
          <p:nvPr/>
        </p:nvSpPr>
        <p:spPr>
          <a:xfrm>
            <a:off x="1856509" y="2734727"/>
            <a:ext cx="302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Изменения в урожайности по сравнению с базовым сроком (Срок 1)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F0613-B94F-3C93-89FF-C57CFAF58481}"/>
              </a:ext>
            </a:extLst>
          </p:cNvPr>
          <p:cNvSpPr txBox="1"/>
          <p:nvPr/>
        </p:nvSpPr>
        <p:spPr>
          <a:xfrm>
            <a:off x="2349660" y="3865418"/>
            <a:ext cx="2773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Изменения в урожайности по сравнению с базовым значением густоты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(2,5 млн)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F72F982-7309-A757-53D2-B21884C3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76" y="365125"/>
            <a:ext cx="6908800" cy="6324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74692CA-4CC7-BB3A-69CB-91CE5353BAD2}"/>
              </a:ext>
            </a:extLst>
          </p:cNvPr>
          <p:cNvSpPr/>
          <p:nvPr/>
        </p:nvSpPr>
        <p:spPr>
          <a:xfrm flipV="1">
            <a:off x="7524173" y="2722027"/>
            <a:ext cx="914400" cy="41472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84FD64-CC7A-0757-926F-58A56204568C}"/>
              </a:ext>
            </a:extLst>
          </p:cNvPr>
          <p:cNvSpPr/>
          <p:nvPr/>
        </p:nvSpPr>
        <p:spPr>
          <a:xfrm flipV="1">
            <a:off x="7524174" y="3175825"/>
            <a:ext cx="914400" cy="5454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28B41-A062-741D-3FE9-8B8B91F5F832}"/>
              </a:ext>
            </a:extLst>
          </p:cNvPr>
          <p:cNvCxnSpPr>
            <a:cxnSpLocks/>
          </p:cNvCxnSpPr>
          <p:nvPr/>
        </p:nvCxnSpPr>
        <p:spPr>
          <a:xfrm flipV="1">
            <a:off x="4724400" y="2870200"/>
            <a:ext cx="2590802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7AF315-B146-7DC7-870B-6CF175337CFF}"/>
              </a:ext>
            </a:extLst>
          </p:cNvPr>
          <p:cNvCxnSpPr>
            <a:cxnSpLocks/>
          </p:cNvCxnSpPr>
          <p:nvPr/>
        </p:nvCxnSpPr>
        <p:spPr>
          <a:xfrm flipV="1">
            <a:off x="4368800" y="3429000"/>
            <a:ext cx="3155373" cy="8263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B89F0D3-9BE5-C866-19CA-4EEA608E17FF}"/>
              </a:ext>
            </a:extLst>
          </p:cNvPr>
          <p:cNvSpPr/>
          <p:nvPr/>
        </p:nvSpPr>
        <p:spPr>
          <a:xfrm flipV="1">
            <a:off x="5110678" y="4006064"/>
            <a:ext cx="6154222" cy="24928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88D67-9669-0209-A641-D5C9196F83B6}"/>
              </a:ext>
            </a:extLst>
          </p:cNvPr>
          <p:cNvSpPr/>
          <p:nvPr/>
        </p:nvSpPr>
        <p:spPr>
          <a:xfrm flipV="1">
            <a:off x="5136074" y="4875380"/>
            <a:ext cx="6154222" cy="24928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E693D-2047-0926-BE40-62F6DFA341E3}"/>
              </a:ext>
            </a:extLst>
          </p:cNvPr>
          <p:cNvSpPr/>
          <p:nvPr/>
        </p:nvSpPr>
        <p:spPr>
          <a:xfrm flipV="1">
            <a:off x="5110678" y="6235852"/>
            <a:ext cx="6154222" cy="24928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D710D-BCD5-5D70-2E3C-8F78F3D9AF4D}"/>
              </a:ext>
            </a:extLst>
          </p:cNvPr>
          <p:cNvSpPr txBox="1"/>
          <p:nvPr/>
        </p:nvSpPr>
        <p:spPr>
          <a:xfrm>
            <a:off x="2466109" y="6161967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статистически значима</a:t>
            </a:r>
            <a:endParaRPr lang="en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27674-757E-6D88-09B1-54DA69D2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417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yramid&#10;&#10;Description automatically generated">
            <a:extLst>
              <a:ext uri="{FF2B5EF4-FFF2-40B4-BE49-F238E27FC236}">
                <a16:creationId xmlns:a16="http://schemas.microsoft.com/office/drawing/2014/main" id="{881DA26B-343B-3E3B-52E8-D706AB7D0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126" y="696058"/>
            <a:ext cx="6773747" cy="5465884"/>
          </a:xfrm>
        </p:spPr>
      </p:pic>
      <p:sp>
        <p:nvSpPr>
          <p:cNvPr id="4" name="TextBox 3"/>
          <p:cNvSpPr txBox="1"/>
          <p:nvPr/>
        </p:nvSpPr>
        <p:spPr>
          <a:xfrm>
            <a:off x="93900" y="6230226"/>
            <a:ext cx="462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Источник: пост из блога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Вастрика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https://vas3k.blog/inside/39/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66A1D-51BB-A026-8930-7235DF13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647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DEC7-9917-4CF3-A9EF-C9E2DC65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-161347"/>
            <a:ext cx="11384973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результатов – табличный расчет и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A2C59B-62DD-E0B6-CB29-D354A0ED5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4413"/>
              </p:ext>
            </p:extLst>
          </p:nvPr>
        </p:nvGraphicFramePr>
        <p:xfrm>
          <a:off x="467591" y="886690"/>
          <a:ext cx="11256818" cy="5692184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5628409">
                  <a:extLst>
                    <a:ext uri="{9D8B030D-6E8A-4147-A177-3AD203B41FA5}">
                      <a16:colId xmlns:a16="http://schemas.microsoft.com/office/drawing/2014/main" val="15018913"/>
                    </a:ext>
                  </a:extLst>
                </a:gridCol>
                <a:gridCol w="5628409">
                  <a:extLst>
                    <a:ext uri="{9D8B030D-6E8A-4147-A177-3AD203B41FA5}">
                      <a16:colId xmlns:a16="http://schemas.microsoft.com/office/drawing/2014/main" val="281238317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Гомер снижает урожайность при загущении более 4,5 млн и при поздних сроки сева. Лучшая норма 4,5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114508"/>
                  </a:ext>
                </a:extLst>
              </a:tr>
              <a:tr h="109451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Поздний срок сева привел к снижению урожайности при норме высева 2,5, а ранний - на норме 5,5</a:t>
                      </a:r>
                    </a:p>
                  </a:txBody>
                  <a:tcPr marL="3966" marR="3966" marT="3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Срок 3 – густота 2,5 – ДА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Срок 1 – густота 5,5 </a:t>
                      </a:r>
                      <a:r>
                        <a:rPr lang="ru-RU" sz="16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меньше</a:t>
                      </a:r>
                      <a:r>
                        <a:rPr lang="ru-RU" sz="16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чем срок 3, густота 5,5</a:t>
                      </a:r>
                      <a:endParaRPr lang="ru-RU" sz="16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051201"/>
                  </a:ext>
                </a:extLst>
              </a:tr>
              <a:tr h="146858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 раннем сроке сева Гомер 4,5 млн дает максимальную урожайность.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 среднем и позднем сроке сева снижение нормы после 4,5 приводит к существенному снижению урожайности, а повышение свыше не ведет к ее увеличению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Максимальная урожайность срок 1 – густота 4,5 – ДА (+ 6,2 ц/га по сравнению с базовым значением густоты)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Срок 2 и Срок 3, густота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4,5</a:t>
                      </a:r>
                      <a:endParaRPr lang="ru-RU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092200"/>
                  </a:ext>
                </a:extLst>
              </a:tr>
              <a:tr h="431252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 срок сева </a:t>
                      </a:r>
                      <a:r>
                        <a:rPr lang="ru-RU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существенно</a:t>
                      </a:r>
                      <a:r>
                        <a:rPr lang="ru-RU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лучше позднего и раннего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 (+2,5 ц/га по сравнению с базовым сроком, но значение не статистически значимо) </a:t>
                      </a:r>
                    </a:p>
                  </a:txBody>
                  <a:tcPr marL="3966" marR="3966" marT="3966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151237"/>
                  </a:ext>
                </a:extLst>
              </a:tr>
              <a:tr h="560841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вне зависимости от срока сева </a:t>
                      </a:r>
                      <a:r>
                        <a:rPr lang="ru-RU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норма 4,5 существенно превышает по урожайности прочие нормы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Да!</a:t>
                      </a:r>
                    </a:p>
                  </a:txBody>
                  <a:tcPr marL="3966" marR="3966" marT="3966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628774"/>
                  </a:ext>
                </a:extLst>
              </a:tr>
              <a:tr h="56084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Вывод: Эффект влияния сроков сева </a:t>
                      </a:r>
                      <a:r>
                        <a:rPr lang="ru-RU" sz="1600" u="sng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недоказан</a:t>
                      </a:r>
                      <a:r>
                        <a:rPr lang="ru-RU" sz="1600" u="sng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эффект влияния норм высева и взаимодействие факторов доказаны</a:t>
                      </a:r>
                      <a:endParaRPr lang="ru-RU" sz="1600" b="0" i="0" u="sng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966" marR="3966" marT="396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Густота посева оказывает значительное влияние на урожайность, а срок сева </a:t>
                      </a:r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влияет на урожайность различным образом в зависимости от густоты посева. Например, при густоте </a:t>
                      </a:r>
                      <a:r>
                        <a:rPr lang="en-GB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5,5 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млн срок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увеличивает урожайность более значительно, чем при других уровнях густоты. </a:t>
                      </a:r>
                    </a:p>
                  </a:txBody>
                  <a:tcPr marL="3966" marR="3966" marT="3966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0877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4AB8B-E50D-C65C-2B9B-5BB20DE0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9182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E972-5D59-0BA5-3D60-9C6A690E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66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Оценка статистической значимости (достоверности)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12E73-64E0-8F56-8D88-29E7C9EC9206}"/>
              </a:ext>
            </a:extLst>
          </p:cNvPr>
          <p:cNvSpPr txBox="1"/>
          <p:nvPr/>
        </p:nvSpPr>
        <p:spPr>
          <a:xfrm>
            <a:off x="690880" y="1370787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Доспехов</a:t>
            </a:r>
            <a:endParaRPr lang="en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E3EF0-AA34-ABE1-98F7-61365351AB2D}"/>
              </a:ext>
            </a:extLst>
          </p:cNvPr>
          <p:cNvSpPr txBox="1"/>
          <p:nvPr/>
        </p:nvSpPr>
        <p:spPr>
          <a:xfrm>
            <a:off x="7383780" y="1352809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Современный</a:t>
            </a:r>
            <a:r>
              <a:rPr lang="ru-RU" b="1" dirty="0"/>
              <a:t> </a:t>
            </a:r>
            <a:r>
              <a:rPr lang="ru-RU" sz="2400" b="1" dirty="0"/>
              <a:t>подход</a:t>
            </a:r>
            <a:endParaRPr lang="en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13385-ABDE-11A2-7987-CF072AB2E40B}"/>
              </a:ext>
            </a:extLst>
          </p:cNvPr>
          <p:cNvSpPr txBox="1"/>
          <p:nvPr/>
        </p:nvSpPr>
        <p:spPr>
          <a:xfrm>
            <a:off x="463550" y="2150060"/>
            <a:ext cx="5365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большинстве отечественных работ в качестве</a:t>
            </a:r>
          </a:p>
          <a:p>
            <a:r>
              <a:rPr lang="ru-RU" dirty="0"/>
              <a:t>оценки достоверности используется наименьшая существенная разность (НСР, </a:t>
            </a:r>
            <a:r>
              <a:rPr lang="en-GB" dirty="0"/>
              <a:t>least</a:t>
            </a:r>
            <a:r>
              <a:rPr lang="ru-RU" dirty="0"/>
              <a:t> </a:t>
            </a:r>
            <a:r>
              <a:rPr lang="en-GB" dirty="0"/>
              <a:t>significant difference, LSD). </a:t>
            </a:r>
            <a:r>
              <a:rPr lang="ru-RU" dirty="0"/>
              <a:t>Этот параметр указывает на границу возможных случайных отклонений в эксперименте, за пределами которой различия средних считаются значимыми на соответствующем уровне. На практике обычно используют 1%-</a:t>
            </a:r>
            <a:r>
              <a:rPr lang="ru-RU" dirty="0" err="1"/>
              <a:t>ный</a:t>
            </a:r>
            <a:r>
              <a:rPr lang="ru-RU" dirty="0"/>
              <a:t> и 5%-</a:t>
            </a:r>
            <a:r>
              <a:rPr lang="ru-RU" dirty="0" err="1"/>
              <a:t>ный</a:t>
            </a:r>
            <a:r>
              <a:rPr lang="ru-RU" dirty="0"/>
              <a:t> уровни</a:t>
            </a:r>
            <a:r>
              <a:rPr lang="en-US" dirty="0"/>
              <a:t> </a:t>
            </a:r>
            <a:r>
              <a:rPr lang="ru-RU" dirty="0"/>
              <a:t>значимости (НСР01 и НСР05).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НО расчет НСР обращается к </a:t>
            </a:r>
            <a:r>
              <a:rPr lang="en-GB" dirty="0"/>
              <a:t>t-</a:t>
            </a:r>
            <a:r>
              <a:rPr lang="ru-RU" dirty="0"/>
              <a:t>критерию</a:t>
            </a:r>
            <a:r>
              <a:rPr lang="en-US" dirty="0"/>
              <a:t> </a:t>
            </a:r>
            <a:r>
              <a:rPr lang="ru-RU" dirty="0"/>
              <a:t>Стьюдента информативен не для любых распределений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AAAA-0D13-189B-6195-01FA604AE11F}"/>
              </a:ext>
            </a:extLst>
          </p:cNvPr>
          <p:cNvSpPr txBox="1"/>
          <p:nvPr/>
        </p:nvSpPr>
        <p:spPr>
          <a:xfrm>
            <a:off x="7112000" y="2150060"/>
            <a:ext cx="381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анализе данных с помощью специальных программ обычно автоматически</a:t>
            </a:r>
            <a:r>
              <a:rPr lang="en-US" dirty="0"/>
              <a:t> </a:t>
            </a:r>
            <a:r>
              <a:rPr lang="ru-RU" dirty="0"/>
              <a:t>рассчитывается уровень значимости, выраженный через 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4400" b="1" dirty="0"/>
              <a:t>p-value</a:t>
            </a:r>
            <a:endParaRPr lang="en-RU" sz="4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1A26A-8587-661D-39EC-5CD4F870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913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25C7-1CE7-C0AB-E4B1-BE1A91429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79562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«Главным источником сведений о биометрии для многих поколений отечественных селекционеров остается классический труд Б.А. </a:t>
            </a:r>
            <a:r>
              <a:rPr lang="ru-RU" dirty="0" err="1"/>
              <a:t>Доспехова</a:t>
            </a:r>
            <a:r>
              <a:rPr lang="ru-RU" dirty="0"/>
              <a:t> «Методика полевого опыта», выдержавший несколько переизданий. </a:t>
            </a:r>
            <a:r>
              <a:rPr lang="ru-RU" b="1" dirty="0">
                <a:solidFill>
                  <a:srgbClr val="C00000"/>
                </a:solidFill>
              </a:rPr>
              <a:t>Спустя десятилетия после создания «Методики» сама процедура статистического анализа данных совершенно изменилась. </a:t>
            </a:r>
            <a:r>
              <a:rPr lang="ru-RU" dirty="0"/>
              <a:t>Исчезла необходимость в кропотливых многостадийных расчетах вручную. Появились компьютерные программы, выполняющие сотни видов анализа (например, </a:t>
            </a:r>
            <a:r>
              <a:rPr lang="en-GB" dirty="0"/>
              <a:t>IBM SPSS, STATISTICA </a:t>
            </a:r>
            <a:r>
              <a:rPr lang="ru-RU" dirty="0"/>
              <a:t>и многие другие –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например,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ru-RU" dirty="0"/>
              <a:t>).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Несмотря на кажущуюся простоту машинной обработки результатов эксперимента, вопрос</a:t>
            </a:r>
            <a:r>
              <a:rPr lang="en-US" dirty="0"/>
              <a:t> </a:t>
            </a:r>
            <a:r>
              <a:rPr lang="ru-RU" dirty="0"/>
              <a:t>применимости тех или иных методов не стал менее существенным; возможно, напротив,</a:t>
            </a:r>
            <a:r>
              <a:rPr lang="en-US" dirty="0"/>
              <a:t> </a:t>
            </a:r>
            <a:r>
              <a:rPr lang="ru-RU" dirty="0"/>
              <a:t>оказался острее, потому что существенно расширился выбор из множества на первый взгляд</a:t>
            </a:r>
            <a:r>
              <a:rPr lang="en-US" dirty="0"/>
              <a:t> </a:t>
            </a:r>
            <a:r>
              <a:rPr lang="ru-RU" dirty="0"/>
              <a:t>сходных приемов.»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6857-819C-34D3-AB55-5E0B147517DD}"/>
              </a:ext>
            </a:extLst>
          </p:cNvPr>
          <p:cNvSpPr txBox="1"/>
          <p:nvPr/>
        </p:nvSpPr>
        <p:spPr>
          <a:xfrm>
            <a:off x="647700" y="6019800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Из статьи «Статистические ошибки и как их избегают» </a:t>
            </a:r>
            <a:r>
              <a:rPr lang="en-GB" dirty="0"/>
              <a:t>https://</a:t>
            </a:r>
            <a:r>
              <a:rPr lang="en-GB" dirty="0" err="1"/>
              <a:t>drive.google.com</a:t>
            </a:r>
            <a:r>
              <a:rPr lang="en-GB" dirty="0"/>
              <a:t>/drive/folders/1UgKVVKBrBtLwy5bZPYT1VEMkk4WwSifv 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B80DE-D68E-7966-8947-502B1075630F}"/>
              </a:ext>
            </a:extLst>
          </p:cNvPr>
          <p:cNvSpPr txBox="1"/>
          <p:nvPr/>
        </p:nvSpPr>
        <p:spPr>
          <a:xfrm>
            <a:off x="647700" y="457200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  <a:ea typeface="+mj-ea"/>
                <a:cs typeface="+mj-cs"/>
              </a:rPr>
              <a:t>О важном</a:t>
            </a:r>
            <a:endParaRPr lang="en-RU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29743-3552-A8E0-0358-C4DD63B4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3112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19EE-31BF-07A2-1F5B-34DA4834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План встречи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A8D4-AA9E-1BC3-54E8-304367F9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возможностей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анализа данных селекционных опытов на примере факторного опыта</a:t>
            </a:r>
          </a:p>
          <a:p>
            <a:pPr marL="514350" indent="-514350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Разбор простых примеров работы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863FA-1F95-63E7-BE76-DF8983E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9524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8A83-F5BE-42EC-4DBE-C7B7508A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6D9E-436E-A40D-8A11-7504AF47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3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сорта озимой пшеницы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 варианта срока сева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 варианта густоты сева (2,5 млн., 3,5 млн., 4,5 млн., 5,5 млн.)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4-х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повторностях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Всего 36 вариантов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144 делянки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89751-B10A-EE31-3B1B-8192C923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421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AB58-4962-A709-A89D-4B541209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Факторные опыты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7EAD-911D-0235-89C6-904E0CF3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91" y="1266470"/>
            <a:ext cx="10647218" cy="4746751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Обычная ситуация в селекционных опытах – исследуется один фактор - «генотип»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Некоторые эксперименты изучают влияние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фактора одновременно, например, генотип и срок сева (и/ или густота сева)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Факторные опыты оценивают взаимодействие сорта и факторов влияющих на урожайность сорта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Дают больше идей для понимания урожайности сорта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Идентификация интенсивных / экстенсивных сортов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Обычно проводятся на поздних стадиях селекционных программ</a:t>
            </a:r>
          </a:p>
          <a:p>
            <a:pPr lvl="1">
              <a:buFont typeface="Wingdings" pitchFamily="2" charset="2"/>
              <a:buChar char="Ø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Самый популярный способ размещения вариантов </a:t>
            </a:r>
            <a:r>
              <a:rPr lang="ru-RU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дизайн эксперимента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факторных опытов: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split plot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он же метод расщепленных делянок)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F55D0-672C-757A-6A2A-BA565BCF22E7}"/>
              </a:ext>
            </a:extLst>
          </p:cNvPr>
          <p:cNvSpPr txBox="1"/>
          <p:nvPr/>
        </p:nvSpPr>
        <p:spPr>
          <a:xfrm>
            <a:off x="962378" y="6109703"/>
            <a:ext cx="915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 планировании и рандомизации факторных опытов – поговорим на других встречах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AF9AB-7EA1-0630-3314-69F03FCB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3301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63A2-7D19-3909-637E-E3041F55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выглядел опыт, если бы выбрали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split-plot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качестве дизайна эксперимента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3B23D-C09F-3672-D0F2-60045199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044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5B806-FC01-867A-613D-E622AE77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4713" y="736458"/>
            <a:ext cx="9137454" cy="538508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3D915-8E9F-0818-7717-F2B337B6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7996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32A0A8B-2B82-C234-2F61-D9C0C1870A38}"/>
              </a:ext>
            </a:extLst>
          </p:cNvPr>
          <p:cNvSpPr/>
          <p:nvPr/>
        </p:nvSpPr>
        <p:spPr>
          <a:xfrm>
            <a:off x="711200" y="1604316"/>
            <a:ext cx="1917700" cy="1010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E3B8-E8D5-B206-0876-FB4EC5A2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366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Продуманный (стандартизированный) план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 – проще анализ и интерпретация  данных!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F3FA8-6BF1-4C27-B55A-27775653F7D0}"/>
              </a:ext>
            </a:extLst>
          </p:cNvPr>
          <p:cNvSpPr txBox="1"/>
          <p:nvPr/>
        </p:nvSpPr>
        <p:spPr>
          <a:xfrm>
            <a:off x="711200" y="1827599"/>
            <a:ext cx="181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  <a:endParaRPr lang="en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8A12F-57FA-03D3-D5BB-EB6BCF64AB31}"/>
              </a:ext>
            </a:extLst>
          </p:cNvPr>
          <p:cNvSpPr/>
          <p:nvPr/>
        </p:nvSpPr>
        <p:spPr>
          <a:xfrm>
            <a:off x="711200" y="2871950"/>
            <a:ext cx="1917700" cy="1010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1AA97-F989-8D77-2EEF-6161B534D706}"/>
              </a:ext>
            </a:extLst>
          </p:cNvPr>
          <p:cNvSpPr txBox="1"/>
          <p:nvPr/>
        </p:nvSpPr>
        <p:spPr>
          <a:xfrm>
            <a:off x="711200" y="2941360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объектов исследования</a:t>
            </a:r>
            <a:endParaRPr lang="en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61A03F-43C6-B487-C0F7-69965C7216D6}"/>
              </a:ext>
            </a:extLst>
          </p:cNvPr>
          <p:cNvSpPr/>
          <p:nvPr/>
        </p:nvSpPr>
        <p:spPr>
          <a:xfrm>
            <a:off x="711200" y="4133995"/>
            <a:ext cx="1917700" cy="1010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4BD69-042A-8F19-7CD1-C102F3595E90}"/>
              </a:ext>
            </a:extLst>
          </p:cNvPr>
          <p:cNvSpPr txBox="1"/>
          <p:nvPr/>
        </p:nvSpPr>
        <p:spPr>
          <a:xfrm>
            <a:off x="711200" y="4338222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</a:t>
            </a: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факторов</a:t>
            </a:r>
            <a:endParaRPr lang="en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DE36AF-9C24-49C5-4D77-B4AB5A0EFDA6}"/>
              </a:ext>
            </a:extLst>
          </p:cNvPr>
          <p:cNvSpPr/>
          <p:nvPr/>
        </p:nvSpPr>
        <p:spPr>
          <a:xfrm>
            <a:off x="730250" y="5450560"/>
            <a:ext cx="1898650" cy="915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811D0-7CF6-1338-BAED-399FDCF6E948}"/>
              </a:ext>
            </a:extLst>
          </p:cNvPr>
          <p:cNvSpPr txBox="1"/>
          <p:nvPr/>
        </p:nvSpPr>
        <p:spPr>
          <a:xfrm>
            <a:off x="730250" y="5498228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плана эксперимента </a:t>
            </a:r>
            <a:endParaRPr lang="en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7602A1-E3FD-E96C-2C4E-45AAC25880F4}"/>
              </a:ext>
            </a:extLst>
          </p:cNvPr>
          <p:cNvSpPr/>
          <p:nvPr/>
        </p:nvSpPr>
        <p:spPr>
          <a:xfrm>
            <a:off x="4584700" y="1562793"/>
            <a:ext cx="2032000" cy="1010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5870E-4733-DF95-A6F5-ADEF3E06A140}"/>
              </a:ext>
            </a:extLst>
          </p:cNvPr>
          <p:cNvSpPr txBox="1"/>
          <p:nvPr/>
        </p:nvSpPr>
        <p:spPr>
          <a:xfrm>
            <a:off x="4635500" y="1619646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 эксперимента и сбор данных</a:t>
            </a:r>
            <a:endParaRPr lang="en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008A2-714C-A965-1144-1040FCED325C}"/>
              </a:ext>
            </a:extLst>
          </p:cNvPr>
          <p:cNvSpPr/>
          <p:nvPr/>
        </p:nvSpPr>
        <p:spPr>
          <a:xfrm>
            <a:off x="4610100" y="2851740"/>
            <a:ext cx="2019300" cy="9845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C7761-20E9-4FBB-07B2-616349931DD5}"/>
              </a:ext>
            </a:extLst>
          </p:cNvPr>
          <p:cNvSpPr txBox="1"/>
          <p:nvPr/>
        </p:nvSpPr>
        <p:spPr>
          <a:xfrm>
            <a:off x="4641850" y="3123844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  <a:endParaRPr lang="en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46ED5B-EDB1-B7E8-5B47-74162B405B10}"/>
              </a:ext>
            </a:extLst>
          </p:cNvPr>
          <p:cNvGrpSpPr/>
          <p:nvPr/>
        </p:nvGrpSpPr>
        <p:grpSpPr>
          <a:xfrm>
            <a:off x="4597400" y="4133995"/>
            <a:ext cx="2063750" cy="1010188"/>
            <a:chOff x="4610100" y="4023812"/>
            <a:chExt cx="2063750" cy="101018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99D6F4-EFEF-593A-A324-34C9B35B0D91}"/>
                </a:ext>
              </a:extLst>
            </p:cNvPr>
            <p:cNvSpPr/>
            <p:nvPr/>
          </p:nvSpPr>
          <p:spPr>
            <a:xfrm>
              <a:off x="4610100" y="4023812"/>
              <a:ext cx="2032000" cy="1010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17A21-767B-6F6A-9AAA-48CF9613D095}"/>
                </a:ext>
              </a:extLst>
            </p:cNvPr>
            <p:cNvSpPr txBox="1"/>
            <p:nvPr/>
          </p:nvSpPr>
          <p:spPr>
            <a:xfrm>
              <a:off x="4654550" y="4113256"/>
              <a:ext cx="2019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Интерпретация результатов </a:t>
              </a:r>
              <a:endParaRPr lang="en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24575-7246-7668-FA48-FAB80D0E2034}"/>
              </a:ext>
            </a:extLst>
          </p:cNvPr>
          <p:cNvGrpSpPr/>
          <p:nvPr/>
        </p:nvGrpSpPr>
        <p:grpSpPr>
          <a:xfrm>
            <a:off x="4575175" y="5429841"/>
            <a:ext cx="2076450" cy="1010188"/>
            <a:chOff x="4597400" y="5396844"/>
            <a:chExt cx="2076450" cy="101018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1C751-E39C-1675-72C0-A6623EEB7C40}"/>
                </a:ext>
              </a:extLst>
            </p:cNvPr>
            <p:cNvSpPr/>
            <p:nvPr/>
          </p:nvSpPr>
          <p:spPr>
            <a:xfrm>
              <a:off x="4597400" y="5396844"/>
              <a:ext cx="2076450" cy="1010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1B1AAB-FA5C-2E64-5FF6-51B558DFCA2A}"/>
                </a:ext>
              </a:extLst>
            </p:cNvPr>
            <p:cNvSpPr txBox="1"/>
            <p:nvPr/>
          </p:nvSpPr>
          <p:spPr>
            <a:xfrm>
              <a:off x="4635500" y="5450560"/>
              <a:ext cx="2019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Проверка прогнозируемых результатов</a:t>
              </a:r>
              <a:endParaRPr lang="en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D83B5-9A3A-7A99-A2A2-C71A342688D9}"/>
              </a:ext>
            </a:extLst>
          </p:cNvPr>
          <p:cNvSpPr/>
          <p:nvPr/>
        </p:nvSpPr>
        <p:spPr>
          <a:xfrm>
            <a:off x="8204200" y="5038800"/>
            <a:ext cx="2463800" cy="1332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901A3-DAB2-DD6C-F72C-B00533F74469}"/>
              </a:ext>
            </a:extLst>
          </p:cNvPr>
          <p:cNvSpPr txBox="1"/>
          <p:nvPr/>
        </p:nvSpPr>
        <p:spPr>
          <a:xfrm>
            <a:off x="8229600" y="5148983"/>
            <a:ext cx="2679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 дополнительных исследований </a:t>
            </a:r>
          </a:p>
          <a:p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(если необходимо)</a:t>
            </a:r>
            <a:endParaRPr lang="en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42ABAC-F27D-7CAA-3FDA-D61B691C3929}"/>
              </a:ext>
            </a:extLst>
          </p:cNvPr>
          <p:cNvCxnSpPr/>
          <p:nvPr/>
        </p:nvCxnSpPr>
        <p:spPr>
          <a:xfrm>
            <a:off x="1539875" y="2572981"/>
            <a:ext cx="0" cy="36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062B6A-D16E-56CE-EB2A-54EAFDE674B4}"/>
              </a:ext>
            </a:extLst>
          </p:cNvPr>
          <p:cNvCxnSpPr/>
          <p:nvPr/>
        </p:nvCxnSpPr>
        <p:spPr>
          <a:xfrm>
            <a:off x="1539875" y="3772357"/>
            <a:ext cx="0" cy="36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451332-99B0-397C-87E0-8F79707B206A}"/>
              </a:ext>
            </a:extLst>
          </p:cNvPr>
          <p:cNvCxnSpPr/>
          <p:nvPr/>
        </p:nvCxnSpPr>
        <p:spPr>
          <a:xfrm>
            <a:off x="1530350" y="5115178"/>
            <a:ext cx="0" cy="36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E2339B-704F-994B-2A97-4FB62FDD1A68}"/>
              </a:ext>
            </a:extLst>
          </p:cNvPr>
          <p:cNvCxnSpPr/>
          <p:nvPr/>
        </p:nvCxnSpPr>
        <p:spPr>
          <a:xfrm>
            <a:off x="5502275" y="2572504"/>
            <a:ext cx="0" cy="36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516B07-3989-A589-5238-79FAF2712B97}"/>
              </a:ext>
            </a:extLst>
          </p:cNvPr>
          <p:cNvCxnSpPr/>
          <p:nvPr/>
        </p:nvCxnSpPr>
        <p:spPr>
          <a:xfrm>
            <a:off x="5502275" y="3765616"/>
            <a:ext cx="0" cy="36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59270-5AB8-F29F-3738-F9DAA01C2488}"/>
              </a:ext>
            </a:extLst>
          </p:cNvPr>
          <p:cNvCxnSpPr/>
          <p:nvPr/>
        </p:nvCxnSpPr>
        <p:spPr>
          <a:xfrm>
            <a:off x="5502275" y="5061462"/>
            <a:ext cx="0" cy="36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E48974-4FDD-2F1F-105E-398AAA2F6705}"/>
              </a:ext>
            </a:extLst>
          </p:cNvPr>
          <p:cNvCxnSpPr>
            <a:cxnSpLocks/>
          </p:cNvCxnSpPr>
          <p:nvPr/>
        </p:nvCxnSpPr>
        <p:spPr>
          <a:xfrm>
            <a:off x="6661150" y="5725897"/>
            <a:ext cx="1543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24985D-E3B9-29F2-CACE-95ABE6EAE44C}"/>
              </a:ext>
            </a:extLst>
          </p:cNvPr>
          <p:cNvCxnSpPr>
            <a:cxnSpLocks/>
          </p:cNvCxnSpPr>
          <p:nvPr/>
        </p:nvCxnSpPr>
        <p:spPr>
          <a:xfrm>
            <a:off x="2628900" y="5899055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3971F7-CB32-896C-B5B1-5600F5CE384F}"/>
              </a:ext>
            </a:extLst>
          </p:cNvPr>
          <p:cNvCxnSpPr>
            <a:cxnSpLocks/>
          </p:cNvCxnSpPr>
          <p:nvPr/>
        </p:nvCxnSpPr>
        <p:spPr>
          <a:xfrm flipH="1" flipV="1">
            <a:off x="3175000" y="2119986"/>
            <a:ext cx="3175" cy="37885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A49908-CC78-0E46-77DF-4F9C9AD77141}"/>
              </a:ext>
            </a:extLst>
          </p:cNvPr>
          <p:cNvCxnSpPr>
            <a:cxnSpLocks/>
          </p:cNvCxnSpPr>
          <p:nvPr/>
        </p:nvCxnSpPr>
        <p:spPr>
          <a:xfrm>
            <a:off x="3184525" y="2119986"/>
            <a:ext cx="1390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563F7-505E-3A3B-6F3F-D615E3C4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A811-BD0F-594C-B525-9D1463D58A16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634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1845</Words>
  <Application>Microsoft Office PowerPoint</Application>
  <PresentationFormat>Widescreen</PresentationFormat>
  <Paragraphs>182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План встречи</vt:lpstr>
      <vt:lpstr>Пример:</vt:lpstr>
      <vt:lpstr>Факторные опыты</vt:lpstr>
      <vt:lpstr>PowerPoint Presentation</vt:lpstr>
      <vt:lpstr>PowerPoint Presentation</vt:lpstr>
      <vt:lpstr>PowerPoint Presentation</vt:lpstr>
      <vt:lpstr>Какие исследовательские вопросы можно рассмотреть?</vt:lpstr>
      <vt:lpstr>Постановка гипотез</vt:lpstr>
      <vt:lpstr>Функция lm()</vt:lpstr>
      <vt:lpstr>PowerPoint Presentation</vt:lpstr>
      <vt:lpstr>PowerPoint Presentation</vt:lpstr>
      <vt:lpstr>PowerPoint Presentation</vt:lpstr>
      <vt:lpstr>#Гипотеза о взаимодействии густоты посева и срока сева</vt:lpstr>
      <vt:lpstr>#Гипотеза о сравнении сортов пшеницы</vt:lpstr>
      <vt:lpstr>#Гипотеза об адаптивности сортов к условиям выращивания</vt:lpstr>
      <vt:lpstr>Гомер</vt:lpstr>
      <vt:lpstr>Сравнение результатов – табличный расчет и R</vt:lpstr>
      <vt:lpstr>Оценка статистической значимости (достоверности)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встречи</dc:title>
  <dc:creator>4373</dc:creator>
  <cp:lastModifiedBy>elena</cp:lastModifiedBy>
  <cp:revision>30</cp:revision>
  <dcterms:created xsi:type="dcterms:W3CDTF">2024-02-05T11:12:49Z</dcterms:created>
  <dcterms:modified xsi:type="dcterms:W3CDTF">2024-02-07T15:07:19Z</dcterms:modified>
</cp:coreProperties>
</file>