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65" r:id="rId17"/>
    <p:sldId id="275" r:id="rId18"/>
    <p:sldId id="267" r:id="rId19"/>
    <p:sldId id="258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ine.org/" TargetMode="External"/><Relationship Id="rId4" Type="http://schemas.openxmlformats.org/officeDocument/2006/relationships/hyperlink" Target="http://pub.lmmp.nasa.gov/redmine/login" TargetMode="External"/><Relationship Id="rId5" Type="http://schemas.openxmlformats.org/officeDocument/2006/relationships/hyperlink" Target="http://www.asana.com" TargetMode="External"/><Relationship Id="rId6" Type="http://schemas.openxmlformats.org/officeDocument/2006/relationships/hyperlink" Target="http://www.teamwork.com" TargetMode="External"/><Relationship Id="rId7" Type="http://schemas.openxmlformats.org/officeDocument/2006/relationships/hyperlink" Target="http://www.mediawiki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" TargetMode="External"/><Relationship Id="rId4" Type="http://schemas.openxmlformats.org/officeDocument/2006/relationships/hyperlink" Target="https://adrod.teamwork.com/%23/log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31.114.31.9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ient-innovation.com/" TargetMode="External"/><Relationship Id="rId4" Type="http://schemas.openxmlformats.org/officeDocument/2006/relationships/hyperlink" Target="https://bme.ucdavis.edu/team/" TargetMode="External"/><Relationship Id="rId5" Type="http://schemas.openxmlformats.org/officeDocument/2006/relationships/hyperlink" Target="http://andi-africa.org/" TargetMode="External"/><Relationship Id="rId6" Type="http://schemas.openxmlformats.org/officeDocument/2006/relationships/hyperlink" Target="http://ebiodesign.org/" TargetMode="External"/><Relationship Id="rId7" Type="http://schemas.openxmlformats.org/officeDocument/2006/relationships/hyperlink" Target="http://www.3d4md.com/" TargetMode="External"/><Relationship Id="rId8" Type="http://schemas.openxmlformats.org/officeDocument/2006/relationships/hyperlink" Target="https://2015.spaceappschallenge.org/challenge/3d-astromed-devi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ablingthefutur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tcorp.com/solutions/" TargetMode="External"/><Relationship Id="rId4" Type="http://schemas.openxmlformats.org/officeDocument/2006/relationships/hyperlink" Target="http://es.slideshare.net/pcthuelva/inno-cash-we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dtroniceureka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ropedia.org/" TargetMode="External"/><Relationship Id="rId4" Type="http://schemas.openxmlformats.org/officeDocument/2006/relationships/hyperlink" Target="http://reprap.org/" TargetMode="External"/><Relationship Id="rId5" Type="http://schemas.openxmlformats.org/officeDocument/2006/relationships/hyperlink" Target="https://www.wikipedia.org/" TargetMode="External"/><Relationship Id="rId6" Type="http://schemas.openxmlformats.org/officeDocument/2006/relationships/hyperlink" Target="http://www.instructable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sourceecology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" TargetMode="External"/><Relationship Id="rId4" Type="http://schemas.openxmlformats.org/officeDocument/2006/relationships/hyperlink" Target="http://www.thingiverse.com/" TargetMode="External"/><Relationship Id="rId5" Type="http://schemas.openxmlformats.org/officeDocument/2006/relationships/hyperlink" Target="https://www.youmagine.com/" TargetMode="External"/><Relationship Id="rId6" Type="http://schemas.openxmlformats.org/officeDocument/2006/relationships/hyperlink" Target="https://3dprint.nih.gov/" TargetMode="External"/><Relationship Id="rId7" Type="http://schemas.openxmlformats.org/officeDocument/2006/relationships/hyperlink" Target="http://www.bioverse.co" TargetMode="External"/><Relationship Id="rId8" Type="http://schemas.openxmlformats.org/officeDocument/2006/relationships/hyperlink" Target="https://grabcad.com/library" TargetMode="External"/><Relationship Id="rId9" Type="http://schemas.openxmlformats.org/officeDocument/2006/relationships/hyperlink" Target="http://www.tracepar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ickstarter.com/" TargetMode="External"/><Relationship Id="rId3" Type="http://schemas.openxmlformats.org/officeDocument/2006/relationships/hyperlink" Target="https://www.eppela.com/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" TargetMode="External"/><Relationship Id="rId4" Type="http://schemas.openxmlformats.org/officeDocument/2006/relationships/hyperlink" Target="http://www.who.int/tdr/en/" TargetMode="External"/><Relationship Id="rId5" Type="http://schemas.openxmlformats.org/officeDocument/2006/relationships/hyperlink" Target="https://www.gmdnagency.org/" TargetMode="External"/><Relationship Id="rId6" Type="http://schemas.openxmlformats.org/officeDocument/2006/relationships/hyperlink" Target="http://www.newapproach.org/topics/contact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wh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Examples of existing tools for </a:t>
            </a:r>
            <a:br>
              <a:rPr lang="en-GB"/>
            </a:br>
            <a:r>
              <a:rPr lang="en-GB"/>
              <a:t>co-design and sharing blueprints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WP1</a:t>
            </a:r>
          </a:p>
          <a:p>
            <a:r>
              <a:rPr lang="en-GB"/>
              <a:t>Carmelo De Maria – UNIPI </a:t>
            </a:r>
          </a:p>
        </p:txBody>
      </p:sp>
    </p:spTree>
    <p:extLst>
      <p:ext uri="{BB962C8B-B14F-4D97-AF65-F5344CB8AC3E}">
        <p14:creationId xmlns:p14="http://schemas.microsoft.com/office/powerpoint/2010/main" val="173155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UBORA e-infrastructure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rcRect l="-59967" r="-599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33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UBORA e-infrastructure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" t="-9544" r="-42" b="64076"/>
          <a:stretch/>
        </p:blipFill>
        <p:spPr/>
      </p:pic>
    </p:spTree>
    <p:extLst>
      <p:ext uri="{BB962C8B-B14F-4D97-AF65-F5344CB8AC3E}">
        <p14:creationId xmlns:p14="http://schemas.microsoft.com/office/powerpoint/2010/main" val="30382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UBORA e-infrastructure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56" b="36576"/>
          <a:stretch/>
        </p:blipFill>
        <p:spPr/>
      </p:pic>
    </p:spTree>
    <p:extLst>
      <p:ext uri="{BB962C8B-B14F-4D97-AF65-F5344CB8AC3E}">
        <p14:creationId xmlns:p14="http://schemas.microsoft.com/office/powerpoint/2010/main" val="365030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UBORA e-infrastructure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265" b="12267"/>
          <a:stretch/>
        </p:blipFill>
        <p:spPr/>
      </p:pic>
    </p:spTree>
    <p:extLst>
      <p:ext uri="{BB962C8B-B14F-4D97-AF65-F5344CB8AC3E}">
        <p14:creationId xmlns:p14="http://schemas.microsoft.com/office/powerpoint/2010/main" val="242748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UBORA e-infrastructure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333" b="-9801"/>
          <a:stretch/>
        </p:blipFill>
        <p:spPr/>
      </p:pic>
    </p:spTree>
    <p:extLst>
      <p:ext uri="{BB962C8B-B14F-4D97-AF65-F5344CB8AC3E}">
        <p14:creationId xmlns:p14="http://schemas.microsoft.com/office/powerpoint/2010/main" val="270556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desired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General features</a:t>
            </a:r>
          </a:p>
          <a:p>
            <a:pPr lvl="1"/>
            <a:r>
              <a:rPr lang="en-GB"/>
              <a:t>Web-based application</a:t>
            </a:r>
          </a:p>
          <a:p>
            <a:pPr lvl="1"/>
            <a:r>
              <a:rPr lang="en-GB"/>
              <a:t>Availability of a mobile friendly version</a:t>
            </a:r>
          </a:p>
          <a:p>
            <a:pPr lvl="1"/>
            <a:r>
              <a:rPr lang="en-GB"/>
              <a:t>Overview first, zoom and filter, then details on demand,</a:t>
            </a:r>
          </a:p>
          <a:p>
            <a:r>
              <a:rPr lang="en-GB"/>
              <a:t>Project managment</a:t>
            </a:r>
          </a:p>
          <a:p>
            <a:pPr lvl="1"/>
            <a:r>
              <a:rPr lang="en-GB"/>
              <a:t>Issue/bug-tracking, </a:t>
            </a:r>
          </a:p>
          <a:p>
            <a:pPr lvl="1"/>
            <a:r>
              <a:rPr lang="en-GB"/>
              <a:t>calender, </a:t>
            </a:r>
          </a:p>
          <a:p>
            <a:pPr lvl="1"/>
            <a:r>
              <a:rPr lang="en-GB"/>
              <a:t>Gantt charts, </a:t>
            </a:r>
          </a:p>
          <a:p>
            <a:pPr lvl="1"/>
            <a:r>
              <a:rPr lang="en-GB"/>
              <a:t>email notification</a:t>
            </a:r>
          </a:p>
          <a:p>
            <a:pPr lvl="1"/>
            <a:r>
              <a:rPr lang="en-GB"/>
              <a:t>possibility of structuring a project into different tasks and subtasks,</a:t>
            </a:r>
          </a:p>
          <a:p>
            <a:pPr lvl="1"/>
            <a:r>
              <a:rPr lang="en-GB"/>
              <a:t>possibility of showing the whole project structure at a glance</a:t>
            </a:r>
          </a:p>
          <a:p>
            <a:pPr lvl="1"/>
            <a:endParaRPr lang="en-GB"/>
          </a:p>
          <a:p>
            <a:r>
              <a:rPr lang="en-GB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214080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List of software tools that can be embedded in UBORA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Repository</a:t>
            </a:r>
          </a:p>
          <a:p>
            <a:pPr lvl="1"/>
            <a:r>
              <a:rPr lang="en-GB"/>
              <a:t>Git </a:t>
            </a:r>
            <a:r>
              <a:rPr lang="en-GB">
                <a:hlinkClick r:id="rId2"/>
              </a:rPr>
              <a:t>git-scm.com/</a:t>
            </a:r>
            <a:r>
              <a:rPr lang="en-GB"/>
              <a:t>  </a:t>
            </a:r>
          </a:p>
          <a:p>
            <a:r>
              <a:rPr lang="en-GB"/>
              <a:t>Management applications</a:t>
            </a:r>
          </a:p>
          <a:p>
            <a:pPr lvl="1"/>
            <a:r>
              <a:rPr lang="en-GB"/>
              <a:t>RedMine </a:t>
            </a:r>
            <a:r>
              <a:rPr lang="en-GB">
                <a:hlinkClick r:id="rId3"/>
              </a:rPr>
              <a:t>www.redmine.org/</a:t>
            </a:r>
            <a:r>
              <a:rPr lang="en-GB"/>
              <a:t>  (used at NASA, </a:t>
            </a:r>
            <a:r>
              <a:rPr lang="en-GB">
                <a:hlinkClick r:id="rId4"/>
              </a:rPr>
              <a:t>pub.lmmp.nasa.gov/redmine/login</a:t>
            </a:r>
            <a:r>
              <a:rPr lang="en-GB"/>
              <a:t>) </a:t>
            </a:r>
          </a:p>
          <a:p>
            <a:pPr lvl="1"/>
            <a:r>
              <a:rPr lang="en-GB"/>
              <a:t>Asana </a:t>
            </a:r>
            <a:r>
              <a:rPr lang="en-GB">
                <a:hlinkClick r:id="rId5"/>
              </a:rPr>
              <a:t>www.asana.com</a:t>
            </a:r>
            <a:r>
              <a:rPr lang="en-GB"/>
              <a:t>  </a:t>
            </a:r>
          </a:p>
          <a:p>
            <a:pPr lvl="1"/>
            <a:r>
              <a:rPr lang="en-GB"/>
              <a:t>TeamWork </a:t>
            </a:r>
            <a:r>
              <a:rPr lang="en-GB">
                <a:hlinkClick r:id="rId6"/>
              </a:rPr>
              <a:t>www.teamwork.com</a:t>
            </a:r>
            <a:r>
              <a:rPr lang="en-GB"/>
              <a:t>  </a:t>
            </a:r>
          </a:p>
          <a:p>
            <a:r>
              <a:rPr lang="en-GB"/>
              <a:t>Web Documentation</a:t>
            </a:r>
          </a:p>
          <a:p>
            <a:pPr lvl="1"/>
            <a:r>
              <a:rPr lang="en-GB"/>
              <a:t>MediaWiki </a:t>
            </a:r>
            <a:r>
              <a:rPr lang="en-GB">
                <a:hlinkClick r:id="rId7"/>
              </a:rPr>
              <a:t>www.mediawiki.org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5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28596" y="285728"/>
            <a:ext cx="639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PROPOSED STRUCTURE, EXAMPLE FOR PROMOTING VERSATILITY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785794"/>
            <a:ext cx="1507729" cy="2723823"/>
          </a:xfrm>
          <a:prstGeom prst="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UBORA: </a:t>
            </a:r>
          </a:p>
          <a:p>
            <a:pPr algn="ctr">
              <a:lnSpc>
                <a:spcPct val="150000"/>
              </a:lnSpc>
            </a:pPr>
            <a:r>
              <a:rPr lang="es-ES" b="1" dirty="0" smtClean="0"/>
              <a:t>THE PROJECT</a:t>
            </a:r>
          </a:p>
          <a:p>
            <a:pPr algn="ctr">
              <a:lnSpc>
                <a:spcPct val="150000"/>
              </a:lnSpc>
            </a:pPr>
            <a:r>
              <a:rPr lang="es-ES" b="1" dirty="0" smtClean="0"/>
              <a:t>THE PEOPLE</a:t>
            </a:r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/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278453" y="785794"/>
            <a:ext cx="1507729" cy="2723823"/>
          </a:xfrm>
          <a:prstGeom prst="rect">
            <a:avLst/>
          </a:prstGeom>
          <a:solidFill>
            <a:srgbClr val="00B0F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CASES </a:t>
            </a:r>
          </a:p>
          <a:p>
            <a:pPr algn="ctr">
              <a:lnSpc>
                <a:spcPct val="150000"/>
              </a:lnSpc>
            </a:pPr>
            <a:r>
              <a:rPr lang="es-ES" b="1" dirty="0" smtClean="0"/>
              <a:t>OF </a:t>
            </a:r>
          </a:p>
          <a:p>
            <a:pPr algn="ctr">
              <a:lnSpc>
                <a:spcPct val="150000"/>
              </a:lnSpc>
            </a:pPr>
            <a:r>
              <a:rPr lang="es-ES" b="1" dirty="0" smtClean="0"/>
              <a:t>SUCCESS</a:t>
            </a:r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/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3571876"/>
            <a:ext cx="1507729" cy="2585323"/>
          </a:xfrm>
          <a:prstGeom prst="rect">
            <a:avLst/>
          </a:prstGeom>
          <a:solidFill>
            <a:srgbClr val="FF4B4B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MEDICAL NEEDS:</a:t>
            </a:r>
          </a:p>
          <a:p>
            <a:pPr algn="ctr">
              <a:lnSpc>
                <a:spcPct val="150000"/>
              </a:lnSpc>
            </a:pPr>
            <a:r>
              <a:rPr lang="es-ES" sz="1200" b="1" dirty="0" smtClean="0"/>
              <a:t>PHYSICIANS, PATIENTS</a:t>
            </a:r>
            <a:r>
              <a:rPr lang="es-ES" sz="1200" b="1" dirty="0"/>
              <a:t> </a:t>
            </a:r>
            <a:r>
              <a:rPr lang="es-ES" sz="1200" b="1" dirty="0" smtClean="0"/>
              <a:t>&amp; ASSOCIATIONS PORTAL</a:t>
            </a:r>
          </a:p>
          <a:p>
            <a:pPr algn="ctr"/>
            <a:endParaRPr lang="es-E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278453" y="3571876"/>
            <a:ext cx="1507729" cy="2585323"/>
          </a:xfrm>
          <a:prstGeom prst="rect">
            <a:avLst/>
          </a:prstGeom>
          <a:solidFill>
            <a:srgbClr val="FDB64D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TECHNOLOGY OFFERS:</a:t>
            </a:r>
          </a:p>
          <a:p>
            <a:pPr algn="ctr">
              <a:lnSpc>
                <a:spcPct val="150000"/>
              </a:lnSpc>
            </a:pPr>
            <a:r>
              <a:rPr lang="es-ES" sz="1200" b="1" dirty="0" smtClean="0"/>
              <a:t>DESIGNERS , ENGINEERS AND MANUFACTURERS PORTAL</a:t>
            </a:r>
          </a:p>
          <a:p>
            <a:pPr algn="ctr"/>
            <a:endParaRPr lang="es-E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857620" y="785794"/>
            <a:ext cx="1507729" cy="2723823"/>
          </a:xfrm>
          <a:prstGeom prst="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TECHNOLOGY WITHIN THE NETWORK</a:t>
            </a:r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/>
            <a:endParaRPr lang="es-E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21725" y="785794"/>
            <a:ext cx="1507729" cy="2723823"/>
          </a:xfrm>
          <a:prstGeom prst="rect">
            <a:avLst/>
          </a:prstGeom>
          <a:solidFill>
            <a:srgbClr val="00B0F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TEACHING &amp; LEARNING RESOURCES</a:t>
            </a:r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/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421725" y="3571876"/>
            <a:ext cx="1507729" cy="2585323"/>
          </a:xfrm>
          <a:prstGeom prst="rect">
            <a:avLst/>
          </a:prstGeom>
          <a:solidFill>
            <a:srgbClr val="FDB64D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FACILITATORS &amp;INVESTORS:</a:t>
            </a:r>
          </a:p>
          <a:p>
            <a:pPr algn="ctr">
              <a:lnSpc>
                <a:spcPct val="150000"/>
              </a:lnSpc>
            </a:pPr>
            <a:r>
              <a:rPr lang="es-ES" sz="1200" b="1" dirty="0" smtClean="0"/>
              <a:t>PRIVATE AND PUBLIC  ORGANISMS AND PATRONS PORTAL</a:t>
            </a:r>
          </a:p>
          <a:p>
            <a:pPr algn="ctr"/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993361" y="785794"/>
            <a:ext cx="1507729" cy="2723823"/>
          </a:xfrm>
          <a:prstGeom prst="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WAYS OF GETTING INVOLVED</a:t>
            </a:r>
          </a:p>
          <a:p>
            <a:pPr algn="ctr">
              <a:lnSpc>
                <a:spcPct val="150000"/>
              </a:lnSpc>
            </a:pPr>
            <a:endParaRPr lang="es-ES" b="1" dirty="0" smtClean="0"/>
          </a:p>
          <a:p>
            <a:pPr algn="ctr"/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993361" y="3571876"/>
            <a:ext cx="1507729" cy="2585323"/>
          </a:xfrm>
          <a:prstGeom prst="rect">
            <a:avLst/>
          </a:prstGeom>
          <a:solidFill>
            <a:srgbClr val="FF4B4B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FUTURE PROJECTS:</a:t>
            </a:r>
          </a:p>
          <a:p>
            <a:pPr algn="ctr">
              <a:lnSpc>
                <a:spcPct val="150000"/>
              </a:lnSpc>
            </a:pPr>
            <a:r>
              <a:rPr lang="es-ES" sz="1200" b="1" dirty="0" smtClean="0"/>
              <a:t>NEW PARTNERS AND CONSORTIA PORTAL</a:t>
            </a:r>
          </a:p>
          <a:p>
            <a:pPr algn="ctr">
              <a:lnSpc>
                <a:spcPct val="150000"/>
              </a:lnSpc>
            </a:pPr>
            <a:endParaRPr lang="es-ES" sz="1200" b="1" dirty="0" smtClean="0"/>
          </a:p>
          <a:p>
            <a:pPr algn="ctr"/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857620" y="3571876"/>
            <a:ext cx="1507729" cy="2585323"/>
          </a:xfrm>
          <a:prstGeom prst="rect">
            <a:avLst/>
          </a:prstGeom>
          <a:solidFill>
            <a:srgbClr val="FF4B4B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ES" b="1" dirty="0" smtClean="0"/>
          </a:p>
          <a:p>
            <a:pPr algn="ctr">
              <a:lnSpc>
                <a:spcPct val="150000"/>
              </a:lnSpc>
            </a:pPr>
            <a:r>
              <a:rPr lang="es-ES" b="1" dirty="0" smtClean="0"/>
              <a:t>ADVISORS &amp; EXPERTS:</a:t>
            </a:r>
          </a:p>
          <a:p>
            <a:pPr algn="ctr">
              <a:lnSpc>
                <a:spcPct val="150000"/>
              </a:lnSpc>
            </a:pPr>
            <a:r>
              <a:rPr lang="es-ES" sz="1200" b="1" dirty="0" smtClean="0"/>
              <a:t>INTERNATIONAL ASSOCIATIONS, UNIVERSITIES AND EXPERTS PORTAL</a:t>
            </a:r>
          </a:p>
          <a:p>
            <a:pPr algn="ctr"/>
            <a:endParaRPr lang="es-ES" b="1" dirty="0"/>
          </a:p>
        </p:txBody>
      </p:sp>
      <p:sp>
        <p:nvSpPr>
          <p:cNvPr id="13" name="12 Rectángulo"/>
          <p:cNvSpPr/>
          <p:nvPr/>
        </p:nvSpPr>
        <p:spPr>
          <a:xfrm>
            <a:off x="714348" y="6215082"/>
            <a:ext cx="385765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Contact</a:t>
            </a:r>
            <a:r>
              <a:rPr lang="es-ES" b="1" dirty="0" smtClean="0"/>
              <a:t> </a:t>
            </a:r>
            <a:r>
              <a:rPr lang="es-ES" b="1" dirty="0" err="1" smtClean="0"/>
              <a:t>us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4643438" y="6215082"/>
            <a:ext cx="385765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Promote</a:t>
            </a:r>
            <a:r>
              <a:rPr lang="es-ES" b="1" dirty="0" smtClean="0"/>
              <a:t> </a:t>
            </a:r>
            <a:r>
              <a:rPr lang="es-ES" b="1" dirty="0" err="1" smtClean="0"/>
              <a:t>or</a:t>
            </a:r>
            <a:r>
              <a:rPr lang="es-ES" b="1" dirty="0" smtClean="0"/>
              <a:t> </a:t>
            </a:r>
            <a:r>
              <a:rPr lang="es-ES" b="1" dirty="0" err="1" smtClean="0"/>
              <a:t>fund</a:t>
            </a:r>
            <a:r>
              <a:rPr lang="es-ES" b="1" dirty="0" smtClean="0"/>
              <a:t> a </a:t>
            </a:r>
            <a:r>
              <a:rPr lang="es-ES" b="1" dirty="0" err="1" smtClean="0"/>
              <a:t>project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56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of “homemade” UBORA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Redmine-based</a:t>
            </a:r>
            <a:r>
              <a:rPr lang="en-GB">
                <a:hlinkClick r:id="rId2"/>
              </a:rPr>
              <a:t> http://131.114.31.96</a:t>
            </a:r>
            <a:r>
              <a:rPr lang="en-GB"/>
              <a:t> </a:t>
            </a:r>
          </a:p>
          <a:p>
            <a:r>
              <a:rPr lang="en-GB"/>
              <a:t>Asana-based </a:t>
            </a:r>
            <a:r>
              <a:rPr lang="en-GB">
                <a:hlinkClick r:id="rId3"/>
              </a:rPr>
              <a:t>https://app.asana.com/</a:t>
            </a:r>
            <a:r>
              <a:rPr lang="en-GB"/>
              <a:t> </a:t>
            </a:r>
          </a:p>
          <a:p>
            <a:r>
              <a:rPr lang="en-GB"/>
              <a:t>Teamwork-based </a:t>
            </a:r>
            <a:r>
              <a:rPr lang="en-GB">
                <a:hlinkClick r:id="rId4"/>
              </a:rPr>
              <a:t>https://adrod.teamwork.com/#/login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7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to be used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Definition of preferred (or mandatory) software to be used during the design:</a:t>
            </a:r>
          </a:p>
          <a:p>
            <a:pPr lvl="1"/>
            <a:r>
              <a:rPr lang="en-GB"/>
              <a:t>Browser</a:t>
            </a:r>
          </a:p>
          <a:p>
            <a:pPr lvl="1"/>
            <a:r>
              <a:rPr lang="en-GB"/>
              <a:t>CAD</a:t>
            </a:r>
          </a:p>
          <a:p>
            <a:pPr lvl="1"/>
            <a:r>
              <a:rPr lang="en-GB"/>
              <a:t>Spreadsheet</a:t>
            </a:r>
          </a:p>
          <a:p>
            <a:pPr lvl="1"/>
            <a:r>
              <a:rPr lang="en-GB"/>
              <a:t>...</a:t>
            </a:r>
          </a:p>
          <a:p>
            <a:r>
              <a:rPr lang="en-GB" b="1" u="sng"/>
              <a:t>To be discussed in the dedicated working group on the second day of this kick-off</a:t>
            </a:r>
          </a:p>
        </p:txBody>
      </p:sp>
    </p:spTree>
    <p:extLst>
      <p:ext uri="{BB962C8B-B14F-4D97-AF65-F5344CB8AC3E}">
        <p14:creationId xmlns:p14="http://schemas.microsoft.com/office/powerpoint/2010/main" val="319248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Collaborative design of medical devices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e-NABLE  </a:t>
            </a:r>
            <a:r>
              <a:rPr lang="en-GB">
                <a:hlinkClick r:id="rId2"/>
              </a:rPr>
              <a:t>enablingthefuture.org/</a:t>
            </a:r>
            <a:r>
              <a:rPr lang="en-GB"/>
              <a:t> </a:t>
            </a:r>
          </a:p>
          <a:p>
            <a:r>
              <a:rPr lang="en-GB"/>
              <a:t>Patient innovation </a:t>
            </a:r>
            <a:r>
              <a:rPr lang="en-GB">
                <a:hlinkClick r:id="rId3"/>
              </a:rPr>
              <a:t>patient-innovation.com/</a:t>
            </a:r>
            <a:r>
              <a:rPr lang="en-GB"/>
              <a:t>   </a:t>
            </a:r>
          </a:p>
          <a:p>
            <a:r>
              <a:rPr lang="en-GB"/>
              <a:t>BME at UC Davis </a:t>
            </a:r>
            <a:r>
              <a:rPr lang="en-GB">
                <a:hlinkClick r:id="rId4"/>
              </a:rPr>
              <a:t>bme.ucdavis.edu/team/</a:t>
            </a:r>
            <a:r>
              <a:rPr lang="en-GB"/>
              <a:t>  </a:t>
            </a:r>
          </a:p>
          <a:p>
            <a:r>
              <a:rPr lang="en-GB"/>
              <a:t>ANDI (not online yet) </a:t>
            </a:r>
            <a:r>
              <a:rPr lang="en-GB">
                <a:hlinkClick r:id="rId5"/>
              </a:rPr>
              <a:t>andi-africa.org/</a:t>
            </a:r>
            <a:r>
              <a:rPr lang="en-GB"/>
              <a:t>  </a:t>
            </a:r>
          </a:p>
          <a:p>
            <a:r>
              <a:rPr lang="en-GB"/>
              <a:t>Biodesign (linked to a book, Stanford) </a:t>
            </a:r>
            <a:r>
              <a:rPr lang="en-GB">
                <a:hlinkClick r:id="rId6"/>
              </a:rPr>
              <a:t>ebiodesign.org/</a:t>
            </a:r>
            <a:r>
              <a:rPr lang="en-GB"/>
              <a:t>  </a:t>
            </a:r>
          </a:p>
          <a:p>
            <a:r>
              <a:rPr lang="en-GB"/>
              <a:t>4D4MD (3D printed medical devices ) </a:t>
            </a:r>
            <a:r>
              <a:rPr lang="en-GB">
                <a:hlinkClick r:id="rId7"/>
              </a:rPr>
              <a:t>www.3d4md.com/</a:t>
            </a:r>
            <a:r>
              <a:rPr lang="en-GB"/>
              <a:t>  </a:t>
            </a:r>
          </a:p>
          <a:p>
            <a:r>
              <a:rPr lang="en-GB"/>
              <a:t>3D astromed devices (medical devices for space missions) </a:t>
            </a:r>
            <a:r>
              <a:rPr lang="en-GB">
                <a:hlinkClick r:id="rId8"/>
              </a:rPr>
              <a:t>2015.spaceappschallenge.org/challenge/3d-astromed-devices/</a:t>
            </a:r>
            <a:r>
              <a:rPr lang="en-GB"/>
              <a:t> 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2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Entrepreneurial models linked to bottom-up innovation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Medtronic Eureka </a:t>
            </a:r>
            <a:r>
              <a:rPr lang="en-GB">
                <a:hlinkClick r:id="rId2"/>
              </a:rPr>
              <a:t>www.medtroniceureka.eu/</a:t>
            </a:r>
            <a:r>
              <a:rPr lang="en-GB"/>
              <a:t>  </a:t>
            </a:r>
          </a:p>
          <a:p>
            <a:r>
              <a:rPr lang="en-GB"/>
              <a:t>CMTC </a:t>
            </a:r>
            <a:r>
              <a:rPr lang="en-GB">
                <a:hlinkClick r:id="rId3"/>
              </a:rPr>
              <a:t>www.cmtcorp.com/solutions/</a:t>
            </a:r>
            <a:r>
              <a:rPr lang="en-GB"/>
              <a:t>  </a:t>
            </a:r>
          </a:p>
          <a:p>
            <a:r>
              <a:rPr lang="en-GB"/>
              <a:t>InnoCash </a:t>
            </a:r>
            <a:r>
              <a:rPr lang="en-GB">
                <a:hlinkClick r:id="rId4"/>
              </a:rPr>
              <a:t>es.slideshare.net/pcthuelva/inno-cash-web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Collaborative design for other (non medical) fields: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Open Source Ecology </a:t>
            </a:r>
            <a:r>
              <a:rPr lang="en-GB">
                <a:hlinkClick r:id="rId2"/>
              </a:rPr>
              <a:t>opensourceecology.org/</a:t>
            </a:r>
            <a:r>
              <a:rPr lang="en-GB"/>
              <a:t>  </a:t>
            </a:r>
          </a:p>
          <a:p>
            <a:r>
              <a:rPr lang="en-GB"/>
              <a:t>Appropedia </a:t>
            </a:r>
            <a:r>
              <a:rPr lang="en-GB">
                <a:hlinkClick r:id="rId3"/>
              </a:rPr>
              <a:t>www.appropedia.org/</a:t>
            </a:r>
            <a:r>
              <a:rPr lang="en-GB"/>
              <a:t>  </a:t>
            </a:r>
          </a:p>
          <a:p>
            <a:r>
              <a:rPr lang="en-GB"/>
              <a:t>Reprap </a:t>
            </a:r>
            <a:r>
              <a:rPr lang="en-GB">
                <a:hlinkClick r:id="rId4"/>
              </a:rPr>
              <a:t>reprap.org/</a:t>
            </a:r>
            <a:r>
              <a:rPr lang="en-GB"/>
              <a:t>  </a:t>
            </a:r>
          </a:p>
          <a:p>
            <a:r>
              <a:rPr lang="en-GB"/>
              <a:t>Wikipedia </a:t>
            </a:r>
            <a:r>
              <a:rPr lang="en-GB">
                <a:hlinkClick r:id="rId5"/>
              </a:rPr>
              <a:t>www.wikipedia.org/</a:t>
            </a:r>
            <a:r>
              <a:rPr lang="en-GB"/>
              <a:t>  </a:t>
            </a:r>
          </a:p>
          <a:p>
            <a:r>
              <a:rPr lang="en-GB"/>
              <a:t>Instructables </a:t>
            </a:r>
            <a:r>
              <a:rPr lang="en-GB">
                <a:hlinkClick r:id="rId6"/>
              </a:rPr>
              <a:t>www.instructables.com/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Repositories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GitHub </a:t>
            </a:r>
            <a:r>
              <a:rPr lang="en-GB">
                <a:hlinkClick r:id="rId2"/>
              </a:rPr>
              <a:t>github.com/</a:t>
            </a:r>
            <a:r>
              <a:rPr lang="en-GB"/>
              <a:t>  </a:t>
            </a:r>
          </a:p>
          <a:p>
            <a:r>
              <a:rPr lang="en-GB"/>
              <a:t>Sourgeforge </a:t>
            </a:r>
            <a:r>
              <a:rPr lang="en-GB">
                <a:hlinkClick r:id="rId3"/>
              </a:rPr>
              <a:t>sourceforge.net/</a:t>
            </a:r>
            <a:r>
              <a:rPr lang="en-GB"/>
              <a:t>  </a:t>
            </a:r>
          </a:p>
          <a:p>
            <a:r>
              <a:rPr lang="en-GB"/>
              <a:t>Thingiverse </a:t>
            </a:r>
            <a:r>
              <a:rPr lang="en-GB">
                <a:hlinkClick r:id="rId4"/>
              </a:rPr>
              <a:t>www.thingiverse.com/</a:t>
            </a:r>
            <a:r>
              <a:rPr lang="en-GB"/>
              <a:t>  </a:t>
            </a:r>
          </a:p>
          <a:p>
            <a:r>
              <a:rPr lang="en-GB"/>
              <a:t>YouMagine </a:t>
            </a:r>
            <a:r>
              <a:rPr lang="en-GB">
                <a:hlinkClick r:id="rId5"/>
              </a:rPr>
              <a:t>www.youmagine.com/</a:t>
            </a:r>
            <a:r>
              <a:rPr lang="en-GB"/>
              <a:t> </a:t>
            </a:r>
          </a:p>
          <a:p>
            <a:r>
              <a:rPr lang="en-GB"/>
              <a:t>NIH 3D print exchange </a:t>
            </a:r>
            <a:r>
              <a:rPr lang="en-GB">
                <a:hlinkClick r:id="rId6"/>
              </a:rPr>
              <a:t>3dprint.nih.gov/</a:t>
            </a:r>
            <a:r>
              <a:rPr lang="en-GB"/>
              <a:t>  </a:t>
            </a:r>
          </a:p>
          <a:p>
            <a:r>
              <a:rPr lang="en-GB"/>
              <a:t>Bioverse (Cellink company) </a:t>
            </a:r>
            <a:r>
              <a:rPr lang="en-GB">
                <a:hlinkClick r:id="rId7"/>
              </a:rPr>
              <a:t>bioverse.co</a:t>
            </a:r>
            <a:r>
              <a:rPr lang="en-GB"/>
              <a:t>   </a:t>
            </a:r>
          </a:p>
          <a:p>
            <a:r>
              <a:rPr lang="en-GB"/>
              <a:t>GrabCAD </a:t>
            </a:r>
            <a:r>
              <a:rPr lang="en-GB">
                <a:hlinkClick r:id="rId8"/>
              </a:rPr>
              <a:t>grabcad.com/library</a:t>
            </a:r>
            <a:r>
              <a:rPr lang="en-GB"/>
              <a:t> </a:t>
            </a:r>
          </a:p>
          <a:p>
            <a:r>
              <a:rPr lang="en-GB"/>
              <a:t>Traceparts </a:t>
            </a:r>
            <a:r>
              <a:rPr lang="en-GB">
                <a:hlinkClick r:id="rId9"/>
              </a:rPr>
              <a:t>www.traceparts.com/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4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Crowdfunding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Kickstarter </a:t>
            </a:r>
            <a:r>
              <a:rPr lang="en-GB">
                <a:hlinkClick r:id="rId2"/>
              </a:rPr>
              <a:t>www.kickstarter.com/</a:t>
            </a:r>
            <a:r>
              <a:rPr lang="en-GB"/>
              <a:t> </a:t>
            </a:r>
          </a:p>
          <a:p>
            <a:r>
              <a:rPr lang="en-GB"/>
              <a:t>Eppela (Italian) </a:t>
            </a:r>
            <a:r>
              <a:rPr lang="en-GB">
                <a:hlinkClick r:id="rId3"/>
              </a:rPr>
              <a:t>www.eppela.com/en</a:t>
            </a:r>
            <a:r>
              <a:rPr lang="en-GB"/>
              <a:t> 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8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initiatives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Capacity building initiatives:</a:t>
            </a:r>
          </a:p>
          <a:p>
            <a:pPr lvl="1"/>
            <a:r>
              <a:rPr lang="en-GB"/>
              <a:t>Engineering world health </a:t>
            </a:r>
            <a:r>
              <a:rPr lang="en-GB">
                <a:hlinkClick r:id="rId2"/>
              </a:rPr>
              <a:t>www.ewh.org/</a:t>
            </a:r>
            <a:r>
              <a:rPr lang="en-GB"/>
              <a:t>   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International organization:</a:t>
            </a:r>
          </a:p>
          <a:p>
            <a:pPr lvl="1"/>
            <a:r>
              <a:rPr lang="en-GB"/>
              <a:t>WHO with related initiatives </a:t>
            </a:r>
            <a:r>
              <a:rPr lang="en-GB">
                <a:hlinkClick r:id="rId3"/>
              </a:rPr>
              <a:t>www.who.int</a:t>
            </a:r>
            <a:r>
              <a:rPr lang="en-GB"/>
              <a:t> ; </a:t>
            </a:r>
            <a:r>
              <a:rPr lang="en-GB">
                <a:hlinkClick r:id="rId4"/>
              </a:rPr>
              <a:t>www.who.int/tdr/en/</a:t>
            </a:r>
            <a:r>
              <a:rPr lang="en-GB"/>
              <a:t>  </a:t>
            </a:r>
          </a:p>
          <a:p>
            <a:pPr lvl="1"/>
            <a:r>
              <a:rPr lang="en-GB"/>
              <a:t>Global medical devices Nomenclature (GMDN) </a:t>
            </a:r>
            <a:r>
              <a:rPr lang="en-GB">
                <a:hlinkClick r:id="rId5"/>
              </a:rPr>
              <a:t>www.gmdnagency.org/</a:t>
            </a:r>
            <a:r>
              <a:rPr lang="en-GB"/>
              <a:t>  (to be linked and used in UBORA)</a:t>
            </a:r>
          </a:p>
          <a:p>
            <a:pPr lvl="1"/>
            <a:r>
              <a:rPr lang="en-GB"/>
              <a:t>Standardization agency of EU </a:t>
            </a:r>
            <a:r>
              <a:rPr lang="en-GB">
                <a:hlinkClick r:id="rId6"/>
              </a:rPr>
              <a:t>www.newapproach.org/topics/contacts.asp</a:t>
            </a:r>
            <a:r>
              <a:rPr lang="en-GB"/>
              <a:t> 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3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Desiderata for </a:t>
            </a:r>
            <a:br>
              <a:rPr lang="en-GB"/>
            </a:br>
            <a:r>
              <a:rPr lang="en-GB"/>
              <a:t>ubora e-infrastructure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UBORA e-infrastructure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Four main sections:</a:t>
            </a:r>
          </a:p>
          <a:p>
            <a:pPr lvl="1"/>
            <a:r>
              <a:rPr lang="en-GB" b="1"/>
              <a:t>needs identification </a:t>
            </a:r>
            <a:r>
              <a:rPr lang="en-GB"/>
              <a:t>section, open to everyone (general public, healthcare providers), aimed at identifying problems using forums and surveys, and also at generating disruptive new ideas;</a:t>
            </a:r>
          </a:p>
          <a:p>
            <a:pPr lvl="1"/>
            <a:r>
              <a:rPr lang="en-GB" b="1"/>
              <a:t>a project management</a:t>
            </a:r>
            <a:r>
              <a:rPr lang="en-GB"/>
              <a:t> part, open to accredited users and coordinated by Biomedical Engineers, using specific project management tools;</a:t>
            </a:r>
          </a:p>
          <a:p>
            <a:pPr lvl="1"/>
            <a:r>
              <a:rPr lang="en-GB" b="1"/>
              <a:t>a repository</a:t>
            </a:r>
            <a:r>
              <a:rPr lang="en-GB"/>
              <a:t>, for free download of projects blueprints which have passed the development phase and have been certified as compliant with European safety regulations;</a:t>
            </a:r>
          </a:p>
          <a:p>
            <a:pPr lvl="1"/>
            <a:r>
              <a:rPr lang="en-GB" b="1"/>
              <a:t>a funding section</a:t>
            </a:r>
            <a:r>
              <a:rPr lang="en-GB"/>
              <a:t>, for supporting selected UBORA initiatives.</a:t>
            </a:r>
          </a:p>
        </p:txBody>
      </p:sp>
    </p:spTree>
    <p:extLst>
      <p:ext uri="{BB962C8B-B14F-4D97-AF65-F5344CB8AC3E}">
        <p14:creationId xmlns:p14="http://schemas.microsoft.com/office/powerpoint/2010/main" val="344578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624</Words>
  <Application>Microsoft Macintosh PowerPoint</Application>
  <PresentationFormat>Presentazione su schermo (4:3)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Examples of existing tools for  co-design and sharing blueprints</vt:lpstr>
      <vt:lpstr>Collaborative design of medical devices</vt:lpstr>
      <vt:lpstr>Entrepreneurial models linked to bottom-up innovation</vt:lpstr>
      <vt:lpstr>Collaborative design for other (non medical) fields: </vt:lpstr>
      <vt:lpstr>Repositories</vt:lpstr>
      <vt:lpstr>Crowdfunding</vt:lpstr>
      <vt:lpstr>Other initiatives</vt:lpstr>
      <vt:lpstr>Desiderata for  ubora e-infrastructure</vt:lpstr>
      <vt:lpstr>UBORA e-infrastructure</vt:lpstr>
      <vt:lpstr>UBORA e-infrastructure</vt:lpstr>
      <vt:lpstr>UBORA e-infrastructure</vt:lpstr>
      <vt:lpstr>UBORA e-infrastructure</vt:lpstr>
      <vt:lpstr>UBORA e-infrastructure</vt:lpstr>
      <vt:lpstr>UBORA e-infrastructure</vt:lpstr>
      <vt:lpstr>List of desired features</vt:lpstr>
      <vt:lpstr>List of software tools that can be embedded in UBORA</vt:lpstr>
      <vt:lpstr>Presentazione di PowerPoint</vt:lpstr>
      <vt:lpstr>Examples of “homemade” UBORA</vt:lpstr>
      <vt:lpstr>Software to be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Carmelo</dc:creator>
  <cp:lastModifiedBy>Carmelo</cp:lastModifiedBy>
  <cp:revision>16</cp:revision>
  <dcterms:created xsi:type="dcterms:W3CDTF">2016-12-20T08:12:08Z</dcterms:created>
  <dcterms:modified xsi:type="dcterms:W3CDTF">2017-01-08T00:07:56Z</dcterms:modified>
</cp:coreProperties>
</file>