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2" r:id="rId5"/>
    <p:sldId id="266" r:id="rId6"/>
    <p:sldId id="267" r:id="rId7"/>
    <p:sldId id="268" r:id="rId8"/>
    <p:sldId id="270" r:id="rId9"/>
    <p:sldId id="271" r:id="rId10"/>
    <p:sldId id="263" r:id="rId11"/>
    <p:sldId id="272" r:id="rId12"/>
    <p:sldId id="273" r:id="rId13"/>
    <p:sldId id="274" r:id="rId14"/>
    <p:sldId id="275" r:id="rId15"/>
    <p:sldId id="276" r:id="rId16"/>
    <p:sldId id="277" r:id="rId17"/>
    <p:sldId id="280" r:id="rId18"/>
    <p:sldId id="278" r:id="rId19"/>
    <p:sldId id="279" r:id="rId20"/>
    <p:sldId id="259" r:id="rId21"/>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960"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Immagine 6" descr="Color examples.jpg"/>
          <p:cNvPicPr>
            <a:picLocks/>
          </p:cNvPicPr>
          <p:nvPr userDrawn="1"/>
        </p:nvPicPr>
        <p:blipFill rotWithShape="1">
          <a:blip r:embed="rId2">
            <a:extLst>
              <a:ext uri="{28A0092B-C50C-407E-A947-70E740481C1C}">
                <a14:useLocalDpi xmlns:a14="http://schemas.microsoft.com/office/drawing/2010/main" val="0"/>
              </a:ext>
            </a:extLst>
          </a:blip>
          <a:srcRect l="4996" t="67276" r="57012"/>
          <a:stretch/>
        </p:blipFill>
        <p:spPr>
          <a:xfrm>
            <a:off x="6174819" y="1692519"/>
            <a:ext cx="2542826" cy="2628000"/>
          </a:xfrm>
          <a:prstGeom prst="rect">
            <a:avLst/>
          </a:prstGeom>
        </p:spPr>
      </p:pic>
      <p:sp>
        <p:nvSpPr>
          <p:cNvPr id="2" name="Titolo 1"/>
          <p:cNvSpPr>
            <a:spLocks noGrp="1"/>
          </p:cNvSpPr>
          <p:nvPr>
            <p:ph type="ctrTitle"/>
          </p:nvPr>
        </p:nvSpPr>
        <p:spPr>
          <a:xfrm>
            <a:off x="1107956" y="1795045"/>
            <a:ext cx="5445247" cy="1102519"/>
          </a:xfrm>
        </p:spPr>
        <p:txBody>
          <a:bodyPr/>
          <a:lstStyle>
            <a:lvl1pPr algn="l">
              <a:defRPr b="1"/>
            </a:lvl1pPr>
          </a:lstStyle>
          <a:p>
            <a:r>
              <a:rPr lang="it-IT"/>
              <a:t>Fare clic per modificare stile</a:t>
            </a:r>
            <a:endParaRPr lang="en-GB"/>
          </a:p>
        </p:txBody>
      </p:sp>
      <p:sp>
        <p:nvSpPr>
          <p:cNvPr id="3" name="Sottotitolo 2"/>
          <p:cNvSpPr>
            <a:spLocks noGrp="1"/>
          </p:cNvSpPr>
          <p:nvPr>
            <p:ph type="subTitle" idx="1"/>
          </p:nvPr>
        </p:nvSpPr>
        <p:spPr>
          <a:xfrm>
            <a:off x="1107956" y="2987161"/>
            <a:ext cx="4780337" cy="100001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A4E7AF3C-E5F3-6E45-BE29-7F41E0E290DA}" type="datetimeFigureOut">
              <a:t>31/01/17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E31662B5-20B1-CF41-97F2-6AFACB2D7D66}" type="slidenum">
              <a:t>‹n.›</a:t>
            </a:fld>
            <a:endParaRPr lang="en-GB"/>
          </a:p>
        </p:txBody>
      </p:sp>
    </p:spTree>
    <p:extLst>
      <p:ext uri="{BB962C8B-B14F-4D97-AF65-F5344CB8AC3E}">
        <p14:creationId xmlns:p14="http://schemas.microsoft.com/office/powerpoint/2010/main" val="388423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A4E7AF3C-E5F3-6E45-BE29-7F41E0E290DA}" type="datetimeFigureOut">
              <a:t>31/01/17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E31662B5-20B1-CF41-97F2-6AFACB2D7D66}" type="slidenum">
              <a:t>‹n.›</a:t>
            </a:fld>
            <a:endParaRPr lang="en-GB"/>
          </a:p>
        </p:txBody>
      </p:sp>
      <p:sp>
        <p:nvSpPr>
          <p:cNvPr id="8" name="Titolo 1"/>
          <p:cNvSpPr>
            <a:spLocks noGrp="1"/>
          </p:cNvSpPr>
          <p:nvPr>
            <p:ph type="title"/>
          </p:nvPr>
        </p:nvSpPr>
        <p:spPr>
          <a:xfrm>
            <a:off x="457200" y="124919"/>
            <a:ext cx="7366038" cy="857250"/>
          </a:xfrm>
        </p:spPr>
        <p:txBody>
          <a:bodyPr/>
          <a:lstStyle/>
          <a:p>
            <a:r>
              <a:rPr lang="it-IT"/>
              <a:t>Fare clic per modificare stile</a:t>
            </a:r>
            <a:endParaRPr lang="en-GB"/>
          </a:p>
        </p:txBody>
      </p:sp>
      <p:pic>
        <p:nvPicPr>
          <p:cNvPr id="9" name="Immagine 8"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148734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05980"/>
            <a:ext cx="2057400" cy="4388644"/>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457200" y="205980"/>
            <a:ext cx="6019800" cy="43886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A4E7AF3C-E5F3-6E45-BE29-7F41E0E290DA}" type="datetimeFigureOut">
              <a:t>31/01/17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E31662B5-20B1-CF41-97F2-6AFACB2D7D66}" type="slidenum">
              <a:t>‹n.›</a:t>
            </a:fld>
            <a:endParaRPr lang="en-GB"/>
          </a:p>
        </p:txBody>
      </p:sp>
    </p:spTree>
    <p:extLst>
      <p:ext uri="{BB962C8B-B14F-4D97-AF65-F5344CB8AC3E}">
        <p14:creationId xmlns:p14="http://schemas.microsoft.com/office/powerpoint/2010/main" val="227880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24919"/>
            <a:ext cx="7366038" cy="857250"/>
          </a:xfrm>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A4E7AF3C-E5F3-6E45-BE29-7F41E0E290DA}" type="datetimeFigureOut">
              <a:t>31/01/17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E31662B5-20B1-CF41-97F2-6AFACB2D7D66}" type="slidenum">
              <a:t>‹n.›</a:t>
            </a:fld>
            <a:endParaRPr lang="en-GB"/>
          </a:p>
        </p:txBody>
      </p:sp>
      <p:pic>
        <p:nvPicPr>
          <p:cNvPr id="7" name="Immagine 6"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106720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305176"/>
            <a:ext cx="7772400" cy="1021556"/>
          </a:xfrm>
        </p:spPr>
        <p:txBody>
          <a:bodyPr anchor="t"/>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A4E7AF3C-E5F3-6E45-BE29-7F41E0E290DA}" type="datetimeFigureOut">
              <a:t>31/01/17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E31662B5-20B1-CF41-97F2-6AFACB2D7D66}" type="slidenum">
              <a:t>‹n.›</a:t>
            </a:fld>
            <a:endParaRPr lang="en-GB"/>
          </a:p>
        </p:txBody>
      </p:sp>
      <p:pic>
        <p:nvPicPr>
          <p:cNvPr id="8" name="Immagine 7"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159698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to 2">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A4E7AF3C-E5F3-6E45-BE29-7F41E0E290DA}" type="datetimeFigureOut">
              <a:t>31/01/17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E31662B5-20B1-CF41-97F2-6AFACB2D7D66}" type="slidenum">
              <a:t>‹n.›</a:t>
            </a:fld>
            <a:endParaRPr lang="en-GB"/>
          </a:p>
        </p:txBody>
      </p:sp>
      <p:sp>
        <p:nvSpPr>
          <p:cNvPr id="9" name="Titolo 1"/>
          <p:cNvSpPr>
            <a:spLocks noGrp="1"/>
          </p:cNvSpPr>
          <p:nvPr>
            <p:ph type="title"/>
          </p:nvPr>
        </p:nvSpPr>
        <p:spPr>
          <a:xfrm>
            <a:off x="457200" y="124919"/>
            <a:ext cx="7366038" cy="857250"/>
          </a:xfrm>
        </p:spPr>
        <p:txBody>
          <a:bodyPr/>
          <a:lstStyle/>
          <a:p>
            <a:r>
              <a:rPr lang="it-IT"/>
              <a:t>Fare clic per modificare stile</a:t>
            </a:r>
            <a:endParaRPr lang="en-GB"/>
          </a:p>
        </p:txBody>
      </p:sp>
      <p:pic>
        <p:nvPicPr>
          <p:cNvPr id="10" name="Immagine 9"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334229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A4E7AF3C-E5F3-6E45-BE29-7F41E0E290DA}" type="datetimeFigureOut">
              <a:t>31/01/17</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E31662B5-20B1-CF41-97F2-6AFACB2D7D66}" type="slidenum">
              <a:t>‹n.›</a:t>
            </a:fld>
            <a:endParaRPr lang="en-GB"/>
          </a:p>
        </p:txBody>
      </p:sp>
      <p:sp>
        <p:nvSpPr>
          <p:cNvPr id="11" name="Titolo 1"/>
          <p:cNvSpPr>
            <a:spLocks noGrp="1"/>
          </p:cNvSpPr>
          <p:nvPr>
            <p:ph type="title"/>
          </p:nvPr>
        </p:nvSpPr>
        <p:spPr>
          <a:xfrm>
            <a:off x="457200" y="124919"/>
            <a:ext cx="7366038" cy="857250"/>
          </a:xfrm>
        </p:spPr>
        <p:txBody>
          <a:bodyPr/>
          <a:lstStyle/>
          <a:p>
            <a:r>
              <a:rPr lang="it-IT"/>
              <a:t>Fare clic per modificare stile</a:t>
            </a:r>
            <a:endParaRPr lang="en-GB"/>
          </a:p>
        </p:txBody>
      </p:sp>
      <p:pic>
        <p:nvPicPr>
          <p:cNvPr id="12" name="Immagine 11"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218761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A4E7AF3C-E5F3-6E45-BE29-7F41E0E290DA}" type="datetimeFigureOut">
              <a:t>31/01/17</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E31662B5-20B1-CF41-97F2-6AFACB2D7D66}" type="slidenum">
              <a:t>‹n.›</a:t>
            </a:fld>
            <a:endParaRPr lang="en-GB"/>
          </a:p>
        </p:txBody>
      </p:sp>
      <p:sp>
        <p:nvSpPr>
          <p:cNvPr id="7" name="Titolo 1"/>
          <p:cNvSpPr>
            <a:spLocks noGrp="1"/>
          </p:cNvSpPr>
          <p:nvPr>
            <p:ph type="title"/>
          </p:nvPr>
        </p:nvSpPr>
        <p:spPr>
          <a:xfrm>
            <a:off x="457200" y="124919"/>
            <a:ext cx="7366038" cy="857250"/>
          </a:xfrm>
        </p:spPr>
        <p:txBody>
          <a:bodyPr/>
          <a:lstStyle/>
          <a:p>
            <a:r>
              <a:rPr lang="it-IT"/>
              <a:t>Fare clic per modificare stile</a:t>
            </a:r>
            <a:endParaRPr lang="en-GB"/>
          </a:p>
        </p:txBody>
      </p:sp>
      <p:pic>
        <p:nvPicPr>
          <p:cNvPr id="8" name="Immagine 7"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233041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4E7AF3C-E5F3-6E45-BE29-7F41E0E290DA}" type="datetimeFigureOut">
              <a:t>31/01/17</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E31662B5-20B1-CF41-97F2-6AFACB2D7D66}" type="slidenum">
              <a:t>‹n.›</a:t>
            </a:fld>
            <a:endParaRPr lang="en-GB"/>
          </a:p>
        </p:txBody>
      </p:sp>
    </p:spTree>
    <p:extLst>
      <p:ext uri="{BB962C8B-B14F-4D97-AF65-F5344CB8AC3E}">
        <p14:creationId xmlns:p14="http://schemas.microsoft.com/office/powerpoint/2010/main" val="357388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3" y="204787"/>
            <a:ext cx="3008313" cy="871538"/>
          </a:xfrm>
        </p:spPr>
        <p:txBody>
          <a:bodyPr anchor="b"/>
          <a:lstStyle>
            <a:lvl1pPr algn="l">
              <a:defRPr sz="2000" b="1"/>
            </a:lvl1pPr>
          </a:lstStyle>
          <a:p>
            <a:r>
              <a:rPr lang="it-IT"/>
              <a:t>Fare clic per modificare stile</a:t>
            </a:r>
            <a:endParaRPr lang="en-GB"/>
          </a:p>
        </p:txBody>
      </p:sp>
      <p:sp>
        <p:nvSpPr>
          <p:cNvPr id="3" name="Segnaposto contenuto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A4E7AF3C-E5F3-6E45-BE29-7F41E0E290DA}" type="datetimeFigureOut">
              <a:t>31/01/17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E31662B5-20B1-CF41-97F2-6AFACB2D7D66}" type="slidenum">
              <a:t>‹n.›</a:t>
            </a:fld>
            <a:endParaRPr lang="en-GB"/>
          </a:p>
        </p:txBody>
      </p:sp>
    </p:spTree>
    <p:extLst>
      <p:ext uri="{BB962C8B-B14F-4D97-AF65-F5344CB8AC3E}">
        <p14:creationId xmlns:p14="http://schemas.microsoft.com/office/powerpoint/2010/main" val="136059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3600451"/>
            <a:ext cx="5486400" cy="425054"/>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A4E7AF3C-E5F3-6E45-BE29-7F41E0E290DA}" type="datetimeFigureOut">
              <a:t>31/01/17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E31662B5-20B1-CF41-97F2-6AFACB2D7D66}" type="slidenum">
              <a:t>‹n.›</a:t>
            </a:fld>
            <a:endParaRPr lang="en-GB"/>
          </a:p>
        </p:txBody>
      </p:sp>
      <p:pic>
        <p:nvPicPr>
          <p:cNvPr id="9" name="Immagine 8" descr="Color examples.jpg"/>
          <p:cNvPicPr>
            <a:picLocks noChangeAspect="1"/>
          </p:cNvPicPr>
          <p:nvPr userDrawn="1"/>
        </p:nvPicPr>
        <p:blipFill rotWithShape="1">
          <a:blip r:embed="rId2">
            <a:extLst>
              <a:ext uri="{28A0092B-C50C-407E-A947-70E740481C1C}">
                <a14:useLocalDpi xmlns:a14="http://schemas.microsoft.com/office/drawing/2010/main" val="0"/>
              </a:ext>
            </a:extLst>
          </a:blip>
          <a:srcRect l="4997" t="67276" r="57045"/>
          <a:stretch/>
        </p:blipFill>
        <p:spPr>
          <a:xfrm>
            <a:off x="7823238" y="124919"/>
            <a:ext cx="936000" cy="971179"/>
          </a:xfrm>
          <a:prstGeom prst="rect">
            <a:avLst/>
          </a:prstGeom>
        </p:spPr>
      </p:pic>
    </p:spTree>
    <p:extLst>
      <p:ext uri="{BB962C8B-B14F-4D97-AF65-F5344CB8AC3E}">
        <p14:creationId xmlns:p14="http://schemas.microsoft.com/office/powerpoint/2010/main" val="9300967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it-IT"/>
              <a:t>Fare clic per modificare stile</a:t>
            </a:r>
            <a:endParaRPr lang="en-GB"/>
          </a:p>
        </p:txBody>
      </p:sp>
      <p:sp>
        <p:nvSpPr>
          <p:cNvPr id="3" name="Segnaposto tes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E7AF3C-E5F3-6E45-BE29-7F41E0E290DA}" type="datetimeFigureOut">
              <a:t>31/01/17</a:t>
            </a:fld>
            <a:endParaRPr lang="en-GB"/>
          </a:p>
        </p:txBody>
      </p:sp>
      <p:sp>
        <p:nvSpPr>
          <p:cNvPr id="5" name="Segnaposto piè di pagina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1662B5-20B1-CF41-97F2-6AFACB2D7D66}" type="slidenum">
              <a:t>‹n.›</a:t>
            </a:fld>
            <a:endParaRPr lang="en-GB"/>
          </a:p>
        </p:txBody>
      </p:sp>
    </p:spTree>
    <p:extLst>
      <p:ext uri="{BB962C8B-B14F-4D97-AF65-F5344CB8AC3E}">
        <p14:creationId xmlns:p14="http://schemas.microsoft.com/office/powerpoint/2010/main" val="309858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ourceecology.org/portfolio/microhou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GB" b="1"/>
              <a:t>E-platform structure</a:t>
            </a:r>
          </a:p>
        </p:txBody>
      </p:sp>
      <p:sp>
        <p:nvSpPr>
          <p:cNvPr id="4" name="Sottotitolo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937083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3" name="Segnaposto contenuto 2"/>
          <p:cNvSpPr>
            <a:spLocks noGrp="1"/>
          </p:cNvSpPr>
          <p:nvPr>
            <p:ph idx="1"/>
          </p:nvPr>
        </p:nvSpPr>
        <p:spPr/>
        <p:txBody>
          <a:bodyPr/>
          <a:lstStyle/>
          <a:p>
            <a:r>
              <a:rPr lang="en-GB"/>
              <a:t>Useful link, for </a:t>
            </a:r>
          </a:p>
          <a:p>
            <a:r>
              <a:rPr lang="en-GB">
                <a:hlinkClick r:id="rId2"/>
              </a:rPr>
              <a:t>http://opensourceecology.org/portfolio/microhouse/</a:t>
            </a:r>
            <a:r>
              <a:rPr lang="en-GB"/>
              <a:t> </a:t>
            </a:r>
          </a:p>
          <a:p>
            <a:r>
              <a:rPr lang="en-GB"/>
              <a:t>Even if they do not have the subdivision in WP and Tasks.</a:t>
            </a:r>
          </a:p>
          <a:p>
            <a:endParaRPr lang="en-GB"/>
          </a:p>
        </p:txBody>
      </p:sp>
    </p:spTree>
    <p:extLst>
      <p:ext uri="{BB962C8B-B14F-4D97-AF65-F5344CB8AC3E}">
        <p14:creationId xmlns:p14="http://schemas.microsoft.com/office/powerpoint/2010/main" val="37059527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Workpackage page</a:t>
            </a:r>
          </a:p>
        </p:txBody>
      </p:sp>
      <p:sp>
        <p:nvSpPr>
          <p:cNvPr id="4" name="Rettangolo 3"/>
          <p:cNvSpPr/>
          <p:nvPr/>
        </p:nvSpPr>
        <p:spPr>
          <a:xfrm>
            <a:off x="117839" y="1448502"/>
            <a:ext cx="8864132" cy="3421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GB"/>
              <a:t>Clear description of the deliverable(s)</a:t>
            </a:r>
          </a:p>
          <a:p>
            <a:pPr lvl="1"/>
            <a:r>
              <a:rPr lang="en-GB"/>
              <a:t>Level of completion</a:t>
            </a:r>
          </a:p>
        </p:txBody>
      </p:sp>
      <p:sp>
        <p:nvSpPr>
          <p:cNvPr id="5" name="Rettangolo 4"/>
          <p:cNvSpPr/>
          <p:nvPr/>
        </p:nvSpPr>
        <p:spPr>
          <a:xfrm>
            <a:off x="117839" y="1191366"/>
            <a:ext cx="759409" cy="28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WP #</a:t>
            </a:r>
          </a:p>
        </p:txBody>
      </p:sp>
      <p:sp>
        <p:nvSpPr>
          <p:cNvPr id="6" name="Rettangolo 5"/>
          <p:cNvSpPr/>
          <p:nvPr/>
        </p:nvSpPr>
        <p:spPr>
          <a:xfrm>
            <a:off x="877248" y="1191365"/>
            <a:ext cx="164868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Task (s)</a:t>
            </a:r>
          </a:p>
        </p:txBody>
      </p:sp>
      <p:sp>
        <p:nvSpPr>
          <p:cNvPr id="7" name="Rettangolo 6"/>
          <p:cNvSpPr/>
          <p:nvPr/>
        </p:nvSpPr>
        <p:spPr>
          <a:xfrm>
            <a:off x="7741769" y="1191366"/>
            <a:ext cx="120949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Members</a:t>
            </a:r>
          </a:p>
        </p:txBody>
      </p:sp>
      <p:sp>
        <p:nvSpPr>
          <p:cNvPr id="8" name="Rettangolo 7"/>
          <p:cNvSpPr/>
          <p:nvPr/>
        </p:nvSpPr>
        <p:spPr>
          <a:xfrm>
            <a:off x="2525935" y="1191365"/>
            <a:ext cx="167593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Gantt and Pert</a:t>
            </a:r>
          </a:p>
        </p:txBody>
      </p:sp>
      <p:sp>
        <p:nvSpPr>
          <p:cNvPr id="9" name="Rettangolo 8"/>
          <p:cNvSpPr/>
          <p:nvPr/>
        </p:nvSpPr>
        <p:spPr>
          <a:xfrm>
            <a:off x="4201872" y="1191366"/>
            <a:ext cx="10364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Calendar</a:t>
            </a:r>
          </a:p>
        </p:txBody>
      </p:sp>
      <p:sp>
        <p:nvSpPr>
          <p:cNvPr id="10" name="Rettangolo 9"/>
          <p:cNvSpPr/>
          <p:nvPr/>
        </p:nvSpPr>
        <p:spPr>
          <a:xfrm>
            <a:off x="5238366" y="1191366"/>
            <a:ext cx="102021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Doc</a:t>
            </a:r>
          </a:p>
        </p:txBody>
      </p:sp>
      <p:sp>
        <p:nvSpPr>
          <p:cNvPr id="11" name="Rettangolo 10"/>
          <p:cNvSpPr/>
          <p:nvPr/>
        </p:nvSpPr>
        <p:spPr>
          <a:xfrm>
            <a:off x="6258576" y="1191366"/>
            <a:ext cx="14831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10343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Workpackage page</a:t>
            </a:r>
          </a:p>
        </p:txBody>
      </p:sp>
      <p:sp>
        <p:nvSpPr>
          <p:cNvPr id="4" name="Rettangolo 3"/>
          <p:cNvSpPr/>
          <p:nvPr/>
        </p:nvSpPr>
        <p:spPr>
          <a:xfrm>
            <a:off x="117839" y="1448502"/>
            <a:ext cx="8864132" cy="3421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GB"/>
              <a:t>Subdivision in task (clickable)</a:t>
            </a:r>
          </a:p>
          <a:p>
            <a:pPr lvl="1"/>
            <a:r>
              <a:rPr lang="en-GB"/>
              <a:t>If there is just one task this page is dedicated to present the task</a:t>
            </a:r>
          </a:p>
        </p:txBody>
      </p:sp>
      <p:sp>
        <p:nvSpPr>
          <p:cNvPr id="5" name="Rettangolo 4"/>
          <p:cNvSpPr/>
          <p:nvPr/>
        </p:nvSpPr>
        <p:spPr>
          <a:xfrm>
            <a:off x="117839" y="1191366"/>
            <a:ext cx="759409"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WP #</a:t>
            </a:r>
          </a:p>
        </p:txBody>
      </p:sp>
      <p:sp>
        <p:nvSpPr>
          <p:cNvPr id="6" name="Rettangolo 5"/>
          <p:cNvSpPr/>
          <p:nvPr/>
        </p:nvSpPr>
        <p:spPr>
          <a:xfrm>
            <a:off x="877248" y="1191365"/>
            <a:ext cx="1648687" cy="28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Task (s)</a:t>
            </a:r>
          </a:p>
        </p:txBody>
      </p:sp>
      <p:sp>
        <p:nvSpPr>
          <p:cNvPr id="7" name="Rettangolo 6"/>
          <p:cNvSpPr/>
          <p:nvPr/>
        </p:nvSpPr>
        <p:spPr>
          <a:xfrm>
            <a:off x="7741769" y="1191366"/>
            <a:ext cx="120949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Members</a:t>
            </a:r>
          </a:p>
        </p:txBody>
      </p:sp>
      <p:sp>
        <p:nvSpPr>
          <p:cNvPr id="8" name="Rettangolo 7"/>
          <p:cNvSpPr/>
          <p:nvPr/>
        </p:nvSpPr>
        <p:spPr>
          <a:xfrm>
            <a:off x="2525935" y="1191365"/>
            <a:ext cx="167593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Gantt and Pert</a:t>
            </a:r>
          </a:p>
        </p:txBody>
      </p:sp>
      <p:sp>
        <p:nvSpPr>
          <p:cNvPr id="9" name="Rettangolo 8"/>
          <p:cNvSpPr/>
          <p:nvPr/>
        </p:nvSpPr>
        <p:spPr>
          <a:xfrm>
            <a:off x="4201872" y="1191366"/>
            <a:ext cx="10364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Calendar</a:t>
            </a:r>
          </a:p>
        </p:txBody>
      </p:sp>
      <p:sp>
        <p:nvSpPr>
          <p:cNvPr id="10" name="Rettangolo 9"/>
          <p:cNvSpPr/>
          <p:nvPr/>
        </p:nvSpPr>
        <p:spPr>
          <a:xfrm>
            <a:off x="5238366" y="1191366"/>
            <a:ext cx="102021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Doc</a:t>
            </a:r>
          </a:p>
        </p:txBody>
      </p:sp>
      <p:sp>
        <p:nvSpPr>
          <p:cNvPr id="11" name="Rettangolo 10"/>
          <p:cNvSpPr/>
          <p:nvPr/>
        </p:nvSpPr>
        <p:spPr>
          <a:xfrm>
            <a:off x="6258576" y="1191366"/>
            <a:ext cx="14831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157519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Workpackage page</a:t>
            </a:r>
          </a:p>
        </p:txBody>
      </p:sp>
      <p:sp>
        <p:nvSpPr>
          <p:cNvPr id="4" name="Rettangolo 3"/>
          <p:cNvSpPr/>
          <p:nvPr/>
        </p:nvSpPr>
        <p:spPr>
          <a:xfrm>
            <a:off x="117839" y="1448502"/>
            <a:ext cx="8864132" cy="3421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GB"/>
              <a:t>List of directives followed for the design (mandatory)</a:t>
            </a:r>
          </a:p>
          <a:p>
            <a:pPr lvl="1"/>
            <a:r>
              <a:rPr lang="en-GB"/>
              <a:t>Other documentation (how to, etc etc)</a:t>
            </a:r>
          </a:p>
        </p:txBody>
      </p:sp>
      <p:sp>
        <p:nvSpPr>
          <p:cNvPr id="5" name="Rettangolo 4"/>
          <p:cNvSpPr/>
          <p:nvPr/>
        </p:nvSpPr>
        <p:spPr>
          <a:xfrm>
            <a:off x="117839" y="1191366"/>
            <a:ext cx="759409"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WP #</a:t>
            </a:r>
          </a:p>
        </p:txBody>
      </p:sp>
      <p:sp>
        <p:nvSpPr>
          <p:cNvPr id="6" name="Rettangolo 5"/>
          <p:cNvSpPr/>
          <p:nvPr/>
        </p:nvSpPr>
        <p:spPr>
          <a:xfrm>
            <a:off x="877248" y="1191365"/>
            <a:ext cx="164868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Task (s)</a:t>
            </a:r>
          </a:p>
        </p:txBody>
      </p:sp>
      <p:sp>
        <p:nvSpPr>
          <p:cNvPr id="7" name="Rettangolo 6"/>
          <p:cNvSpPr/>
          <p:nvPr/>
        </p:nvSpPr>
        <p:spPr>
          <a:xfrm>
            <a:off x="7741769" y="1191366"/>
            <a:ext cx="120949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Members</a:t>
            </a:r>
          </a:p>
        </p:txBody>
      </p:sp>
      <p:sp>
        <p:nvSpPr>
          <p:cNvPr id="8" name="Rettangolo 7"/>
          <p:cNvSpPr/>
          <p:nvPr/>
        </p:nvSpPr>
        <p:spPr>
          <a:xfrm>
            <a:off x="2525935" y="1191365"/>
            <a:ext cx="167593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Gantt and Pert</a:t>
            </a:r>
          </a:p>
        </p:txBody>
      </p:sp>
      <p:sp>
        <p:nvSpPr>
          <p:cNvPr id="9" name="Rettangolo 8"/>
          <p:cNvSpPr/>
          <p:nvPr/>
        </p:nvSpPr>
        <p:spPr>
          <a:xfrm>
            <a:off x="4201872" y="1191366"/>
            <a:ext cx="10364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Calendar</a:t>
            </a:r>
          </a:p>
        </p:txBody>
      </p:sp>
      <p:sp>
        <p:nvSpPr>
          <p:cNvPr id="10" name="Rettangolo 9"/>
          <p:cNvSpPr/>
          <p:nvPr/>
        </p:nvSpPr>
        <p:spPr>
          <a:xfrm>
            <a:off x="5238366" y="1191366"/>
            <a:ext cx="1020210" cy="28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Doc</a:t>
            </a:r>
          </a:p>
        </p:txBody>
      </p:sp>
      <p:sp>
        <p:nvSpPr>
          <p:cNvPr id="11" name="Rettangolo 10"/>
          <p:cNvSpPr/>
          <p:nvPr/>
        </p:nvSpPr>
        <p:spPr>
          <a:xfrm>
            <a:off x="6258576" y="1191366"/>
            <a:ext cx="14831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302215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Workpackage page</a:t>
            </a:r>
          </a:p>
        </p:txBody>
      </p:sp>
      <p:sp>
        <p:nvSpPr>
          <p:cNvPr id="4" name="Rettangolo 3"/>
          <p:cNvSpPr/>
          <p:nvPr/>
        </p:nvSpPr>
        <p:spPr>
          <a:xfrm>
            <a:off x="117839" y="1448502"/>
            <a:ext cx="8864132" cy="3421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GB"/>
              <a:t>A download button, that allows you to download all the materials related to that WP (blueprints, documentation, etc etc)</a:t>
            </a:r>
          </a:p>
        </p:txBody>
      </p:sp>
      <p:sp>
        <p:nvSpPr>
          <p:cNvPr id="5" name="Rettangolo 4"/>
          <p:cNvSpPr/>
          <p:nvPr/>
        </p:nvSpPr>
        <p:spPr>
          <a:xfrm>
            <a:off x="117839" y="1191366"/>
            <a:ext cx="759409"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WP #</a:t>
            </a:r>
          </a:p>
        </p:txBody>
      </p:sp>
      <p:sp>
        <p:nvSpPr>
          <p:cNvPr id="6" name="Rettangolo 5"/>
          <p:cNvSpPr/>
          <p:nvPr/>
        </p:nvSpPr>
        <p:spPr>
          <a:xfrm>
            <a:off x="877248" y="1191365"/>
            <a:ext cx="164868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Task (s)</a:t>
            </a:r>
          </a:p>
        </p:txBody>
      </p:sp>
      <p:sp>
        <p:nvSpPr>
          <p:cNvPr id="7" name="Rettangolo 6"/>
          <p:cNvSpPr/>
          <p:nvPr/>
        </p:nvSpPr>
        <p:spPr>
          <a:xfrm>
            <a:off x="7741769" y="1191366"/>
            <a:ext cx="120949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Members</a:t>
            </a:r>
          </a:p>
        </p:txBody>
      </p:sp>
      <p:sp>
        <p:nvSpPr>
          <p:cNvPr id="8" name="Rettangolo 7"/>
          <p:cNvSpPr/>
          <p:nvPr/>
        </p:nvSpPr>
        <p:spPr>
          <a:xfrm>
            <a:off x="2525935" y="1191365"/>
            <a:ext cx="167593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Gantt and Pert</a:t>
            </a:r>
          </a:p>
        </p:txBody>
      </p:sp>
      <p:sp>
        <p:nvSpPr>
          <p:cNvPr id="9" name="Rettangolo 8"/>
          <p:cNvSpPr/>
          <p:nvPr/>
        </p:nvSpPr>
        <p:spPr>
          <a:xfrm>
            <a:off x="4201872" y="1191366"/>
            <a:ext cx="10364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Calendar</a:t>
            </a:r>
          </a:p>
        </p:txBody>
      </p:sp>
      <p:sp>
        <p:nvSpPr>
          <p:cNvPr id="10" name="Rettangolo 9"/>
          <p:cNvSpPr/>
          <p:nvPr/>
        </p:nvSpPr>
        <p:spPr>
          <a:xfrm>
            <a:off x="5238366" y="1191366"/>
            <a:ext cx="102021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Doc</a:t>
            </a:r>
          </a:p>
        </p:txBody>
      </p:sp>
      <p:sp>
        <p:nvSpPr>
          <p:cNvPr id="11" name="Rettangolo 10"/>
          <p:cNvSpPr/>
          <p:nvPr/>
        </p:nvSpPr>
        <p:spPr>
          <a:xfrm>
            <a:off x="6258576" y="1191366"/>
            <a:ext cx="1483193" cy="28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Repository</a:t>
            </a:r>
          </a:p>
        </p:txBody>
      </p:sp>
    </p:spTree>
    <p:extLst>
      <p:ext uri="{BB962C8B-B14F-4D97-AF65-F5344CB8AC3E}">
        <p14:creationId xmlns:p14="http://schemas.microsoft.com/office/powerpoint/2010/main" val="171988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Workpackage page</a:t>
            </a:r>
          </a:p>
        </p:txBody>
      </p:sp>
      <p:sp>
        <p:nvSpPr>
          <p:cNvPr id="4" name="Rettangolo 3"/>
          <p:cNvSpPr/>
          <p:nvPr/>
        </p:nvSpPr>
        <p:spPr>
          <a:xfrm>
            <a:off x="117839" y="1448502"/>
            <a:ext cx="8864132" cy="3421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GB"/>
              <a:t>WP leader and developers (with role)</a:t>
            </a:r>
          </a:p>
          <a:p>
            <a:pPr lvl="1"/>
            <a:r>
              <a:rPr lang="en-GB"/>
              <a:t>All the names should be clickable with a redirect to the users’ page</a:t>
            </a:r>
          </a:p>
        </p:txBody>
      </p:sp>
      <p:sp>
        <p:nvSpPr>
          <p:cNvPr id="5" name="Rettangolo 4"/>
          <p:cNvSpPr>
            <a:spLocks/>
          </p:cNvSpPr>
          <p:nvPr/>
        </p:nvSpPr>
        <p:spPr>
          <a:xfrm>
            <a:off x="117839" y="1191366"/>
            <a:ext cx="759409"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WP #</a:t>
            </a:r>
          </a:p>
        </p:txBody>
      </p:sp>
      <p:sp>
        <p:nvSpPr>
          <p:cNvPr id="6" name="Rettangolo 5"/>
          <p:cNvSpPr>
            <a:spLocks/>
          </p:cNvSpPr>
          <p:nvPr/>
        </p:nvSpPr>
        <p:spPr>
          <a:xfrm>
            <a:off x="877248" y="1191365"/>
            <a:ext cx="164868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Task (s)</a:t>
            </a:r>
          </a:p>
        </p:txBody>
      </p:sp>
      <p:sp>
        <p:nvSpPr>
          <p:cNvPr id="7" name="Rettangolo 6"/>
          <p:cNvSpPr>
            <a:spLocks/>
          </p:cNvSpPr>
          <p:nvPr/>
        </p:nvSpPr>
        <p:spPr>
          <a:xfrm>
            <a:off x="7741769" y="1191366"/>
            <a:ext cx="1209490" cy="28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Members</a:t>
            </a:r>
          </a:p>
        </p:txBody>
      </p:sp>
      <p:sp>
        <p:nvSpPr>
          <p:cNvPr id="8" name="Rettangolo 7"/>
          <p:cNvSpPr>
            <a:spLocks/>
          </p:cNvSpPr>
          <p:nvPr/>
        </p:nvSpPr>
        <p:spPr>
          <a:xfrm>
            <a:off x="2525935" y="1191365"/>
            <a:ext cx="1675937"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Gantt and Pert</a:t>
            </a:r>
          </a:p>
        </p:txBody>
      </p:sp>
      <p:sp>
        <p:nvSpPr>
          <p:cNvPr id="9" name="Rettangolo 8"/>
          <p:cNvSpPr>
            <a:spLocks/>
          </p:cNvSpPr>
          <p:nvPr/>
        </p:nvSpPr>
        <p:spPr>
          <a:xfrm>
            <a:off x="4201872" y="1191366"/>
            <a:ext cx="10364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Calendar</a:t>
            </a:r>
          </a:p>
        </p:txBody>
      </p:sp>
      <p:sp>
        <p:nvSpPr>
          <p:cNvPr id="10" name="Rettangolo 9"/>
          <p:cNvSpPr>
            <a:spLocks/>
          </p:cNvSpPr>
          <p:nvPr/>
        </p:nvSpPr>
        <p:spPr>
          <a:xfrm>
            <a:off x="5238366" y="1191366"/>
            <a:ext cx="102021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Doc</a:t>
            </a:r>
          </a:p>
        </p:txBody>
      </p:sp>
      <p:sp>
        <p:nvSpPr>
          <p:cNvPr id="11" name="Rettangolo 10"/>
          <p:cNvSpPr>
            <a:spLocks/>
          </p:cNvSpPr>
          <p:nvPr/>
        </p:nvSpPr>
        <p:spPr>
          <a:xfrm>
            <a:off x="6258576" y="1191366"/>
            <a:ext cx="1483193"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297137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a:t>Task page</a:t>
            </a:r>
          </a:p>
        </p:txBody>
      </p:sp>
      <p:sp>
        <p:nvSpPr>
          <p:cNvPr id="5" name="Rettangolo 4"/>
          <p:cNvSpPr>
            <a:spLocks/>
          </p:cNvSpPr>
          <p:nvPr/>
        </p:nvSpPr>
        <p:spPr>
          <a:xfrm>
            <a:off x="117839" y="1160502"/>
            <a:ext cx="1151144" cy="324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Task #.#</a:t>
            </a:r>
          </a:p>
        </p:txBody>
      </p:sp>
      <p:sp>
        <p:nvSpPr>
          <p:cNvPr id="7" name="Rettangolo 6"/>
          <p:cNvSpPr>
            <a:spLocks/>
          </p:cNvSpPr>
          <p:nvPr/>
        </p:nvSpPr>
        <p:spPr>
          <a:xfrm>
            <a:off x="4808879" y="1160502"/>
            <a:ext cx="120949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Members</a:t>
            </a:r>
          </a:p>
        </p:txBody>
      </p:sp>
      <p:sp>
        <p:nvSpPr>
          <p:cNvPr id="9" name="Rettangolo 8"/>
          <p:cNvSpPr>
            <a:spLocks/>
          </p:cNvSpPr>
          <p:nvPr/>
        </p:nvSpPr>
        <p:spPr>
          <a:xfrm>
            <a:off x="1268983" y="1160502"/>
            <a:ext cx="10364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Calendar</a:t>
            </a:r>
          </a:p>
        </p:txBody>
      </p:sp>
      <p:sp>
        <p:nvSpPr>
          <p:cNvPr id="10" name="Rettangolo 9"/>
          <p:cNvSpPr>
            <a:spLocks/>
          </p:cNvSpPr>
          <p:nvPr/>
        </p:nvSpPr>
        <p:spPr>
          <a:xfrm>
            <a:off x="2305476" y="1160502"/>
            <a:ext cx="102021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Doc</a:t>
            </a:r>
          </a:p>
        </p:txBody>
      </p:sp>
      <p:sp>
        <p:nvSpPr>
          <p:cNvPr id="11" name="Rettangolo 10"/>
          <p:cNvSpPr>
            <a:spLocks/>
          </p:cNvSpPr>
          <p:nvPr/>
        </p:nvSpPr>
        <p:spPr>
          <a:xfrm>
            <a:off x="3325686" y="1160502"/>
            <a:ext cx="14831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Repository</a:t>
            </a:r>
          </a:p>
        </p:txBody>
      </p:sp>
      <p:sp>
        <p:nvSpPr>
          <p:cNvPr id="12" name="Rettangolo 11"/>
          <p:cNvSpPr/>
          <p:nvPr/>
        </p:nvSpPr>
        <p:spPr>
          <a:xfrm>
            <a:off x="117839" y="1448502"/>
            <a:ext cx="8864132" cy="342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GB"/>
              <a:t>Clear description of the output</a:t>
            </a:r>
          </a:p>
          <a:p>
            <a:pPr lvl="1"/>
            <a:r>
              <a:rPr lang="en-GB"/>
              <a:t>Level of completion</a:t>
            </a:r>
          </a:p>
        </p:txBody>
      </p:sp>
    </p:spTree>
    <p:extLst>
      <p:ext uri="{BB962C8B-B14F-4D97-AF65-F5344CB8AC3E}">
        <p14:creationId xmlns:p14="http://schemas.microsoft.com/office/powerpoint/2010/main" val="139280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a:t>Task page</a:t>
            </a:r>
          </a:p>
        </p:txBody>
      </p:sp>
      <p:sp>
        <p:nvSpPr>
          <p:cNvPr id="5" name="Rettangolo 4"/>
          <p:cNvSpPr>
            <a:spLocks/>
          </p:cNvSpPr>
          <p:nvPr/>
        </p:nvSpPr>
        <p:spPr>
          <a:xfrm>
            <a:off x="117839" y="1160502"/>
            <a:ext cx="1151144" cy="3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Task #.#</a:t>
            </a:r>
          </a:p>
        </p:txBody>
      </p:sp>
      <p:sp>
        <p:nvSpPr>
          <p:cNvPr id="7" name="Rettangolo 6"/>
          <p:cNvSpPr>
            <a:spLocks/>
          </p:cNvSpPr>
          <p:nvPr/>
        </p:nvSpPr>
        <p:spPr>
          <a:xfrm>
            <a:off x="4808879" y="1160502"/>
            <a:ext cx="120949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Members</a:t>
            </a:r>
          </a:p>
        </p:txBody>
      </p:sp>
      <p:sp>
        <p:nvSpPr>
          <p:cNvPr id="9" name="Rettangolo 8"/>
          <p:cNvSpPr>
            <a:spLocks/>
          </p:cNvSpPr>
          <p:nvPr/>
        </p:nvSpPr>
        <p:spPr>
          <a:xfrm>
            <a:off x="1268983" y="1160502"/>
            <a:ext cx="10364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Calendar</a:t>
            </a:r>
          </a:p>
        </p:txBody>
      </p:sp>
      <p:sp>
        <p:nvSpPr>
          <p:cNvPr id="10" name="Rettangolo 9"/>
          <p:cNvSpPr>
            <a:spLocks/>
          </p:cNvSpPr>
          <p:nvPr/>
        </p:nvSpPr>
        <p:spPr>
          <a:xfrm>
            <a:off x="2305476" y="1160502"/>
            <a:ext cx="1020210" cy="28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Doc</a:t>
            </a:r>
          </a:p>
        </p:txBody>
      </p:sp>
      <p:sp>
        <p:nvSpPr>
          <p:cNvPr id="11" name="Rettangolo 10"/>
          <p:cNvSpPr>
            <a:spLocks/>
          </p:cNvSpPr>
          <p:nvPr/>
        </p:nvSpPr>
        <p:spPr>
          <a:xfrm>
            <a:off x="3325686" y="1160502"/>
            <a:ext cx="14831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Repository</a:t>
            </a:r>
          </a:p>
        </p:txBody>
      </p:sp>
      <p:sp>
        <p:nvSpPr>
          <p:cNvPr id="12" name="Rettangolo 11"/>
          <p:cNvSpPr/>
          <p:nvPr/>
        </p:nvSpPr>
        <p:spPr>
          <a:xfrm>
            <a:off x="117839" y="1448502"/>
            <a:ext cx="8864132" cy="342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GB"/>
              <a:t>List of directives followed for the design</a:t>
            </a:r>
          </a:p>
        </p:txBody>
      </p:sp>
    </p:spTree>
    <p:extLst>
      <p:ext uri="{BB962C8B-B14F-4D97-AF65-F5344CB8AC3E}">
        <p14:creationId xmlns:p14="http://schemas.microsoft.com/office/powerpoint/2010/main" val="351613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a:t>Task page</a:t>
            </a:r>
          </a:p>
        </p:txBody>
      </p:sp>
      <p:sp>
        <p:nvSpPr>
          <p:cNvPr id="5" name="Rettangolo 4"/>
          <p:cNvSpPr>
            <a:spLocks/>
          </p:cNvSpPr>
          <p:nvPr/>
        </p:nvSpPr>
        <p:spPr>
          <a:xfrm>
            <a:off x="117839" y="1160502"/>
            <a:ext cx="1151144" cy="3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Task #.#</a:t>
            </a:r>
          </a:p>
        </p:txBody>
      </p:sp>
      <p:sp>
        <p:nvSpPr>
          <p:cNvPr id="7" name="Rettangolo 6"/>
          <p:cNvSpPr>
            <a:spLocks/>
          </p:cNvSpPr>
          <p:nvPr/>
        </p:nvSpPr>
        <p:spPr>
          <a:xfrm>
            <a:off x="4808879" y="1160502"/>
            <a:ext cx="120949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Members</a:t>
            </a:r>
          </a:p>
        </p:txBody>
      </p:sp>
      <p:sp>
        <p:nvSpPr>
          <p:cNvPr id="9" name="Rettangolo 8"/>
          <p:cNvSpPr>
            <a:spLocks/>
          </p:cNvSpPr>
          <p:nvPr/>
        </p:nvSpPr>
        <p:spPr>
          <a:xfrm>
            <a:off x="1268983" y="1160502"/>
            <a:ext cx="10364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Calendar</a:t>
            </a:r>
          </a:p>
        </p:txBody>
      </p:sp>
      <p:sp>
        <p:nvSpPr>
          <p:cNvPr id="10" name="Rettangolo 9"/>
          <p:cNvSpPr>
            <a:spLocks/>
          </p:cNvSpPr>
          <p:nvPr/>
        </p:nvSpPr>
        <p:spPr>
          <a:xfrm>
            <a:off x="2305476" y="1160502"/>
            <a:ext cx="102021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Doc</a:t>
            </a:r>
          </a:p>
        </p:txBody>
      </p:sp>
      <p:sp>
        <p:nvSpPr>
          <p:cNvPr id="11" name="Rettangolo 10"/>
          <p:cNvSpPr>
            <a:spLocks/>
          </p:cNvSpPr>
          <p:nvPr/>
        </p:nvSpPr>
        <p:spPr>
          <a:xfrm>
            <a:off x="3325686" y="1160502"/>
            <a:ext cx="1483193" cy="28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Repository</a:t>
            </a:r>
          </a:p>
        </p:txBody>
      </p:sp>
      <p:sp>
        <p:nvSpPr>
          <p:cNvPr id="12" name="Rettangolo 11"/>
          <p:cNvSpPr/>
          <p:nvPr/>
        </p:nvSpPr>
        <p:spPr>
          <a:xfrm>
            <a:off x="117839" y="1448502"/>
            <a:ext cx="8864132" cy="342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GB"/>
              <a:t>A download button, that allows you to download all the materials related to that task (blueprints, documentation, etc etc)</a:t>
            </a:r>
          </a:p>
        </p:txBody>
      </p:sp>
    </p:spTree>
    <p:extLst>
      <p:ext uri="{BB962C8B-B14F-4D97-AF65-F5344CB8AC3E}">
        <p14:creationId xmlns:p14="http://schemas.microsoft.com/office/powerpoint/2010/main" val="421704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a:t>Task page</a:t>
            </a:r>
          </a:p>
        </p:txBody>
      </p:sp>
      <p:sp>
        <p:nvSpPr>
          <p:cNvPr id="5" name="Rettangolo 4"/>
          <p:cNvSpPr>
            <a:spLocks/>
          </p:cNvSpPr>
          <p:nvPr/>
        </p:nvSpPr>
        <p:spPr>
          <a:xfrm>
            <a:off x="117839" y="1160502"/>
            <a:ext cx="1151144" cy="3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Task #.#</a:t>
            </a:r>
          </a:p>
        </p:txBody>
      </p:sp>
      <p:sp>
        <p:nvSpPr>
          <p:cNvPr id="7" name="Rettangolo 6"/>
          <p:cNvSpPr>
            <a:spLocks/>
          </p:cNvSpPr>
          <p:nvPr/>
        </p:nvSpPr>
        <p:spPr>
          <a:xfrm>
            <a:off x="4808879" y="1160502"/>
            <a:ext cx="1209490" cy="28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Members</a:t>
            </a:r>
          </a:p>
        </p:txBody>
      </p:sp>
      <p:sp>
        <p:nvSpPr>
          <p:cNvPr id="9" name="Rettangolo 8"/>
          <p:cNvSpPr>
            <a:spLocks/>
          </p:cNvSpPr>
          <p:nvPr/>
        </p:nvSpPr>
        <p:spPr>
          <a:xfrm>
            <a:off x="1268983" y="1160502"/>
            <a:ext cx="10364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Calendar</a:t>
            </a:r>
          </a:p>
        </p:txBody>
      </p:sp>
      <p:sp>
        <p:nvSpPr>
          <p:cNvPr id="10" name="Rettangolo 9"/>
          <p:cNvSpPr>
            <a:spLocks/>
          </p:cNvSpPr>
          <p:nvPr/>
        </p:nvSpPr>
        <p:spPr>
          <a:xfrm>
            <a:off x="2305476" y="1160502"/>
            <a:ext cx="102021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Doc</a:t>
            </a:r>
          </a:p>
        </p:txBody>
      </p:sp>
      <p:sp>
        <p:nvSpPr>
          <p:cNvPr id="11" name="Rettangolo 10"/>
          <p:cNvSpPr>
            <a:spLocks/>
          </p:cNvSpPr>
          <p:nvPr/>
        </p:nvSpPr>
        <p:spPr>
          <a:xfrm>
            <a:off x="3325686" y="1160502"/>
            <a:ext cx="1483193"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a:t>Repository</a:t>
            </a:r>
          </a:p>
        </p:txBody>
      </p:sp>
      <p:sp>
        <p:nvSpPr>
          <p:cNvPr id="12" name="Rettangolo 11"/>
          <p:cNvSpPr/>
          <p:nvPr/>
        </p:nvSpPr>
        <p:spPr>
          <a:xfrm>
            <a:off x="117839" y="1448502"/>
            <a:ext cx="8864132" cy="342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GB"/>
              <a:t>Developers (with role)</a:t>
            </a:r>
          </a:p>
          <a:p>
            <a:pPr lvl="1"/>
            <a:r>
              <a:rPr lang="en-GB"/>
              <a:t>All the names should be clickable with a redirect to the users’ page</a:t>
            </a:r>
          </a:p>
        </p:txBody>
      </p:sp>
    </p:spTree>
    <p:extLst>
      <p:ext uri="{BB962C8B-B14F-4D97-AF65-F5344CB8AC3E}">
        <p14:creationId xmlns:p14="http://schemas.microsoft.com/office/powerpoint/2010/main" val="177550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E-platform structure</a:t>
            </a:r>
          </a:p>
        </p:txBody>
      </p:sp>
      <p:sp>
        <p:nvSpPr>
          <p:cNvPr id="3" name="Segnaposto contenuto 2"/>
          <p:cNvSpPr>
            <a:spLocks noGrp="1"/>
          </p:cNvSpPr>
          <p:nvPr>
            <p:ph idx="1"/>
          </p:nvPr>
        </p:nvSpPr>
        <p:spPr/>
        <p:txBody>
          <a:bodyPr/>
          <a:lstStyle/>
          <a:p>
            <a:r>
              <a:rPr lang="en-GB" b="1"/>
              <a:t>Warning</a:t>
            </a:r>
            <a:r>
              <a:rPr lang="en-GB"/>
              <a:t>: the structure here presented refers only to the project management part, and not to the whole structure.</a:t>
            </a:r>
          </a:p>
        </p:txBody>
      </p:sp>
    </p:spTree>
    <p:extLst>
      <p:ext uri="{BB962C8B-B14F-4D97-AF65-F5344CB8AC3E}">
        <p14:creationId xmlns:p14="http://schemas.microsoft.com/office/powerpoint/2010/main" val="40918671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New project page</a:t>
            </a:r>
          </a:p>
        </p:txBody>
      </p:sp>
      <p:sp>
        <p:nvSpPr>
          <p:cNvPr id="3" name="Segnaposto contenuto 2"/>
          <p:cNvSpPr>
            <a:spLocks noGrp="1"/>
          </p:cNvSpPr>
          <p:nvPr>
            <p:ph idx="1"/>
          </p:nvPr>
        </p:nvSpPr>
        <p:spPr/>
        <p:txBody>
          <a:bodyPr>
            <a:normAutofit lnSpcReduction="10000"/>
          </a:bodyPr>
          <a:lstStyle/>
          <a:p>
            <a:r>
              <a:rPr lang="en-GB"/>
              <a:t>When you click new project, the system will ask you to indicate the type of project you want to develop, according to the list of questions that we will decide with ALICE. </a:t>
            </a:r>
          </a:p>
          <a:p>
            <a:r>
              <a:rPr lang="en-GB"/>
              <a:t>One you are able to define the “name” of your project, that you will be asked to define the project structure.</a:t>
            </a:r>
          </a:p>
        </p:txBody>
      </p:sp>
    </p:spTree>
    <p:extLst>
      <p:ext uri="{BB962C8B-B14F-4D97-AF65-F5344CB8AC3E}">
        <p14:creationId xmlns:p14="http://schemas.microsoft.com/office/powerpoint/2010/main" val="31511871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a:ln>
            <a:solidFill>
              <a:schemeClr val="accent1"/>
            </a:solidFill>
          </a:ln>
        </p:spPr>
        <p:txBody>
          <a:bodyPr/>
          <a:lstStyle/>
          <a:p>
            <a:r>
              <a:rPr lang="en-GB"/>
              <a:t>List of projects</a:t>
            </a:r>
          </a:p>
        </p:txBody>
      </p:sp>
      <p:sp>
        <p:nvSpPr>
          <p:cNvPr id="3" name="Segnaposto contenuto 2"/>
          <p:cNvSpPr>
            <a:spLocks noGrp="1"/>
          </p:cNvSpPr>
          <p:nvPr>
            <p:ph sz="half" idx="2"/>
          </p:nvPr>
        </p:nvSpPr>
        <p:spPr>
          <a:ln>
            <a:solidFill>
              <a:schemeClr val="accent1"/>
            </a:solidFill>
          </a:ln>
        </p:spPr>
        <p:txBody>
          <a:bodyPr/>
          <a:lstStyle/>
          <a:p>
            <a:r>
              <a:rPr lang="en-GB"/>
              <a:t>Project A</a:t>
            </a:r>
          </a:p>
          <a:p>
            <a:r>
              <a:rPr lang="en-GB"/>
              <a:t>Project B</a:t>
            </a:r>
          </a:p>
          <a:p>
            <a:r>
              <a:rPr lang="en-GB"/>
              <a:t>...</a:t>
            </a:r>
          </a:p>
          <a:p>
            <a:r>
              <a:rPr lang="en-GB"/>
              <a:t>Project n</a:t>
            </a:r>
          </a:p>
          <a:p>
            <a:endParaRPr lang="en-GB"/>
          </a:p>
          <a:p>
            <a:pPr marL="0" indent="0">
              <a:buNone/>
            </a:pPr>
            <a:r>
              <a:rPr lang="en-GB"/>
              <a:t>Clickable links</a:t>
            </a:r>
          </a:p>
        </p:txBody>
      </p:sp>
      <p:sp>
        <p:nvSpPr>
          <p:cNvPr id="5" name="Segnaposto testo 4"/>
          <p:cNvSpPr>
            <a:spLocks noGrp="1"/>
          </p:cNvSpPr>
          <p:nvPr>
            <p:ph type="body" sz="quarter" idx="3"/>
          </p:nvPr>
        </p:nvSpPr>
        <p:spPr>
          <a:ln>
            <a:solidFill>
              <a:schemeClr val="accent1"/>
            </a:solidFill>
          </a:ln>
        </p:spPr>
        <p:txBody>
          <a:bodyPr/>
          <a:lstStyle/>
          <a:p>
            <a:r>
              <a:rPr lang="en-GB"/>
              <a:t>Create a new project</a:t>
            </a:r>
          </a:p>
        </p:txBody>
      </p:sp>
      <p:sp>
        <p:nvSpPr>
          <p:cNvPr id="6" name="Segnaposto contenuto 5"/>
          <p:cNvSpPr>
            <a:spLocks noGrp="1"/>
          </p:cNvSpPr>
          <p:nvPr>
            <p:ph sz="quarter" idx="4"/>
          </p:nvPr>
        </p:nvSpPr>
        <p:spPr>
          <a:ln>
            <a:solidFill>
              <a:schemeClr val="accent1"/>
            </a:solidFill>
          </a:ln>
        </p:spPr>
        <p:txBody>
          <a:bodyPr/>
          <a:lstStyle/>
          <a:p>
            <a:r>
              <a:rPr lang="en-GB"/>
              <a:t>Clickable button</a:t>
            </a:r>
          </a:p>
        </p:txBody>
      </p:sp>
      <p:sp>
        <p:nvSpPr>
          <p:cNvPr id="2" name="Titolo 1"/>
          <p:cNvSpPr>
            <a:spLocks noGrp="1"/>
          </p:cNvSpPr>
          <p:nvPr>
            <p:ph type="title"/>
          </p:nvPr>
        </p:nvSpPr>
        <p:spPr/>
        <p:txBody>
          <a:bodyPr/>
          <a:lstStyle/>
          <a:p>
            <a:r>
              <a:rPr lang="en-GB"/>
              <a:t>General Projects page</a:t>
            </a:r>
          </a:p>
        </p:txBody>
      </p:sp>
    </p:spTree>
    <p:extLst>
      <p:ext uri="{BB962C8B-B14F-4D97-AF65-F5344CB8AC3E}">
        <p14:creationId xmlns:p14="http://schemas.microsoft.com/office/powerpoint/2010/main" val="34526275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GB"/>
              <a:t>General project page</a:t>
            </a:r>
          </a:p>
        </p:txBody>
      </p:sp>
      <p:sp>
        <p:nvSpPr>
          <p:cNvPr id="8" name="Segnaposto contenuto 7"/>
          <p:cNvSpPr>
            <a:spLocks noGrp="1"/>
          </p:cNvSpPr>
          <p:nvPr>
            <p:ph idx="1"/>
          </p:nvPr>
        </p:nvSpPr>
        <p:spPr/>
        <p:txBody>
          <a:bodyPr/>
          <a:lstStyle/>
          <a:p>
            <a:r>
              <a:rPr lang="en-GB"/>
              <a:t>I’ll not make a distintion between “concluded” or “running” projects for two reasons</a:t>
            </a:r>
          </a:p>
          <a:p>
            <a:pPr lvl="1"/>
            <a:r>
              <a:rPr lang="en-GB"/>
              <a:t>The list of concluded projects will be highligted somewhere elso in the platform</a:t>
            </a:r>
          </a:p>
          <a:p>
            <a:pPr lvl="1"/>
            <a:r>
              <a:rPr lang="en-GB"/>
              <a:t>Even the “concluded” projects can be improved</a:t>
            </a:r>
          </a:p>
        </p:txBody>
      </p:sp>
    </p:spTree>
    <p:extLst>
      <p:ext uri="{BB962C8B-B14F-4D97-AF65-F5344CB8AC3E}">
        <p14:creationId xmlns:p14="http://schemas.microsoft.com/office/powerpoint/2010/main" val="21470388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4" name="Rettangolo 3"/>
          <p:cNvSpPr/>
          <p:nvPr/>
        </p:nvSpPr>
        <p:spPr>
          <a:xfrm>
            <a:off x="117839" y="1191366"/>
            <a:ext cx="759409"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Main</a:t>
            </a:r>
          </a:p>
        </p:txBody>
      </p:sp>
      <p:sp>
        <p:nvSpPr>
          <p:cNvPr id="5" name="Rettangolo 4"/>
          <p:cNvSpPr/>
          <p:nvPr/>
        </p:nvSpPr>
        <p:spPr>
          <a:xfrm>
            <a:off x="877248" y="1191365"/>
            <a:ext cx="164868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Work packages</a:t>
            </a:r>
          </a:p>
        </p:txBody>
      </p:sp>
      <p:sp>
        <p:nvSpPr>
          <p:cNvPr id="6" name="Rettangolo 5"/>
          <p:cNvSpPr/>
          <p:nvPr/>
        </p:nvSpPr>
        <p:spPr>
          <a:xfrm>
            <a:off x="7741769" y="1191366"/>
            <a:ext cx="120949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Members</a:t>
            </a:r>
          </a:p>
        </p:txBody>
      </p:sp>
      <p:sp>
        <p:nvSpPr>
          <p:cNvPr id="7" name="Rettangolo 6"/>
          <p:cNvSpPr/>
          <p:nvPr/>
        </p:nvSpPr>
        <p:spPr>
          <a:xfrm>
            <a:off x="2525935" y="1191365"/>
            <a:ext cx="167593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Gantt and Pert</a:t>
            </a:r>
          </a:p>
        </p:txBody>
      </p:sp>
      <p:sp>
        <p:nvSpPr>
          <p:cNvPr id="8" name="Rettangolo 7"/>
          <p:cNvSpPr/>
          <p:nvPr/>
        </p:nvSpPr>
        <p:spPr>
          <a:xfrm>
            <a:off x="117839" y="1448502"/>
            <a:ext cx="8864132" cy="3421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Description of the devices (with photo)</a:t>
            </a:r>
          </a:p>
          <a:p>
            <a:pPr algn="ctr"/>
            <a:r>
              <a:rPr lang="en-GB"/>
              <a:t>Class of medical devices</a:t>
            </a:r>
          </a:p>
          <a:p>
            <a:pPr algn="ctr"/>
            <a:r>
              <a:rPr lang="en-GB"/>
              <a:t>Lastest news</a:t>
            </a:r>
          </a:p>
          <a:p>
            <a:pPr algn="ctr"/>
            <a:r>
              <a:rPr lang="en-GB"/>
              <a:t>Level of completion</a:t>
            </a:r>
          </a:p>
          <a:p>
            <a:pPr algn="ctr"/>
            <a:endParaRPr lang="en-GB"/>
          </a:p>
          <a:p>
            <a:pPr algn="ctr"/>
            <a:endParaRPr lang="en-GB"/>
          </a:p>
        </p:txBody>
      </p:sp>
      <p:sp>
        <p:nvSpPr>
          <p:cNvPr id="9" name="Rettangolo 8"/>
          <p:cNvSpPr/>
          <p:nvPr/>
        </p:nvSpPr>
        <p:spPr>
          <a:xfrm>
            <a:off x="4201872" y="1191366"/>
            <a:ext cx="10364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Calendar</a:t>
            </a:r>
          </a:p>
        </p:txBody>
      </p:sp>
      <p:sp>
        <p:nvSpPr>
          <p:cNvPr id="10" name="Rettangolo 9"/>
          <p:cNvSpPr/>
          <p:nvPr/>
        </p:nvSpPr>
        <p:spPr>
          <a:xfrm>
            <a:off x="5238366" y="1191366"/>
            <a:ext cx="102021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Doc</a:t>
            </a:r>
          </a:p>
        </p:txBody>
      </p:sp>
      <p:sp>
        <p:nvSpPr>
          <p:cNvPr id="11" name="Rettangolo 10"/>
          <p:cNvSpPr/>
          <p:nvPr/>
        </p:nvSpPr>
        <p:spPr>
          <a:xfrm>
            <a:off x="6258576" y="1191366"/>
            <a:ext cx="14831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389136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8" name="Rettangolo 7"/>
          <p:cNvSpPr/>
          <p:nvPr/>
        </p:nvSpPr>
        <p:spPr>
          <a:xfrm>
            <a:off x="117839" y="1448502"/>
            <a:ext cx="8864132" cy="3421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GB"/>
              <a:t>List of Workpackages, subdivided in tasks. Workpackages and tasks should be clickables. The subdivision in taks and WPs will be decided by the project leaded when he submit a new project</a:t>
            </a:r>
          </a:p>
          <a:p>
            <a:pPr lvl="1"/>
            <a:r>
              <a:rPr lang="en-GB"/>
              <a:t>Level of completion of each WP</a:t>
            </a:r>
            <a:endParaRPr lang="en-GB"/>
          </a:p>
          <a:p>
            <a:pPr algn="ctr"/>
            <a:endParaRPr lang="en-GB"/>
          </a:p>
          <a:p>
            <a:pPr algn="ctr"/>
            <a:endParaRPr lang="en-GB"/>
          </a:p>
        </p:txBody>
      </p:sp>
      <p:sp>
        <p:nvSpPr>
          <p:cNvPr id="11" name="Rettangolo 10"/>
          <p:cNvSpPr/>
          <p:nvPr/>
        </p:nvSpPr>
        <p:spPr>
          <a:xfrm>
            <a:off x="117839" y="1191366"/>
            <a:ext cx="759409"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Main</a:t>
            </a:r>
          </a:p>
        </p:txBody>
      </p:sp>
      <p:sp>
        <p:nvSpPr>
          <p:cNvPr id="12" name="Rettangolo 11"/>
          <p:cNvSpPr/>
          <p:nvPr/>
        </p:nvSpPr>
        <p:spPr>
          <a:xfrm>
            <a:off x="877248" y="1191365"/>
            <a:ext cx="1648687"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Work packages</a:t>
            </a:r>
          </a:p>
        </p:txBody>
      </p:sp>
      <p:sp>
        <p:nvSpPr>
          <p:cNvPr id="13" name="Rettangolo 12"/>
          <p:cNvSpPr/>
          <p:nvPr/>
        </p:nvSpPr>
        <p:spPr>
          <a:xfrm>
            <a:off x="7741769" y="1191366"/>
            <a:ext cx="120949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Members</a:t>
            </a:r>
          </a:p>
        </p:txBody>
      </p:sp>
      <p:sp>
        <p:nvSpPr>
          <p:cNvPr id="14" name="Rettangolo 13"/>
          <p:cNvSpPr/>
          <p:nvPr/>
        </p:nvSpPr>
        <p:spPr>
          <a:xfrm>
            <a:off x="2525935" y="1191365"/>
            <a:ext cx="167593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Gantt and Pert</a:t>
            </a:r>
          </a:p>
        </p:txBody>
      </p:sp>
      <p:sp>
        <p:nvSpPr>
          <p:cNvPr id="15" name="Rettangolo 14"/>
          <p:cNvSpPr/>
          <p:nvPr/>
        </p:nvSpPr>
        <p:spPr>
          <a:xfrm>
            <a:off x="4201872" y="1191366"/>
            <a:ext cx="10364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Calendar</a:t>
            </a:r>
          </a:p>
        </p:txBody>
      </p:sp>
      <p:sp>
        <p:nvSpPr>
          <p:cNvPr id="16" name="Rettangolo 15"/>
          <p:cNvSpPr/>
          <p:nvPr/>
        </p:nvSpPr>
        <p:spPr>
          <a:xfrm>
            <a:off x="5238366" y="1191366"/>
            <a:ext cx="102021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Doc</a:t>
            </a:r>
          </a:p>
        </p:txBody>
      </p:sp>
      <p:sp>
        <p:nvSpPr>
          <p:cNvPr id="17" name="Rettangolo 16"/>
          <p:cNvSpPr/>
          <p:nvPr/>
        </p:nvSpPr>
        <p:spPr>
          <a:xfrm>
            <a:off x="6258576" y="1191366"/>
            <a:ext cx="14831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315100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8" name="Rettangolo 7"/>
          <p:cNvSpPr/>
          <p:nvPr/>
        </p:nvSpPr>
        <p:spPr>
          <a:xfrm>
            <a:off x="117839" y="1448502"/>
            <a:ext cx="8864132" cy="3421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GB"/>
              <a:t>List of directives followed for the design (mandatory)</a:t>
            </a:r>
          </a:p>
          <a:p>
            <a:pPr lvl="1"/>
            <a:r>
              <a:rPr lang="en-GB"/>
              <a:t>Other documentation (how to, etc etc)</a:t>
            </a:r>
          </a:p>
        </p:txBody>
      </p:sp>
      <p:sp>
        <p:nvSpPr>
          <p:cNvPr id="11" name="Rettangolo 10"/>
          <p:cNvSpPr/>
          <p:nvPr/>
        </p:nvSpPr>
        <p:spPr>
          <a:xfrm>
            <a:off x="117839" y="1191366"/>
            <a:ext cx="759409"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Main</a:t>
            </a:r>
          </a:p>
        </p:txBody>
      </p:sp>
      <p:sp>
        <p:nvSpPr>
          <p:cNvPr id="12" name="Rettangolo 11"/>
          <p:cNvSpPr/>
          <p:nvPr/>
        </p:nvSpPr>
        <p:spPr>
          <a:xfrm>
            <a:off x="877248" y="1191365"/>
            <a:ext cx="164868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Work packages</a:t>
            </a:r>
          </a:p>
        </p:txBody>
      </p:sp>
      <p:sp>
        <p:nvSpPr>
          <p:cNvPr id="13" name="Rettangolo 12"/>
          <p:cNvSpPr/>
          <p:nvPr/>
        </p:nvSpPr>
        <p:spPr>
          <a:xfrm>
            <a:off x="7741769" y="1191366"/>
            <a:ext cx="120949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Members</a:t>
            </a:r>
          </a:p>
        </p:txBody>
      </p:sp>
      <p:sp>
        <p:nvSpPr>
          <p:cNvPr id="14" name="Rettangolo 13"/>
          <p:cNvSpPr/>
          <p:nvPr/>
        </p:nvSpPr>
        <p:spPr>
          <a:xfrm>
            <a:off x="2525935" y="1191365"/>
            <a:ext cx="167593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Gantt and Pert</a:t>
            </a:r>
          </a:p>
        </p:txBody>
      </p:sp>
      <p:sp>
        <p:nvSpPr>
          <p:cNvPr id="15" name="Rettangolo 14"/>
          <p:cNvSpPr/>
          <p:nvPr/>
        </p:nvSpPr>
        <p:spPr>
          <a:xfrm>
            <a:off x="4201872" y="1191366"/>
            <a:ext cx="10364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Calendar</a:t>
            </a:r>
          </a:p>
        </p:txBody>
      </p:sp>
      <p:sp>
        <p:nvSpPr>
          <p:cNvPr id="16" name="Rettangolo 15"/>
          <p:cNvSpPr/>
          <p:nvPr/>
        </p:nvSpPr>
        <p:spPr>
          <a:xfrm>
            <a:off x="5238366" y="1191366"/>
            <a:ext cx="10202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Doc</a:t>
            </a:r>
          </a:p>
        </p:txBody>
      </p:sp>
      <p:sp>
        <p:nvSpPr>
          <p:cNvPr id="17" name="Rettangolo 16"/>
          <p:cNvSpPr/>
          <p:nvPr/>
        </p:nvSpPr>
        <p:spPr>
          <a:xfrm>
            <a:off x="6258576" y="1191366"/>
            <a:ext cx="14831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12794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8" name="Rettangolo 7"/>
          <p:cNvSpPr/>
          <p:nvPr/>
        </p:nvSpPr>
        <p:spPr>
          <a:xfrm>
            <a:off x="117839" y="1448502"/>
            <a:ext cx="8864132" cy="3421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GB"/>
              <a:t>Repository of the entire project materials (blueprints, data, doc)</a:t>
            </a:r>
          </a:p>
        </p:txBody>
      </p:sp>
      <p:sp>
        <p:nvSpPr>
          <p:cNvPr id="11" name="Rettangolo 10"/>
          <p:cNvSpPr/>
          <p:nvPr/>
        </p:nvSpPr>
        <p:spPr>
          <a:xfrm>
            <a:off x="117839" y="1191366"/>
            <a:ext cx="759409"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Main</a:t>
            </a:r>
          </a:p>
        </p:txBody>
      </p:sp>
      <p:sp>
        <p:nvSpPr>
          <p:cNvPr id="12" name="Rettangolo 11"/>
          <p:cNvSpPr/>
          <p:nvPr/>
        </p:nvSpPr>
        <p:spPr>
          <a:xfrm>
            <a:off x="877248" y="1191365"/>
            <a:ext cx="164868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Work packages</a:t>
            </a:r>
          </a:p>
        </p:txBody>
      </p:sp>
      <p:sp>
        <p:nvSpPr>
          <p:cNvPr id="13" name="Rettangolo 12"/>
          <p:cNvSpPr/>
          <p:nvPr/>
        </p:nvSpPr>
        <p:spPr>
          <a:xfrm>
            <a:off x="7741769" y="1191366"/>
            <a:ext cx="120949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Members</a:t>
            </a:r>
          </a:p>
        </p:txBody>
      </p:sp>
      <p:sp>
        <p:nvSpPr>
          <p:cNvPr id="14" name="Rettangolo 13"/>
          <p:cNvSpPr/>
          <p:nvPr/>
        </p:nvSpPr>
        <p:spPr>
          <a:xfrm>
            <a:off x="2525935" y="1191365"/>
            <a:ext cx="167593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Gantt and Pert</a:t>
            </a:r>
          </a:p>
        </p:txBody>
      </p:sp>
      <p:sp>
        <p:nvSpPr>
          <p:cNvPr id="15" name="Rettangolo 14"/>
          <p:cNvSpPr/>
          <p:nvPr/>
        </p:nvSpPr>
        <p:spPr>
          <a:xfrm>
            <a:off x="4201872" y="1191366"/>
            <a:ext cx="10364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Calendar</a:t>
            </a:r>
          </a:p>
        </p:txBody>
      </p:sp>
      <p:sp>
        <p:nvSpPr>
          <p:cNvPr id="16" name="Rettangolo 15"/>
          <p:cNvSpPr/>
          <p:nvPr/>
        </p:nvSpPr>
        <p:spPr>
          <a:xfrm>
            <a:off x="5238366" y="1191366"/>
            <a:ext cx="102021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Doc</a:t>
            </a:r>
          </a:p>
        </p:txBody>
      </p:sp>
      <p:sp>
        <p:nvSpPr>
          <p:cNvPr id="17" name="Rettangolo 16"/>
          <p:cNvSpPr/>
          <p:nvPr/>
        </p:nvSpPr>
        <p:spPr>
          <a:xfrm>
            <a:off x="6258576" y="1191366"/>
            <a:ext cx="1483193"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Repository</a:t>
            </a:r>
          </a:p>
        </p:txBody>
      </p:sp>
    </p:spTree>
    <p:extLst>
      <p:ext uri="{BB962C8B-B14F-4D97-AF65-F5344CB8AC3E}">
        <p14:creationId xmlns:p14="http://schemas.microsoft.com/office/powerpoint/2010/main" val="128720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Project page</a:t>
            </a:r>
          </a:p>
        </p:txBody>
      </p:sp>
      <p:sp>
        <p:nvSpPr>
          <p:cNvPr id="8" name="Rettangolo 7"/>
          <p:cNvSpPr/>
          <p:nvPr/>
        </p:nvSpPr>
        <p:spPr>
          <a:xfrm>
            <a:off x="117839" y="1448502"/>
            <a:ext cx="8864132" cy="3421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GB"/>
              <a:t>Indication fo the Project coordinator</a:t>
            </a:r>
          </a:p>
          <a:p>
            <a:pPr lvl="1"/>
            <a:r>
              <a:rPr lang="en-GB"/>
              <a:t>List of all WP leaders and developers (with role)</a:t>
            </a:r>
          </a:p>
          <a:p>
            <a:pPr lvl="1"/>
            <a:r>
              <a:rPr lang="en-GB"/>
              <a:t>All the names should be clickable with a redirect to the users’ page</a:t>
            </a:r>
          </a:p>
        </p:txBody>
      </p:sp>
      <p:sp>
        <p:nvSpPr>
          <p:cNvPr id="11" name="Rettangolo 10"/>
          <p:cNvSpPr/>
          <p:nvPr/>
        </p:nvSpPr>
        <p:spPr>
          <a:xfrm>
            <a:off x="117839" y="1191366"/>
            <a:ext cx="759409"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Main</a:t>
            </a:r>
          </a:p>
        </p:txBody>
      </p:sp>
      <p:sp>
        <p:nvSpPr>
          <p:cNvPr id="12" name="Rettangolo 11"/>
          <p:cNvSpPr/>
          <p:nvPr/>
        </p:nvSpPr>
        <p:spPr>
          <a:xfrm>
            <a:off x="877248" y="1191365"/>
            <a:ext cx="164868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Work packages</a:t>
            </a:r>
          </a:p>
        </p:txBody>
      </p:sp>
      <p:sp>
        <p:nvSpPr>
          <p:cNvPr id="13" name="Rettangolo 12"/>
          <p:cNvSpPr/>
          <p:nvPr/>
        </p:nvSpPr>
        <p:spPr>
          <a:xfrm>
            <a:off x="7741769" y="1191366"/>
            <a:ext cx="120949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Members</a:t>
            </a:r>
          </a:p>
        </p:txBody>
      </p:sp>
      <p:sp>
        <p:nvSpPr>
          <p:cNvPr id="14" name="Rettangolo 13"/>
          <p:cNvSpPr/>
          <p:nvPr/>
        </p:nvSpPr>
        <p:spPr>
          <a:xfrm>
            <a:off x="2525935" y="1191365"/>
            <a:ext cx="1675937"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Gantt and Pert</a:t>
            </a:r>
          </a:p>
        </p:txBody>
      </p:sp>
      <p:sp>
        <p:nvSpPr>
          <p:cNvPr id="15" name="Rettangolo 14"/>
          <p:cNvSpPr/>
          <p:nvPr/>
        </p:nvSpPr>
        <p:spPr>
          <a:xfrm>
            <a:off x="4201872" y="1191366"/>
            <a:ext cx="10364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Calendar</a:t>
            </a:r>
          </a:p>
        </p:txBody>
      </p:sp>
      <p:sp>
        <p:nvSpPr>
          <p:cNvPr id="16" name="Rettangolo 15"/>
          <p:cNvSpPr/>
          <p:nvPr/>
        </p:nvSpPr>
        <p:spPr>
          <a:xfrm>
            <a:off x="5238366" y="1191366"/>
            <a:ext cx="102021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Doc</a:t>
            </a:r>
          </a:p>
        </p:txBody>
      </p:sp>
      <p:sp>
        <p:nvSpPr>
          <p:cNvPr id="17" name="Rettangolo 16"/>
          <p:cNvSpPr/>
          <p:nvPr/>
        </p:nvSpPr>
        <p:spPr>
          <a:xfrm>
            <a:off x="6258576" y="1191366"/>
            <a:ext cx="1483193"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Repository</a:t>
            </a:r>
          </a:p>
        </p:txBody>
      </p:sp>
    </p:spTree>
    <p:extLst>
      <p:ext uri="{BB962C8B-B14F-4D97-AF65-F5344CB8AC3E}">
        <p14:creationId xmlns:p14="http://schemas.microsoft.com/office/powerpoint/2010/main" val="11096047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607</TotalTime>
  <Words>634</Words>
  <Application>Microsoft Macintosh PowerPoint</Application>
  <PresentationFormat>Presentazione su schermo (16:9)</PresentationFormat>
  <Paragraphs>155</Paragraphs>
  <Slides>20</Slides>
  <Notes>0</Notes>
  <HiddenSlides>0</HiddenSlides>
  <MMClips>0</MMClips>
  <ScaleCrop>false</ScaleCrop>
  <HeadingPairs>
    <vt:vector size="4" baseType="variant">
      <vt:variant>
        <vt:lpstr>Tema</vt:lpstr>
      </vt:variant>
      <vt:variant>
        <vt:i4>1</vt:i4>
      </vt:variant>
      <vt:variant>
        <vt:lpstr>Titoli diapositive</vt:lpstr>
      </vt:variant>
      <vt:variant>
        <vt:i4>20</vt:i4>
      </vt:variant>
    </vt:vector>
  </HeadingPairs>
  <TitlesOfParts>
    <vt:vector size="21" baseType="lpstr">
      <vt:lpstr>Tema di Office</vt:lpstr>
      <vt:lpstr>E-platform structure</vt:lpstr>
      <vt:lpstr>E-platform structure</vt:lpstr>
      <vt:lpstr>General Projects page</vt:lpstr>
      <vt:lpstr>General project page</vt:lpstr>
      <vt:lpstr>Project page</vt:lpstr>
      <vt:lpstr>Project page</vt:lpstr>
      <vt:lpstr>Project page</vt:lpstr>
      <vt:lpstr>Project page</vt:lpstr>
      <vt:lpstr>Project page</vt:lpstr>
      <vt:lpstr>Project page</vt:lpstr>
      <vt:lpstr>Workpackage page</vt:lpstr>
      <vt:lpstr>Workpackage page</vt:lpstr>
      <vt:lpstr>Workpackage page</vt:lpstr>
      <vt:lpstr>Workpackage page</vt:lpstr>
      <vt:lpstr>Workpackage page</vt:lpstr>
      <vt:lpstr>Task page</vt:lpstr>
      <vt:lpstr>Task page</vt:lpstr>
      <vt:lpstr>Task page</vt:lpstr>
      <vt:lpstr>Task page</vt:lpstr>
      <vt:lpstr>New project page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Carmelo</dc:creator>
  <cp:lastModifiedBy>Carmelo</cp:lastModifiedBy>
  <cp:revision>17</cp:revision>
  <dcterms:created xsi:type="dcterms:W3CDTF">2017-01-31T12:29:27Z</dcterms:created>
  <dcterms:modified xsi:type="dcterms:W3CDTF">2017-02-01T00:00:43Z</dcterms:modified>
</cp:coreProperties>
</file>