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456" r:id="rId3"/>
    <p:sldId id="390" r:id="rId4"/>
    <p:sldId id="391" r:id="rId5"/>
    <p:sldId id="395" r:id="rId6"/>
    <p:sldId id="462" r:id="rId7"/>
    <p:sldId id="461" r:id="rId8"/>
    <p:sldId id="460" r:id="rId9"/>
    <p:sldId id="468" r:id="rId10"/>
    <p:sldId id="463" r:id="rId11"/>
    <p:sldId id="464" r:id="rId12"/>
    <p:sldId id="469" r:id="rId13"/>
    <p:sldId id="470" r:id="rId14"/>
    <p:sldId id="482" r:id="rId15"/>
    <p:sldId id="483" r:id="rId16"/>
    <p:sldId id="484" r:id="rId17"/>
    <p:sldId id="485" r:id="rId18"/>
    <p:sldId id="471" r:id="rId19"/>
    <p:sldId id="472" r:id="rId20"/>
    <p:sldId id="473" r:id="rId21"/>
    <p:sldId id="474" r:id="rId22"/>
    <p:sldId id="475" r:id="rId23"/>
    <p:sldId id="476" r:id="rId24"/>
    <p:sldId id="477" r:id="rId25"/>
    <p:sldId id="445" r:id="rId26"/>
    <p:sldId id="446" r:id="rId27"/>
    <p:sldId id="465" r:id="rId28"/>
    <p:sldId id="466" r:id="rId29"/>
    <p:sldId id="467" r:id="rId30"/>
    <p:sldId id="478" r:id="rId31"/>
    <p:sldId id="479" r:id="rId32"/>
    <p:sldId id="480" r:id="rId33"/>
    <p:sldId id="443" r:id="rId34"/>
    <p:sldId id="421" r:id="rId35"/>
    <p:sldId id="422" r:id="rId36"/>
    <p:sldId id="423" r:id="rId37"/>
    <p:sldId id="402" r:id="rId38"/>
    <p:sldId id="481" r:id="rId39"/>
    <p:sldId id="457" r:id="rId40"/>
    <p:sldId id="404" r:id="rId41"/>
    <p:sldId id="486" r:id="rId42"/>
    <p:sldId id="487" r:id="rId43"/>
    <p:sldId id="488" r:id="rId44"/>
    <p:sldId id="489" r:id="rId45"/>
    <p:sldId id="490" r:id="rId46"/>
    <p:sldId id="459" r:id="rId47"/>
    <p:sldId id="413" r:id="rId48"/>
    <p:sldId id="414" r:id="rId49"/>
    <p:sldId id="415" r:id="rId50"/>
    <p:sldId id="409" r:id="rId51"/>
    <p:sldId id="410" r:id="rId52"/>
    <p:sldId id="411" r:id="rId53"/>
    <p:sldId id="344" r:id="rId54"/>
    <p:sldId id="438" r:id="rId55"/>
    <p:sldId id="439" r:id="rId56"/>
    <p:sldId id="449" r:id="rId57"/>
    <p:sldId id="491" r:id="rId58"/>
  </p:sldIdLst>
  <p:sldSz cx="9144000" cy="6858000" type="screen4x3"/>
  <p:notesSz cx="6858000" cy="9144000"/>
  <p:custShowLst>
    <p:custShow name="Shl" id="0">
      <p:sldLst/>
    </p:custShow>
  </p:custShow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E5D"/>
    <a:srgbClr val="FFBA75"/>
    <a:srgbClr val="008000"/>
    <a:srgbClr val="000099"/>
    <a:srgbClr val="FF0000"/>
    <a:srgbClr val="FFCCFF"/>
    <a:srgbClr val="FFFFC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72" autoAdjust="0"/>
    <p:restoredTop sz="93506" autoAdjust="0"/>
  </p:normalViewPr>
  <p:slideViewPr>
    <p:cSldViewPr>
      <p:cViewPr varScale="1">
        <p:scale>
          <a:sx n="77" d="100"/>
          <a:sy n="77" d="100"/>
        </p:scale>
        <p:origin x="1752"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57607" cy="57607"/>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27331" name="Rectangle 3"/>
          <p:cNvSpPr>
            <a:spLocks noGrp="1" noChangeArrowheads="1"/>
          </p:cNvSpPr>
          <p:nvPr>
            <p:ph type="dt" idx="1"/>
          </p:nvPr>
        </p:nvSpPr>
        <p:spPr bwMode="auto">
          <a:xfrm>
            <a:off x="1588"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32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73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7334" name="Rectangle 6"/>
          <p:cNvSpPr>
            <a:spLocks noGrp="1" noChangeArrowheads="1"/>
          </p:cNvSpPr>
          <p:nvPr>
            <p:ph type="ftr" sz="quarter" idx="4"/>
          </p:nvPr>
        </p:nvSpPr>
        <p:spPr bwMode="auto">
          <a:xfrm>
            <a:off x="388620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endParaRPr lang="en-US"/>
          </a:p>
        </p:txBody>
      </p:sp>
      <p:sp>
        <p:nvSpPr>
          <p:cNvPr id="227335" name="Rectangle 7"/>
          <p:cNvSpPr>
            <a:spLocks noGrp="1" noChangeArrowheads="1"/>
          </p:cNvSpPr>
          <p:nvPr>
            <p:ph type="sldNum" sz="quarter" idx="5"/>
          </p:nvPr>
        </p:nvSpPr>
        <p:spPr bwMode="auto">
          <a:xfrm>
            <a:off x="1588"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fld id="{2AA5788B-4628-4DF0-8EAB-95FA421D783D}" type="slidenum">
              <a:rPr lang="ar-SA"/>
              <a:pPr>
                <a:defRPr/>
              </a:pPr>
              <a:t>‹#›</a:t>
            </a:fld>
            <a:endParaRPr lang="en-US"/>
          </a:p>
        </p:txBody>
      </p:sp>
    </p:spTree>
    <p:extLst>
      <p:ext uri="{BB962C8B-B14F-4D97-AF65-F5344CB8AC3E}">
        <p14:creationId xmlns:p14="http://schemas.microsoft.com/office/powerpoint/2010/main" val="6106981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instruction queue in the </a:t>
            </a:r>
            <a:r>
              <a:rPr lang="en-US" b="1" dirty="0"/>
              <a:t>Bus Interface Unit (BIU)</a:t>
            </a:r>
            <a:r>
              <a:rPr lang="en-US" dirty="0"/>
              <a:t> is </a:t>
            </a:r>
            <a:r>
              <a:rPr lang="en-US" b="1" dirty="0"/>
              <a:t>flushed</a:t>
            </a:r>
            <a:r>
              <a:rPr lang="en-US" dirty="0"/>
              <a:t>, it means that </a:t>
            </a:r>
            <a:r>
              <a:rPr lang="en-US" b="1" dirty="0"/>
              <a:t>all pre-fetched instructions stored in the queue are discarded</a:t>
            </a:r>
            <a:r>
              <a:rPr lang="en-US" dirty="0"/>
              <a:t> (emptied) without being executed. This is necessary when the program flow changes unexpectedly, such as during a </a:t>
            </a:r>
            <a:r>
              <a:rPr lang="en-US" b="1" dirty="0"/>
              <a:t>jump or branch</a:t>
            </a:r>
            <a:r>
              <a:rPr lang="en-US" dirty="0"/>
              <a:t> instruction (e.g., JMP, CALL, or INT).</a:t>
            </a:r>
          </a:p>
        </p:txBody>
      </p:sp>
      <p:sp>
        <p:nvSpPr>
          <p:cNvPr id="4" name="Slide Number Placeholder 3"/>
          <p:cNvSpPr>
            <a:spLocks noGrp="1"/>
          </p:cNvSpPr>
          <p:nvPr>
            <p:ph type="sldNum" sz="quarter" idx="5"/>
          </p:nvPr>
        </p:nvSpPr>
        <p:spPr/>
        <p:txBody>
          <a:bodyPr/>
          <a:lstStyle/>
          <a:p>
            <a:pPr>
              <a:defRPr/>
            </a:pPr>
            <a:fld id="{2AA5788B-4628-4DF0-8EAB-95FA421D783D}" type="slidenum">
              <a:rPr lang="ar-SA" smtClean="0"/>
              <a:pPr>
                <a:defRPr/>
              </a:pPr>
              <a:t>9</a:t>
            </a:fld>
            <a:endParaRPr lang="en-US"/>
          </a:p>
        </p:txBody>
      </p:sp>
    </p:spTree>
    <p:extLst>
      <p:ext uri="{BB962C8B-B14F-4D97-AF65-F5344CB8AC3E}">
        <p14:creationId xmlns:p14="http://schemas.microsoft.com/office/powerpoint/2010/main" val="1229177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AA5788B-4628-4DF0-8EAB-95FA421D783D}" type="slidenum">
              <a:rPr lang="ar-SA" smtClean="0"/>
              <a:pPr>
                <a:defRPr/>
              </a:pPr>
              <a:t>23</a:t>
            </a:fld>
            <a:endParaRPr lang="en-US"/>
          </a:p>
        </p:txBody>
      </p:sp>
    </p:spTree>
    <p:extLst>
      <p:ext uri="{BB962C8B-B14F-4D97-AF65-F5344CB8AC3E}">
        <p14:creationId xmlns:p14="http://schemas.microsoft.com/office/powerpoint/2010/main" val="568331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4. Physical Address Calculation Example</a:t>
            </a:r>
          </a:p>
          <a:p>
            <a:r>
              <a:rPr lang="en-US" dirty="0"/>
              <a:t>If:</a:t>
            </a:r>
          </a:p>
          <a:p>
            <a:pPr>
              <a:buFont typeface="Arial" panose="020B0604020202020204" pitchFamily="34" charset="0"/>
              <a:buChar char="•"/>
            </a:pPr>
            <a:r>
              <a:rPr lang="en-US" b="1" dirty="0"/>
              <a:t>CS</a:t>
            </a:r>
            <a:r>
              <a:rPr lang="en-US" dirty="0"/>
              <a:t> = 2000H</a:t>
            </a:r>
          </a:p>
          <a:p>
            <a:pPr>
              <a:buFont typeface="Arial" panose="020B0604020202020204" pitchFamily="34" charset="0"/>
              <a:buChar char="•"/>
            </a:pPr>
            <a:r>
              <a:rPr lang="en-US" b="1" dirty="0"/>
              <a:t>IP</a:t>
            </a:r>
            <a:r>
              <a:rPr lang="en-US" dirty="0"/>
              <a:t> = 0040H</a:t>
            </a:r>
          </a:p>
          <a:p>
            <a:r>
              <a:rPr lang="en-US" dirty="0"/>
              <a:t>The </a:t>
            </a:r>
            <a:r>
              <a:rPr lang="en-US" b="1" dirty="0"/>
              <a:t>physical address</a:t>
            </a:r>
            <a:r>
              <a:rPr lang="en-US" dirty="0"/>
              <a:t> will be:</a:t>
            </a:r>
          </a:p>
          <a:p>
            <a:endParaRPr lang="en-US" dirty="0"/>
          </a:p>
        </p:txBody>
      </p:sp>
      <p:sp>
        <p:nvSpPr>
          <p:cNvPr id="4" name="Slide Number Placeholder 3"/>
          <p:cNvSpPr>
            <a:spLocks noGrp="1"/>
          </p:cNvSpPr>
          <p:nvPr>
            <p:ph type="sldNum" sz="quarter" idx="5"/>
          </p:nvPr>
        </p:nvSpPr>
        <p:spPr/>
        <p:txBody>
          <a:bodyPr/>
          <a:lstStyle/>
          <a:p>
            <a:pPr>
              <a:defRPr/>
            </a:pPr>
            <a:fld id="{2AA5788B-4628-4DF0-8EAB-95FA421D783D}" type="slidenum">
              <a:rPr lang="ar-SA" smtClean="0"/>
              <a:pPr>
                <a:defRPr/>
              </a:pPr>
              <a:t>24</a:t>
            </a:fld>
            <a:endParaRPr lang="en-US"/>
          </a:p>
        </p:txBody>
      </p:sp>
    </p:spTree>
    <p:extLst>
      <p:ext uri="{BB962C8B-B14F-4D97-AF65-F5344CB8AC3E}">
        <p14:creationId xmlns:p14="http://schemas.microsoft.com/office/powerpoint/2010/main" val="2724880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Instruction</a:t>
            </a:r>
            <a:r>
              <a:rPr lang="en-US" dirty="0"/>
              <a:t>: IN AL, 60H</a:t>
            </a:r>
          </a:p>
          <a:p>
            <a:endParaRPr lang="en-US" dirty="0"/>
          </a:p>
        </p:txBody>
      </p:sp>
      <p:sp>
        <p:nvSpPr>
          <p:cNvPr id="4" name="Slide Number Placeholder 3"/>
          <p:cNvSpPr>
            <a:spLocks noGrp="1"/>
          </p:cNvSpPr>
          <p:nvPr>
            <p:ph type="sldNum" sz="quarter" idx="5"/>
          </p:nvPr>
        </p:nvSpPr>
        <p:spPr/>
        <p:txBody>
          <a:bodyPr/>
          <a:lstStyle/>
          <a:p>
            <a:pPr>
              <a:defRPr/>
            </a:pPr>
            <a:fld id="{2AA5788B-4628-4DF0-8EAB-95FA421D783D}" type="slidenum">
              <a:rPr lang="ar-SA" smtClean="0"/>
              <a:pPr>
                <a:defRPr/>
              </a:pPr>
              <a:t>30</a:t>
            </a:fld>
            <a:endParaRPr lang="en-US"/>
          </a:p>
        </p:txBody>
      </p:sp>
    </p:spTree>
    <p:extLst>
      <p:ext uri="{BB962C8B-B14F-4D97-AF65-F5344CB8AC3E}">
        <p14:creationId xmlns:p14="http://schemas.microsoft.com/office/powerpoint/2010/main" val="2134524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AA5788B-4628-4DF0-8EAB-95FA421D783D}" type="slidenum">
              <a:rPr lang="ar-SA" smtClean="0"/>
              <a:pPr>
                <a:defRPr/>
              </a:pPr>
              <a:t>31</a:t>
            </a:fld>
            <a:endParaRPr lang="en-US"/>
          </a:p>
        </p:txBody>
      </p:sp>
    </p:spTree>
    <p:extLst>
      <p:ext uri="{BB962C8B-B14F-4D97-AF65-F5344CB8AC3E}">
        <p14:creationId xmlns:p14="http://schemas.microsoft.com/office/powerpoint/2010/main" val="1854177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Summary of the Example Execution:</a:t>
            </a:r>
          </a:p>
          <a:p>
            <a:pPr>
              <a:buFont typeface="+mj-lt"/>
              <a:buAutoNum type="arabicPeriod"/>
            </a:pPr>
            <a:r>
              <a:rPr lang="en-US" b="1" dirty="0"/>
              <a:t>Fetch</a:t>
            </a:r>
            <a:r>
              <a:rPr lang="en-US" dirty="0"/>
              <a:t>: BIU fetches the instruction MOV AX, [1000H] using </a:t>
            </a:r>
            <a:r>
              <a:rPr lang="en-US" b="1" dirty="0"/>
              <a:t>IP and CS</a:t>
            </a:r>
            <a:r>
              <a:rPr lang="en-US" dirty="0"/>
              <a:t>.</a:t>
            </a:r>
          </a:p>
          <a:p>
            <a:pPr>
              <a:buFont typeface="+mj-lt"/>
              <a:buAutoNum type="arabicPeriod"/>
            </a:pPr>
            <a:r>
              <a:rPr lang="en-US" b="1" dirty="0"/>
              <a:t>Write to Memory</a:t>
            </a:r>
            <a:r>
              <a:rPr lang="en-US" dirty="0"/>
              <a:t>: BIU stores the result (15) at </a:t>
            </a:r>
            <a:r>
              <a:rPr lang="en-US" b="1" dirty="0"/>
              <a:t>3000H</a:t>
            </a:r>
            <a:r>
              <a:rPr lang="en-US" dirty="0"/>
              <a:t> after the EU performs the addition.</a:t>
            </a:r>
          </a:p>
          <a:p>
            <a:pPr>
              <a:buFont typeface="+mj-lt"/>
              <a:buAutoNum type="arabicPeriod"/>
            </a:pPr>
            <a:r>
              <a:rPr lang="en-US" b="1" dirty="0"/>
              <a:t>Read from Port</a:t>
            </a:r>
            <a:r>
              <a:rPr lang="en-US" dirty="0"/>
              <a:t>: BIU reads input from </a:t>
            </a:r>
            <a:r>
              <a:rPr lang="en-US" b="1" dirty="0"/>
              <a:t>port 60H</a:t>
            </a:r>
            <a:r>
              <a:rPr lang="en-US" dirty="0"/>
              <a:t> (e.g., keypress data).</a:t>
            </a:r>
          </a:p>
          <a:p>
            <a:pPr>
              <a:buFont typeface="+mj-lt"/>
              <a:buAutoNum type="arabicPeriod"/>
            </a:pPr>
            <a:r>
              <a:rPr lang="en-US" b="1" dirty="0"/>
              <a:t>Write to Port</a:t>
            </a:r>
            <a:r>
              <a:rPr lang="en-US" dirty="0"/>
              <a:t>: BIU sends the result (15) from </a:t>
            </a:r>
            <a:r>
              <a:rPr lang="en-US" b="1" dirty="0"/>
              <a:t>AL</a:t>
            </a:r>
            <a:r>
              <a:rPr lang="en-US" dirty="0"/>
              <a:t> to </a:t>
            </a:r>
            <a:r>
              <a:rPr lang="en-US" b="1" dirty="0"/>
              <a:t>port 80H</a:t>
            </a:r>
            <a:r>
              <a:rPr lang="en-US" dirty="0"/>
              <a:t> for display.</a:t>
            </a:r>
          </a:p>
          <a:p>
            <a:r>
              <a:rPr lang="en-US" dirty="0"/>
              <a:t>This example demonstrates how the BIU manages </a:t>
            </a:r>
            <a:r>
              <a:rPr lang="en-US" b="1" dirty="0"/>
              <a:t>memory</a:t>
            </a:r>
            <a:r>
              <a:rPr lang="en-US" dirty="0"/>
              <a:t> and </a:t>
            </a:r>
            <a:r>
              <a:rPr lang="en-US" b="1" dirty="0"/>
              <a:t>I/O operations</a:t>
            </a:r>
            <a:r>
              <a:rPr lang="en-US" dirty="0"/>
              <a:t> in coordination with the EU.</a:t>
            </a:r>
          </a:p>
          <a:p>
            <a:endParaRPr lang="en-US" dirty="0"/>
          </a:p>
        </p:txBody>
      </p:sp>
      <p:sp>
        <p:nvSpPr>
          <p:cNvPr id="4" name="Slide Number Placeholder 3"/>
          <p:cNvSpPr>
            <a:spLocks noGrp="1"/>
          </p:cNvSpPr>
          <p:nvPr>
            <p:ph type="sldNum" sz="quarter" idx="5"/>
          </p:nvPr>
        </p:nvSpPr>
        <p:spPr/>
        <p:txBody>
          <a:bodyPr/>
          <a:lstStyle/>
          <a:p>
            <a:pPr>
              <a:defRPr/>
            </a:pPr>
            <a:fld id="{2AA5788B-4628-4DF0-8EAB-95FA421D783D}" type="slidenum">
              <a:rPr lang="ar-SA" smtClean="0"/>
              <a:pPr>
                <a:defRPr/>
              </a:pPr>
              <a:t>32</a:t>
            </a:fld>
            <a:endParaRPr lang="en-US"/>
          </a:p>
        </p:txBody>
      </p:sp>
    </p:spTree>
    <p:extLst>
      <p:ext uri="{BB962C8B-B14F-4D97-AF65-F5344CB8AC3E}">
        <p14:creationId xmlns:p14="http://schemas.microsoft.com/office/powerpoint/2010/main" val="2529982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2. To decode the instruction</a:t>
            </a:r>
          </a:p>
          <a:p>
            <a:pPr>
              <a:buFont typeface="Arial" panose="020B0604020202020204" pitchFamily="34" charset="0"/>
              <a:buChar char="•"/>
            </a:pPr>
            <a:r>
              <a:rPr lang="en-US" dirty="0"/>
              <a:t>Once the BIU fetches the instruction from memory, the </a:t>
            </a:r>
            <a:r>
              <a:rPr lang="en-US" b="1" dirty="0"/>
              <a:t>EU decodes</a:t>
            </a:r>
            <a:r>
              <a:rPr lang="en-US" dirty="0"/>
              <a:t> it to understand the operation that needs to be performed.</a:t>
            </a:r>
          </a:p>
          <a:p>
            <a:pPr marL="742950" lvl="1" indent="-285750">
              <a:buFont typeface="Arial" panose="020B0604020202020204" pitchFamily="34" charset="0"/>
              <a:buChar char="•"/>
            </a:pPr>
            <a:r>
              <a:rPr lang="en-US" dirty="0"/>
              <a:t>Example: An ADD AX, BX instruction is decoded to mean the contents of BX should be added to AX</a:t>
            </a:r>
          </a:p>
          <a:p>
            <a:endParaRPr lang="en-US" dirty="0"/>
          </a:p>
        </p:txBody>
      </p:sp>
      <p:sp>
        <p:nvSpPr>
          <p:cNvPr id="4" name="Slide Number Placeholder 3"/>
          <p:cNvSpPr>
            <a:spLocks noGrp="1"/>
          </p:cNvSpPr>
          <p:nvPr>
            <p:ph type="sldNum" sz="quarter" idx="5"/>
          </p:nvPr>
        </p:nvSpPr>
        <p:spPr/>
        <p:txBody>
          <a:bodyPr/>
          <a:lstStyle/>
          <a:p>
            <a:pPr>
              <a:defRPr/>
            </a:pPr>
            <a:fld id="{2AA5788B-4628-4DF0-8EAB-95FA421D783D}" type="slidenum">
              <a:rPr lang="ar-SA" smtClean="0"/>
              <a:pPr>
                <a:defRPr/>
              </a:pPr>
              <a:t>37</a:t>
            </a:fld>
            <a:endParaRPr lang="en-US"/>
          </a:p>
        </p:txBody>
      </p:sp>
    </p:spTree>
    <p:extLst>
      <p:ext uri="{BB962C8B-B14F-4D97-AF65-F5344CB8AC3E}">
        <p14:creationId xmlns:p14="http://schemas.microsoft.com/office/powerpoint/2010/main" val="672071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457200" y="800100"/>
            <a:ext cx="8229600" cy="2057400"/>
          </a:xfrm>
        </p:spPr>
        <p:txBody>
          <a:bodyPr/>
          <a:lstStyle>
            <a:lvl1pPr>
              <a:defRPr/>
            </a:lvl1pPr>
          </a:lstStyle>
          <a:p>
            <a:r>
              <a:rPr lang="en-US"/>
              <a:t>Click to edit Master title style</a:t>
            </a:r>
          </a:p>
        </p:txBody>
      </p:sp>
      <p:sp>
        <p:nvSpPr>
          <p:cNvPr id="6147" name="Rectangle 3"/>
          <p:cNvSpPr>
            <a:spLocks noGrp="1" noChangeArrowheads="1"/>
          </p:cNvSpPr>
          <p:nvPr>
            <p:ph type="subTitle" idx="1"/>
          </p:nvPr>
        </p:nvSpPr>
        <p:spPr>
          <a:xfrm>
            <a:off x="457200" y="3086100"/>
            <a:ext cx="8229600" cy="2552700"/>
          </a:xfrm>
        </p:spPr>
        <p:txBody>
          <a:bodyPr/>
          <a:lstStyle>
            <a:lvl1pPr marL="0" indent="0" algn="ctr">
              <a:buFont typeface="Wingdings" pitchFamily="2" charset="2"/>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S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011862"/>
          </a:xfrm>
        </p:spPr>
        <p:txBody>
          <a:bodyPr vert="eaVert"/>
          <a:lstStyle/>
          <a:p>
            <a:r>
              <a:rPr lang="en-US"/>
              <a:t>Click to edit Master title style</a:t>
            </a:r>
            <a:endParaRPr lang="ar-SA"/>
          </a:p>
        </p:txBody>
      </p:sp>
      <p:sp>
        <p:nvSpPr>
          <p:cNvPr id="3" name="Vertical Text Placeholder 2"/>
          <p:cNvSpPr>
            <a:spLocks noGrp="1"/>
          </p:cNvSpPr>
          <p:nvPr>
            <p:ph type="body" orient="vert" idx="1"/>
          </p:nvPr>
        </p:nvSpPr>
        <p:spPr>
          <a:xfrm>
            <a:off x="457200" y="274638"/>
            <a:ext cx="6019800" cy="60118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03513" y="274638"/>
            <a:ext cx="6316662" cy="1143000"/>
          </a:xfrm>
        </p:spPr>
        <p:txBody>
          <a:bodyPr/>
          <a:lstStyle/>
          <a:p>
            <a:r>
              <a:rPr lang="en-US"/>
              <a:t>Click to edit Master title style</a:t>
            </a:r>
            <a:endParaRPr lang="en-IN"/>
          </a:p>
        </p:txBody>
      </p:sp>
      <p:sp>
        <p:nvSpPr>
          <p:cNvPr id="3" name="Table Placeholder 2"/>
          <p:cNvSpPr>
            <a:spLocks noGrp="1"/>
          </p:cNvSpPr>
          <p:nvPr>
            <p:ph type="tbl" idx="1"/>
          </p:nvPr>
        </p:nvSpPr>
        <p:spPr>
          <a:xfrm>
            <a:off x="2693988" y="1600200"/>
            <a:ext cx="6326187" cy="4525963"/>
          </a:xfrm>
        </p:spPr>
        <p:txBody>
          <a:bodyPr/>
          <a:lstStyle/>
          <a:p>
            <a:pPr lvl="0"/>
            <a:r>
              <a:rPr lang="en-US" noProof="0"/>
              <a:t>Click icon to add table</a:t>
            </a:r>
            <a:endParaRPr lang="en-IN" noProof="0"/>
          </a:p>
        </p:txBody>
      </p:sp>
      <p:sp>
        <p:nvSpPr>
          <p:cNvPr id="4" name="Date Placeholder 3"/>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Footer Placeholder 4"/>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4AED55DD-252C-4B99-A594-08820E02CDB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S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ar-S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SA"/>
          </a:p>
        </p:txBody>
      </p:sp>
      <p:sp>
        <p:nvSpPr>
          <p:cNvPr id="3" name="Content Placeholder 2"/>
          <p:cNvSpPr>
            <a:spLocks noGrp="1"/>
          </p:cNvSpPr>
          <p:nvPr>
            <p:ph sz="half" idx="1"/>
          </p:nvPr>
        </p:nvSpPr>
        <p:spPr>
          <a:xfrm>
            <a:off x="457200" y="1143000"/>
            <a:ext cx="4038600" cy="5143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Content Placeholder 3"/>
          <p:cNvSpPr>
            <a:spLocks noGrp="1"/>
          </p:cNvSpPr>
          <p:nvPr>
            <p:ph sz="half" idx="2"/>
          </p:nvPr>
        </p:nvSpPr>
        <p:spPr>
          <a:xfrm>
            <a:off x="4648200" y="1143000"/>
            <a:ext cx="4038600" cy="5143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ar-S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a:t>Click to edit Master title style</a:t>
            </a:r>
            <a:endParaRPr lang="ar-S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a:t>Click to edit Master title style</a:t>
            </a:r>
            <a:endParaRPr lang="ar-S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S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792162"/>
          </a:xfrm>
          <a:prstGeom prst="rect">
            <a:avLst/>
          </a:prstGeom>
          <a:solidFill>
            <a:srgbClr val="CCCCFF"/>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143000"/>
            <a:ext cx="8229600" cy="5143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2" name="Text Box 8"/>
          <p:cNvSpPr txBox="1">
            <a:spLocks noChangeArrowheads="1"/>
          </p:cNvSpPr>
          <p:nvPr userDrawn="1"/>
        </p:nvSpPr>
        <p:spPr bwMode="auto">
          <a:xfrm>
            <a:off x="457200" y="6324600"/>
            <a:ext cx="8229600" cy="244475"/>
          </a:xfrm>
          <a:prstGeom prst="rect">
            <a:avLst/>
          </a:prstGeom>
          <a:solidFill>
            <a:srgbClr val="FFFF99"/>
          </a:solidFill>
          <a:ln w="9525">
            <a:noFill/>
            <a:miter lim="800000"/>
            <a:headEnd/>
            <a:tailEnd/>
          </a:ln>
          <a:effectLst/>
        </p:spPr>
        <p:txBody>
          <a:bodyPr>
            <a:spAutoFit/>
          </a:bodyPr>
          <a:lstStyle/>
          <a:p>
            <a:pPr>
              <a:spcBef>
                <a:spcPct val="50000"/>
              </a:spcBef>
              <a:tabLst>
                <a:tab pos="3943350" algn="ctr"/>
                <a:tab pos="8050213" algn="r"/>
              </a:tabLst>
              <a:defRPr/>
            </a:pPr>
            <a:r>
              <a:rPr lang="en-US" sz="1000" i="1" dirty="0">
                <a:latin typeface="Times New Roman" pitchFamily="18" charset="0"/>
                <a:cs typeface="Times New Roman" pitchFamily="18" charset="0"/>
              </a:rPr>
              <a:t>Basic Concepts	                           Computer Organization and Assembly Language 	slide </a:t>
            </a:r>
            <a:fld id="{DCEB0E75-F9C9-4F55-803E-7698623ED173}" type="slidenum">
              <a:rPr lang="ar-SA" sz="1000" i="1">
                <a:latin typeface="Times New Roman" pitchFamily="18" charset="0"/>
                <a:cs typeface="Times New Roman" pitchFamily="18" charset="0"/>
              </a:rPr>
              <a:pPr>
                <a:spcBef>
                  <a:spcPct val="50000"/>
                </a:spcBef>
                <a:tabLst>
                  <a:tab pos="3943350" algn="ctr"/>
                  <a:tab pos="8050213" algn="r"/>
                </a:tabLst>
                <a:defRPr/>
              </a:pPr>
              <a:t>‹#›</a:t>
            </a:fld>
            <a:r>
              <a:rPr lang="en-US" sz="1000" i="1" dirty="0">
                <a:latin typeface="Times New Roman" pitchFamily="18" charset="0"/>
                <a:cs typeface="Times New Roman" pitchFamily="18" charset="0"/>
              </a:rPr>
              <a:t>/43</a:t>
            </a:r>
          </a:p>
        </p:txBody>
      </p:sp>
    </p:spTree>
  </p:cSld>
  <p:clrMap bg1="lt1" tx1="dk1" bg2="lt2" tx2="dk2" accent1="accent1" accent2="accent2" accent3="accent3" accent4="accent4" accent5="accent5" accent6="accent6" hlink="hlink" folHlink="folHlink"/>
  <p:sldLayoutIdLst>
    <p:sldLayoutId id="2147483771"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2" r:id="rId12"/>
  </p:sldLayoutIdLst>
  <p:txStyles>
    <p:titleStyle>
      <a:lvl1pPr algn="ctr" rtl="0" eaLnBrk="0" fontAlgn="base" hangingPunct="0">
        <a:spcBef>
          <a:spcPct val="0"/>
        </a:spcBef>
        <a:spcAft>
          <a:spcPct val="0"/>
        </a:spcAft>
        <a:defRPr sz="3600">
          <a:solidFill>
            <a:srgbClr val="000099"/>
          </a:solidFill>
          <a:latin typeface="+mj-lt"/>
          <a:ea typeface="+mj-ea"/>
          <a:cs typeface="+mj-cs"/>
        </a:defRPr>
      </a:lvl1pPr>
      <a:lvl2pPr algn="ctr" rtl="0" eaLnBrk="0" fontAlgn="base" hangingPunct="0">
        <a:spcBef>
          <a:spcPct val="0"/>
        </a:spcBef>
        <a:spcAft>
          <a:spcPct val="0"/>
        </a:spcAft>
        <a:defRPr sz="3600">
          <a:solidFill>
            <a:srgbClr val="000099"/>
          </a:solidFill>
          <a:latin typeface="Comic Sans MS" pitchFamily="66" charset="0"/>
          <a:cs typeface="Arial" pitchFamily="34" charset="0"/>
        </a:defRPr>
      </a:lvl2pPr>
      <a:lvl3pPr algn="ctr" rtl="0" eaLnBrk="0" fontAlgn="base" hangingPunct="0">
        <a:spcBef>
          <a:spcPct val="0"/>
        </a:spcBef>
        <a:spcAft>
          <a:spcPct val="0"/>
        </a:spcAft>
        <a:defRPr sz="3600">
          <a:solidFill>
            <a:srgbClr val="000099"/>
          </a:solidFill>
          <a:latin typeface="Comic Sans MS" pitchFamily="66" charset="0"/>
          <a:cs typeface="Arial" pitchFamily="34" charset="0"/>
        </a:defRPr>
      </a:lvl3pPr>
      <a:lvl4pPr algn="ctr" rtl="0" eaLnBrk="0" fontAlgn="base" hangingPunct="0">
        <a:spcBef>
          <a:spcPct val="0"/>
        </a:spcBef>
        <a:spcAft>
          <a:spcPct val="0"/>
        </a:spcAft>
        <a:defRPr sz="3600">
          <a:solidFill>
            <a:srgbClr val="000099"/>
          </a:solidFill>
          <a:latin typeface="Comic Sans MS" pitchFamily="66" charset="0"/>
          <a:cs typeface="Arial" pitchFamily="34" charset="0"/>
        </a:defRPr>
      </a:lvl4pPr>
      <a:lvl5pPr algn="ctr" rtl="0" eaLnBrk="0" fontAlgn="base" hangingPunct="0">
        <a:spcBef>
          <a:spcPct val="0"/>
        </a:spcBef>
        <a:spcAft>
          <a:spcPct val="0"/>
        </a:spcAft>
        <a:defRPr sz="3600">
          <a:solidFill>
            <a:srgbClr val="000099"/>
          </a:solidFill>
          <a:latin typeface="Comic Sans MS" pitchFamily="66" charset="0"/>
          <a:cs typeface="Arial" pitchFamily="34" charset="0"/>
        </a:defRPr>
      </a:lvl5pPr>
      <a:lvl6pPr marL="457200" algn="ctr" rtl="0" fontAlgn="base">
        <a:spcBef>
          <a:spcPct val="0"/>
        </a:spcBef>
        <a:spcAft>
          <a:spcPct val="0"/>
        </a:spcAft>
        <a:defRPr sz="3600">
          <a:solidFill>
            <a:srgbClr val="000099"/>
          </a:solidFill>
          <a:latin typeface="Comic Sans MS" pitchFamily="66" charset="0"/>
          <a:cs typeface="Arial" pitchFamily="34" charset="0"/>
        </a:defRPr>
      </a:lvl6pPr>
      <a:lvl7pPr marL="914400" algn="ctr" rtl="0" fontAlgn="base">
        <a:spcBef>
          <a:spcPct val="0"/>
        </a:spcBef>
        <a:spcAft>
          <a:spcPct val="0"/>
        </a:spcAft>
        <a:defRPr sz="3600">
          <a:solidFill>
            <a:srgbClr val="000099"/>
          </a:solidFill>
          <a:latin typeface="Comic Sans MS" pitchFamily="66" charset="0"/>
          <a:cs typeface="Arial" pitchFamily="34" charset="0"/>
        </a:defRPr>
      </a:lvl7pPr>
      <a:lvl8pPr marL="1371600" algn="ctr" rtl="0" fontAlgn="base">
        <a:spcBef>
          <a:spcPct val="0"/>
        </a:spcBef>
        <a:spcAft>
          <a:spcPct val="0"/>
        </a:spcAft>
        <a:defRPr sz="3600">
          <a:solidFill>
            <a:srgbClr val="000099"/>
          </a:solidFill>
          <a:latin typeface="Comic Sans MS" pitchFamily="66" charset="0"/>
          <a:cs typeface="Arial" pitchFamily="34" charset="0"/>
        </a:defRPr>
      </a:lvl8pPr>
      <a:lvl9pPr marL="1828800" algn="ctr" rtl="0" fontAlgn="base">
        <a:spcBef>
          <a:spcPct val="0"/>
        </a:spcBef>
        <a:spcAft>
          <a:spcPct val="0"/>
        </a:spcAft>
        <a:defRPr sz="3600">
          <a:solidFill>
            <a:srgbClr val="000099"/>
          </a:solidFill>
          <a:latin typeface="Comic Sans MS" pitchFamily="66" charset="0"/>
          <a:cs typeface="Arial" pitchFamily="34" charset="0"/>
        </a:defRPr>
      </a:lvl9pPr>
    </p:titleStyle>
    <p:bodyStyle>
      <a:lvl1pPr marL="347663" indent="-347663" algn="l" rtl="0" eaLnBrk="0" fontAlgn="base" hangingPunct="0">
        <a:spcBef>
          <a:spcPct val="40000"/>
        </a:spcBef>
        <a:spcAft>
          <a:spcPct val="0"/>
        </a:spcAft>
        <a:buFont typeface="Wingdings" pitchFamily="2" charset="2"/>
        <a:buChar char="v"/>
        <a:defRPr sz="2400">
          <a:solidFill>
            <a:schemeClr val="tx1"/>
          </a:solidFill>
          <a:latin typeface="+mn-lt"/>
          <a:ea typeface="+mn-ea"/>
          <a:cs typeface="+mn-cs"/>
        </a:defRPr>
      </a:lvl1pPr>
      <a:lvl2pPr marL="798513" indent="-336550" algn="l" rtl="0" eaLnBrk="0" fontAlgn="base" hangingPunct="0">
        <a:spcBef>
          <a:spcPct val="40000"/>
        </a:spcBef>
        <a:spcAft>
          <a:spcPct val="0"/>
        </a:spcAft>
        <a:buFont typeface="Wingdings" pitchFamily="2" charset="2"/>
        <a:buChar char="²"/>
        <a:defRPr sz="2000">
          <a:solidFill>
            <a:schemeClr val="tx1"/>
          </a:solidFill>
          <a:latin typeface="+mn-lt"/>
          <a:cs typeface="+mn-cs"/>
        </a:defRPr>
      </a:lvl2pPr>
      <a:lvl3pPr marL="1144588" indent="-231775" algn="l" rtl="0" eaLnBrk="0" fontAlgn="base" hangingPunct="0">
        <a:spcBef>
          <a:spcPct val="40000"/>
        </a:spcBef>
        <a:spcAft>
          <a:spcPct val="0"/>
        </a:spcAft>
        <a:buFont typeface="Wingdings" pitchFamily="2" charset="2"/>
        <a:buChar char="§"/>
        <a:defRPr sz="2400">
          <a:solidFill>
            <a:schemeClr val="tx1"/>
          </a:solidFill>
          <a:latin typeface="+mn-lt"/>
          <a:cs typeface="+mn-cs"/>
        </a:defRPr>
      </a:lvl3pPr>
      <a:lvl4pPr marL="1481138" indent="-222250" algn="l" rtl="0" eaLnBrk="0" fontAlgn="base" hangingPunct="0">
        <a:spcBef>
          <a:spcPct val="40000"/>
        </a:spcBef>
        <a:spcAft>
          <a:spcPct val="0"/>
        </a:spcAft>
        <a:buChar char="–"/>
        <a:defRPr sz="1600">
          <a:solidFill>
            <a:schemeClr val="tx1"/>
          </a:solidFill>
          <a:latin typeface="+mn-lt"/>
          <a:cs typeface="+mn-cs"/>
        </a:defRPr>
      </a:lvl4pPr>
      <a:lvl5pPr marL="1828800" indent="-233363" algn="l" rtl="0" eaLnBrk="0" fontAlgn="base" hangingPunct="0">
        <a:spcBef>
          <a:spcPct val="40000"/>
        </a:spcBef>
        <a:spcAft>
          <a:spcPct val="0"/>
        </a:spcAft>
        <a:buChar char="»"/>
        <a:defRPr sz="1600">
          <a:solidFill>
            <a:schemeClr val="tx1"/>
          </a:solidFill>
          <a:latin typeface="+mn-lt"/>
          <a:cs typeface="+mn-cs"/>
        </a:defRPr>
      </a:lvl5pPr>
      <a:lvl6pPr marL="2286000" indent="-233363" algn="l" rtl="0" fontAlgn="base">
        <a:spcBef>
          <a:spcPct val="40000"/>
        </a:spcBef>
        <a:spcAft>
          <a:spcPct val="0"/>
        </a:spcAft>
        <a:buChar char="»"/>
        <a:defRPr sz="1600">
          <a:solidFill>
            <a:schemeClr val="tx1"/>
          </a:solidFill>
          <a:latin typeface="+mn-lt"/>
          <a:cs typeface="+mn-cs"/>
        </a:defRPr>
      </a:lvl6pPr>
      <a:lvl7pPr marL="2743200" indent="-233363" algn="l" rtl="0" fontAlgn="base">
        <a:spcBef>
          <a:spcPct val="40000"/>
        </a:spcBef>
        <a:spcAft>
          <a:spcPct val="0"/>
        </a:spcAft>
        <a:buChar char="»"/>
        <a:defRPr sz="1600">
          <a:solidFill>
            <a:schemeClr val="tx1"/>
          </a:solidFill>
          <a:latin typeface="+mn-lt"/>
          <a:cs typeface="+mn-cs"/>
        </a:defRPr>
      </a:lvl7pPr>
      <a:lvl8pPr marL="3200400" indent="-233363" algn="l" rtl="0" fontAlgn="base">
        <a:spcBef>
          <a:spcPct val="40000"/>
        </a:spcBef>
        <a:spcAft>
          <a:spcPct val="0"/>
        </a:spcAft>
        <a:buChar char="»"/>
        <a:defRPr sz="1600">
          <a:solidFill>
            <a:schemeClr val="tx1"/>
          </a:solidFill>
          <a:latin typeface="+mn-lt"/>
          <a:cs typeface="+mn-cs"/>
        </a:defRPr>
      </a:lvl8pPr>
      <a:lvl9pPr marL="3657600" indent="-233363" algn="l" rtl="0" fontAlgn="base">
        <a:spcBef>
          <a:spcPct val="40000"/>
        </a:spcBef>
        <a:spcAft>
          <a:spcPct val="0"/>
        </a:spcAft>
        <a:buChar char="»"/>
        <a:defRPr sz="1600">
          <a:solidFill>
            <a:schemeClr val="tx1"/>
          </a:solidFill>
          <a:latin typeface="+mn-lt"/>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7200" y="549275"/>
            <a:ext cx="8229600" cy="1382713"/>
          </a:xfrm>
        </p:spPr>
        <p:txBody>
          <a:bodyPr/>
          <a:lstStyle/>
          <a:p>
            <a:pPr eaLnBrk="1" hangingPunct="1">
              <a:spcBef>
                <a:spcPct val="50000"/>
              </a:spcBef>
            </a:pPr>
            <a:br>
              <a:rPr lang="en-US" sz="4400" dirty="0"/>
            </a:br>
            <a:r>
              <a:rPr lang="en-US" sz="4400" dirty="0"/>
              <a:t>Lecture # 3,4</a:t>
            </a:r>
            <a:endParaRPr lang="en-US" sz="2800" dirty="0"/>
          </a:p>
        </p:txBody>
      </p:sp>
      <p:sp>
        <p:nvSpPr>
          <p:cNvPr id="5123" name="Rectangle 3"/>
          <p:cNvSpPr>
            <a:spLocks noGrp="1" noChangeArrowheads="1"/>
          </p:cNvSpPr>
          <p:nvPr>
            <p:ph type="subTitle" idx="1"/>
          </p:nvPr>
        </p:nvSpPr>
        <p:spPr>
          <a:xfrm>
            <a:off x="457200" y="2057400"/>
            <a:ext cx="8229600" cy="4514850"/>
          </a:xfrm>
        </p:spPr>
        <p:txBody>
          <a:bodyPr/>
          <a:lstStyle/>
          <a:p>
            <a:pPr eaLnBrk="1" hangingPunct="1">
              <a:spcBef>
                <a:spcPct val="0"/>
              </a:spcBef>
              <a:defRPr/>
            </a:pPr>
            <a:r>
              <a:rPr lang="en-US" sz="3600"/>
              <a:t>Computer Organization and </a:t>
            </a:r>
            <a:endParaRPr lang="en-US" sz="3600" dirty="0"/>
          </a:p>
          <a:p>
            <a:pPr eaLnBrk="1" hangingPunct="1">
              <a:spcBef>
                <a:spcPct val="0"/>
              </a:spcBef>
              <a:defRPr/>
            </a:pPr>
            <a:r>
              <a:rPr lang="en-US" sz="3600" dirty="0"/>
              <a:t>Assembly Language</a:t>
            </a:r>
          </a:p>
        </p:txBody>
      </p:sp>
      <p:pic>
        <p:nvPicPr>
          <p:cNvPr id="4100" name="Picture 3" descr="UMT-Logo.jpg"/>
          <p:cNvPicPr>
            <a:picLocks noChangeAspect="1"/>
          </p:cNvPicPr>
          <p:nvPr/>
        </p:nvPicPr>
        <p:blipFill>
          <a:blip r:embed="rId2"/>
          <a:srcRect/>
          <a:stretch>
            <a:fillRect/>
          </a:stretch>
        </p:blipFill>
        <p:spPr bwMode="auto">
          <a:xfrm>
            <a:off x="3765502" y="3774642"/>
            <a:ext cx="1612900" cy="13493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Grp="1" noChangeArrowheads="1"/>
          </p:cNvSpPr>
          <p:nvPr>
            <p:ph type="title"/>
          </p:nvPr>
        </p:nvSpPr>
        <p:spPr>
          <a:xfrm>
            <a:off x="0" y="-71438"/>
            <a:ext cx="5608638" cy="792163"/>
          </a:xfrm>
          <a:effectLst>
            <a:outerShdw dist="35921" dir="2700000" algn="ctr" rotWithShape="0">
              <a:schemeClr val="bg2"/>
            </a:outerShdw>
          </a:effectLst>
        </p:spPr>
        <p:txBody>
          <a:bodyPr>
            <a:normAutofit/>
          </a:bodyPr>
          <a:lstStyle/>
          <a:p>
            <a:pPr>
              <a:defRPr/>
            </a:pPr>
            <a:r>
              <a:rPr lang="en-US" b="1" dirty="0"/>
              <a:t>Segmented Memory</a:t>
            </a:r>
          </a:p>
        </p:txBody>
      </p:sp>
      <p:graphicFrame>
        <p:nvGraphicFramePr>
          <p:cNvPr id="39004" name="Group 92"/>
          <p:cNvGraphicFramePr>
            <a:graphicFrameLocks noGrp="1"/>
          </p:cNvGraphicFramePr>
          <p:nvPr>
            <p:ph type="tbl" idx="1"/>
          </p:nvPr>
        </p:nvGraphicFramePr>
        <p:xfrm>
          <a:off x="5791200" y="457200"/>
          <a:ext cx="2819400" cy="5705477"/>
        </p:xfrm>
        <a:graphic>
          <a:graphicData uri="http://schemas.openxmlformats.org/drawingml/2006/table">
            <a:tbl>
              <a:tblPr/>
              <a:tblGrid>
                <a:gridCol w="2819400">
                  <a:extLst>
                    <a:ext uri="{9D8B030D-6E8A-4147-A177-3AD203B41FA5}">
                      <a16:colId xmlns:a16="http://schemas.microsoft.com/office/drawing/2014/main" val="20000"/>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dirty="0">
                        <a:ln>
                          <a:noFill/>
                        </a:ln>
                        <a:solidFill>
                          <a:srgbClr val="000000"/>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extLst>
                  <a:ext uri="{0D108BD9-81ED-4DB2-BD59-A6C34878D82A}">
                    <a16:rowId xmlns:a16="http://schemas.microsoft.com/office/drawing/2014/main" val="10000"/>
                  </a:ext>
                </a:extLst>
              </a:tr>
              <a:tr h="120491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dirty="0">
                        <a:ln>
                          <a:noFill/>
                        </a:ln>
                        <a:solidFill>
                          <a:srgbClr val="000000"/>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3"/>
                      <a:srcRect/>
                      <a:tile tx="0" ty="0" sx="100000" sy="100000" flip="none" algn="tl"/>
                    </a:blipFill>
                  </a:tcPr>
                </a:tc>
                <a:extLst>
                  <a:ext uri="{0D108BD9-81ED-4DB2-BD59-A6C34878D82A}">
                    <a16:rowId xmlns:a16="http://schemas.microsoft.com/office/drawing/2014/main" val="10001"/>
                  </a:ext>
                </a:extLst>
              </a:tr>
              <a:tr h="43021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a:ln>
                            <a:noFill/>
                          </a:ln>
                          <a:solidFill>
                            <a:srgbClr val="000000"/>
                          </a:solidFill>
                          <a:effectLst/>
                          <a:latin typeface="Arial" pitchFamily="34" charset="0"/>
                        </a:rPr>
                        <a:t>Code segment (64KB)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a:ln>
                          <a:noFill/>
                        </a:ln>
                        <a:solidFill>
                          <a:srgbClr val="000000"/>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3"/>
                      <a:srcRect/>
                      <a:tile tx="0" ty="0" sx="100000" sy="100000" flip="none" algn="tl"/>
                    </a:blipFill>
                  </a:tcPr>
                </a:tc>
                <a:extLst>
                  <a:ext uri="{0D108BD9-81ED-4DB2-BD59-A6C34878D82A}">
                    <a16:rowId xmlns:a16="http://schemas.microsoft.com/office/drawing/2014/main" val="10003"/>
                  </a:ext>
                </a:extLst>
              </a:tr>
              <a:tr h="43021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dirty="0">
                          <a:ln>
                            <a:noFill/>
                          </a:ln>
                          <a:solidFill>
                            <a:srgbClr val="000000"/>
                          </a:solidFill>
                          <a:effectLst/>
                          <a:latin typeface="Arial" pitchFamily="34" charset="0"/>
                        </a:rPr>
                        <a:t>Data segment (64KB)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a:ln>
                          <a:noFill/>
                        </a:ln>
                        <a:solidFill>
                          <a:srgbClr val="000000"/>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3"/>
                      <a:srcRect/>
                      <a:tile tx="0" ty="0" sx="100000" sy="100000" flip="none" algn="tl"/>
                    </a:blipFill>
                  </a:tcPr>
                </a:tc>
                <a:extLst>
                  <a:ext uri="{0D108BD9-81ED-4DB2-BD59-A6C34878D82A}">
                    <a16:rowId xmlns:a16="http://schemas.microsoft.com/office/drawing/2014/main" val="10005"/>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a:ln>
                            <a:noFill/>
                          </a:ln>
                          <a:solidFill>
                            <a:srgbClr val="000000"/>
                          </a:solidFill>
                          <a:effectLst/>
                          <a:latin typeface="Arial" pitchFamily="34" charset="0"/>
                        </a:rPr>
                        <a:t>Extra segment (64KB)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0CB0F"/>
                    </a:solidFill>
                  </a:tcPr>
                </a:tc>
                <a:extLst>
                  <a:ext uri="{0D108BD9-81ED-4DB2-BD59-A6C34878D82A}">
                    <a16:rowId xmlns:a16="http://schemas.microsoft.com/office/drawing/2014/main" val="10006"/>
                  </a:ext>
                </a:extLst>
              </a:tr>
              <a:tr h="184150">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a:ln>
                          <a:noFill/>
                        </a:ln>
                        <a:solidFill>
                          <a:srgbClr val="000000"/>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3"/>
                      <a:srcRect/>
                      <a:tile tx="0" ty="0" sx="100000" sy="100000" flip="none" algn="tl"/>
                    </a:blipFill>
                  </a:tcPr>
                </a:tc>
                <a:extLst>
                  <a:ext uri="{0D108BD9-81ED-4DB2-BD59-A6C34878D82A}">
                    <a16:rowId xmlns:a16="http://schemas.microsoft.com/office/drawing/2014/main" val="10007"/>
                  </a:ext>
                </a:extLst>
              </a:tr>
              <a:tr h="428625">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a:ln>
                            <a:noFill/>
                          </a:ln>
                          <a:solidFill>
                            <a:srgbClr val="000000"/>
                          </a:solidFill>
                          <a:effectLst/>
                          <a:latin typeface="Arial" pitchFamily="34" charset="0"/>
                        </a:rPr>
                        <a:t>Stack segment (64KB)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EF29"/>
                    </a:solidFill>
                  </a:tcPr>
                </a:tc>
                <a:extLst>
                  <a:ext uri="{0D108BD9-81ED-4DB2-BD59-A6C34878D82A}">
                    <a16:rowId xmlns:a16="http://schemas.microsoft.com/office/drawing/2014/main" val="10008"/>
                  </a:ext>
                </a:extLst>
              </a:tr>
              <a:tr h="79851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a:ln>
                          <a:noFill/>
                        </a:ln>
                        <a:solidFill>
                          <a:srgbClr val="000000"/>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3"/>
                      <a:srcRect/>
                      <a:tile tx="0" ty="0" sx="100000" sy="100000" flip="none" algn="tl"/>
                    </a:blipFill>
                  </a:tcPr>
                </a:tc>
                <a:extLst>
                  <a:ext uri="{0D108BD9-81ED-4DB2-BD59-A6C34878D82A}">
                    <a16:rowId xmlns:a16="http://schemas.microsoft.com/office/drawing/2014/main" val="10009"/>
                  </a:ext>
                </a:extLst>
              </a:tr>
              <a:tr h="228600">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a:ln>
                          <a:noFill/>
                        </a:ln>
                        <a:solidFill>
                          <a:srgbClr val="000000"/>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extLst>
                  <a:ext uri="{0D108BD9-81ED-4DB2-BD59-A6C34878D82A}">
                    <a16:rowId xmlns:a16="http://schemas.microsoft.com/office/drawing/2014/main" val="10010"/>
                  </a:ext>
                </a:extLst>
              </a:tr>
            </a:tbl>
          </a:graphicData>
        </a:graphic>
      </p:graphicFrame>
      <p:sp>
        <p:nvSpPr>
          <p:cNvPr id="36894" name="AutoShape 48"/>
          <p:cNvSpPr>
            <a:spLocks/>
          </p:cNvSpPr>
          <p:nvPr/>
        </p:nvSpPr>
        <p:spPr bwMode="auto">
          <a:xfrm>
            <a:off x="8653463" y="838200"/>
            <a:ext cx="176212" cy="4876800"/>
          </a:xfrm>
          <a:prstGeom prst="rightBrace">
            <a:avLst>
              <a:gd name="adj1" fmla="val 230631"/>
              <a:gd name="adj2" fmla="val 50000"/>
            </a:avLst>
          </a:prstGeom>
          <a:noFill/>
          <a:ln w="9525">
            <a:solidFill>
              <a:schemeClr val="tx1"/>
            </a:solidFill>
            <a:round/>
            <a:headEnd/>
            <a:tailEnd/>
          </a:ln>
        </p:spPr>
        <p:txBody>
          <a:bodyPr wrap="none" anchor="ctr"/>
          <a:lstStyle/>
          <a:p>
            <a:endParaRPr lang="en-IN"/>
          </a:p>
        </p:txBody>
      </p:sp>
      <p:sp>
        <p:nvSpPr>
          <p:cNvPr id="36895" name="Text Box 49"/>
          <p:cNvSpPr txBox="1">
            <a:spLocks noChangeArrowheads="1"/>
          </p:cNvSpPr>
          <p:nvPr/>
        </p:nvSpPr>
        <p:spPr bwMode="auto">
          <a:xfrm rot="5400000">
            <a:off x="8579644" y="3110707"/>
            <a:ext cx="762000" cy="366712"/>
          </a:xfrm>
          <a:prstGeom prst="rect">
            <a:avLst/>
          </a:prstGeom>
          <a:noFill/>
          <a:ln w="9525">
            <a:noFill/>
            <a:miter lim="800000"/>
            <a:headEnd/>
            <a:tailEnd/>
          </a:ln>
        </p:spPr>
        <p:txBody>
          <a:bodyPr>
            <a:spAutoFit/>
          </a:bodyPr>
          <a:lstStyle/>
          <a:p>
            <a:pPr>
              <a:spcBef>
                <a:spcPct val="50000"/>
              </a:spcBef>
            </a:pPr>
            <a:r>
              <a:rPr lang="en-US" b="1"/>
              <a:t>1 MB</a:t>
            </a:r>
          </a:p>
        </p:txBody>
      </p:sp>
      <p:sp>
        <p:nvSpPr>
          <p:cNvPr id="36896" name="Rectangle 54"/>
          <p:cNvSpPr>
            <a:spLocks noChangeArrowheads="1"/>
          </p:cNvSpPr>
          <p:nvPr/>
        </p:nvSpPr>
        <p:spPr bwMode="auto">
          <a:xfrm>
            <a:off x="0" y="914400"/>
            <a:ext cx="5334000" cy="4789488"/>
          </a:xfrm>
          <a:prstGeom prst="rect">
            <a:avLst/>
          </a:prstGeom>
          <a:noFill/>
          <a:ln w="9525">
            <a:noFill/>
            <a:miter lim="800000"/>
            <a:headEnd/>
            <a:tailEnd/>
          </a:ln>
        </p:spPr>
        <p:txBody>
          <a:bodyPr>
            <a:spAutoFit/>
          </a:bodyPr>
          <a:lstStyle/>
          <a:p>
            <a:pPr algn="just">
              <a:buFont typeface="Wingdings" pitchFamily="2" charset="2"/>
              <a:buChar char="§"/>
            </a:pPr>
            <a:r>
              <a:rPr lang="en-US" sz="2800" dirty="0"/>
              <a:t>The memory in an 8086/88 based system is organized as segmented memory.</a:t>
            </a:r>
          </a:p>
          <a:p>
            <a:pPr algn="just"/>
            <a:endParaRPr lang="en-US" sz="2800" dirty="0"/>
          </a:p>
          <a:p>
            <a:pPr algn="just">
              <a:buFont typeface="Wingdings" pitchFamily="2" charset="2"/>
              <a:buChar char="§"/>
            </a:pPr>
            <a:r>
              <a:rPr lang="en-US" sz="2800" dirty="0"/>
              <a:t>The CPU 8086 is able to address 1 MB of memory.</a:t>
            </a:r>
          </a:p>
          <a:p>
            <a:pPr algn="just"/>
            <a:endParaRPr lang="en-US" sz="2800" dirty="0"/>
          </a:p>
          <a:p>
            <a:pPr algn="just">
              <a:buFont typeface="Wingdings" pitchFamily="2" charset="2"/>
              <a:buChar char="§"/>
            </a:pPr>
            <a:r>
              <a:rPr lang="en-US" sz="2800" dirty="0"/>
              <a:t>The Complete physically available memory may be divided into a number of logical segments.</a:t>
            </a:r>
          </a:p>
        </p:txBody>
      </p:sp>
      <p:sp>
        <p:nvSpPr>
          <p:cNvPr id="36897" name="Text Box 55"/>
          <p:cNvSpPr txBox="1">
            <a:spLocks noChangeArrowheads="1"/>
          </p:cNvSpPr>
          <p:nvPr/>
        </p:nvSpPr>
        <p:spPr bwMode="auto">
          <a:xfrm>
            <a:off x="5010150" y="706438"/>
            <a:ext cx="838200" cy="366712"/>
          </a:xfrm>
          <a:prstGeom prst="rect">
            <a:avLst/>
          </a:prstGeom>
          <a:noFill/>
          <a:ln w="9525">
            <a:noFill/>
            <a:miter lim="800000"/>
            <a:headEnd/>
            <a:tailEnd/>
          </a:ln>
        </p:spPr>
        <p:txBody>
          <a:bodyPr>
            <a:spAutoFit/>
          </a:bodyPr>
          <a:lstStyle/>
          <a:p>
            <a:pPr>
              <a:spcBef>
                <a:spcPct val="50000"/>
              </a:spcBef>
            </a:pPr>
            <a:r>
              <a:rPr lang="en-US" b="1">
                <a:solidFill>
                  <a:srgbClr val="800080"/>
                </a:solidFill>
              </a:rPr>
              <a:t>00000</a:t>
            </a:r>
          </a:p>
        </p:txBody>
      </p:sp>
      <p:sp>
        <p:nvSpPr>
          <p:cNvPr id="36898" name="Text Box 56"/>
          <p:cNvSpPr txBox="1">
            <a:spLocks noChangeArrowheads="1"/>
          </p:cNvSpPr>
          <p:nvPr/>
        </p:nvSpPr>
        <p:spPr bwMode="auto">
          <a:xfrm>
            <a:off x="4929188" y="5614988"/>
            <a:ext cx="990600" cy="366712"/>
          </a:xfrm>
          <a:prstGeom prst="rect">
            <a:avLst/>
          </a:prstGeom>
          <a:noFill/>
          <a:ln w="9525">
            <a:noFill/>
            <a:miter lim="800000"/>
            <a:headEnd/>
            <a:tailEnd/>
          </a:ln>
        </p:spPr>
        <p:txBody>
          <a:bodyPr>
            <a:spAutoFit/>
          </a:bodyPr>
          <a:lstStyle/>
          <a:p>
            <a:pPr>
              <a:spcBef>
                <a:spcPct val="50000"/>
              </a:spcBef>
            </a:pPr>
            <a:r>
              <a:rPr lang="en-US" b="1">
                <a:solidFill>
                  <a:srgbClr val="800080"/>
                </a:solidFill>
              </a:rPr>
              <a:t>FFFFF</a:t>
            </a:r>
          </a:p>
        </p:txBody>
      </p:sp>
      <p:sp>
        <p:nvSpPr>
          <p:cNvPr id="36899" name="Text Box 93"/>
          <p:cNvSpPr txBox="1">
            <a:spLocks noChangeArrowheads="1"/>
          </p:cNvSpPr>
          <p:nvPr/>
        </p:nvSpPr>
        <p:spPr bwMode="auto">
          <a:xfrm>
            <a:off x="6000750" y="52388"/>
            <a:ext cx="2971800" cy="366712"/>
          </a:xfrm>
          <a:prstGeom prst="rect">
            <a:avLst/>
          </a:prstGeom>
          <a:noFill/>
          <a:ln w="9525">
            <a:noFill/>
            <a:miter lim="800000"/>
            <a:headEnd/>
            <a:tailEnd/>
          </a:ln>
        </p:spPr>
        <p:txBody>
          <a:bodyPr>
            <a:spAutoFit/>
          </a:bodyPr>
          <a:lstStyle/>
          <a:p>
            <a:pPr>
              <a:spcBef>
                <a:spcPct val="50000"/>
              </a:spcBef>
            </a:pPr>
            <a:r>
              <a:rPr lang="en-US" b="1"/>
              <a:t>Physical Memory</a:t>
            </a:r>
          </a:p>
        </p:txBody>
      </p:sp>
    </p:spTree>
    <p:extLst>
      <p:ext uri="{BB962C8B-B14F-4D97-AF65-F5344CB8AC3E}">
        <p14:creationId xmlns:p14="http://schemas.microsoft.com/office/powerpoint/2010/main" val="319435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a:xfrm>
            <a:off x="304800" y="228600"/>
            <a:ext cx="8534400" cy="4640575"/>
          </a:xfrm>
        </p:spPr>
        <p:txBody>
          <a:bodyPr/>
          <a:lstStyle/>
          <a:p>
            <a:r>
              <a:rPr lang="en-US" dirty="0"/>
              <a:t>The size of each segment is 64 KB</a:t>
            </a:r>
          </a:p>
          <a:p>
            <a:endParaRPr lang="en-US" dirty="0"/>
          </a:p>
          <a:p>
            <a:r>
              <a:rPr lang="en-US" dirty="0"/>
              <a:t>A segment is an area that begins at any location which is divisible by 16.</a:t>
            </a:r>
          </a:p>
          <a:p>
            <a:endParaRPr lang="en-US" dirty="0"/>
          </a:p>
          <a:p>
            <a:r>
              <a:rPr lang="en-US" dirty="0"/>
              <a:t>A segment may be located any where in the memory</a:t>
            </a:r>
          </a:p>
          <a:p>
            <a:endParaRPr lang="en-US" dirty="0"/>
          </a:p>
          <a:p>
            <a:r>
              <a:rPr lang="en-US" dirty="0"/>
              <a:t>Each of these segments can be used for a specific function.</a:t>
            </a:r>
          </a:p>
          <a:p>
            <a:pPr lvl="1">
              <a:buFont typeface="Wingdings" pitchFamily="2" charset="2"/>
              <a:buNone/>
            </a:pPr>
            <a:endParaRPr lang="en-US" dirty="0"/>
          </a:p>
        </p:txBody>
      </p:sp>
    </p:spTree>
    <p:extLst>
      <p:ext uri="{BB962C8B-B14F-4D97-AF65-F5344CB8AC3E}">
        <p14:creationId xmlns:p14="http://schemas.microsoft.com/office/powerpoint/2010/main" val="1690479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08BEA-5392-436C-8946-233E387DC518}"/>
              </a:ext>
            </a:extLst>
          </p:cNvPr>
          <p:cNvSpPr>
            <a:spLocks noGrp="1"/>
          </p:cNvSpPr>
          <p:nvPr>
            <p:ph type="title"/>
          </p:nvPr>
        </p:nvSpPr>
        <p:spPr/>
        <p:txBody>
          <a:bodyPr/>
          <a:lstStyle/>
          <a:p>
            <a:r>
              <a:rPr lang="en-US" b="1" dirty="0"/>
              <a:t>2. The Segment Registers (CS, DS, ES, SS)</a:t>
            </a:r>
            <a:endParaRPr lang="en-US" dirty="0"/>
          </a:p>
        </p:txBody>
      </p:sp>
      <p:sp>
        <p:nvSpPr>
          <p:cNvPr id="3" name="Content Placeholder 2">
            <a:extLst>
              <a:ext uri="{FF2B5EF4-FFF2-40B4-BE49-F238E27FC236}">
                <a16:creationId xmlns:a16="http://schemas.microsoft.com/office/drawing/2014/main" id="{F48032AB-A06E-447C-AE15-DE4F8A6A4855}"/>
              </a:ext>
            </a:extLst>
          </p:cNvPr>
          <p:cNvSpPr>
            <a:spLocks noGrp="1"/>
          </p:cNvSpPr>
          <p:nvPr>
            <p:ph idx="1"/>
          </p:nvPr>
        </p:nvSpPr>
        <p:spPr>
          <a:xfrm>
            <a:off x="363033" y="1182328"/>
            <a:ext cx="8229600" cy="5184630"/>
          </a:xfrm>
        </p:spPr>
        <p:txBody>
          <a:bodyPr/>
          <a:lstStyle/>
          <a:p>
            <a:r>
              <a:rPr lang="en-US" dirty="0"/>
              <a:t>These </a:t>
            </a:r>
            <a:r>
              <a:rPr lang="en-US" b="1" dirty="0"/>
              <a:t>four 16-bit registers</a:t>
            </a:r>
            <a:r>
              <a:rPr lang="en-US" dirty="0"/>
              <a:t> hold the </a:t>
            </a:r>
            <a:r>
              <a:rPr lang="en-US" b="1" dirty="0"/>
              <a:t>base addresses</a:t>
            </a:r>
            <a:r>
              <a:rPr lang="en-US" dirty="0"/>
              <a:t> of different memory segments in the 8086 architecture:</a:t>
            </a:r>
          </a:p>
          <a:p>
            <a:pPr>
              <a:spcBef>
                <a:spcPct val="0"/>
              </a:spcBef>
            </a:pPr>
            <a:r>
              <a:rPr kumimoji="0" lang="en-US" altLang="en-US" sz="2400" b="1" i="0" u="none" strike="noStrike" cap="none" normalizeH="0" baseline="0" dirty="0">
                <a:ln>
                  <a:noFill/>
                </a:ln>
                <a:solidFill>
                  <a:schemeClr val="tx1"/>
                </a:solidFill>
                <a:effectLst/>
                <a:latin typeface="Arial" panose="020B0604020202020204" pitchFamily="34" charset="0"/>
              </a:rPr>
              <a:t>CS (Code Segment Register)</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793750" lvl="1" indent="-342900" algn="just">
              <a:spcBef>
                <a:spcPct val="0"/>
              </a:spcBef>
              <a:buFont typeface="Wingdings" panose="05000000000000000000" pitchFamily="2" charset="2"/>
              <a:buChar char="v"/>
            </a:pPr>
            <a:r>
              <a:rPr kumimoji="0" lang="en-US" altLang="en-US" b="0" i="0" u="none" strike="noStrike" cap="none" normalizeH="0" baseline="0" dirty="0">
                <a:ln>
                  <a:noFill/>
                </a:ln>
                <a:solidFill>
                  <a:schemeClr val="tx1"/>
                </a:solidFill>
                <a:effectLst/>
                <a:latin typeface="Arial" panose="020B0604020202020204" pitchFamily="34" charset="0"/>
              </a:rPr>
              <a:t>Holds the </a:t>
            </a:r>
            <a:r>
              <a:rPr kumimoji="0" lang="en-US" altLang="en-US" b="1" i="0" u="none" strike="noStrike" cap="none" normalizeH="0" baseline="0" dirty="0">
                <a:ln>
                  <a:noFill/>
                </a:ln>
                <a:solidFill>
                  <a:schemeClr val="tx1"/>
                </a:solidFill>
                <a:effectLst/>
                <a:latin typeface="Arial" panose="020B0604020202020204" pitchFamily="34" charset="0"/>
              </a:rPr>
              <a:t>starting address of the code segment</a:t>
            </a:r>
            <a:r>
              <a:rPr kumimoji="0" lang="en-US" altLang="en-US" b="0" i="0" u="none" strike="noStrike" cap="none" normalizeH="0" baseline="0" dirty="0">
                <a:ln>
                  <a:noFill/>
                </a:ln>
                <a:solidFill>
                  <a:schemeClr val="tx1"/>
                </a:solidFill>
                <a:effectLst/>
                <a:latin typeface="Arial" panose="020B0604020202020204" pitchFamily="34" charset="0"/>
              </a:rPr>
              <a:t> (where instructions reside).</a:t>
            </a:r>
          </a:p>
          <a:p>
            <a:pPr marL="793750" lvl="1" indent="-342900" algn="just">
              <a:spcBef>
                <a:spcPct val="0"/>
              </a:spcBef>
              <a:buFont typeface="Wingdings" panose="05000000000000000000" pitchFamily="2" charset="2"/>
              <a:buChar char="v"/>
            </a:pPr>
            <a:r>
              <a:rPr kumimoji="0" lang="en-US" altLang="en-US" b="0" i="0" u="none" strike="noStrike" cap="none" normalizeH="0" baseline="0" dirty="0">
                <a:ln>
                  <a:noFill/>
                </a:ln>
                <a:solidFill>
                  <a:schemeClr val="tx1"/>
                </a:solidFill>
                <a:effectLst/>
                <a:latin typeface="Arial" panose="020B0604020202020204" pitchFamily="34" charset="0"/>
              </a:rPr>
              <a:t>Used with the </a:t>
            </a:r>
            <a:r>
              <a:rPr kumimoji="0" lang="en-US" altLang="en-US" b="1" i="0" u="none" strike="noStrike" cap="none" normalizeH="0" baseline="0" dirty="0">
                <a:ln>
                  <a:noFill/>
                </a:ln>
                <a:solidFill>
                  <a:schemeClr val="tx1"/>
                </a:solidFill>
                <a:effectLst/>
                <a:latin typeface="Arial" panose="020B0604020202020204" pitchFamily="34" charset="0"/>
              </a:rPr>
              <a:t>IP</a:t>
            </a:r>
            <a:r>
              <a:rPr kumimoji="0" lang="en-US" altLang="en-US" b="0" i="0" u="none" strike="noStrike" cap="none" normalizeH="0" baseline="0" dirty="0">
                <a:ln>
                  <a:noFill/>
                </a:ln>
                <a:solidFill>
                  <a:schemeClr val="tx1"/>
                </a:solidFill>
                <a:effectLst/>
                <a:latin typeface="Arial" panose="020B0604020202020204" pitchFamily="34" charset="0"/>
              </a:rPr>
              <a:t> to fetch instructions.</a:t>
            </a:r>
          </a:p>
          <a:p>
            <a:pPr marL="793750" lvl="1" indent="-342900" algn="just">
              <a:spcBef>
                <a:spcPct val="0"/>
              </a:spcBef>
              <a:buFont typeface="Wingdings" panose="05000000000000000000" pitchFamily="2" charset="2"/>
              <a:buChar char="v"/>
            </a:pPr>
            <a:r>
              <a:rPr kumimoji="0" lang="en-US" altLang="en-US" b="0" i="0" u="none" strike="noStrike" cap="none" normalizeH="0" baseline="0" dirty="0">
                <a:ln>
                  <a:noFill/>
                </a:ln>
                <a:solidFill>
                  <a:schemeClr val="tx1"/>
                </a:solidFill>
                <a:effectLst/>
                <a:latin typeface="Arial" panose="020B0604020202020204" pitchFamily="34" charset="0"/>
              </a:rPr>
              <a:t>Example: If </a:t>
            </a:r>
            <a:r>
              <a:rPr lang="en-US" altLang="en-US" dirty="0">
                <a:latin typeface="Arial" panose="020B0604020202020204" pitchFamily="34" charset="0"/>
              </a:rPr>
              <a:t>CS = 2000H, the instruction's base address is </a:t>
            </a:r>
            <a:r>
              <a:rPr kumimoji="0" lang="en-US" altLang="en-US" b="1" i="0" u="none" strike="noStrike" cap="none" normalizeH="0" baseline="0" dirty="0">
                <a:ln>
                  <a:noFill/>
                </a:ln>
                <a:solidFill>
                  <a:schemeClr val="tx1"/>
                </a:solidFill>
                <a:effectLst/>
                <a:latin typeface="Arial" panose="020B0604020202020204" pitchFamily="34" charset="0"/>
              </a:rPr>
              <a:t>20000H</a:t>
            </a:r>
            <a:r>
              <a:rPr kumimoji="0" lang="en-US" altLang="en-US" b="0" i="0" u="none" strike="noStrike" cap="none" normalizeH="0" baseline="0" dirty="0">
                <a:ln>
                  <a:noFill/>
                </a:ln>
                <a:solidFill>
                  <a:schemeClr val="tx1"/>
                </a:solidFill>
                <a:effectLst/>
                <a:latin typeface="Arial" panose="020B0604020202020204" pitchFamily="34" charset="0"/>
              </a:rPr>
              <a:t>.</a:t>
            </a:r>
          </a:p>
          <a:p>
            <a:r>
              <a:rPr lang="en-US" b="1" dirty="0"/>
              <a:t>DS (Data Segment Register)</a:t>
            </a:r>
            <a:r>
              <a:rPr lang="en-US" dirty="0"/>
              <a:t>:</a:t>
            </a:r>
          </a:p>
          <a:p>
            <a:pPr lvl="1">
              <a:buFont typeface="Wingdings" panose="05000000000000000000" pitchFamily="2" charset="2"/>
              <a:buChar char="v"/>
            </a:pPr>
            <a:r>
              <a:rPr lang="en-US" dirty="0"/>
              <a:t>Stores the </a:t>
            </a:r>
            <a:r>
              <a:rPr lang="en-US" b="1" dirty="0"/>
              <a:t>base address of the data segment</a:t>
            </a:r>
            <a:r>
              <a:rPr lang="en-US" dirty="0"/>
              <a:t> (where variables and data are stored).</a:t>
            </a:r>
          </a:p>
          <a:p>
            <a:pPr lvl="1">
              <a:buFont typeface="Wingdings" panose="05000000000000000000" pitchFamily="2" charset="2"/>
              <a:buChar char="v"/>
            </a:pPr>
            <a:r>
              <a:rPr lang="en-US" dirty="0"/>
              <a:t>Example: Accessing data at </a:t>
            </a:r>
            <a:r>
              <a:rPr lang="en-US" b="1" dirty="0"/>
              <a:t>offset 1000H</a:t>
            </a:r>
            <a:r>
              <a:rPr lang="en-US" dirty="0"/>
              <a:t> from the </a:t>
            </a:r>
            <a:r>
              <a:rPr lang="en-US" b="1" dirty="0"/>
              <a:t>DS = 3000H</a:t>
            </a:r>
            <a:r>
              <a:rPr lang="en-US" dirty="0"/>
              <a:t> would give a physical address of:</a:t>
            </a:r>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570316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BADA5-9454-40B0-92CF-42DD39D0F17A}"/>
              </a:ext>
            </a:extLst>
          </p:cNvPr>
          <p:cNvSpPr>
            <a:spLocks noGrp="1"/>
          </p:cNvSpPr>
          <p:nvPr>
            <p:ph type="title"/>
          </p:nvPr>
        </p:nvSpPr>
        <p:spPr/>
        <p:txBody>
          <a:bodyPr/>
          <a:lstStyle/>
          <a:p>
            <a:r>
              <a:rPr lang="en-US" b="1" dirty="0"/>
              <a:t>2. The Segment Registers (CS, DS, ES, SS)</a:t>
            </a:r>
            <a:endParaRPr lang="en-US" dirty="0"/>
          </a:p>
        </p:txBody>
      </p:sp>
      <p:sp>
        <p:nvSpPr>
          <p:cNvPr id="3" name="Content Placeholder 2">
            <a:extLst>
              <a:ext uri="{FF2B5EF4-FFF2-40B4-BE49-F238E27FC236}">
                <a16:creationId xmlns:a16="http://schemas.microsoft.com/office/drawing/2014/main" id="{254150CC-78CA-4053-9400-C70AD4DCC425}"/>
              </a:ext>
            </a:extLst>
          </p:cNvPr>
          <p:cNvSpPr>
            <a:spLocks noGrp="1"/>
          </p:cNvSpPr>
          <p:nvPr>
            <p:ph idx="1"/>
          </p:nvPr>
        </p:nvSpPr>
        <p:spPr/>
        <p:txBody>
          <a:bodyPr/>
          <a:lstStyle/>
          <a:p>
            <a:r>
              <a:rPr kumimoji="0" lang="en-US" altLang="en-US" sz="2400" b="0" i="0" u="none" strike="noStrike" cap="none" normalizeH="0" baseline="0" dirty="0">
                <a:ln>
                  <a:noFill/>
                </a:ln>
                <a:solidFill>
                  <a:schemeClr val="tx1"/>
                </a:solidFill>
                <a:effectLst/>
                <a:latin typeface="Arial Unicode MS"/>
              </a:rPr>
              <a:t>Physical Address = Segment Address x 10H + offset Address</a:t>
            </a:r>
          </a:p>
          <a:p>
            <a:r>
              <a:rPr kumimoji="0" lang="en-US" altLang="en-US" sz="2400" b="0" i="0" u="none" strike="noStrike" cap="none" normalizeH="0" baseline="0" dirty="0">
                <a:ln>
                  <a:noFill/>
                </a:ln>
                <a:solidFill>
                  <a:schemeClr val="tx1"/>
                </a:solidFill>
                <a:effectLst/>
                <a:latin typeface="Arial Unicode MS"/>
              </a:rPr>
              <a:t>Physical Address = (3000H × 10H) + 1000H = 31000H </a:t>
            </a:r>
            <a:endParaRPr kumimoji="0" lang="en-US" altLang="en-US" sz="1800" b="0" i="0" u="none" strike="noStrike" cap="none" normalizeH="0" baseline="0" dirty="0">
              <a:ln>
                <a:noFill/>
              </a:ln>
              <a:solidFill>
                <a:schemeClr val="tx1"/>
              </a:solidFill>
              <a:effectLst/>
            </a:endParaRPr>
          </a:p>
          <a:p>
            <a:pPr>
              <a:spcBef>
                <a:spcPct val="0"/>
              </a:spcBef>
            </a:pPr>
            <a:r>
              <a:rPr kumimoji="0" lang="en-US" altLang="en-US" sz="2400" b="1" i="0" u="none" strike="noStrike" cap="none" normalizeH="0" baseline="0" dirty="0">
                <a:ln>
                  <a:noFill/>
                </a:ln>
                <a:solidFill>
                  <a:schemeClr val="tx1"/>
                </a:solidFill>
                <a:effectLst/>
                <a:latin typeface="Arial" panose="020B0604020202020204" pitchFamily="34" charset="0"/>
              </a:rPr>
              <a:t>ES (Extra Segment Register)</a:t>
            </a:r>
            <a:r>
              <a:rPr kumimoji="0" lang="en-US" altLang="en-US" sz="2400" b="0" i="0" u="none" strike="noStrike" cap="none" normalizeH="0" baseline="0" dirty="0">
                <a:ln>
                  <a:noFill/>
                </a:ln>
                <a:solidFill>
                  <a:schemeClr val="tx1"/>
                </a:solidFill>
                <a:effectLst/>
                <a:latin typeface="Arial" panose="020B0604020202020204" pitchFamily="34" charset="0"/>
              </a:rPr>
              <a:t>:</a:t>
            </a:r>
          </a:p>
          <a:p>
            <a:pPr lvl="1">
              <a:buFont typeface="Wingdings" panose="05000000000000000000" pitchFamily="2" charset="2"/>
              <a:buChar char="v"/>
            </a:pPr>
            <a:r>
              <a:rPr lang="en-US" altLang="en-US" dirty="0"/>
              <a:t>Used for </a:t>
            </a:r>
            <a:r>
              <a:rPr lang="en-US" altLang="en-US" b="1" dirty="0"/>
              <a:t>extra data storage </a:t>
            </a:r>
            <a:r>
              <a:rPr lang="en-US" altLang="en-US" dirty="0"/>
              <a:t>or </a:t>
            </a:r>
            <a:r>
              <a:rPr lang="en-US" altLang="en-US" b="1" dirty="0"/>
              <a:t>string operations </a:t>
            </a:r>
            <a:r>
              <a:rPr lang="en-US" altLang="en-US" dirty="0"/>
              <a:t>(like MOVSB for copying strings).</a:t>
            </a:r>
          </a:p>
          <a:p>
            <a:pPr lvl="1">
              <a:buFont typeface="Wingdings" panose="05000000000000000000" pitchFamily="2" charset="2"/>
              <a:buChar char="v"/>
            </a:pPr>
            <a:r>
              <a:rPr lang="en-US" altLang="en-US" dirty="0"/>
              <a:t>Works similarly to the </a:t>
            </a:r>
            <a:r>
              <a:rPr lang="en-US" altLang="en-US" b="1" dirty="0"/>
              <a:t>Data Segment Register </a:t>
            </a:r>
            <a:r>
              <a:rPr lang="en-US" altLang="en-US" dirty="0"/>
              <a:t>(DS).</a:t>
            </a:r>
          </a:p>
          <a:p>
            <a:r>
              <a:rPr lang="en-US" b="1" dirty="0"/>
              <a:t>SS (Stack Segment Register)</a:t>
            </a:r>
            <a:r>
              <a:rPr lang="en-US" dirty="0"/>
              <a:t>:</a:t>
            </a:r>
          </a:p>
          <a:p>
            <a:pPr lvl="1">
              <a:buFont typeface="Wingdings" panose="05000000000000000000" pitchFamily="2" charset="2"/>
              <a:buChar char="v"/>
            </a:pPr>
            <a:r>
              <a:rPr lang="en-US" dirty="0"/>
              <a:t>Stores the </a:t>
            </a:r>
            <a:r>
              <a:rPr lang="en-US" b="1" dirty="0"/>
              <a:t>base address of the stack segment</a:t>
            </a:r>
            <a:r>
              <a:rPr lang="en-US" dirty="0"/>
              <a:t>, used for managing function calls and temporary data.</a:t>
            </a:r>
          </a:p>
          <a:p>
            <a:pPr lvl="1">
              <a:buFont typeface="Wingdings" panose="05000000000000000000" pitchFamily="2" charset="2"/>
              <a:buChar char="v"/>
            </a:pPr>
            <a:r>
              <a:rPr lang="en-US" dirty="0"/>
              <a:t>Example: </a:t>
            </a:r>
            <a:r>
              <a:rPr lang="en-US" b="1" dirty="0"/>
              <a:t>PUSH</a:t>
            </a:r>
            <a:r>
              <a:rPr lang="en-US" dirty="0"/>
              <a:t> and </a:t>
            </a:r>
            <a:r>
              <a:rPr lang="en-US" b="1" dirty="0"/>
              <a:t>POP</a:t>
            </a:r>
            <a:r>
              <a:rPr lang="en-US" dirty="0"/>
              <a:t> instructions use the </a:t>
            </a:r>
            <a:r>
              <a:rPr lang="en-US" b="1" dirty="0"/>
              <a:t>SS</a:t>
            </a:r>
            <a:r>
              <a:rPr lang="en-US" dirty="0"/>
              <a:t> to manage the stack.</a:t>
            </a:r>
          </a:p>
          <a:p>
            <a:endParaRPr lang="en-US" dirty="0"/>
          </a:p>
        </p:txBody>
      </p:sp>
    </p:spTree>
    <p:extLst>
      <p:ext uri="{BB962C8B-B14F-4D97-AF65-F5344CB8AC3E}">
        <p14:creationId xmlns:p14="http://schemas.microsoft.com/office/powerpoint/2010/main" val="1459431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365C-19E3-0C78-A993-65317F4D848D}"/>
              </a:ext>
            </a:extLst>
          </p:cNvPr>
          <p:cNvSpPr>
            <a:spLocks noGrp="1"/>
          </p:cNvSpPr>
          <p:nvPr>
            <p:ph type="title"/>
          </p:nvPr>
        </p:nvSpPr>
        <p:spPr/>
        <p:txBody>
          <a:bodyPr/>
          <a:lstStyle/>
          <a:p>
            <a:r>
              <a:rPr lang="en-US" dirty="0"/>
              <a:t>Segment Address</a:t>
            </a:r>
            <a:endParaRPr lang="en-PK" dirty="0"/>
          </a:p>
        </p:txBody>
      </p:sp>
      <p:sp>
        <p:nvSpPr>
          <p:cNvPr id="3" name="Content Placeholder 2">
            <a:extLst>
              <a:ext uri="{FF2B5EF4-FFF2-40B4-BE49-F238E27FC236}">
                <a16:creationId xmlns:a16="http://schemas.microsoft.com/office/drawing/2014/main" id="{96ACD2F5-4C02-E9EC-418A-634030BCF428}"/>
              </a:ext>
            </a:extLst>
          </p:cNvPr>
          <p:cNvSpPr>
            <a:spLocks noGrp="1"/>
          </p:cNvSpPr>
          <p:nvPr>
            <p:ph idx="1"/>
          </p:nvPr>
        </p:nvSpPr>
        <p:spPr/>
        <p:txBody>
          <a:bodyPr/>
          <a:lstStyle/>
          <a:p>
            <a:r>
              <a:rPr lang="en-US" sz="2200" dirty="0"/>
              <a:t>In computer architecture, particularly in x86 assembly language, </a:t>
            </a:r>
            <a:r>
              <a:rPr lang="en-US" sz="2200" b="1" dirty="0"/>
              <a:t>segment address</a:t>
            </a:r>
            <a:r>
              <a:rPr lang="en-US" sz="2200" dirty="0"/>
              <a:t> and </a:t>
            </a:r>
            <a:r>
              <a:rPr lang="en-US" sz="2200" b="1" dirty="0"/>
              <a:t>offset address</a:t>
            </a:r>
            <a:r>
              <a:rPr lang="en-US" sz="2200" dirty="0"/>
              <a:t> are used together to form a </a:t>
            </a:r>
            <a:r>
              <a:rPr lang="en-US" sz="2200" b="1" dirty="0"/>
              <a:t>physical address</a:t>
            </a:r>
            <a:r>
              <a:rPr lang="en-US" sz="2200" dirty="0"/>
              <a:t> in memory.</a:t>
            </a:r>
          </a:p>
          <a:p>
            <a:r>
              <a:rPr lang="en-US" sz="2200" b="1" dirty="0"/>
              <a:t>1. Segment Address:</a:t>
            </a:r>
          </a:p>
          <a:p>
            <a:pPr lvl="1">
              <a:buFont typeface="Wingdings" panose="05000000000000000000" pitchFamily="2" charset="2"/>
              <a:buChar char="v"/>
            </a:pPr>
            <a:r>
              <a:rPr lang="en-US" dirty="0"/>
              <a:t>The </a:t>
            </a:r>
            <a:r>
              <a:rPr lang="en-US" b="1" dirty="0"/>
              <a:t>segment address</a:t>
            </a:r>
            <a:r>
              <a:rPr lang="en-US" dirty="0"/>
              <a:t> is the base address that points to the beginning of a segment in memory.</a:t>
            </a:r>
          </a:p>
          <a:p>
            <a:pPr lvl="1">
              <a:buFont typeface="Wingdings" panose="05000000000000000000" pitchFamily="2" charset="2"/>
              <a:buChar char="v"/>
            </a:pPr>
            <a:r>
              <a:rPr lang="en-US" dirty="0"/>
              <a:t>Memory is divided into segments, such as the </a:t>
            </a:r>
            <a:r>
              <a:rPr lang="en-US" b="1" dirty="0"/>
              <a:t>Code Segment (CS)</a:t>
            </a:r>
            <a:r>
              <a:rPr lang="en-US" dirty="0"/>
              <a:t>, </a:t>
            </a:r>
            <a:r>
              <a:rPr lang="en-US" b="1" dirty="0"/>
              <a:t>Data Segment (DS)</a:t>
            </a:r>
            <a:r>
              <a:rPr lang="en-US" dirty="0"/>
              <a:t>, </a:t>
            </a:r>
            <a:r>
              <a:rPr lang="en-US" b="1" dirty="0"/>
              <a:t>Stack Segment (SS)</a:t>
            </a:r>
            <a:r>
              <a:rPr lang="en-US" dirty="0"/>
              <a:t>, etc.</a:t>
            </a:r>
          </a:p>
          <a:p>
            <a:pPr lvl="1">
              <a:buFont typeface="Wingdings" panose="05000000000000000000" pitchFamily="2" charset="2"/>
              <a:buChar char="v"/>
            </a:pPr>
            <a:r>
              <a:rPr lang="en-US" dirty="0"/>
              <a:t>Each segment starts at a specific location in memory, indicated by the segment address.</a:t>
            </a:r>
          </a:p>
          <a:p>
            <a:pPr lvl="1">
              <a:buFont typeface="Wingdings" panose="05000000000000000000" pitchFamily="2" charset="2"/>
              <a:buChar char="v"/>
            </a:pPr>
            <a:r>
              <a:rPr lang="en-US" dirty="0"/>
              <a:t>The segment address is stored in a segment register, such as </a:t>
            </a:r>
            <a:r>
              <a:rPr lang="en-US" b="1" dirty="0"/>
              <a:t>CS, DS, SS</a:t>
            </a:r>
            <a:r>
              <a:rPr lang="en-US" dirty="0"/>
              <a:t>, or </a:t>
            </a:r>
            <a:r>
              <a:rPr lang="en-US" b="1" dirty="0"/>
              <a:t>ES</a:t>
            </a:r>
            <a:r>
              <a:rPr lang="en-US" dirty="0"/>
              <a:t>.</a:t>
            </a:r>
          </a:p>
          <a:p>
            <a:endParaRPr lang="en-PK" sz="2200" dirty="0"/>
          </a:p>
        </p:txBody>
      </p:sp>
    </p:spTree>
    <p:extLst>
      <p:ext uri="{BB962C8B-B14F-4D97-AF65-F5344CB8AC3E}">
        <p14:creationId xmlns:p14="http://schemas.microsoft.com/office/powerpoint/2010/main" val="3541860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2FFF-AE3B-473D-CD49-76319CA4891C}"/>
              </a:ext>
            </a:extLst>
          </p:cNvPr>
          <p:cNvSpPr>
            <a:spLocks noGrp="1"/>
          </p:cNvSpPr>
          <p:nvPr>
            <p:ph type="title"/>
          </p:nvPr>
        </p:nvSpPr>
        <p:spPr/>
        <p:txBody>
          <a:bodyPr/>
          <a:lstStyle/>
          <a:p>
            <a:r>
              <a:rPr lang="en-US" dirty="0"/>
              <a:t>Offset Address</a:t>
            </a:r>
            <a:endParaRPr lang="en-PK" dirty="0"/>
          </a:p>
        </p:txBody>
      </p:sp>
      <p:sp>
        <p:nvSpPr>
          <p:cNvPr id="3" name="Content Placeholder 2">
            <a:extLst>
              <a:ext uri="{FF2B5EF4-FFF2-40B4-BE49-F238E27FC236}">
                <a16:creationId xmlns:a16="http://schemas.microsoft.com/office/drawing/2014/main" id="{3F95C09A-CD5D-EF0A-1C02-E2FCE6EFFB43}"/>
              </a:ext>
            </a:extLst>
          </p:cNvPr>
          <p:cNvSpPr>
            <a:spLocks noGrp="1"/>
          </p:cNvSpPr>
          <p:nvPr>
            <p:ph idx="1"/>
          </p:nvPr>
        </p:nvSpPr>
        <p:spPr/>
        <p:txBody>
          <a:bodyPr/>
          <a:lstStyle/>
          <a:p>
            <a:r>
              <a:rPr lang="en-US" b="1" dirty="0"/>
              <a:t>2. Offset Address:</a:t>
            </a:r>
          </a:p>
          <a:p>
            <a:pPr lvl="1" algn="just">
              <a:buFont typeface="Wingdings" panose="05000000000000000000" pitchFamily="2" charset="2"/>
              <a:buChar char="v"/>
            </a:pPr>
            <a:r>
              <a:rPr lang="en-US" sz="2400" dirty="0"/>
              <a:t>The </a:t>
            </a:r>
            <a:r>
              <a:rPr lang="en-US" sz="2400" b="1" dirty="0"/>
              <a:t>offset address</a:t>
            </a:r>
            <a:r>
              <a:rPr lang="en-US" sz="2400" dirty="0"/>
              <a:t> is an address within the segment, specifying the exact location relative to the start of the segment.</a:t>
            </a:r>
          </a:p>
          <a:p>
            <a:pPr lvl="1" algn="just">
              <a:buFont typeface="Wingdings" panose="05000000000000000000" pitchFamily="2" charset="2"/>
              <a:buChar char="v"/>
            </a:pPr>
            <a:r>
              <a:rPr lang="en-US" sz="2400" dirty="0"/>
              <a:t>It indicates how far, in bytes, a specific data or instruction is located from the segment's base address.</a:t>
            </a:r>
          </a:p>
          <a:p>
            <a:pPr lvl="1" algn="just">
              <a:buFont typeface="Wingdings" panose="05000000000000000000" pitchFamily="2" charset="2"/>
              <a:buChar char="v"/>
            </a:pPr>
            <a:r>
              <a:rPr lang="en-US" sz="2400" dirty="0"/>
              <a:t>The combination of the segment address and offset address gives the exact physical location of the data or instruction in memory.</a:t>
            </a:r>
          </a:p>
          <a:p>
            <a:endParaRPr lang="en-PK" dirty="0"/>
          </a:p>
        </p:txBody>
      </p:sp>
    </p:spTree>
    <p:extLst>
      <p:ext uri="{BB962C8B-B14F-4D97-AF65-F5344CB8AC3E}">
        <p14:creationId xmlns:p14="http://schemas.microsoft.com/office/powerpoint/2010/main" val="3481156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C98AE-1C65-D22C-13F8-A0E1A8C0BE95}"/>
              </a:ext>
            </a:extLst>
          </p:cNvPr>
          <p:cNvSpPr>
            <a:spLocks noGrp="1"/>
          </p:cNvSpPr>
          <p:nvPr>
            <p:ph type="title"/>
          </p:nvPr>
        </p:nvSpPr>
        <p:spPr/>
        <p:txBody>
          <a:bodyPr/>
          <a:lstStyle/>
          <a:p>
            <a:r>
              <a:rPr lang="en-US" b="1" dirty="0"/>
              <a:t>Physical Address</a:t>
            </a:r>
            <a:endParaRPr lang="en-PK" dirty="0"/>
          </a:p>
        </p:txBody>
      </p:sp>
      <p:sp>
        <p:nvSpPr>
          <p:cNvPr id="3" name="Content Placeholder 2">
            <a:extLst>
              <a:ext uri="{FF2B5EF4-FFF2-40B4-BE49-F238E27FC236}">
                <a16:creationId xmlns:a16="http://schemas.microsoft.com/office/drawing/2014/main" id="{4FC67738-B9C4-2715-9D3A-8185EFFB8F28}"/>
              </a:ext>
            </a:extLst>
          </p:cNvPr>
          <p:cNvSpPr>
            <a:spLocks noGrp="1"/>
          </p:cNvSpPr>
          <p:nvPr>
            <p:ph idx="1"/>
          </p:nvPr>
        </p:nvSpPr>
        <p:spPr/>
        <p:txBody>
          <a:bodyPr/>
          <a:lstStyle/>
          <a:p>
            <a:r>
              <a:rPr lang="en-US" sz="2100" dirty="0"/>
              <a:t>A </a:t>
            </a:r>
            <a:r>
              <a:rPr lang="en-US" sz="2100" b="1" dirty="0"/>
              <a:t>physical address</a:t>
            </a:r>
            <a:r>
              <a:rPr lang="en-US" sz="2100" dirty="0"/>
              <a:t> is the actual location in the computer's memory (RAM) where data or instructions are stored. It represents a unique memory location that the processor uses to access data, code, or other resources.</a:t>
            </a:r>
            <a:endParaRPr lang="en-US" sz="2100" b="1" dirty="0"/>
          </a:p>
          <a:p>
            <a:r>
              <a:rPr lang="en-US" sz="2100" b="1" dirty="0"/>
              <a:t>Calculation of Physical Address:</a:t>
            </a:r>
          </a:p>
          <a:p>
            <a:r>
              <a:rPr lang="en-US" sz="2100" dirty="0"/>
              <a:t>The physical address is calculated by combining the segment address and offset address using the formula:</a:t>
            </a:r>
          </a:p>
          <a:p>
            <a:r>
              <a:rPr lang="en-US" sz="2100" dirty="0"/>
              <a:t>Physical Address=(Segment Address×10H)+Offset Address </a:t>
            </a:r>
          </a:p>
          <a:p>
            <a:r>
              <a:rPr lang="en-US" sz="2100" dirty="0"/>
              <a:t>Physical Address = (Segment Address x 10H) + Offset Address</a:t>
            </a:r>
          </a:p>
          <a:p>
            <a:r>
              <a:rPr lang="en-US" sz="2100" dirty="0"/>
              <a:t>Physical Address=(Segment Address×10H)+Offset Address</a:t>
            </a:r>
          </a:p>
          <a:p>
            <a:r>
              <a:rPr lang="en-US" sz="2100" dirty="0"/>
              <a:t>Here, the segment address is multiplied by </a:t>
            </a:r>
            <a:r>
              <a:rPr lang="en-US" sz="2100" b="1" dirty="0"/>
              <a:t>16 (10H)</a:t>
            </a:r>
            <a:r>
              <a:rPr lang="en-US" sz="2100" dirty="0"/>
              <a:t> because, in the x86 architecture, segments are considered to start at memory locations that are multiples of 16.</a:t>
            </a:r>
          </a:p>
          <a:p>
            <a:endParaRPr lang="en-PK" sz="2100" dirty="0"/>
          </a:p>
        </p:txBody>
      </p:sp>
    </p:spTree>
    <p:extLst>
      <p:ext uri="{BB962C8B-B14F-4D97-AF65-F5344CB8AC3E}">
        <p14:creationId xmlns:p14="http://schemas.microsoft.com/office/powerpoint/2010/main" val="1236852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7235F-55FC-D4A2-E422-F1DE954FEF5B}"/>
              </a:ext>
            </a:extLst>
          </p:cNvPr>
          <p:cNvSpPr>
            <a:spLocks noGrp="1"/>
          </p:cNvSpPr>
          <p:nvPr>
            <p:ph type="title"/>
          </p:nvPr>
        </p:nvSpPr>
        <p:spPr/>
        <p:txBody>
          <a:bodyPr/>
          <a:lstStyle/>
          <a:p>
            <a:r>
              <a:rPr lang="en-US" b="1" dirty="0"/>
              <a:t>Example Explained</a:t>
            </a:r>
            <a:endParaRPr lang="en-PK" dirty="0"/>
          </a:p>
        </p:txBody>
      </p:sp>
      <p:sp>
        <p:nvSpPr>
          <p:cNvPr id="3" name="Content Placeholder 2">
            <a:extLst>
              <a:ext uri="{FF2B5EF4-FFF2-40B4-BE49-F238E27FC236}">
                <a16:creationId xmlns:a16="http://schemas.microsoft.com/office/drawing/2014/main" id="{07E018FC-674B-D77B-DD28-A6DA22DAAF14}"/>
              </a:ext>
            </a:extLst>
          </p:cNvPr>
          <p:cNvSpPr>
            <a:spLocks noGrp="1"/>
          </p:cNvSpPr>
          <p:nvPr>
            <p:ph idx="1"/>
          </p:nvPr>
        </p:nvSpPr>
        <p:spPr/>
        <p:txBody>
          <a:bodyPr/>
          <a:lstStyle/>
          <a:p>
            <a:r>
              <a:rPr lang="en-US" sz="2000" dirty="0"/>
              <a:t>Given:</a:t>
            </a:r>
          </a:p>
          <a:p>
            <a:pPr>
              <a:buFont typeface="Arial" panose="020B0604020202020204" pitchFamily="34" charset="0"/>
              <a:buChar char="•"/>
            </a:pPr>
            <a:r>
              <a:rPr lang="en-US" sz="2000" b="1" dirty="0"/>
              <a:t>DS (Data Segment) = 3000H</a:t>
            </a:r>
            <a:endParaRPr lang="en-US" sz="2000" dirty="0"/>
          </a:p>
          <a:p>
            <a:pPr>
              <a:buFont typeface="Arial" panose="020B0604020202020204" pitchFamily="34" charset="0"/>
              <a:buChar char="•"/>
            </a:pPr>
            <a:r>
              <a:rPr lang="en-US" sz="2000" b="1" dirty="0"/>
              <a:t>Offset Address = 1000H</a:t>
            </a:r>
            <a:endParaRPr lang="en-US" sz="2000" dirty="0"/>
          </a:p>
          <a:p>
            <a:r>
              <a:rPr lang="en-US" sz="2000" b="1" dirty="0"/>
              <a:t>Step 1:</a:t>
            </a:r>
            <a:r>
              <a:rPr lang="en-US" sz="2000" dirty="0"/>
              <a:t> Calculate the segment base address:</a:t>
            </a:r>
          </a:p>
          <a:p>
            <a:r>
              <a:rPr lang="en-US" sz="2000" dirty="0"/>
              <a:t>Segment Base Address=3000H×10H=30000H</a:t>
            </a:r>
          </a:p>
          <a:p>
            <a:r>
              <a:rPr lang="en-US" sz="2000" b="1" dirty="0"/>
              <a:t>Step 2:</a:t>
            </a:r>
            <a:r>
              <a:rPr lang="en-US" sz="2000" dirty="0"/>
              <a:t> Add the offset to the segment base address to get the physical address:</a:t>
            </a:r>
          </a:p>
          <a:p>
            <a:r>
              <a:rPr lang="en-US" sz="2000" dirty="0"/>
              <a:t>Physical Address=30000H+1000H=31000H</a:t>
            </a:r>
          </a:p>
          <a:p>
            <a:endParaRPr lang="en-PK" sz="2000" dirty="0"/>
          </a:p>
        </p:txBody>
      </p:sp>
    </p:spTree>
    <p:extLst>
      <p:ext uri="{BB962C8B-B14F-4D97-AF65-F5344CB8AC3E}">
        <p14:creationId xmlns:p14="http://schemas.microsoft.com/office/powerpoint/2010/main" val="637202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13FC-CCC9-410A-90C2-D4AD327CCBB7}"/>
              </a:ext>
            </a:extLst>
          </p:cNvPr>
          <p:cNvSpPr>
            <a:spLocks noGrp="1"/>
          </p:cNvSpPr>
          <p:nvPr>
            <p:ph type="title"/>
          </p:nvPr>
        </p:nvSpPr>
        <p:spPr/>
        <p:txBody>
          <a:bodyPr/>
          <a:lstStyle/>
          <a:p>
            <a:r>
              <a:rPr lang="en-US" b="1" dirty="0"/>
              <a:t>3. The Instruction Pointer (IP)</a:t>
            </a:r>
            <a:endParaRPr lang="en-US" dirty="0"/>
          </a:p>
        </p:txBody>
      </p:sp>
      <p:sp>
        <p:nvSpPr>
          <p:cNvPr id="3" name="Content Placeholder 2">
            <a:extLst>
              <a:ext uri="{FF2B5EF4-FFF2-40B4-BE49-F238E27FC236}">
                <a16:creationId xmlns:a16="http://schemas.microsoft.com/office/drawing/2014/main" id="{B74453D4-28DD-4EA0-B368-A20E2423A4E1}"/>
              </a:ext>
            </a:extLst>
          </p:cNvPr>
          <p:cNvSpPr>
            <a:spLocks noGrp="1"/>
          </p:cNvSpPr>
          <p:nvPr>
            <p:ph idx="1"/>
          </p:nvPr>
        </p:nvSpPr>
        <p:spPr/>
        <p:txBody>
          <a:bodyPr/>
          <a:lstStyle/>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The </a:t>
            </a:r>
            <a:r>
              <a:rPr kumimoji="0" lang="en-US" altLang="en-US" sz="2400" b="1" i="0" u="none" strike="noStrike" cap="none" normalizeH="0" baseline="0" dirty="0">
                <a:ln>
                  <a:noFill/>
                </a:ln>
                <a:solidFill>
                  <a:schemeClr val="tx1"/>
                </a:solidFill>
                <a:effectLst/>
                <a:latin typeface="Arial" panose="020B0604020202020204" pitchFamily="34" charset="0"/>
              </a:rPr>
              <a:t>IP</a:t>
            </a:r>
            <a:r>
              <a:rPr kumimoji="0" lang="en-US" altLang="en-US" sz="2400" b="0" i="0" u="none" strike="noStrike" cap="none" normalizeH="0" baseline="0" dirty="0">
                <a:ln>
                  <a:noFill/>
                </a:ln>
                <a:solidFill>
                  <a:schemeClr val="tx1"/>
                </a:solidFill>
                <a:effectLst/>
                <a:latin typeface="Arial" panose="020B0604020202020204" pitchFamily="34" charset="0"/>
              </a:rPr>
              <a:t> holds the </a:t>
            </a:r>
            <a:r>
              <a:rPr kumimoji="0" lang="en-US" altLang="en-US" sz="2400" b="1" i="0" u="none" strike="noStrike" cap="none" normalizeH="0" baseline="0" dirty="0">
                <a:ln>
                  <a:noFill/>
                </a:ln>
                <a:solidFill>
                  <a:schemeClr val="tx1"/>
                </a:solidFill>
                <a:effectLst/>
                <a:latin typeface="Arial" panose="020B0604020202020204" pitchFamily="34" charset="0"/>
              </a:rPr>
              <a:t>offset address</a:t>
            </a:r>
            <a:r>
              <a:rPr kumimoji="0" lang="en-US" altLang="en-US" sz="2400" b="0" i="0" u="none" strike="noStrike" cap="none" normalizeH="0" baseline="0" dirty="0">
                <a:ln>
                  <a:noFill/>
                </a:ln>
                <a:solidFill>
                  <a:schemeClr val="tx1"/>
                </a:solidFill>
                <a:effectLst/>
                <a:latin typeface="Arial" panose="020B0604020202020204" pitchFamily="34" charset="0"/>
              </a:rPr>
              <a:t> of the next instruction to be executed within the </a:t>
            </a:r>
            <a:r>
              <a:rPr kumimoji="0" lang="en-US" altLang="en-US" sz="2400" b="1" i="0" u="none" strike="noStrike" cap="none" normalizeH="0" baseline="0" dirty="0">
                <a:ln>
                  <a:noFill/>
                </a:ln>
                <a:solidFill>
                  <a:schemeClr val="tx1"/>
                </a:solidFill>
                <a:effectLst/>
                <a:latin typeface="Arial" panose="020B0604020202020204" pitchFamily="34" charset="0"/>
              </a:rPr>
              <a:t>code segment (CS)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The combination of </a:t>
            </a:r>
            <a:r>
              <a:rPr kumimoji="0" lang="en-US" altLang="en-US" sz="2400" b="1" i="0" u="none" strike="noStrike" cap="none" normalizeH="0" baseline="0" dirty="0">
                <a:ln>
                  <a:noFill/>
                </a:ln>
                <a:solidFill>
                  <a:schemeClr val="tx1"/>
                </a:solidFill>
                <a:effectLst/>
                <a:latin typeface="Arial" panose="020B0604020202020204" pitchFamily="34" charset="0"/>
              </a:rPr>
              <a:t>CS </a:t>
            </a:r>
            <a:r>
              <a:rPr kumimoji="0" lang="en-US" altLang="en-US" sz="2400" b="0" i="0" u="none" strike="noStrike" cap="none" normalizeH="0" baseline="0" dirty="0">
                <a:ln>
                  <a:noFill/>
                </a:ln>
                <a:solidFill>
                  <a:schemeClr val="tx1"/>
                </a:solidFill>
                <a:effectLst/>
                <a:latin typeface="Arial" panose="020B0604020202020204" pitchFamily="34" charset="0"/>
              </a:rPr>
              <a:t>forms the </a:t>
            </a:r>
            <a:r>
              <a:rPr kumimoji="0" lang="en-US" altLang="en-US" sz="2400" b="1" i="0" u="none" strike="noStrike" cap="none" normalizeH="0" baseline="0" dirty="0">
                <a:ln>
                  <a:noFill/>
                </a:ln>
                <a:solidFill>
                  <a:schemeClr val="tx1"/>
                </a:solidFill>
                <a:effectLst/>
                <a:latin typeface="Arial" panose="020B0604020202020204" pitchFamily="34" charset="0"/>
              </a:rPr>
              <a:t>physical address</a:t>
            </a:r>
            <a:r>
              <a:rPr kumimoji="0" lang="en-US" altLang="en-US" sz="2400" b="0" i="0" u="none" strike="noStrike" cap="none" normalizeH="0" baseline="0" dirty="0">
                <a:ln>
                  <a:noFill/>
                </a:ln>
                <a:solidFill>
                  <a:schemeClr val="tx1"/>
                </a:solidFill>
                <a:effectLst/>
                <a:latin typeface="Arial" panose="020B0604020202020204" pitchFamily="34" charset="0"/>
              </a:rPr>
              <a:t> of the current instruction being fetched</a:t>
            </a:r>
            <a:endParaRPr lang="en-US"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dirty="0"/>
              <a:t>Physical Address = (CS × 10H) + IP</a:t>
            </a:r>
          </a:p>
          <a:p>
            <a:r>
              <a:rPr lang="en-US" sz="2100" b="1" dirty="0"/>
              <a:t>How it works:</a:t>
            </a:r>
          </a:p>
          <a:p>
            <a:pPr lvl="1">
              <a:buFont typeface="Arial" panose="020B0604020202020204" pitchFamily="34" charset="0"/>
              <a:buChar char="•"/>
            </a:pPr>
            <a:r>
              <a:rPr lang="en-US" sz="2100" dirty="0"/>
              <a:t>If </a:t>
            </a:r>
            <a:r>
              <a:rPr lang="en-US" sz="2100" b="1" dirty="0"/>
              <a:t>CS = 2000H</a:t>
            </a:r>
            <a:r>
              <a:rPr lang="en-US" sz="2100" dirty="0"/>
              <a:t> and </a:t>
            </a:r>
            <a:r>
              <a:rPr lang="en-US" sz="2100" b="1" dirty="0"/>
              <a:t>IP = 0040H</a:t>
            </a:r>
            <a:r>
              <a:rPr lang="en-US" sz="2100" dirty="0"/>
              <a:t>, the BIU generates the physical address </a:t>
            </a:r>
            <a:r>
              <a:rPr lang="en-US" sz="2100" b="1" dirty="0"/>
              <a:t>20040H</a:t>
            </a:r>
            <a:r>
              <a:rPr lang="en-US" sz="2100" dirty="0"/>
              <a:t> to fetch the next instruction.</a:t>
            </a:r>
          </a:p>
          <a:p>
            <a:pPr lvl="1">
              <a:buFont typeface="Arial" panose="020B0604020202020204" pitchFamily="34" charset="0"/>
              <a:buChar char="•"/>
            </a:pPr>
            <a:r>
              <a:rPr lang="en-US" sz="2100" dirty="0"/>
              <a:t>When an instruction executes, the </a:t>
            </a:r>
            <a:r>
              <a:rPr lang="en-US" sz="2100" b="1" dirty="0"/>
              <a:t>IP</a:t>
            </a:r>
            <a:r>
              <a:rPr lang="en-US" sz="2100" dirty="0"/>
              <a:t> is incremented automatically, pointing to the next instruction.</a:t>
            </a:r>
          </a:p>
          <a:p>
            <a:pPr marR="0" lvl="0" algn="l" defTabSz="914400" rtl="0" eaLnBrk="0" fontAlgn="base" latinLnBrk="0" hangingPunct="0">
              <a:lnSpc>
                <a:spcPct val="100000"/>
              </a:lnSpc>
              <a:spcBef>
                <a:spcPct val="0"/>
              </a:spcBef>
              <a:spcAft>
                <a:spcPct val="0"/>
              </a:spcAft>
              <a:buClrTx/>
              <a:buSzTx/>
              <a:tabLst/>
            </a:pPr>
            <a:endParaRPr lang="en-US" dirty="0"/>
          </a:p>
        </p:txBody>
      </p:sp>
    </p:spTree>
    <p:extLst>
      <p:ext uri="{BB962C8B-B14F-4D97-AF65-F5344CB8AC3E}">
        <p14:creationId xmlns:p14="http://schemas.microsoft.com/office/powerpoint/2010/main" val="684116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24512-0D35-4E38-BA50-BB4545111C3D}"/>
              </a:ext>
            </a:extLst>
          </p:cNvPr>
          <p:cNvSpPr>
            <a:spLocks noGrp="1"/>
          </p:cNvSpPr>
          <p:nvPr>
            <p:ph type="title"/>
          </p:nvPr>
        </p:nvSpPr>
        <p:spPr/>
        <p:txBody>
          <a:bodyPr/>
          <a:lstStyle/>
          <a:p>
            <a:r>
              <a:rPr lang="en-US" b="1" dirty="0"/>
              <a:t>4. Address Summing Block (Σ)</a:t>
            </a:r>
            <a:endParaRPr lang="en-US" dirty="0"/>
          </a:p>
        </p:txBody>
      </p:sp>
      <p:sp>
        <p:nvSpPr>
          <p:cNvPr id="3" name="Content Placeholder 2">
            <a:extLst>
              <a:ext uri="{FF2B5EF4-FFF2-40B4-BE49-F238E27FC236}">
                <a16:creationId xmlns:a16="http://schemas.microsoft.com/office/drawing/2014/main" id="{6B506B7F-20F4-4250-9743-7DAD723D59D7}"/>
              </a:ext>
            </a:extLst>
          </p:cNvPr>
          <p:cNvSpPr>
            <a:spLocks noGrp="1"/>
          </p:cNvSpPr>
          <p:nvPr>
            <p:ph idx="1"/>
          </p:nvPr>
        </p:nvSpPr>
        <p:spPr/>
        <p:txBody>
          <a:bodyPr/>
          <a:lstStyle/>
          <a:p>
            <a:pPr>
              <a:buFont typeface="Arial" panose="020B0604020202020204" pitchFamily="34" charset="0"/>
              <a:buChar char="•"/>
            </a:pPr>
            <a:r>
              <a:rPr lang="en-US" dirty="0"/>
              <a:t>This block performs the </a:t>
            </a:r>
            <a:r>
              <a:rPr lang="en-US" b="1" dirty="0"/>
              <a:t>address calculation</a:t>
            </a:r>
            <a:r>
              <a:rPr lang="en-US" dirty="0"/>
              <a:t> required for </a:t>
            </a:r>
            <a:r>
              <a:rPr lang="en-US" b="1" dirty="0"/>
              <a:t>segmented memory addressing</a:t>
            </a:r>
            <a:r>
              <a:rPr lang="en-US" dirty="0"/>
              <a:t>.</a:t>
            </a:r>
          </a:p>
          <a:p>
            <a:pPr>
              <a:buFont typeface="Arial" panose="020B0604020202020204" pitchFamily="34" charset="0"/>
              <a:buChar char="•"/>
            </a:pPr>
            <a:r>
              <a:rPr lang="en-US" dirty="0"/>
              <a:t>It </a:t>
            </a:r>
            <a:r>
              <a:rPr lang="en-US" b="1" dirty="0"/>
              <a:t>adds the segment address</a:t>
            </a:r>
            <a:r>
              <a:rPr lang="en-US" dirty="0"/>
              <a:t> (from a segment register) to the </a:t>
            </a:r>
            <a:r>
              <a:rPr lang="en-US" b="1" dirty="0"/>
              <a:t>offset address</a:t>
            </a:r>
            <a:r>
              <a:rPr lang="en-US" dirty="0"/>
              <a:t> (from the IP or another register).</a:t>
            </a:r>
          </a:p>
          <a:p>
            <a:pPr>
              <a:buFont typeface="Arial" panose="020B0604020202020204" pitchFamily="34" charset="0"/>
              <a:buChar char="•"/>
            </a:pPr>
            <a:r>
              <a:rPr lang="en-US" dirty="0"/>
              <a:t>Since each segment address is multiplied by </a:t>
            </a:r>
            <a:r>
              <a:rPr lang="en-US" b="1" dirty="0"/>
              <a:t>16 (10H)</a:t>
            </a:r>
            <a:r>
              <a:rPr lang="en-US" dirty="0"/>
              <a:t>, the summing block handles this conversion and computes the </a:t>
            </a:r>
            <a:r>
              <a:rPr lang="en-US" b="1" dirty="0"/>
              <a:t>physical address</a:t>
            </a:r>
            <a:r>
              <a:rPr lang="en-US" dirty="0"/>
              <a:t>.</a:t>
            </a:r>
          </a:p>
          <a:p>
            <a:r>
              <a:rPr lang="en-US" b="1" dirty="0"/>
              <a:t>How it works:</a:t>
            </a:r>
          </a:p>
          <a:p>
            <a:pPr>
              <a:buFont typeface="Arial" panose="020B0604020202020204" pitchFamily="34" charset="0"/>
              <a:buChar char="•"/>
            </a:pPr>
            <a:r>
              <a:rPr lang="en-US" dirty="0"/>
              <a:t>Example:</a:t>
            </a:r>
            <a:br>
              <a:rPr lang="en-US" dirty="0"/>
            </a:br>
            <a:r>
              <a:rPr lang="en-US" dirty="0"/>
              <a:t>If </a:t>
            </a:r>
            <a:r>
              <a:rPr lang="en-US" b="1" dirty="0"/>
              <a:t>CS = 2000H</a:t>
            </a:r>
            <a:r>
              <a:rPr lang="en-US" dirty="0"/>
              <a:t> and </a:t>
            </a:r>
            <a:r>
              <a:rPr lang="en-US" b="1" dirty="0"/>
              <a:t>IP = 0040H</a:t>
            </a:r>
            <a:r>
              <a:rPr lang="en-US" dirty="0"/>
              <a:t>, the </a:t>
            </a:r>
            <a:r>
              <a:rPr lang="en-US" b="1" dirty="0"/>
              <a:t>Address Summing Block</a:t>
            </a:r>
            <a:r>
              <a:rPr lang="en-US" dirty="0"/>
              <a:t> generates:</a:t>
            </a:r>
          </a:p>
          <a:p>
            <a:endParaRPr lang="en-US" dirty="0"/>
          </a:p>
        </p:txBody>
      </p:sp>
    </p:spTree>
    <p:extLst>
      <p:ext uri="{BB962C8B-B14F-4D97-AF65-F5344CB8AC3E}">
        <p14:creationId xmlns:p14="http://schemas.microsoft.com/office/powerpoint/2010/main" val="2673905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lstStyle/>
          <a:p>
            <a:r>
              <a:rPr lang="en-US" dirty="0"/>
              <a:t>General Purpose Registers</a:t>
            </a:r>
          </a:p>
          <a:p>
            <a:r>
              <a:rPr lang="en-US" dirty="0"/>
              <a:t>Segment Registers</a:t>
            </a:r>
          </a:p>
          <a:p>
            <a:r>
              <a:rPr lang="en-US" dirty="0"/>
              <a:t>Memory Organization</a:t>
            </a:r>
          </a:p>
          <a:p>
            <a:r>
              <a:rPr lang="en-US" dirty="0"/>
              <a:t>Pointer/Base Registers</a:t>
            </a:r>
          </a:p>
          <a:p>
            <a:r>
              <a:rPr lang="en-US" dirty="0"/>
              <a:t>Flag Registers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30AF9-0B15-47D4-AAE1-238A104A47C6}"/>
              </a:ext>
            </a:extLst>
          </p:cNvPr>
          <p:cNvSpPr>
            <a:spLocks noGrp="1"/>
          </p:cNvSpPr>
          <p:nvPr>
            <p:ph type="title"/>
          </p:nvPr>
        </p:nvSpPr>
        <p:spPr/>
        <p:txBody>
          <a:bodyPr/>
          <a:lstStyle/>
          <a:p>
            <a:r>
              <a:rPr lang="en-US" b="1" dirty="0"/>
              <a:t>4. Address Summing Block (Σ)</a:t>
            </a:r>
            <a:endParaRPr lang="en-US" dirty="0"/>
          </a:p>
        </p:txBody>
      </p:sp>
      <p:sp>
        <p:nvSpPr>
          <p:cNvPr id="3" name="Content Placeholder 2">
            <a:extLst>
              <a:ext uri="{FF2B5EF4-FFF2-40B4-BE49-F238E27FC236}">
                <a16:creationId xmlns:a16="http://schemas.microsoft.com/office/drawing/2014/main" id="{65226A33-D396-4017-A5D0-68DA32634998}"/>
              </a:ext>
            </a:extLst>
          </p:cNvPr>
          <p:cNvSpPr>
            <a:spLocks noGrp="1"/>
          </p:cNvSpPr>
          <p:nvPr>
            <p:ph idx="1"/>
          </p:nvPr>
        </p:nvSpPr>
        <p:spPr/>
        <p:txBody>
          <a:bodyPr/>
          <a:lstStyle/>
          <a:p>
            <a:r>
              <a:rPr lang="pt-BR" dirty="0"/>
              <a:t>Physical Address = (2000H × 10H) + 0040H = 20040H</a:t>
            </a:r>
          </a:p>
          <a:p>
            <a:r>
              <a:rPr lang="en-US" dirty="0"/>
              <a:t>The calculated physical address is used by the BIU to access memory.</a:t>
            </a:r>
          </a:p>
          <a:p>
            <a:endParaRPr lang="en-US" dirty="0"/>
          </a:p>
        </p:txBody>
      </p:sp>
    </p:spTree>
    <p:extLst>
      <p:ext uri="{BB962C8B-B14F-4D97-AF65-F5344CB8AC3E}">
        <p14:creationId xmlns:p14="http://schemas.microsoft.com/office/powerpoint/2010/main" val="567829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A691-2D91-4CBB-82B4-E1AE21D05488}"/>
              </a:ext>
            </a:extLst>
          </p:cNvPr>
          <p:cNvSpPr>
            <a:spLocks noGrp="1"/>
          </p:cNvSpPr>
          <p:nvPr>
            <p:ph type="title"/>
          </p:nvPr>
        </p:nvSpPr>
        <p:spPr/>
        <p:txBody>
          <a:bodyPr/>
          <a:lstStyle/>
          <a:p>
            <a:r>
              <a:rPr lang="en-US" sz="3600" b="1" dirty="0"/>
              <a:t>Summary of BIU Components</a:t>
            </a:r>
            <a:endParaRPr lang="en-US" dirty="0"/>
          </a:p>
        </p:txBody>
      </p:sp>
      <p:sp>
        <p:nvSpPr>
          <p:cNvPr id="3" name="Content Placeholder 2">
            <a:extLst>
              <a:ext uri="{FF2B5EF4-FFF2-40B4-BE49-F238E27FC236}">
                <a16:creationId xmlns:a16="http://schemas.microsoft.com/office/drawing/2014/main" id="{94822942-8856-4EEE-85A7-0596F31CF85E}"/>
              </a:ext>
            </a:extLst>
          </p:cNvPr>
          <p:cNvSpPr>
            <a:spLocks noGrp="1"/>
          </p:cNvSpPr>
          <p:nvPr>
            <p:ph idx="1"/>
          </p:nvPr>
        </p:nvSpPr>
        <p:spPr/>
        <p:txBody>
          <a:bodyPr/>
          <a:lstStyle/>
          <a:p>
            <a:pPr>
              <a:buFont typeface="+mj-lt"/>
              <a:buAutoNum type="arabicPeriod"/>
            </a:pPr>
            <a:r>
              <a:rPr lang="en-US" sz="2200" b="1" dirty="0"/>
              <a:t>6-Byte Instruction Queue</a:t>
            </a:r>
            <a:r>
              <a:rPr lang="en-US" sz="2200" dirty="0"/>
              <a:t>: Holds pre-fetched instructions to enable pipelining.</a:t>
            </a:r>
          </a:p>
          <a:p>
            <a:pPr>
              <a:buFont typeface="+mj-lt"/>
              <a:buAutoNum type="arabicPeriod"/>
            </a:pPr>
            <a:r>
              <a:rPr lang="en-US" sz="2200" b="1" dirty="0"/>
              <a:t>Segment Registers (CS, DS, ES, SS)</a:t>
            </a:r>
            <a:r>
              <a:rPr lang="en-US" sz="2200" dirty="0"/>
              <a:t>: Hold base addresses of different memory segments (code, data, stack, extra).</a:t>
            </a:r>
          </a:p>
          <a:p>
            <a:pPr>
              <a:buFont typeface="+mj-lt"/>
              <a:buAutoNum type="arabicPeriod"/>
            </a:pPr>
            <a:r>
              <a:rPr lang="en-US" sz="2200" b="1" dirty="0"/>
              <a:t>Instruction Pointer (IP)</a:t>
            </a:r>
            <a:r>
              <a:rPr lang="en-US" sz="2200" dirty="0"/>
              <a:t>: Holds the offset of the next instruction to be executed.</a:t>
            </a:r>
          </a:p>
          <a:p>
            <a:pPr>
              <a:buFont typeface="+mj-lt"/>
              <a:buAutoNum type="arabicPeriod"/>
            </a:pPr>
            <a:r>
              <a:rPr lang="en-US" sz="2200" b="1" dirty="0"/>
              <a:t>Address Summing Block (Σ)</a:t>
            </a:r>
            <a:r>
              <a:rPr lang="en-US" sz="2200" dirty="0"/>
              <a:t>: Adds segment and offset addresses to generate the final physical address.</a:t>
            </a:r>
          </a:p>
          <a:p>
            <a:r>
              <a:rPr lang="en-US" sz="2200" dirty="0"/>
              <a:t>Together, these components allow the </a:t>
            </a:r>
            <a:r>
              <a:rPr lang="en-US" sz="2200" b="1" dirty="0"/>
              <a:t>BIU</a:t>
            </a:r>
            <a:r>
              <a:rPr lang="en-US" sz="2200" dirty="0"/>
              <a:t> to efficiently manage memory addressing and prefetch instructions, optimizing the performance of the 8086 processor.</a:t>
            </a:r>
          </a:p>
          <a:p>
            <a:endParaRPr lang="en-US" sz="2200" dirty="0"/>
          </a:p>
        </p:txBody>
      </p:sp>
    </p:spTree>
    <p:extLst>
      <p:ext uri="{BB962C8B-B14F-4D97-AF65-F5344CB8AC3E}">
        <p14:creationId xmlns:p14="http://schemas.microsoft.com/office/powerpoint/2010/main" val="3313295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1623-B321-4542-89D4-AFCF4CAFA023}"/>
              </a:ext>
            </a:extLst>
          </p:cNvPr>
          <p:cNvSpPr>
            <a:spLocks noGrp="1"/>
          </p:cNvSpPr>
          <p:nvPr>
            <p:ph type="title"/>
          </p:nvPr>
        </p:nvSpPr>
        <p:spPr/>
        <p:txBody>
          <a:bodyPr/>
          <a:lstStyle/>
          <a:p>
            <a:r>
              <a:rPr lang="en-US" b="1" dirty="0"/>
              <a:t>Reason to multiply with 10h?</a:t>
            </a:r>
            <a:endParaRPr lang="en-US" dirty="0"/>
          </a:p>
        </p:txBody>
      </p:sp>
      <p:sp>
        <p:nvSpPr>
          <p:cNvPr id="3" name="Content Placeholder 2">
            <a:extLst>
              <a:ext uri="{FF2B5EF4-FFF2-40B4-BE49-F238E27FC236}">
                <a16:creationId xmlns:a16="http://schemas.microsoft.com/office/drawing/2014/main" id="{5FEDD438-2F21-44A9-8BD2-5E3FD0CDB40D}"/>
              </a:ext>
            </a:extLst>
          </p:cNvPr>
          <p:cNvSpPr>
            <a:spLocks noGrp="1"/>
          </p:cNvSpPr>
          <p:nvPr>
            <p:ph idx="1"/>
          </p:nvPr>
        </p:nvSpPr>
        <p:spPr/>
        <p:txBody>
          <a:bodyPr/>
          <a:lstStyle/>
          <a:p>
            <a:r>
              <a:rPr lang="en-US" b="1" dirty="0"/>
              <a:t>1. 20-bit Physical Address Requirement</a:t>
            </a:r>
          </a:p>
          <a:p>
            <a:pPr lvl="1"/>
            <a:r>
              <a:rPr lang="en-US" dirty="0"/>
              <a:t>The 8086 processor has a 20-bit address bus, which means it can address up to 1 MB of memory (2²⁰ = 1,048,576 bytes).</a:t>
            </a:r>
          </a:p>
          <a:p>
            <a:pPr lvl="1"/>
            <a:r>
              <a:rPr lang="en-US" dirty="0"/>
              <a:t>However, the segment registers (CS, DS, SS, ES) and the Instruction Pointer (IP) or other offsets are only 16 bits wide, which can hold values from 0 to 65535 (FFFFH).</a:t>
            </a:r>
          </a:p>
          <a:p>
            <a:r>
              <a:rPr lang="en-US" b="1" dirty="0"/>
              <a:t>2. Segment-Offset Addressing</a:t>
            </a:r>
          </a:p>
          <a:p>
            <a:pPr lvl="1"/>
            <a:r>
              <a:rPr lang="en-US" dirty="0"/>
              <a:t>To generate a 20-bit </a:t>
            </a:r>
            <a:r>
              <a:rPr lang="en-US" b="1" dirty="0"/>
              <a:t>physical address</a:t>
            </a:r>
            <a:r>
              <a:rPr lang="en-US" dirty="0"/>
              <a:t>, the 8086 processor uses </a:t>
            </a:r>
            <a:r>
              <a:rPr lang="en-US" b="1" dirty="0"/>
              <a:t>two 16-bit values</a:t>
            </a:r>
            <a:r>
              <a:rPr lang="en-US" dirty="0"/>
              <a:t>:</a:t>
            </a:r>
          </a:p>
          <a:p>
            <a:pPr lvl="1"/>
            <a:r>
              <a:rPr lang="en-US" b="1" dirty="0"/>
              <a:t>Segment address</a:t>
            </a:r>
            <a:r>
              <a:rPr lang="en-US" dirty="0"/>
              <a:t> (from a segment register, e.g. CS)</a:t>
            </a:r>
          </a:p>
          <a:p>
            <a:pPr lvl="1"/>
            <a:r>
              <a:rPr lang="en-US" b="1" dirty="0"/>
              <a:t>Offset address</a:t>
            </a:r>
            <a:r>
              <a:rPr lang="en-US" dirty="0"/>
              <a:t> (from IP or a general-purpose register)</a:t>
            </a:r>
          </a:p>
          <a:p>
            <a:pPr lvl="1"/>
            <a:r>
              <a:rPr lang="en-US" dirty="0"/>
              <a:t>The </a:t>
            </a:r>
            <a:r>
              <a:rPr lang="en-US" b="1" dirty="0"/>
              <a:t>segment address</a:t>
            </a:r>
            <a:r>
              <a:rPr lang="en-US" dirty="0"/>
              <a:t> stored in the segment register is treated as the </a:t>
            </a:r>
            <a:r>
              <a:rPr lang="en-US" b="1" dirty="0"/>
              <a:t>starting point of a 64 KB block</a:t>
            </a:r>
            <a:r>
              <a:rPr lang="en-US" dirty="0"/>
              <a:t> of memory</a:t>
            </a:r>
          </a:p>
          <a:p>
            <a:pPr lvl="1"/>
            <a:endParaRPr lang="en-US" dirty="0"/>
          </a:p>
        </p:txBody>
      </p:sp>
    </p:spTree>
    <p:extLst>
      <p:ext uri="{BB962C8B-B14F-4D97-AF65-F5344CB8AC3E}">
        <p14:creationId xmlns:p14="http://schemas.microsoft.com/office/powerpoint/2010/main" val="1516884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0C7C6-64B5-4FED-8A10-313C970063D6}"/>
              </a:ext>
            </a:extLst>
          </p:cNvPr>
          <p:cNvSpPr>
            <a:spLocks noGrp="1"/>
          </p:cNvSpPr>
          <p:nvPr>
            <p:ph type="title"/>
          </p:nvPr>
        </p:nvSpPr>
        <p:spPr/>
        <p:txBody>
          <a:bodyPr/>
          <a:lstStyle/>
          <a:p>
            <a:r>
              <a:rPr lang="en-US" b="1" dirty="0"/>
              <a:t>Reason to multiply with 10h?</a:t>
            </a:r>
            <a:endParaRPr lang="en-US" dirty="0"/>
          </a:p>
        </p:txBody>
      </p:sp>
      <p:sp>
        <p:nvSpPr>
          <p:cNvPr id="3" name="Content Placeholder 2">
            <a:extLst>
              <a:ext uri="{FF2B5EF4-FFF2-40B4-BE49-F238E27FC236}">
                <a16:creationId xmlns:a16="http://schemas.microsoft.com/office/drawing/2014/main" id="{73667527-03D5-4D10-A0F4-B273D97B8EFA}"/>
              </a:ext>
            </a:extLst>
          </p:cNvPr>
          <p:cNvSpPr>
            <a:spLocks noGrp="1"/>
          </p:cNvSpPr>
          <p:nvPr>
            <p:ph idx="1"/>
          </p:nvPr>
        </p:nvSpPr>
        <p:spPr/>
        <p:txBody>
          <a:bodyPr/>
          <a:lstStyle/>
          <a:p>
            <a:r>
              <a:rPr lang="en-US" dirty="0"/>
              <a:t>Example: If the </a:t>
            </a:r>
            <a:r>
              <a:rPr lang="en-US" b="1" dirty="0"/>
              <a:t>Code Segment (CS)</a:t>
            </a:r>
            <a:r>
              <a:rPr lang="en-US" dirty="0"/>
              <a:t> register holds 2000H, the </a:t>
            </a:r>
            <a:r>
              <a:rPr lang="en-US" b="1" dirty="0"/>
              <a:t>block of memory</a:t>
            </a:r>
            <a:r>
              <a:rPr lang="en-US" dirty="0"/>
              <a:t> begins at address </a:t>
            </a:r>
            <a:r>
              <a:rPr lang="en-US" b="1" dirty="0"/>
              <a:t>20000H</a:t>
            </a:r>
          </a:p>
          <a:p>
            <a:r>
              <a:rPr lang="en-US" b="1" dirty="0"/>
              <a:t>3. Multiplication by 16 (10H)</a:t>
            </a:r>
          </a:p>
          <a:p>
            <a:pPr lvl="1">
              <a:buFont typeface="Wingdings" panose="05000000000000000000" pitchFamily="2" charset="2"/>
              <a:buChar char="v"/>
            </a:pPr>
            <a:r>
              <a:rPr lang="en-US" dirty="0"/>
              <a:t>To convert the </a:t>
            </a:r>
            <a:r>
              <a:rPr lang="en-US" b="1" dirty="0"/>
              <a:t>16-bit segment address</a:t>
            </a:r>
            <a:r>
              <a:rPr lang="en-US" dirty="0"/>
              <a:t> into the </a:t>
            </a:r>
            <a:r>
              <a:rPr lang="en-US" b="1" dirty="0"/>
              <a:t>starting physical address</a:t>
            </a:r>
            <a:r>
              <a:rPr lang="en-US" dirty="0"/>
              <a:t> of a segment, the 8086 architecture </a:t>
            </a:r>
            <a:r>
              <a:rPr lang="en-US" b="1" dirty="0"/>
              <a:t>multiplies the segment address by 16 (10H)</a:t>
            </a:r>
            <a:r>
              <a:rPr lang="en-US" dirty="0"/>
              <a:t>.</a:t>
            </a:r>
          </a:p>
          <a:p>
            <a:pPr marL="1146175" lvl="2" indent="-342900">
              <a:buFont typeface="Wingdings" panose="05000000000000000000" pitchFamily="2" charset="2"/>
              <a:buChar char="v"/>
            </a:pPr>
            <a:r>
              <a:rPr lang="en-US" dirty="0"/>
              <a:t>This multiplication shifts the segment address </a:t>
            </a:r>
            <a:r>
              <a:rPr lang="en-US" b="1" dirty="0"/>
              <a:t>4 bits to the left</a:t>
            </a:r>
            <a:r>
              <a:rPr lang="en-US" dirty="0"/>
              <a:t> (equivalent to multiplying by 2⁴).</a:t>
            </a:r>
          </a:p>
          <a:p>
            <a:r>
              <a:rPr lang="en-US" b="1" dirty="0"/>
              <a:t>Reason</a:t>
            </a:r>
            <a:r>
              <a:rPr lang="en-US" dirty="0"/>
              <a:t>:</a:t>
            </a:r>
            <a:br>
              <a:rPr lang="en-US" dirty="0"/>
            </a:br>
            <a:r>
              <a:rPr lang="en-US" dirty="0"/>
              <a:t>Since each segment can </a:t>
            </a:r>
            <a:r>
              <a:rPr lang="en-US" b="1" dirty="0"/>
              <a:t>start only at addresses that are multiples of 16 bytes</a:t>
            </a:r>
            <a:r>
              <a:rPr lang="en-US" dirty="0"/>
              <a:t>, multiplying the segment address ensures proper alignment in memory.</a:t>
            </a:r>
          </a:p>
          <a:p>
            <a:endParaRPr lang="en-US" dirty="0"/>
          </a:p>
          <a:p>
            <a:endParaRPr lang="en-US" dirty="0"/>
          </a:p>
        </p:txBody>
      </p:sp>
    </p:spTree>
    <p:extLst>
      <p:ext uri="{BB962C8B-B14F-4D97-AF65-F5344CB8AC3E}">
        <p14:creationId xmlns:p14="http://schemas.microsoft.com/office/powerpoint/2010/main" val="2616114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11880-AA0B-4C4C-9070-E9DA23418FCB}"/>
              </a:ext>
            </a:extLst>
          </p:cNvPr>
          <p:cNvSpPr>
            <a:spLocks noGrp="1"/>
          </p:cNvSpPr>
          <p:nvPr>
            <p:ph type="title"/>
          </p:nvPr>
        </p:nvSpPr>
        <p:spPr/>
        <p:txBody>
          <a:bodyPr/>
          <a:lstStyle/>
          <a:p>
            <a:r>
              <a:rPr lang="en-US" b="1" dirty="0"/>
              <a:t>Reason to multiply with 10h?</a:t>
            </a:r>
            <a:endParaRPr lang="en-US" dirty="0"/>
          </a:p>
        </p:txBody>
      </p:sp>
      <p:sp>
        <p:nvSpPr>
          <p:cNvPr id="3" name="Content Placeholder 2">
            <a:extLst>
              <a:ext uri="{FF2B5EF4-FFF2-40B4-BE49-F238E27FC236}">
                <a16:creationId xmlns:a16="http://schemas.microsoft.com/office/drawing/2014/main" id="{C3EB9E21-17A8-484B-A6EA-A6976311A5C3}"/>
              </a:ext>
            </a:extLst>
          </p:cNvPr>
          <p:cNvSpPr>
            <a:spLocks noGrp="1"/>
          </p:cNvSpPr>
          <p:nvPr>
            <p:ph idx="1"/>
          </p:nvPr>
        </p:nvSpPr>
        <p:spPr/>
        <p:txBody>
          <a:bodyPr/>
          <a:lstStyle/>
          <a:p>
            <a:r>
              <a:rPr lang="pt-BR" sz="2200" dirty="0"/>
              <a:t>CS = 2000H  →  Physical Address = 2000H × 10H = 20000H</a:t>
            </a:r>
          </a:p>
          <a:p>
            <a:r>
              <a:rPr lang="en-US" sz="2200" b="1" dirty="0"/>
              <a:t>4. Physical Address Calculation Example</a:t>
            </a:r>
          </a:p>
          <a:p>
            <a:r>
              <a:rPr lang="en-US" sz="2200" dirty="0"/>
              <a:t>If:</a:t>
            </a:r>
          </a:p>
          <a:p>
            <a:pPr lvl="1">
              <a:buFont typeface="Wingdings" panose="05000000000000000000" pitchFamily="2" charset="2"/>
              <a:buChar char="v"/>
            </a:pPr>
            <a:r>
              <a:rPr lang="en-US" sz="1800" b="1" dirty="0"/>
              <a:t>CS</a:t>
            </a:r>
            <a:r>
              <a:rPr lang="en-US" sz="1800" dirty="0"/>
              <a:t> = 2000H</a:t>
            </a:r>
          </a:p>
          <a:p>
            <a:pPr lvl="1">
              <a:buFont typeface="Wingdings" panose="05000000000000000000" pitchFamily="2" charset="2"/>
              <a:buChar char="v"/>
            </a:pPr>
            <a:r>
              <a:rPr lang="en-US" sz="1800" b="1" dirty="0"/>
              <a:t>IP</a:t>
            </a:r>
            <a:r>
              <a:rPr lang="en-US" sz="1800" dirty="0"/>
              <a:t> = 0040H</a:t>
            </a:r>
          </a:p>
          <a:p>
            <a:r>
              <a:rPr lang="en-US" sz="2200" dirty="0"/>
              <a:t>The </a:t>
            </a:r>
            <a:r>
              <a:rPr lang="en-US" sz="2200" b="1" dirty="0"/>
              <a:t>physical address</a:t>
            </a:r>
            <a:r>
              <a:rPr lang="en-US" sz="2200" dirty="0"/>
              <a:t> will be:</a:t>
            </a:r>
          </a:p>
          <a:p>
            <a:r>
              <a:rPr lang="pt-BR" sz="2200" dirty="0"/>
              <a:t>Physical Address = (CS × 10H) + IP</a:t>
            </a:r>
          </a:p>
          <a:p>
            <a:r>
              <a:rPr lang="pt-BR" sz="2200" dirty="0"/>
              <a:t>                 = (2000H × 10H) + 0040H</a:t>
            </a:r>
          </a:p>
          <a:p>
            <a:r>
              <a:rPr lang="pt-BR" sz="2200" dirty="0"/>
              <a:t>                 = 20000H + 0040H</a:t>
            </a:r>
          </a:p>
          <a:p>
            <a:r>
              <a:rPr lang="pt-BR" sz="2200" dirty="0"/>
              <a:t>                 = 20040H</a:t>
            </a:r>
          </a:p>
          <a:p>
            <a:endParaRPr lang="en-US" sz="2200" dirty="0"/>
          </a:p>
          <a:p>
            <a:endParaRPr lang="pt-BR" sz="2200" dirty="0"/>
          </a:p>
          <a:p>
            <a:endParaRPr lang="en-US" sz="2200" dirty="0"/>
          </a:p>
        </p:txBody>
      </p:sp>
    </p:spTree>
    <p:extLst>
      <p:ext uri="{BB962C8B-B14F-4D97-AF65-F5344CB8AC3E}">
        <p14:creationId xmlns:p14="http://schemas.microsoft.com/office/powerpoint/2010/main" val="3487774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Forming Address</a:t>
            </a:r>
          </a:p>
        </p:txBody>
      </p:sp>
      <p:pic>
        <p:nvPicPr>
          <p:cNvPr id="5" name="Content Placeholder 4"/>
          <p:cNvPicPr>
            <a:picLocks noGrp="1" noChangeAspect="1" noChangeArrowheads="1"/>
          </p:cNvPicPr>
          <p:nvPr>
            <p:ph idx="1"/>
          </p:nvPr>
        </p:nvPicPr>
        <p:blipFill>
          <a:blip r:embed="rId2"/>
          <a:srcRect/>
          <a:stretch>
            <a:fillRect/>
          </a:stretch>
        </p:blipFill>
        <p:spPr bwMode="auto">
          <a:xfrm>
            <a:off x="1507836" y="1067113"/>
            <a:ext cx="5829300" cy="5253490"/>
          </a:xfrm>
          <a:prstGeom prst="rect">
            <a:avLst/>
          </a:prstGeom>
          <a:solidFill>
            <a:srgbClr val="00FFFF"/>
          </a:solidFill>
          <a:ln w="9525">
            <a:noFill/>
            <a:miter lim="800000"/>
            <a:headEnd/>
            <a:tailEnd/>
          </a:ln>
        </p:spPr>
      </p:pic>
    </p:spTree>
    <p:extLst>
      <p:ext uri="{BB962C8B-B14F-4D97-AF65-F5344CB8AC3E}">
        <p14:creationId xmlns:p14="http://schemas.microsoft.com/office/powerpoint/2010/main" val="1558474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228600" y="152400"/>
            <a:ext cx="8686800" cy="6324600"/>
          </a:xfrm>
        </p:spPr>
        <p:txBody>
          <a:bodyPr/>
          <a:lstStyle/>
          <a:p>
            <a:r>
              <a:rPr lang="en-US" b="1"/>
              <a:t>The following examples shows the CS:IP scheme of address formation:</a:t>
            </a:r>
          </a:p>
        </p:txBody>
      </p:sp>
      <p:sp>
        <p:nvSpPr>
          <p:cNvPr id="19460" name="Rectangle 8"/>
          <p:cNvSpPr>
            <a:spLocks noChangeArrowheads="1"/>
          </p:cNvSpPr>
          <p:nvPr/>
        </p:nvSpPr>
        <p:spPr bwMode="auto">
          <a:xfrm>
            <a:off x="152400" y="2438400"/>
            <a:ext cx="3657600" cy="1143000"/>
          </a:xfrm>
          <a:prstGeom prst="rect">
            <a:avLst/>
          </a:prstGeom>
          <a:solidFill>
            <a:schemeClr val="bg1"/>
          </a:solidFill>
          <a:ln w="28575">
            <a:solidFill>
              <a:schemeClr val="tx1"/>
            </a:solidFill>
            <a:miter lim="800000"/>
            <a:headEnd/>
            <a:tailEnd/>
          </a:ln>
        </p:spPr>
        <p:txBody>
          <a:bodyPr wrap="none" anchor="ctr"/>
          <a:lstStyle/>
          <a:p>
            <a:pPr algn="ctr"/>
            <a:r>
              <a:rPr lang="en-US" sz="1600" b="1" dirty="0"/>
              <a:t>Inserting a hexadecimal 0H (0000B)</a:t>
            </a:r>
          </a:p>
          <a:p>
            <a:pPr algn="ctr"/>
            <a:endParaRPr lang="en-US" sz="1000" b="1" dirty="0"/>
          </a:p>
          <a:p>
            <a:pPr algn="ctr"/>
            <a:r>
              <a:rPr lang="en-US" sz="1600" b="1" dirty="0"/>
              <a:t> with the CSR or shifting the CSR</a:t>
            </a:r>
          </a:p>
          <a:p>
            <a:pPr algn="ctr"/>
            <a:endParaRPr lang="en-US" sz="800" b="1" dirty="0"/>
          </a:p>
          <a:p>
            <a:pPr algn="ctr"/>
            <a:r>
              <a:rPr lang="en-US" sz="1600" b="1" dirty="0"/>
              <a:t>four binary digits left</a:t>
            </a:r>
          </a:p>
        </p:txBody>
      </p:sp>
      <p:grpSp>
        <p:nvGrpSpPr>
          <p:cNvPr id="2" name="Group 23"/>
          <p:cNvGrpSpPr>
            <a:grpSpLocks/>
          </p:cNvGrpSpPr>
          <p:nvPr/>
        </p:nvGrpSpPr>
        <p:grpSpPr bwMode="auto">
          <a:xfrm>
            <a:off x="304800" y="1371600"/>
            <a:ext cx="8382000" cy="4573588"/>
            <a:chOff x="192" y="864"/>
            <a:chExt cx="5280" cy="2881"/>
          </a:xfrm>
        </p:grpSpPr>
        <p:sp>
          <p:nvSpPr>
            <p:cNvPr id="19462" name="Rectangle 15"/>
            <p:cNvSpPr>
              <a:spLocks noChangeArrowheads="1"/>
            </p:cNvSpPr>
            <p:nvPr/>
          </p:nvSpPr>
          <p:spPr bwMode="auto">
            <a:xfrm>
              <a:off x="192" y="2544"/>
              <a:ext cx="2592" cy="1152"/>
            </a:xfrm>
            <a:prstGeom prst="rect">
              <a:avLst/>
            </a:prstGeom>
            <a:solidFill>
              <a:schemeClr val="bg1"/>
            </a:solidFill>
            <a:ln w="9525">
              <a:solidFill>
                <a:schemeClr val="bg1"/>
              </a:solidFill>
              <a:miter lim="800000"/>
              <a:headEnd/>
              <a:tailEnd/>
            </a:ln>
          </p:spPr>
          <p:txBody>
            <a:bodyPr wrap="none" anchor="ctr"/>
            <a:lstStyle/>
            <a:p>
              <a:pPr algn="ctr"/>
              <a:r>
                <a:rPr lang="en-US" sz="2800" b="1"/>
                <a:t>3 4 B A </a:t>
              </a:r>
              <a:r>
                <a:rPr lang="en-US" sz="2800" b="1">
                  <a:solidFill>
                    <a:srgbClr val="FF0066"/>
                  </a:solidFill>
                </a:rPr>
                <a:t>0</a:t>
              </a:r>
              <a:r>
                <a:rPr lang="en-US" sz="2800" b="1"/>
                <a:t> ( C S ) +</a:t>
              </a:r>
            </a:p>
            <a:p>
              <a:pPr algn="ctr"/>
              <a:r>
                <a:rPr lang="en-US" sz="2800" b="1"/>
                <a:t>8 A B 4 ( I P )</a:t>
              </a:r>
            </a:p>
            <a:p>
              <a:pPr algn="ctr"/>
              <a:endParaRPr lang="en-US" sz="1000" b="1"/>
            </a:p>
            <a:p>
              <a:pPr algn="ctr"/>
              <a:r>
                <a:rPr lang="en-US" sz="2800" b="1"/>
                <a:t>  3 D 6 5  4 </a:t>
              </a:r>
              <a:r>
                <a:rPr lang="en-US" b="1"/>
                <a:t>(next address)</a:t>
              </a:r>
            </a:p>
          </p:txBody>
        </p:sp>
        <p:grpSp>
          <p:nvGrpSpPr>
            <p:cNvPr id="3" name="Group 22"/>
            <p:cNvGrpSpPr>
              <a:grpSpLocks/>
            </p:cNvGrpSpPr>
            <p:nvPr/>
          </p:nvGrpSpPr>
          <p:grpSpPr bwMode="auto">
            <a:xfrm>
              <a:off x="381" y="864"/>
              <a:ext cx="5091" cy="2881"/>
              <a:chOff x="381" y="864"/>
              <a:chExt cx="5091" cy="2881"/>
            </a:xfrm>
          </p:grpSpPr>
          <p:sp>
            <p:nvSpPr>
              <p:cNvPr id="19464" name="Rectangle 4"/>
              <p:cNvSpPr>
                <a:spLocks noChangeArrowheads="1"/>
              </p:cNvSpPr>
              <p:nvPr/>
            </p:nvSpPr>
            <p:spPr bwMode="auto">
              <a:xfrm>
                <a:off x="720" y="864"/>
                <a:ext cx="960" cy="336"/>
              </a:xfrm>
              <a:prstGeom prst="rect">
                <a:avLst/>
              </a:prstGeom>
              <a:solidFill>
                <a:srgbClr val="FF00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00FF"/>
                </a:extrusionClr>
              </a:sp3d>
            </p:spPr>
            <p:txBody>
              <a:bodyPr wrap="none" anchor="ctr">
                <a:flatTx/>
              </a:bodyPr>
              <a:lstStyle/>
              <a:p>
                <a:pPr algn="ctr"/>
                <a:r>
                  <a:rPr lang="en-US" sz="2000" b="1"/>
                  <a:t>34BA</a:t>
                </a:r>
              </a:p>
            </p:txBody>
          </p:sp>
          <p:sp>
            <p:nvSpPr>
              <p:cNvPr id="19465" name="Rectangle 5"/>
              <p:cNvSpPr>
                <a:spLocks noChangeArrowheads="1"/>
              </p:cNvSpPr>
              <p:nvPr/>
            </p:nvSpPr>
            <p:spPr bwMode="auto">
              <a:xfrm>
                <a:off x="2304" y="882"/>
                <a:ext cx="912" cy="336"/>
              </a:xfrm>
              <a:prstGeom prst="rect">
                <a:avLst/>
              </a:prstGeom>
              <a:solidFill>
                <a:srgbClr val="FFCC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00"/>
                </a:extrusionClr>
              </a:sp3d>
            </p:spPr>
            <p:txBody>
              <a:bodyPr wrap="none" anchor="ctr">
                <a:flatTx/>
              </a:bodyPr>
              <a:lstStyle/>
              <a:p>
                <a:pPr algn="ctr"/>
                <a:r>
                  <a:rPr lang="en-US" sz="2000" b="1"/>
                  <a:t>8AB4</a:t>
                </a:r>
              </a:p>
            </p:txBody>
          </p:sp>
          <p:sp>
            <p:nvSpPr>
              <p:cNvPr id="19466" name="Rectangle 6"/>
              <p:cNvSpPr>
                <a:spLocks noChangeArrowheads="1"/>
              </p:cNvSpPr>
              <p:nvPr/>
            </p:nvSpPr>
            <p:spPr bwMode="auto">
              <a:xfrm>
                <a:off x="3552" y="1392"/>
                <a:ext cx="1920" cy="2256"/>
              </a:xfrm>
              <a:prstGeom prst="rect">
                <a:avLst/>
              </a:prstGeom>
              <a:gradFill rotWithShape="1">
                <a:gsLst>
                  <a:gs pos="0">
                    <a:srgbClr val="5F5F5F"/>
                  </a:gs>
                  <a:gs pos="100000">
                    <a:srgbClr val="2C2C2C"/>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5F5F5F"/>
                </a:extrusionClr>
              </a:sp3d>
            </p:spPr>
            <p:txBody>
              <a:bodyPr wrap="none" anchor="ctr">
                <a:flatTx/>
              </a:bodyPr>
              <a:lstStyle/>
              <a:p>
                <a:endParaRPr lang="en-IN"/>
              </a:p>
            </p:txBody>
          </p:sp>
          <p:sp>
            <p:nvSpPr>
              <p:cNvPr id="19467" name="Rectangle 7"/>
              <p:cNvSpPr>
                <a:spLocks noChangeArrowheads="1"/>
              </p:cNvSpPr>
              <p:nvPr/>
            </p:nvSpPr>
            <p:spPr bwMode="auto">
              <a:xfrm>
                <a:off x="3552" y="2304"/>
                <a:ext cx="1920" cy="288"/>
              </a:xfrm>
              <a:prstGeom prst="rect">
                <a:avLst/>
              </a:prstGeom>
              <a:solidFill>
                <a:srgbClr val="00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FF"/>
                </a:extrusionClr>
              </a:sp3d>
            </p:spPr>
            <p:txBody>
              <a:bodyPr wrap="none" anchor="ctr">
                <a:flatTx/>
              </a:bodyPr>
              <a:lstStyle/>
              <a:p>
                <a:endParaRPr lang="en-IN"/>
              </a:p>
            </p:txBody>
          </p:sp>
          <p:sp>
            <p:nvSpPr>
              <p:cNvPr id="19468" name="Text Box 9"/>
              <p:cNvSpPr txBox="1">
                <a:spLocks noChangeArrowheads="1"/>
              </p:cNvSpPr>
              <p:nvPr/>
            </p:nvSpPr>
            <p:spPr bwMode="auto">
              <a:xfrm>
                <a:off x="381" y="873"/>
                <a:ext cx="384" cy="250"/>
              </a:xfrm>
              <a:prstGeom prst="rect">
                <a:avLst/>
              </a:prstGeom>
              <a:noFill/>
              <a:ln w="9525">
                <a:noFill/>
                <a:miter lim="800000"/>
                <a:headEnd/>
                <a:tailEnd/>
              </a:ln>
            </p:spPr>
            <p:txBody>
              <a:bodyPr>
                <a:spAutoFit/>
              </a:bodyPr>
              <a:lstStyle/>
              <a:p>
                <a:pPr>
                  <a:spcBef>
                    <a:spcPct val="50000"/>
                  </a:spcBef>
                </a:pPr>
                <a:r>
                  <a:rPr lang="en-US" sz="2000" b="1"/>
                  <a:t>CS</a:t>
                </a:r>
              </a:p>
            </p:txBody>
          </p:sp>
          <p:sp>
            <p:nvSpPr>
              <p:cNvPr id="19469" name="Text Box 10"/>
              <p:cNvSpPr txBox="1">
                <a:spLocks noChangeArrowheads="1"/>
              </p:cNvSpPr>
              <p:nvPr/>
            </p:nvSpPr>
            <p:spPr bwMode="auto">
              <a:xfrm>
                <a:off x="2022" y="864"/>
                <a:ext cx="336" cy="250"/>
              </a:xfrm>
              <a:prstGeom prst="rect">
                <a:avLst/>
              </a:prstGeom>
              <a:noFill/>
              <a:ln w="9525">
                <a:noFill/>
                <a:miter lim="800000"/>
                <a:headEnd/>
                <a:tailEnd/>
              </a:ln>
            </p:spPr>
            <p:txBody>
              <a:bodyPr>
                <a:spAutoFit/>
              </a:bodyPr>
              <a:lstStyle/>
              <a:p>
                <a:pPr>
                  <a:spcBef>
                    <a:spcPct val="50000"/>
                  </a:spcBef>
                </a:pPr>
                <a:r>
                  <a:rPr lang="en-US" sz="2000" b="1">
                    <a:solidFill>
                      <a:srgbClr val="FF0066"/>
                    </a:solidFill>
                  </a:rPr>
                  <a:t>IP</a:t>
                </a:r>
              </a:p>
            </p:txBody>
          </p:sp>
          <p:sp>
            <p:nvSpPr>
              <p:cNvPr id="19470" name="Text Box 11"/>
              <p:cNvSpPr txBox="1">
                <a:spLocks noChangeArrowheads="1"/>
              </p:cNvSpPr>
              <p:nvPr/>
            </p:nvSpPr>
            <p:spPr bwMode="auto">
              <a:xfrm>
                <a:off x="2955" y="1296"/>
                <a:ext cx="624" cy="250"/>
              </a:xfrm>
              <a:prstGeom prst="rect">
                <a:avLst/>
              </a:prstGeom>
              <a:noFill/>
              <a:ln w="9525">
                <a:noFill/>
                <a:miter lim="800000"/>
                <a:headEnd/>
                <a:tailEnd/>
              </a:ln>
            </p:spPr>
            <p:txBody>
              <a:bodyPr>
                <a:spAutoFit/>
              </a:bodyPr>
              <a:lstStyle/>
              <a:p>
                <a:pPr>
                  <a:spcBef>
                    <a:spcPct val="50000"/>
                  </a:spcBef>
                </a:pPr>
                <a:r>
                  <a:rPr lang="en-US" sz="2000" b="1">
                    <a:solidFill>
                      <a:srgbClr val="FF0066"/>
                    </a:solidFill>
                  </a:rPr>
                  <a:t>34BA0</a:t>
                </a:r>
              </a:p>
            </p:txBody>
          </p:sp>
          <p:sp>
            <p:nvSpPr>
              <p:cNvPr id="19471" name="Text Box 12"/>
              <p:cNvSpPr txBox="1">
                <a:spLocks noChangeArrowheads="1"/>
              </p:cNvSpPr>
              <p:nvPr/>
            </p:nvSpPr>
            <p:spPr bwMode="auto">
              <a:xfrm>
                <a:off x="2976" y="2199"/>
                <a:ext cx="672" cy="250"/>
              </a:xfrm>
              <a:prstGeom prst="rect">
                <a:avLst/>
              </a:prstGeom>
              <a:noFill/>
              <a:ln w="9525">
                <a:noFill/>
                <a:miter lim="800000"/>
                <a:headEnd/>
                <a:tailEnd/>
              </a:ln>
            </p:spPr>
            <p:txBody>
              <a:bodyPr>
                <a:spAutoFit/>
              </a:bodyPr>
              <a:lstStyle/>
              <a:p>
                <a:pPr>
                  <a:spcBef>
                    <a:spcPct val="50000"/>
                  </a:spcBef>
                </a:pPr>
                <a:r>
                  <a:rPr lang="en-US" sz="2000" b="1">
                    <a:solidFill>
                      <a:srgbClr val="FF0066"/>
                    </a:solidFill>
                  </a:rPr>
                  <a:t>3D645</a:t>
                </a:r>
              </a:p>
            </p:txBody>
          </p:sp>
          <p:sp>
            <p:nvSpPr>
              <p:cNvPr id="19472" name="Text Box 13"/>
              <p:cNvSpPr txBox="1">
                <a:spLocks noChangeArrowheads="1"/>
              </p:cNvSpPr>
              <p:nvPr/>
            </p:nvSpPr>
            <p:spPr bwMode="auto">
              <a:xfrm>
                <a:off x="2976" y="3495"/>
                <a:ext cx="720" cy="250"/>
              </a:xfrm>
              <a:prstGeom prst="rect">
                <a:avLst/>
              </a:prstGeom>
              <a:noFill/>
              <a:ln w="9525">
                <a:noFill/>
                <a:miter lim="800000"/>
                <a:headEnd/>
                <a:tailEnd/>
              </a:ln>
            </p:spPr>
            <p:txBody>
              <a:bodyPr>
                <a:spAutoFit/>
              </a:bodyPr>
              <a:lstStyle/>
              <a:p>
                <a:pPr>
                  <a:spcBef>
                    <a:spcPct val="50000"/>
                  </a:spcBef>
                </a:pPr>
                <a:r>
                  <a:rPr lang="en-US" sz="2000" b="1">
                    <a:solidFill>
                      <a:srgbClr val="FF0066"/>
                    </a:solidFill>
                  </a:rPr>
                  <a:t>44B9F</a:t>
                </a:r>
              </a:p>
            </p:txBody>
          </p:sp>
          <p:sp>
            <p:nvSpPr>
              <p:cNvPr id="19473" name="Text Box 14"/>
              <p:cNvSpPr txBox="1">
                <a:spLocks noChangeArrowheads="1"/>
              </p:cNvSpPr>
              <p:nvPr/>
            </p:nvSpPr>
            <p:spPr bwMode="auto">
              <a:xfrm>
                <a:off x="3792" y="939"/>
                <a:ext cx="1536" cy="288"/>
              </a:xfrm>
              <a:prstGeom prst="rect">
                <a:avLst/>
              </a:prstGeom>
              <a:noFill/>
              <a:ln w="9525">
                <a:noFill/>
                <a:miter lim="800000"/>
                <a:headEnd/>
                <a:tailEnd/>
              </a:ln>
            </p:spPr>
            <p:txBody>
              <a:bodyPr>
                <a:spAutoFit/>
              </a:bodyPr>
              <a:lstStyle/>
              <a:p>
                <a:pPr>
                  <a:spcBef>
                    <a:spcPct val="50000"/>
                  </a:spcBef>
                </a:pPr>
                <a:r>
                  <a:rPr lang="en-US" sz="2400" b="1">
                    <a:solidFill>
                      <a:srgbClr val="5752B8"/>
                    </a:solidFill>
                  </a:rPr>
                  <a:t>Code segment</a:t>
                </a:r>
              </a:p>
            </p:txBody>
          </p:sp>
          <p:sp>
            <p:nvSpPr>
              <p:cNvPr id="19474" name="Line 16"/>
              <p:cNvSpPr>
                <a:spLocks noChangeShapeType="1"/>
              </p:cNvSpPr>
              <p:nvPr/>
            </p:nvSpPr>
            <p:spPr bwMode="auto">
              <a:xfrm>
                <a:off x="384" y="3252"/>
                <a:ext cx="2016" cy="0"/>
              </a:xfrm>
              <a:prstGeom prst="line">
                <a:avLst/>
              </a:prstGeom>
              <a:noFill/>
              <a:ln w="38100">
                <a:solidFill>
                  <a:schemeClr val="tx1"/>
                </a:solidFill>
                <a:round/>
                <a:headEnd/>
                <a:tailEnd/>
              </a:ln>
            </p:spPr>
            <p:txBody>
              <a:bodyPr/>
              <a:lstStyle/>
              <a:p>
                <a:endParaRPr lang="en-US"/>
              </a:p>
            </p:txBody>
          </p:sp>
          <p:sp>
            <p:nvSpPr>
              <p:cNvPr id="19475" name="Text Box 17"/>
              <p:cNvSpPr txBox="1">
                <a:spLocks noChangeArrowheads="1"/>
              </p:cNvSpPr>
              <p:nvPr/>
            </p:nvSpPr>
            <p:spPr bwMode="auto">
              <a:xfrm>
                <a:off x="3888" y="1689"/>
                <a:ext cx="1344" cy="327"/>
              </a:xfrm>
              <a:prstGeom prst="rect">
                <a:avLst/>
              </a:prstGeom>
              <a:noFill/>
              <a:ln w="9525">
                <a:noFill/>
                <a:miter lim="800000"/>
                <a:headEnd/>
                <a:tailEnd/>
              </a:ln>
            </p:spPr>
            <p:txBody>
              <a:bodyPr>
                <a:spAutoFit/>
              </a:bodyPr>
              <a:lstStyle/>
              <a:p>
                <a:pPr>
                  <a:spcBef>
                    <a:spcPct val="50000"/>
                  </a:spcBef>
                </a:pPr>
                <a:r>
                  <a:rPr lang="en-US" sz="2800" b="1">
                    <a:solidFill>
                      <a:srgbClr val="00FF00"/>
                    </a:solidFill>
                  </a:rPr>
                  <a:t>8AB4 </a:t>
                </a:r>
                <a:r>
                  <a:rPr lang="en-US" sz="2000" b="1">
                    <a:solidFill>
                      <a:srgbClr val="00FF00"/>
                    </a:solidFill>
                  </a:rPr>
                  <a:t>(offset)</a:t>
                </a:r>
              </a:p>
            </p:txBody>
          </p:sp>
          <p:sp>
            <p:nvSpPr>
              <p:cNvPr id="19476" name="Line 18"/>
              <p:cNvSpPr>
                <a:spLocks noChangeShapeType="1"/>
              </p:cNvSpPr>
              <p:nvPr/>
            </p:nvSpPr>
            <p:spPr bwMode="auto">
              <a:xfrm>
                <a:off x="4464" y="1392"/>
                <a:ext cx="0" cy="336"/>
              </a:xfrm>
              <a:prstGeom prst="line">
                <a:avLst/>
              </a:prstGeom>
              <a:noFill/>
              <a:ln w="28575">
                <a:solidFill>
                  <a:srgbClr val="FF6600"/>
                </a:solidFill>
                <a:round/>
                <a:headEnd type="triangle" w="med" len="med"/>
                <a:tailEnd/>
              </a:ln>
            </p:spPr>
            <p:txBody>
              <a:bodyPr/>
              <a:lstStyle/>
              <a:p>
                <a:endParaRPr lang="en-US"/>
              </a:p>
            </p:txBody>
          </p:sp>
          <p:sp>
            <p:nvSpPr>
              <p:cNvPr id="19477" name="Line 19"/>
              <p:cNvSpPr>
                <a:spLocks noChangeShapeType="1"/>
              </p:cNvSpPr>
              <p:nvPr/>
            </p:nvSpPr>
            <p:spPr bwMode="auto">
              <a:xfrm>
                <a:off x="4464" y="1968"/>
                <a:ext cx="0" cy="240"/>
              </a:xfrm>
              <a:prstGeom prst="line">
                <a:avLst/>
              </a:prstGeom>
              <a:noFill/>
              <a:ln w="28575">
                <a:solidFill>
                  <a:srgbClr val="FF6600"/>
                </a:solidFill>
                <a:round/>
                <a:headEnd/>
                <a:tailEnd type="triangle" w="med" len="med"/>
              </a:ln>
            </p:spPr>
            <p:txBody>
              <a:bodyPr/>
              <a:lstStyle/>
              <a:p>
                <a:endParaRPr lang="en-US"/>
              </a:p>
            </p:txBody>
          </p:sp>
          <p:sp>
            <p:nvSpPr>
              <p:cNvPr id="19478" name="Line 20"/>
              <p:cNvSpPr>
                <a:spLocks noChangeShapeType="1"/>
              </p:cNvSpPr>
              <p:nvPr/>
            </p:nvSpPr>
            <p:spPr bwMode="auto">
              <a:xfrm flipV="1">
                <a:off x="1446" y="2259"/>
                <a:ext cx="90" cy="426"/>
              </a:xfrm>
              <a:prstGeom prst="line">
                <a:avLst/>
              </a:prstGeom>
              <a:noFill/>
              <a:ln w="28575">
                <a:solidFill>
                  <a:schemeClr val="tx1"/>
                </a:solidFill>
                <a:round/>
                <a:headEnd/>
                <a:tailEnd type="triangle" w="med" len="med"/>
              </a:ln>
            </p:spPr>
            <p:txBody>
              <a:bodyPr/>
              <a:lstStyle/>
              <a:p>
                <a:endParaRPr lang="en-US"/>
              </a:p>
            </p:txBody>
          </p:sp>
          <p:sp>
            <p:nvSpPr>
              <p:cNvPr id="19479" name="Line 21"/>
              <p:cNvSpPr>
                <a:spLocks noChangeShapeType="1"/>
              </p:cNvSpPr>
              <p:nvPr/>
            </p:nvSpPr>
            <p:spPr bwMode="auto">
              <a:xfrm flipH="1" flipV="1">
                <a:off x="2640" y="1152"/>
                <a:ext cx="1296" cy="672"/>
              </a:xfrm>
              <a:prstGeom prst="line">
                <a:avLst/>
              </a:prstGeom>
              <a:noFill/>
              <a:ln w="9525">
                <a:solidFill>
                  <a:srgbClr val="CC0099"/>
                </a:solidFill>
                <a:round/>
                <a:headEnd/>
                <a:tailEnd type="triangle" w="med" len="med"/>
              </a:ln>
            </p:spPr>
            <p:txBody>
              <a:bodyPr/>
              <a:lstStyle/>
              <a:p>
                <a:endParaRPr lang="en-US"/>
              </a:p>
            </p:txBody>
          </p:sp>
        </p:grpSp>
      </p:grpSp>
    </p:spTree>
    <p:extLst>
      <p:ext uri="{BB962C8B-B14F-4D97-AF65-F5344CB8AC3E}">
        <p14:creationId xmlns:p14="http://schemas.microsoft.com/office/powerpoint/2010/main" val="1240738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C04D3-DD47-4E94-B635-E203F9529108}"/>
              </a:ext>
            </a:extLst>
          </p:cNvPr>
          <p:cNvSpPr>
            <a:spLocks noGrp="1"/>
          </p:cNvSpPr>
          <p:nvPr>
            <p:ph type="title"/>
          </p:nvPr>
        </p:nvSpPr>
        <p:spPr/>
        <p:txBody>
          <a:bodyPr/>
          <a:lstStyle/>
          <a:p>
            <a:r>
              <a:rPr lang="en-US" b="1" dirty="0"/>
              <a:t>Scenario: Simple Program Execution and I/O in Intel 8086</a:t>
            </a:r>
            <a:endParaRPr lang="en-US" dirty="0"/>
          </a:p>
        </p:txBody>
      </p:sp>
      <p:sp>
        <p:nvSpPr>
          <p:cNvPr id="3" name="Content Placeholder 2">
            <a:extLst>
              <a:ext uri="{FF2B5EF4-FFF2-40B4-BE49-F238E27FC236}">
                <a16:creationId xmlns:a16="http://schemas.microsoft.com/office/drawing/2014/main" id="{B4486678-1001-4997-922E-56A9E11FE0A0}"/>
              </a:ext>
            </a:extLst>
          </p:cNvPr>
          <p:cNvSpPr>
            <a:spLocks noGrp="1"/>
          </p:cNvSpPr>
          <p:nvPr>
            <p:ph idx="1"/>
          </p:nvPr>
        </p:nvSpPr>
        <p:spPr>
          <a:xfrm>
            <a:off x="457200" y="1527968"/>
            <a:ext cx="8229600" cy="4758531"/>
          </a:xfrm>
        </p:spPr>
        <p:txBody>
          <a:bodyPr/>
          <a:lstStyle/>
          <a:p>
            <a:r>
              <a:rPr lang="en-US" dirty="0"/>
              <a:t>Let’s say the 8086 CPU needs to </a:t>
            </a:r>
            <a:r>
              <a:rPr lang="en-US" b="1" dirty="0"/>
              <a:t>add two numbers from memory</a:t>
            </a:r>
            <a:r>
              <a:rPr lang="en-US" dirty="0"/>
              <a:t> and </a:t>
            </a:r>
            <a:r>
              <a:rPr lang="en-US" b="1" dirty="0"/>
              <a:t>display the result via a port</a:t>
            </a:r>
            <a:r>
              <a:rPr lang="en-US" dirty="0"/>
              <a:t> connected to an output device (e.g., an LED or console).</a:t>
            </a:r>
          </a:p>
          <a:p>
            <a:endParaRPr lang="en-US" dirty="0"/>
          </a:p>
        </p:txBody>
      </p:sp>
    </p:spTree>
    <p:extLst>
      <p:ext uri="{BB962C8B-B14F-4D97-AF65-F5344CB8AC3E}">
        <p14:creationId xmlns:p14="http://schemas.microsoft.com/office/powerpoint/2010/main" val="4261129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AA63A-92E7-4C67-8510-3DE4A2B0FF9D}"/>
              </a:ext>
            </a:extLst>
          </p:cNvPr>
          <p:cNvSpPr>
            <a:spLocks noGrp="1"/>
          </p:cNvSpPr>
          <p:nvPr>
            <p:ph type="title"/>
          </p:nvPr>
        </p:nvSpPr>
        <p:spPr/>
        <p:txBody>
          <a:bodyPr/>
          <a:lstStyle/>
          <a:p>
            <a:r>
              <a:rPr lang="en-US" b="1" dirty="0"/>
              <a:t>1. Fetch Instructions or Data from Memory</a:t>
            </a:r>
            <a:endParaRPr lang="en-US" dirty="0"/>
          </a:p>
        </p:txBody>
      </p:sp>
      <p:sp>
        <p:nvSpPr>
          <p:cNvPr id="3" name="Content Placeholder 2">
            <a:extLst>
              <a:ext uri="{FF2B5EF4-FFF2-40B4-BE49-F238E27FC236}">
                <a16:creationId xmlns:a16="http://schemas.microsoft.com/office/drawing/2014/main" id="{28ACC185-CA9B-436D-B8C7-A3CE81955A2A}"/>
              </a:ext>
            </a:extLst>
          </p:cNvPr>
          <p:cNvSpPr>
            <a:spLocks noGrp="1"/>
          </p:cNvSpPr>
          <p:nvPr>
            <p:ph idx="1"/>
          </p:nvPr>
        </p:nvSpPr>
        <p:spPr/>
        <p:txBody>
          <a:bodyPr/>
          <a:lstStyle/>
          <a:p>
            <a:r>
              <a:rPr lang="en-US" sz="1900" b="1" dirty="0"/>
              <a:t>Instruction: MOV AX, [1000H] </a:t>
            </a:r>
          </a:p>
          <a:p>
            <a:pPr lvl="1"/>
            <a:r>
              <a:rPr lang="en-US" sz="1900" dirty="0"/>
              <a:t>This instruction loads the value stored at memory address 1000H into the AX register.</a:t>
            </a:r>
          </a:p>
          <a:p>
            <a:r>
              <a:rPr lang="en-US" sz="1900" b="1" dirty="0"/>
              <a:t>How it works: </a:t>
            </a:r>
          </a:p>
          <a:p>
            <a:pPr lvl="1"/>
            <a:r>
              <a:rPr lang="en-US" sz="1900" dirty="0"/>
              <a:t>The </a:t>
            </a:r>
            <a:r>
              <a:rPr lang="en-US" sz="1900" b="1" dirty="0"/>
              <a:t>Instruction Pointer (IP) </a:t>
            </a:r>
            <a:r>
              <a:rPr lang="en-US" sz="1900" dirty="0"/>
              <a:t>contains the offset address of the next instruction (e.g., IP = 0040H). </a:t>
            </a:r>
          </a:p>
          <a:p>
            <a:pPr lvl="1"/>
            <a:r>
              <a:rPr lang="en-US" sz="1900" dirty="0"/>
              <a:t>The </a:t>
            </a:r>
            <a:r>
              <a:rPr lang="en-US" sz="1900" b="1" dirty="0"/>
              <a:t>Code Segment (CS) </a:t>
            </a:r>
            <a:r>
              <a:rPr lang="en-US" sz="1900" dirty="0"/>
              <a:t>register holds the </a:t>
            </a:r>
            <a:r>
              <a:rPr lang="en-US" sz="1900" b="1" dirty="0"/>
              <a:t>segment address </a:t>
            </a:r>
            <a:r>
              <a:rPr lang="en-US" sz="1900" dirty="0"/>
              <a:t>(e.g., CS = 2000H).</a:t>
            </a:r>
          </a:p>
          <a:p>
            <a:pPr lvl="1"/>
            <a:r>
              <a:rPr lang="en-US" sz="1900" dirty="0"/>
              <a:t>The BIU calculates the </a:t>
            </a:r>
            <a:r>
              <a:rPr lang="en-US" sz="1900" b="1" dirty="0"/>
              <a:t>physical address </a:t>
            </a:r>
            <a:r>
              <a:rPr lang="en-US" sz="1900" dirty="0"/>
              <a:t>suppose physical address is 20040H </a:t>
            </a:r>
          </a:p>
          <a:p>
            <a:pPr lvl="1"/>
            <a:r>
              <a:rPr lang="en-US" sz="1900" dirty="0"/>
              <a:t>The BIU </a:t>
            </a:r>
            <a:r>
              <a:rPr lang="en-US" sz="1900" b="1" dirty="0"/>
              <a:t>fetches the instruction </a:t>
            </a:r>
            <a:r>
              <a:rPr lang="en-US" sz="1900" dirty="0"/>
              <a:t>MOV AX, [1000H] from memory location 20040H and stores it in the instruction queue.</a:t>
            </a:r>
          </a:p>
          <a:p>
            <a:pPr lvl="1"/>
            <a:r>
              <a:rPr lang="en-US" sz="1900" dirty="0"/>
              <a:t>After decoding by the EU, BIU </a:t>
            </a:r>
            <a:r>
              <a:rPr lang="en-US" sz="1900" b="1" dirty="0"/>
              <a:t>fetches the data from memory location 1000H</a:t>
            </a:r>
            <a:r>
              <a:rPr lang="en-US" sz="1900" dirty="0"/>
              <a:t> to execute the instruction.</a:t>
            </a:r>
          </a:p>
        </p:txBody>
      </p:sp>
    </p:spTree>
    <p:extLst>
      <p:ext uri="{BB962C8B-B14F-4D97-AF65-F5344CB8AC3E}">
        <p14:creationId xmlns:p14="http://schemas.microsoft.com/office/powerpoint/2010/main" val="2200968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4E0E9-FC7C-4D19-87BA-2FE0431D60F2}"/>
              </a:ext>
            </a:extLst>
          </p:cNvPr>
          <p:cNvSpPr>
            <a:spLocks noGrp="1"/>
          </p:cNvSpPr>
          <p:nvPr>
            <p:ph type="title"/>
          </p:nvPr>
        </p:nvSpPr>
        <p:spPr/>
        <p:txBody>
          <a:bodyPr/>
          <a:lstStyle/>
          <a:p>
            <a:r>
              <a:rPr lang="en-US" b="1" dirty="0"/>
              <a:t>2. Write Data to Memory</a:t>
            </a:r>
            <a:endParaRPr lang="en-US" dirty="0"/>
          </a:p>
        </p:txBody>
      </p:sp>
      <p:sp>
        <p:nvSpPr>
          <p:cNvPr id="3" name="Content Placeholder 2">
            <a:extLst>
              <a:ext uri="{FF2B5EF4-FFF2-40B4-BE49-F238E27FC236}">
                <a16:creationId xmlns:a16="http://schemas.microsoft.com/office/drawing/2014/main" id="{0E7B2130-3AE6-4DAB-B1F0-4D1FD7CBB9BD}"/>
              </a:ext>
            </a:extLst>
          </p:cNvPr>
          <p:cNvSpPr>
            <a:spLocks noGrp="1"/>
          </p:cNvSpPr>
          <p:nvPr>
            <p:ph idx="1"/>
          </p:nvPr>
        </p:nvSpPr>
        <p:spPr/>
        <p:txBody>
          <a:bodyPr/>
          <a:lstStyle/>
          <a:p>
            <a:r>
              <a:rPr lang="en-US" sz="2000" b="1" dirty="0"/>
              <a:t>Instruction: ADD AX, [2000H] </a:t>
            </a:r>
          </a:p>
          <a:p>
            <a:pPr lvl="1"/>
            <a:r>
              <a:rPr lang="en-US" dirty="0"/>
              <a:t>Assume the AX register contains the value 5, and the memory at 2000H stores 10. This instruction adds the value from memory to AX, making AX = 15. </a:t>
            </a:r>
          </a:p>
          <a:p>
            <a:r>
              <a:rPr lang="en-US" sz="2000" b="1" dirty="0"/>
              <a:t>Instruction: MOV [3000H], AX </a:t>
            </a:r>
          </a:p>
          <a:p>
            <a:pPr lvl="1"/>
            <a:r>
              <a:rPr lang="en-US" dirty="0"/>
              <a:t>This instruction stores the result (15) from AX into memory location 3000H. </a:t>
            </a:r>
          </a:p>
          <a:p>
            <a:r>
              <a:rPr lang="en-US" sz="2000" b="1" dirty="0"/>
              <a:t>How it works: </a:t>
            </a:r>
          </a:p>
          <a:p>
            <a:pPr lvl="1"/>
            <a:r>
              <a:rPr lang="en-US" dirty="0"/>
              <a:t>After the EU performs the addition, the BIU writes the result (15) from AX into memory location 3000H.</a:t>
            </a:r>
          </a:p>
        </p:txBody>
      </p:sp>
    </p:spTree>
    <p:extLst>
      <p:ext uri="{BB962C8B-B14F-4D97-AF65-F5344CB8AC3E}">
        <p14:creationId xmlns:p14="http://schemas.microsoft.com/office/powerpoint/2010/main" val="249532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Simple Computer</a:t>
            </a:r>
          </a:p>
        </p:txBody>
      </p:sp>
      <p:pic>
        <p:nvPicPr>
          <p:cNvPr id="6147" name="Picture 2"/>
          <p:cNvPicPr>
            <a:picLocks noChangeAspect="1" noChangeArrowheads="1"/>
          </p:cNvPicPr>
          <p:nvPr/>
        </p:nvPicPr>
        <p:blipFill>
          <a:blip r:embed="rId2"/>
          <a:srcRect/>
          <a:stretch>
            <a:fillRect/>
          </a:stretch>
        </p:blipFill>
        <p:spPr bwMode="auto">
          <a:xfrm>
            <a:off x="990600" y="1981200"/>
            <a:ext cx="7515225" cy="374332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54F8-E34A-4974-9205-2020D99E2904}"/>
              </a:ext>
            </a:extLst>
          </p:cNvPr>
          <p:cNvSpPr>
            <a:spLocks noGrp="1"/>
          </p:cNvSpPr>
          <p:nvPr>
            <p:ph type="title"/>
          </p:nvPr>
        </p:nvSpPr>
        <p:spPr/>
        <p:txBody>
          <a:bodyPr/>
          <a:lstStyle/>
          <a:p>
            <a:r>
              <a:rPr lang="en-US" b="1" dirty="0"/>
              <a:t>3. Read Data from Ports (I/O Operations)</a:t>
            </a:r>
            <a:endParaRPr lang="en-US" dirty="0"/>
          </a:p>
        </p:txBody>
      </p:sp>
      <p:sp>
        <p:nvSpPr>
          <p:cNvPr id="3" name="Content Placeholder 2">
            <a:extLst>
              <a:ext uri="{FF2B5EF4-FFF2-40B4-BE49-F238E27FC236}">
                <a16:creationId xmlns:a16="http://schemas.microsoft.com/office/drawing/2014/main" id="{97B1A553-8E03-4ABC-9DAE-F85D2B20FB8E}"/>
              </a:ext>
            </a:extLst>
          </p:cNvPr>
          <p:cNvSpPr>
            <a:spLocks noGrp="1"/>
          </p:cNvSpPr>
          <p:nvPr>
            <p:ph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Instruction</a:t>
            </a:r>
            <a:r>
              <a:rPr lang="en-US" dirty="0"/>
              <a:t>: IN AL, 60H</a:t>
            </a:r>
          </a:p>
          <a:p>
            <a:pPr lvl="1">
              <a:spcBef>
                <a:spcPct val="30000"/>
              </a:spcBef>
              <a:defRPr/>
            </a:pPr>
            <a:r>
              <a:rPr lang="en-US" dirty="0"/>
              <a:t>This reads data from </a:t>
            </a:r>
            <a:r>
              <a:rPr lang="en-US" b="1" dirty="0"/>
              <a:t>port 60H</a:t>
            </a:r>
            <a:r>
              <a:rPr lang="en-US" dirty="0"/>
              <a:t> (e.g., a keyboard port).</a:t>
            </a:r>
          </a:p>
          <a:p>
            <a:r>
              <a:rPr lang="en-US" b="1" dirty="0"/>
              <a:t>How it works:</a:t>
            </a:r>
          </a:p>
          <a:p>
            <a:pPr lvl="1">
              <a:buFont typeface="Wingdings" panose="05000000000000000000" pitchFamily="2" charset="2"/>
              <a:buChar char="v"/>
            </a:pPr>
            <a:r>
              <a:rPr lang="en-US" dirty="0"/>
              <a:t>The </a:t>
            </a:r>
            <a:r>
              <a:rPr lang="en-US" b="1" dirty="0"/>
              <a:t>BIU sends a request</a:t>
            </a:r>
            <a:r>
              <a:rPr lang="en-US" dirty="0"/>
              <a:t> to port 60H, receives a byte of data (e.g., a key press), and stores it in the </a:t>
            </a:r>
            <a:r>
              <a:rPr lang="en-US" b="1" dirty="0"/>
              <a:t>AL register</a:t>
            </a:r>
            <a:r>
              <a:rPr lang="en-US" dirty="0"/>
              <a:t>.</a:t>
            </a:r>
          </a:p>
          <a:p>
            <a:pPr lvl="1">
              <a:buFont typeface="Wingdings" panose="05000000000000000000" pitchFamily="2" charset="2"/>
              <a:buChar char="v"/>
            </a:pPr>
            <a:r>
              <a:rPr lang="en-US" dirty="0"/>
              <a:t>Example: If the user presses the key ‘A’, the </a:t>
            </a:r>
            <a:r>
              <a:rPr lang="en-US" b="1" dirty="0"/>
              <a:t>BIU reads the corresponding scan code</a:t>
            </a:r>
            <a:r>
              <a:rPr lang="en-US" dirty="0"/>
              <a:t> from port 60H into AL</a:t>
            </a:r>
          </a:p>
          <a:p>
            <a:endParaRPr lang="en-US" dirty="0"/>
          </a:p>
        </p:txBody>
      </p:sp>
    </p:spTree>
    <p:extLst>
      <p:ext uri="{BB962C8B-B14F-4D97-AF65-F5344CB8AC3E}">
        <p14:creationId xmlns:p14="http://schemas.microsoft.com/office/powerpoint/2010/main" val="3129403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B8503-632F-4867-BA3F-4478071B9526}"/>
              </a:ext>
            </a:extLst>
          </p:cNvPr>
          <p:cNvSpPr>
            <a:spLocks noGrp="1"/>
          </p:cNvSpPr>
          <p:nvPr>
            <p:ph type="title"/>
          </p:nvPr>
        </p:nvSpPr>
        <p:spPr>
          <a:xfrm>
            <a:off x="457200" y="203008"/>
            <a:ext cx="8229600" cy="939992"/>
          </a:xfrm>
        </p:spPr>
        <p:txBody>
          <a:bodyPr/>
          <a:lstStyle/>
          <a:p>
            <a:r>
              <a:rPr lang="en-US" b="1" dirty="0"/>
              <a:t>4. Write Data to Ports (I/O Operations)</a:t>
            </a:r>
            <a:endParaRPr lang="en-US" dirty="0"/>
          </a:p>
        </p:txBody>
      </p:sp>
      <p:sp>
        <p:nvSpPr>
          <p:cNvPr id="3" name="Content Placeholder 2">
            <a:extLst>
              <a:ext uri="{FF2B5EF4-FFF2-40B4-BE49-F238E27FC236}">
                <a16:creationId xmlns:a16="http://schemas.microsoft.com/office/drawing/2014/main" id="{707A99A7-CCCB-482D-B739-5E1F89E18F31}"/>
              </a:ext>
            </a:extLst>
          </p:cNvPr>
          <p:cNvSpPr>
            <a:spLocks noGrp="1"/>
          </p:cNvSpPr>
          <p:nvPr>
            <p:ph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Instruction</a:t>
            </a:r>
            <a:r>
              <a:rPr lang="en-US" dirty="0"/>
              <a:t>: OUT 80H, AL</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This sends the data from </a:t>
            </a:r>
            <a:r>
              <a:rPr lang="en-US" b="1" dirty="0"/>
              <a:t>AL</a:t>
            </a:r>
            <a:r>
              <a:rPr lang="en-US" dirty="0"/>
              <a:t> to </a:t>
            </a:r>
            <a:r>
              <a:rPr lang="en-US" b="1" dirty="0"/>
              <a:t>port 80H</a:t>
            </a:r>
            <a:r>
              <a:rPr lang="en-US" dirty="0"/>
              <a:t> (e.g., an LED device)</a:t>
            </a:r>
          </a:p>
          <a:p>
            <a:r>
              <a:rPr lang="en-US" b="1" dirty="0"/>
              <a:t>How it works:</a:t>
            </a:r>
          </a:p>
          <a:p>
            <a:pPr lvl="1">
              <a:buFont typeface="Wingdings" panose="05000000000000000000" pitchFamily="2" charset="2"/>
              <a:buChar char="v"/>
            </a:pPr>
            <a:r>
              <a:rPr lang="en-US" dirty="0"/>
              <a:t>Assume AL contains </a:t>
            </a:r>
            <a:r>
              <a:rPr lang="en-US" b="1" dirty="0"/>
              <a:t>the value 15</a:t>
            </a:r>
            <a:r>
              <a:rPr lang="en-US" dirty="0"/>
              <a:t> (the result of the addition).</a:t>
            </a:r>
          </a:p>
          <a:p>
            <a:pPr lvl="1">
              <a:buFont typeface="Wingdings" panose="05000000000000000000" pitchFamily="2" charset="2"/>
              <a:buChar char="v"/>
            </a:pPr>
            <a:r>
              <a:rPr lang="en-US" dirty="0"/>
              <a:t>The </a:t>
            </a:r>
            <a:r>
              <a:rPr lang="en-US" b="1" dirty="0"/>
              <a:t>BIU writes the value 15</a:t>
            </a:r>
            <a:r>
              <a:rPr lang="en-US" dirty="0"/>
              <a:t> to port </a:t>
            </a:r>
            <a:r>
              <a:rPr lang="en-US" b="1" dirty="0"/>
              <a:t>80H</a:t>
            </a:r>
            <a:r>
              <a:rPr lang="en-US" dirty="0"/>
              <a:t> to display it on an output device (like an LED screen or console).</a:t>
            </a:r>
          </a:p>
          <a:p>
            <a:endParaRPr lang="en-US" dirty="0"/>
          </a:p>
          <a:p>
            <a:endParaRPr lang="en-US" dirty="0"/>
          </a:p>
        </p:txBody>
      </p:sp>
    </p:spTree>
    <p:extLst>
      <p:ext uri="{BB962C8B-B14F-4D97-AF65-F5344CB8AC3E}">
        <p14:creationId xmlns:p14="http://schemas.microsoft.com/office/powerpoint/2010/main" val="4087002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7BA2-D037-49A2-B89A-F1050BE4A6AD}"/>
              </a:ext>
            </a:extLst>
          </p:cNvPr>
          <p:cNvSpPr>
            <a:spLocks noGrp="1"/>
          </p:cNvSpPr>
          <p:nvPr>
            <p:ph type="title"/>
          </p:nvPr>
        </p:nvSpPr>
        <p:spPr/>
        <p:txBody>
          <a:bodyPr/>
          <a:lstStyle/>
          <a:p>
            <a:r>
              <a:rPr lang="en-US" b="1" dirty="0"/>
              <a:t>Summary of the Example Execution</a:t>
            </a:r>
            <a:endParaRPr lang="en-US" dirty="0"/>
          </a:p>
        </p:txBody>
      </p:sp>
      <p:sp>
        <p:nvSpPr>
          <p:cNvPr id="3" name="Content Placeholder 2">
            <a:extLst>
              <a:ext uri="{FF2B5EF4-FFF2-40B4-BE49-F238E27FC236}">
                <a16:creationId xmlns:a16="http://schemas.microsoft.com/office/drawing/2014/main" id="{BF684952-A997-4629-A24D-8F2AF91E0929}"/>
              </a:ext>
            </a:extLst>
          </p:cNvPr>
          <p:cNvSpPr>
            <a:spLocks noGrp="1"/>
          </p:cNvSpPr>
          <p:nvPr>
            <p:ph idx="1"/>
          </p:nvPr>
        </p:nvSpPr>
        <p:spPr/>
        <p:txBody>
          <a:bodyPr/>
          <a:lstStyle/>
          <a:p>
            <a:pPr>
              <a:buFont typeface="+mj-lt"/>
              <a:buAutoNum type="arabicPeriod"/>
            </a:pPr>
            <a:r>
              <a:rPr lang="en-US" b="1" dirty="0"/>
              <a:t>Fetch</a:t>
            </a:r>
            <a:r>
              <a:rPr lang="en-US" dirty="0"/>
              <a:t>: BIU fetches the instruction MOV AX, [1000H] using </a:t>
            </a:r>
            <a:r>
              <a:rPr lang="en-US" b="1" dirty="0"/>
              <a:t>IP and CS</a:t>
            </a:r>
            <a:r>
              <a:rPr lang="en-US" dirty="0"/>
              <a:t>.</a:t>
            </a:r>
          </a:p>
          <a:p>
            <a:pPr>
              <a:buFont typeface="+mj-lt"/>
              <a:buAutoNum type="arabicPeriod"/>
            </a:pPr>
            <a:r>
              <a:rPr lang="en-US" b="1" dirty="0"/>
              <a:t>Write to Memory</a:t>
            </a:r>
            <a:r>
              <a:rPr lang="en-US" dirty="0"/>
              <a:t>: BIU stores the result (15) at </a:t>
            </a:r>
            <a:r>
              <a:rPr lang="en-US" b="1" dirty="0"/>
              <a:t>3000H</a:t>
            </a:r>
            <a:r>
              <a:rPr lang="en-US" dirty="0"/>
              <a:t> after the EU performs the addition.</a:t>
            </a:r>
          </a:p>
          <a:p>
            <a:pPr>
              <a:buFont typeface="+mj-lt"/>
              <a:buAutoNum type="arabicPeriod"/>
            </a:pPr>
            <a:r>
              <a:rPr lang="en-US" b="1" dirty="0"/>
              <a:t>Read from Port</a:t>
            </a:r>
            <a:r>
              <a:rPr lang="en-US" dirty="0"/>
              <a:t>: BIU reads input from </a:t>
            </a:r>
            <a:r>
              <a:rPr lang="en-US" b="1" dirty="0"/>
              <a:t>port 60H</a:t>
            </a:r>
            <a:r>
              <a:rPr lang="en-US" dirty="0"/>
              <a:t> (e.g., keypress data).</a:t>
            </a:r>
          </a:p>
          <a:p>
            <a:pPr>
              <a:buFont typeface="+mj-lt"/>
              <a:buAutoNum type="arabicPeriod"/>
            </a:pPr>
            <a:r>
              <a:rPr lang="en-US" b="1" dirty="0"/>
              <a:t>Write to Port</a:t>
            </a:r>
            <a:r>
              <a:rPr lang="en-US" dirty="0"/>
              <a:t>: BIU sends the result (15) from </a:t>
            </a:r>
            <a:r>
              <a:rPr lang="en-US" b="1" dirty="0"/>
              <a:t>AL</a:t>
            </a:r>
            <a:r>
              <a:rPr lang="en-US" dirty="0"/>
              <a:t> to </a:t>
            </a:r>
            <a:r>
              <a:rPr lang="en-US" b="1" dirty="0"/>
              <a:t>port 80H</a:t>
            </a:r>
            <a:r>
              <a:rPr lang="en-US" dirty="0"/>
              <a:t> for display.</a:t>
            </a:r>
          </a:p>
          <a:p>
            <a:r>
              <a:rPr lang="en-US" dirty="0"/>
              <a:t>This example demonstrates how the BIU manages </a:t>
            </a:r>
            <a:r>
              <a:rPr lang="en-US" b="1" dirty="0"/>
              <a:t>memory</a:t>
            </a:r>
            <a:r>
              <a:rPr lang="en-US" dirty="0"/>
              <a:t> and </a:t>
            </a:r>
            <a:r>
              <a:rPr lang="en-US" b="1" dirty="0"/>
              <a:t>I/O operations</a:t>
            </a:r>
            <a:r>
              <a:rPr lang="en-US" dirty="0"/>
              <a:t> in coordination with the EU.</a:t>
            </a:r>
          </a:p>
          <a:p>
            <a:endParaRPr lang="en-US" dirty="0"/>
          </a:p>
          <a:p>
            <a:endParaRPr lang="en-US" dirty="0"/>
          </a:p>
        </p:txBody>
      </p:sp>
    </p:spTree>
    <p:extLst>
      <p:ext uri="{BB962C8B-B14F-4D97-AF65-F5344CB8AC3E}">
        <p14:creationId xmlns:p14="http://schemas.microsoft.com/office/powerpoint/2010/main" val="3908110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program consists of …</a:t>
            </a:r>
          </a:p>
        </p:txBody>
      </p:sp>
      <p:sp>
        <p:nvSpPr>
          <p:cNvPr id="3" name="Content Placeholder 2"/>
          <p:cNvSpPr>
            <a:spLocks noGrp="1"/>
          </p:cNvSpPr>
          <p:nvPr>
            <p:ph idx="1"/>
          </p:nvPr>
        </p:nvSpPr>
        <p:spPr/>
        <p:txBody>
          <a:bodyPr/>
          <a:lstStyle/>
          <a:p>
            <a:r>
              <a:rPr lang="en-US" dirty="0"/>
              <a:t>Data</a:t>
            </a:r>
          </a:p>
          <a:p>
            <a:r>
              <a:rPr lang="en-US" dirty="0"/>
              <a:t>Code</a:t>
            </a:r>
          </a:p>
          <a:p>
            <a:r>
              <a:rPr lang="en-US" dirty="0"/>
              <a:t>Stack</a:t>
            </a:r>
          </a:p>
        </p:txBody>
      </p:sp>
    </p:spTree>
    <p:extLst>
      <p:ext uri="{BB962C8B-B14F-4D97-AF65-F5344CB8AC3E}">
        <p14:creationId xmlns:p14="http://schemas.microsoft.com/office/powerpoint/2010/main" val="2040449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t>Different Areas in Memory</a:t>
            </a:r>
          </a:p>
        </p:txBody>
      </p:sp>
      <p:sp>
        <p:nvSpPr>
          <p:cNvPr id="39939" name="Rectangle 3"/>
          <p:cNvSpPr>
            <a:spLocks noGrp="1" noChangeArrowheads="1"/>
          </p:cNvSpPr>
          <p:nvPr>
            <p:ph type="body" idx="1"/>
          </p:nvPr>
        </p:nvSpPr>
        <p:spPr/>
        <p:txBody>
          <a:bodyPr/>
          <a:lstStyle/>
          <a:p>
            <a:pPr algn="just" eaLnBrk="1" hangingPunct="1">
              <a:lnSpc>
                <a:spcPct val="90000"/>
              </a:lnSpc>
            </a:pPr>
            <a:r>
              <a:rPr lang="en-US" b="1" dirty="0"/>
              <a:t>Code memory</a:t>
            </a:r>
            <a:r>
              <a:rPr lang="en-US" dirty="0"/>
              <a:t> – Program can be located anywhere in memory</a:t>
            </a:r>
          </a:p>
          <a:p>
            <a:pPr algn="just" eaLnBrk="1" hangingPunct="1">
              <a:lnSpc>
                <a:spcPct val="90000"/>
              </a:lnSpc>
            </a:pPr>
            <a:endParaRPr lang="en-US" dirty="0"/>
          </a:p>
          <a:p>
            <a:pPr algn="just" eaLnBrk="1" hangingPunct="1">
              <a:lnSpc>
                <a:spcPct val="90000"/>
              </a:lnSpc>
            </a:pPr>
            <a:r>
              <a:rPr lang="en-US" b="1" dirty="0"/>
              <a:t>Data memory</a:t>
            </a:r>
            <a:r>
              <a:rPr lang="en-US" dirty="0"/>
              <a:t> – The processor can access data in any one out of 4 available segments </a:t>
            </a:r>
          </a:p>
          <a:p>
            <a:pPr algn="just" eaLnBrk="1" hangingPunct="1">
              <a:lnSpc>
                <a:spcPct val="90000"/>
              </a:lnSpc>
            </a:pPr>
            <a:endParaRPr lang="en-US" dirty="0"/>
          </a:p>
          <a:p>
            <a:pPr algn="just" eaLnBrk="1" hangingPunct="1">
              <a:lnSpc>
                <a:spcPct val="90000"/>
              </a:lnSpc>
            </a:pPr>
            <a:r>
              <a:rPr lang="en-US" b="1" dirty="0"/>
              <a:t>Stack memory</a:t>
            </a:r>
            <a:r>
              <a:rPr lang="en-US" dirty="0"/>
              <a:t> – A stack is a section of the memory set aside to store addresses and data while a subprogram executes </a:t>
            </a:r>
          </a:p>
          <a:p>
            <a:pPr algn="just" eaLnBrk="1" hangingPunct="1">
              <a:lnSpc>
                <a:spcPct val="90000"/>
              </a:lnSpc>
            </a:pPr>
            <a:endParaRPr lang="en-US" dirty="0"/>
          </a:p>
          <a:p>
            <a:pPr algn="just" eaLnBrk="1" hangingPunct="1">
              <a:lnSpc>
                <a:spcPct val="90000"/>
              </a:lnSpc>
            </a:pPr>
            <a:r>
              <a:rPr lang="en-US" b="1" dirty="0"/>
              <a:t>Extra segment</a:t>
            </a:r>
            <a:r>
              <a:rPr lang="en-US" dirty="0"/>
              <a:t> – This segment is also similar to data memory where additional data may be stored and maintained </a:t>
            </a:r>
          </a:p>
        </p:txBody>
      </p:sp>
    </p:spTree>
    <p:extLst>
      <p:ext uri="{BB962C8B-B14F-4D97-AF65-F5344CB8AC3E}">
        <p14:creationId xmlns:p14="http://schemas.microsoft.com/office/powerpoint/2010/main" val="2356018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t>Segment Registers</a:t>
            </a:r>
          </a:p>
        </p:txBody>
      </p:sp>
      <p:sp>
        <p:nvSpPr>
          <p:cNvPr id="40963" name="Rectangle 3"/>
          <p:cNvSpPr>
            <a:spLocks noGrp="1" noChangeArrowheads="1"/>
          </p:cNvSpPr>
          <p:nvPr>
            <p:ph type="body" idx="1"/>
          </p:nvPr>
        </p:nvSpPr>
        <p:spPr>
          <a:xfrm>
            <a:off x="457200" y="1371600"/>
            <a:ext cx="8229600" cy="5029200"/>
          </a:xfrm>
        </p:spPr>
        <p:txBody>
          <a:bodyPr/>
          <a:lstStyle/>
          <a:p>
            <a:pPr algn="just" eaLnBrk="1" hangingPunct="1">
              <a:lnSpc>
                <a:spcPct val="80000"/>
              </a:lnSpc>
            </a:pPr>
            <a:r>
              <a:rPr lang="en-US" sz="2600" dirty="0"/>
              <a:t>Code Segment (CS) register is a 16-bit register containing address of 64 KB segment with processor instructions</a:t>
            </a:r>
          </a:p>
          <a:p>
            <a:pPr algn="just" eaLnBrk="1" hangingPunct="1">
              <a:lnSpc>
                <a:spcPct val="80000"/>
              </a:lnSpc>
            </a:pPr>
            <a:r>
              <a:rPr lang="en-US" sz="2600" dirty="0"/>
              <a:t>The processor uses CS segment for all accesses to instructions referenced by instruction pointer (IP) register </a:t>
            </a:r>
          </a:p>
          <a:p>
            <a:pPr algn="just" eaLnBrk="1" hangingPunct="1">
              <a:lnSpc>
                <a:spcPct val="80000"/>
              </a:lnSpc>
            </a:pPr>
            <a:r>
              <a:rPr lang="en-US" sz="2600" dirty="0"/>
              <a:t>Stack Segment (SS) register is a 16-bit register containing address of 64 KB segment with program stack</a:t>
            </a:r>
          </a:p>
          <a:p>
            <a:pPr algn="just" eaLnBrk="1" hangingPunct="1">
              <a:lnSpc>
                <a:spcPct val="80000"/>
              </a:lnSpc>
            </a:pPr>
            <a:r>
              <a:rPr lang="en-US" sz="2600" dirty="0"/>
              <a:t>By default, the processor assumes that all data referenced by the stack pointer (SP) and base pointer (BP) registers is located in the stack segment. </a:t>
            </a:r>
          </a:p>
        </p:txBody>
      </p:sp>
    </p:spTree>
    <p:extLst>
      <p:ext uri="{BB962C8B-B14F-4D97-AF65-F5344CB8AC3E}">
        <p14:creationId xmlns:p14="http://schemas.microsoft.com/office/powerpoint/2010/main" val="145552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t>Segment Registers</a:t>
            </a:r>
          </a:p>
        </p:txBody>
      </p:sp>
      <p:sp>
        <p:nvSpPr>
          <p:cNvPr id="41987" name="Rectangle 3"/>
          <p:cNvSpPr>
            <a:spLocks noGrp="1" noChangeArrowheads="1"/>
          </p:cNvSpPr>
          <p:nvPr>
            <p:ph type="body" idx="1"/>
          </p:nvPr>
        </p:nvSpPr>
        <p:spPr>
          <a:xfrm>
            <a:off x="457200" y="1371600"/>
            <a:ext cx="8229600" cy="5029200"/>
          </a:xfrm>
        </p:spPr>
        <p:txBody>
          <a:bodyPr/>
          <a:lstStyle/>
          <a:p>
            <a:pPr algn="just" eaLnBrk="1" hangingPunct="1">
              <a:lnSpc>
                <a:spcPct val="80000"/>
              </a:lnSpc>
            </a:pPr>
            <a:r>
              <a:rPr lang="en-US" sz="2600" dirty="0"/>
              <a:t>Data Segment (DS) register is a 16-bit register containing address of 64KB segment with program data</a:t>
            </a:r>
          </a:p>
          <a:p>
            <a:pPr algn="just" eaLnBrk="1" hangingPunct="1">
              <a:lnSpc>
                <a:spcPct val="80000"/>
              </a:lnSpc>
            </a:pPr>
            <a:r>
              <a:rPr lang="en-US" sz="2600" dirty="0"/>
              <a:t>By default, the processor assumes that all data referenced by general registers (AX, BX, CX, DX) and index register (SI, DI) is located in the data segment </a:t>
            </a:r>
          </a:p>
          <a:p>
            <a:pPr algn="just" eaLnBrk="1" hangingPunct="1">
              <a:lnSpc>
                <a:spcPct val="80000"/>
              </a:lnSpc>
            </a:pPr>
            <a:r>
              <a:rPr lang="en-US" sz="2600" dirty="0"/>
              <a:t>Extra Segment (ES) register is a 16-bit register containing address of 64 KB segment, usually with program data</a:t>
            </a:r>
          </a:p>
          <a:p>
            <a:pPr algn="just" eaLnBrk="1" hangingPunct="1">
              <a:lnSpc>
                <a:spcPct val="80000"/>
              </a:lnSpc>
            </a:pPr>
            <a:r>
              <a:rPr lang="en-US" sz="2600" dirty="0"/>
              <a:t>By default, the processor assumes that the DI register references the ES segment in string manipulation instructions </a:t>
            </a:r>
          </a:p>
        </p:txBody>
      </p:sp>
    </p:spTree>
    <p:extLst>
      <p:ext uri="{BB962C8B-B14F-4D97-AF65-F5344CB8AC3E}">
        <p14:creationId xmlns:p14="http://schemas.microsoft.com/office/powerpoint/2010/main" val="1823606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171450"/>
            <a:ext cx="8645525" cy="838200"/>
          </a:xfrm>
          <a:effectLst>
            <a:outerShdw dist="35921" dir="2700000" algn="ctr" rotWithShape="0">
              <a:schemeClr val="bg2">
                <a:alpha val="50000"/>
              </a:schemeClr>
            </a:outerShdw>
          </a:effectLst>
        </p:spPr>
        <p:txBody>
          <a:bodyPr/>
          <a:lstStyle/>
          <a:p>
            <a:pPr>
              <a:defRPr/>
            </a:pPr>
            <a:r>
              <a:rPr lang="en-US" b="1" dirty="0"/>
              <a:t>Execution Unit (EU)</a:t>
            </a:r>
          </a:p>
        </p:txBody>
      </p:sp>
      <p:sp>
        <p:nvSpPr>
          <p:cNvPr id="22531" name="Rectangle 3"/>
          <p:cNvSpPr>
            <a:spLocks noGrp="1" noChangeArrowheads="1"/>
          </p:cNvSpPr>
          <p:nvPr>
            <p:ph idx="1"/>
          </p:nvPr>
        </p:nvSpPr>
        <p:spPr>
          <a:xfrm>
            <a:off x="251475" y="1182327"/>
            <a:ext cx="8458200" cy="4525963"/>
          </a:xfrm>
        </p:spPr>
        <p:txBody>
          <a:bodyPr/>
          <a:lstStyle/>
          <a:p>
            <a:r>
              <a:rPr lang="en-US" b="1" dirty="0"/>
              <a:t>1. To tell the BIU where to fetch instructions and data</a:t>
            </a:r>
          </a:p>
          <a:p>
            <a:pPr lvl="1">
              <a:buFont typeface="Wingdings" panose="05000000000000000000" pitchFamily="2" charset="2"/>
              <a:buChar char="v"/>
            </a:pPr>
            <a:r>
              <a:rPr lang="en-US" dirty="0"/>
              <a:t>The </a:t>
            </a:r>
            <a:r>
              <a:rPr lang="en-US" b="1" dirty="0"/>
              <a:t>EU</a:t>
            </a:r>
            <a:r>
              <a:rPr lang="en-US" dirty="0"/>
              <a:t> works with the </a:t>
            </a:r>
            <a:r>
              <a:rPr lang="en-US" b="1" dirty="0"/>
              <a:t>Instruction Pointer (IP)</a:t>
            </a:r>
            <a:r>
              <a:rPr lang="en-US" dirty="0"/>
              <a:t> and segment registers (from the BIU) to generate the correct </a:t>
            </a:r>
            <a:r>
              <a:rPr lang="en-US" b="1" dirty="0"/>
              <a:t>physical address</a:t>
            </a:r>
            <a:r>
              <a:rPr lang="en-US" dirty="0"/>
              <a:t>.</a:t>
            </a:r>
          </a:p>
          <a:p>
            <a:pPr lvl="1">
              <a:buFont typeface="Wingdings" panose="05000000000000000000" pitchFamily="2" charset="2"/>
              <a:buChar char="v"/>
            </a:pPr>
            <a:r>
              <a:rPr lang="en-US" dirty="0"/>
              <a:t>It provides </a:t>
            </a:r>
            <a:r>
              <a:rPr lang="en-US" b="1" dirty="0"/>
              <a:t>offsets or instructions</a:t>
            </a:r>
            <a:r>
              <a:rPr lang="en-US" dirty="0"/>
              <a:t> to the BIU, helping it locate the correct memory addresses for fetching instructions and data.</a:t>
            </a:r>
          </a:p>
          <a:p>
            <a:r>
              <a:rPr lang="en-US" b="1" dirty="0"/>
              <a:t>2. To decode the instruction</a:t>
            </a:r>
          </a:p>
          <a:p>
            <a:pPr lvl="1">
              <a:buFont typeface="Wingdings" panose="05000000000000000000" pitchFamily="2" charset="2"/>
              <a:buChar char="v"/>
            </a:pPr>
            <a:r>
              <a:rPr lang="en-US" dirty="0"/>
              <a:t>Once the BIU fetches the instruction from memory, the </a:t>
            </a:r>
            <a:r>
              <a:rPr lang="en-US" b="1" dirty="0"/>
              <a:t>EU decodes</a:t>
            </a:r>
            <a:r>
              <a:rPr lang="en-US" dirty="0"/>
              <a:t> it to understand the operation that needs to be performed.</a:t>
            </a:r>
          </a:p>
          <a:p>
            <a:pPr lvl="1">
              <a:buFont typeface="Wingdings" panose="05000000000000000000" pitchFamily="2" charset="2"/>
              <a:buChar char="v"/>
            </a:pPr>
            <a:r>
              <a:rPr lang="en-US" dirty="0"/>
              <a:t>Example: An ADD AX, BX instruction is decoded to mean the contents of BX should be added to AX.</a:t>
            </a:r>
          </a:p>
          <a:p>
            <a:endParaRPr lang="en-US" dirty="0"/>
          </a:p>
          <a:p>
            <a:pPr algn="just"/>
            <a:endParaRPr lang="en-US"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11E02-2186-469F-9CA7-58FDD8DC7AA1}"/>
              </a:ext>
            </a:extLst>
          </p:cNvPr>
          <p:cNvSpPr>
            <a:spLocks noGrp="1"/>
          </p:cNvSpPr>
          <p:nvPr>
            <p:ph type="title"/>
          </p:nvPr>
        </p:nvSpPr>
        <p:spPr/>
        <p:txBody>
          <a:bodyPr/>
          <a:lstStyle/>
          <a:p>
            <a:r>
              <a:rPr lang="en-US" b="1" dirty="0"/>
              <a:t>Execution Unit (EU)</a:t>
            </a:r>
            <a:endParaRPr lang="en-US" dirty="0"/>
          </a:p>
        </p:txBody>
      </p:sp>
      <p:sp>
        <p:nvSpPr>
          <p:cNvPr id="3" name="Content Placeholder 2">
            <a:extLst>
              <a:ext uri="{FF2B5EF4-FFF2-40B4-BE49-F238E27FC236}">
                <a16:creationId xmlns:a16="http://schemas.microsoft.com/office/drawing/2014/main" id="{53C75112-A649-4AC3-9CDF-02C3FC61AD43}"/>
              </a:ext>
            </a:extLst>
          </p:cNvPr>
          <p:cNvSpPr>
            <a:spLocks noGrp="1"/>
          </p:cNvSpPr>
          <p:nvPr>
            <p:ph idx="1"/>
          </p:nvPr>
        </p:nvSpPr>
        <p:spPr/>
        <p:txBody>
          <a:bodyPr/>
          <a:lstStyle/>
          <a:p>
            <a:r>
              <a:rPr lang="en-US" b="1" dirty="0"/>
              <a:t>3. To execute instructions</a:t>
            </a:r>
          </a:p>
          <a:p>
            <a:pPr marL="908050" lvl="1" indent="-457200">
              <a:buFont typeface="Wingdings" panose="05000000000000000000" pitchFamily="2" charset="2"/>
              <a:buChar char="v"/>
            </a:pPr>
            <a:r>
              <a:rPr lang="en-US" dirty="0"/>
              <a:t>The </a:t>
            </a:r>
            <a:r>
              <a:rPr lang="en-US" b="1" dirty="0"/>
              <a:t>EU contains the Arithmetic Logic Unit (ALU)</a:t>
            </a:r>
            <a:r>
              <a:rPr lang="en-US" dirty="0"/>
              <a:t>, which performs </a:t>
            </a:r>
            <a:r>
              <a:rPr lang="en-US" b="1" dirty="0"/>
              <a:t>arithmetic</a:t>
            </a:r>
            <a:r>
              <a:rPr lang="en-US" dirty="0"/>
              <a:t> (e.g., addition, subtraction) and </a:t>
            </a:r>
            <a:r>
              <a:rPr lang="en-US" b="1" dirty="0"/>
              <a:t>logical operations</a:t>
            </a:r>
            <a:r>
              <a:rPr lang="en-US" dirty="0"/>
              <a:t> (e.g., AND, OR, NOT).</a:t>
            </a:r>
          </a:p>
          <a:p>
            <a:pPr marL="908050" lvl="1" indent="-457200">
              <a:buFont typeface="Wingdings" panose="05000000000000000000" pitchFamily="2" charset="2"/>
              <a:buChar char="v"/>
            </a:pPr>
            <a:r>
              <a:rPr lang="en-US" dirty="0"/>
              <a:t>It uses the </a:t>
            </a:r>
            <a:r>
              <a:rPr lang="en-US" b="1" dirty="0"/>
              <a:t>decoded instruction</a:t>
            </a:r>
            <a:r>
              <a:rPr lang="en-US" dirty="0"/>
              <a:t> to determine what operation should be executed.</a:t>
            </a:r>
          </a:p>
          <a:p>
            <a:r>
              <a:rPr lang="en-US" b="1" dirty="0"/>
              <a:t>4. The EU contains the control to perform various operations</a:t>
            </a:r>
          </a:p>
          <a:p>
            <a:pPr lvl="1">
              <a:buFont typeface="Wingdings" panose="05000000000000000000" pitchFamily="2" charset="2"/>
              <a:buChar char="v"/>
            </a:pPr>
            <a:r>
              <a:rPr lang="en-US" dirty="0"/>
              <a:t>The </a:t>
            </a:r>
            <a:r>
              <a:rPr lang="en-US" b="1" dirty="0"/>
              <a:t>Control Unit</a:t>
            </a:r>
            <a:r>
              <a:rPr lang="en-US" dirty="0"/>
              <a:t> inside the EU </a:t>
            </a:r>
            <a:r>
              <a:rPr lang="en-US" b="1" dirty="0"/>
              <a:t>coordinates and controls</a:t>
            </a:r>
            <a:r>
              <a:rPr lang="en-US" dirty="0"/>
              <a:t> all activities required to execute the instruction.</a:t>
            </a:r>
          </a:p>
          <a:p>
            <a:pPr lvl="1">
              <a:buFont typeface="Wingdings" panose="05000000000000000000" pitchFamily="2" charset="2"/>
              <a:buChar char="v"/>
            </a:pPr>
            <a:r>
              <a:rPr lang="en-US" dirty="0"/>
              <a:t>It manages the </a:t>
            </a:r>
            <a:r>
              <a:rPr lang="en-US" b="1" dirty="0"/>
              <a:t>sequence of operations</a:t>
            </a:r>
            <a:r>
              <a:rPr lang="en-US" dirty="0"/>
              <a:t>, such as reading from registers, executing arithmetic, and storing results.</a:t>
            </a:r>
          </a:p>
          <a:p>
            <a:endParaRPr lang="en-US" dirty="0"/>
          </a:p>
        </p:txBody>
      </p:sp>
    </p:spTree>
    <p:extLst>
      <p:ext uri="{BB962C8B-B14F-4D97-AF65-F5344CB8AC3E}">
        <p14:creationId xmlns:p14="http://schemas.microsoft.com/office/powerpoint/2010/main" val="3354354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Execution Unit (EU)</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4" name="Picture 5" descr="archpng1"/>
          <p:cNvPicPr>
            <a:picLocks noChangeAspect="1" noChangeArrowheads="1"/>
          </p:cNvPicPr>
          <p:nvPr/>
        </p:nvPicPr>
        <p:blipFill>
          <a:blip r:embed="rId2"/>
          <a:srcRect/>
          <a:stretch>
            <a:fillRect/>
          </a:stretch>
        </p:blipFill>
        <p:spPr bwMode="auto">
          <a:xfrm>
            <a:off x="539511" y="1239934"/>
            <a:ext cx="7917294" cy="4032779"/>
          </a:xfrm>
          <a:prstGeom prst="rect">
            <a:avLst/>
          </a:prstGeom>
          <a:noFill/>
          <a:ln w="9525">
            <a:noFill/>
            <a:miter lim="800000"/>
            <a:headEnd/>
            <a:tailEnd/>
          </a:ln>
        </p:spPr>
      </p:pic>
    </p:spTree>
    <p:extLst>
      <p:ext uri="{BB962C8B-B14F-4D97-AF65-F5344CB8AC3E}">
        <p14:creationId xmlns:p14="http://schemas.microsoft.com/office/powerpoint/2010/main" val="175838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br>
              <a:rPr lang="en-US"/>
            </a:br>
            <a:r>
              <a:rPr lang="en-US"/>
              <a:t>Intel 8086 </a:t>
            </a:r>
            <a:br>
              <a:rPr lang="en-US"/>
            </a:br>
            <a:endParaRPr lang="en-US"/>
          </a:p>
        </p:txBody>
      </p:sp>
      <p:pic>
        <p:nvPicPr>
          <p:cNvPr id="7171" name="Picture 2"/>
          <p:cNvPicPr>
            <a:picLocks noChangeAspect="1" noChangeArrowheads="1"/>
          </p:cNvPicPr>
          <p:nvPr/>
        </p:nvPicPr>
        <p:blipFill>
          <a:blip r:embed="rId2"/>
          <a:srcRect/>
          <a:stretch>
            <a:fillRect/>
          </a:stretch>
        </p:blipFill>
        <p:spPr bwMode="auto">
          <a:xfrm>
            <a:off x="790575" y="1905000"/>
            <a:ext cx="7562850" cy="424815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b="1" dirty="0"/>
              <a:t>Execution Unit (EU)</a:t>
            </a:r>
            <a:endParaRPr lang="en-US" dirty="0"/>
          </a:p>
        </p:txBody>
      </p:sp>
      <p:sp>
        <p:nvSpPr>
          <p:cNvPr id="23555" name="Rectangle 3"/>
          <p:cNvSpPr>
            <a:spLocks noGrp="1" noChangeArrowheads="1"/>
          </p:cNvSpPr>
          <p:nvPr>
            <p:ph type="body" idx="1"/>
          </p:nvPr>
        </p:nvSpPr>
        <p:spPr/>
        <p:txBody>
          <a:bodyPr/>
          <a:lstStyle/>
          <a:p>
            <a:pPr eaLnBrk="1" hangingPunct="1"/>
            <a:r>
              <a:rPr lang="en-US"/>
              <a:t>The Execution Unit (EU) has </a:t>
            </a:r>
          </a:p>
          <a:p>
            <a:pPr lvl="1" eaLnBrk="1" hangingPunct="1"/>
            <a:r>
              <a:rPr lang="en-US"/>
              <a:t>Control unit</a:t>
            </a:r>
          </a:p>
          <a:p>
            <a:pPr lvl="1" eaLnBrk="1" hangingPunct="1"/>
            <a:r>
              <a:rPr lang="en-US"/>
              <a:t>Instruction decoder</a:t>
            </a:r>
          </a:p>
          <a:p>
            <a:pPr lvl="1" eaLnBrk="1" hangingPunct="1"/>
            <a:r>
              <a:rPr lang="en-US"/>
              <a:t>Arithmetic and Logical Unit (ALU)</a:t>
            </a:r>
          </a:p>
          <a:p>
            <a:pPr lvl="1" eaLnBrk="1" hangingPunct="1"/>
            <a:r>
              <a:rPr lang="en-US"/>
              <a:t>General registers</a:t>
            </a:r>
          </a:p>
          <a:p>
            <a:pPr lvl="1" eaLnBrk="1" hangingPunct="1"/>
            <a:r>
              <a:rPr lang="en-US"/>
              <a:t>Flag register</a:t>
            </a:r>
          </a:p>
          <a:p>
            <a:pPr lvl="1" eaLnBrk="1" hangingPunct="1"/>
            <a:r>
              <a:rPr lang="en-US"/>
              <a:t>Pointers</a:t>
            </a:r>
          </a:p>
          <a:p>
            <a:pPr lvl="1" eaLnBrk="1" hangingPunct="1"/>
            <a:r>
              <a:rPr lang="en-US"/>
              <a:t>Index registers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E362D-D81D-66DE-D47A-BE0123BAF9E1}"/>
              </a:ext>
            </a:extLst>
          </p:cNvPr>
          <p:cNvSpPr>
            <a:spLocks noGrp="1"/>
          </p:cNvSpPr>
          <p:nvPr>
            <p:ph type="title"/>
          </p:nvPr>
        </p:nvSpPr>
        <p:spPr/>
        <p:txBody>
          <a:bodyPr/>
          <a:lstStyle/>
          <a:p>
            <a:r>
              <a:rPr lang="en-US" dirty="0"/>
              <a:t>Instruction decoding process in the Intel 8086</a:t>
            </a:r>
            <a:endParaRPr lang="en-PK" dirty="0"/>
          </a:p>
        </p:txBody>
      </p:sp>
      <p:sp>
        <p:nvSpPr>
          <p:cNvPr id="3" name="Content Placeholder 2">
            <a:extLst>
              <a:ext uri="{FF2B5EF4-FFF2-40B4-BE49-F238E27FC236}">
                <a16:creationId xmlns:a16="http://schemas.microsoft.com/office/drawing/2014/main" id="{64E0C599-4583-EF0E-CB46-3CB75E2E3B6E}"/>
              </a:ext>
            </a:extLst>
          </p:cNvPr>
          <p:cNvSpPr>
            <a:spLocks noGrp="1"/>
          </p:cNvSpPr>
          <p:nvPr>
            <p:ph idx="1"/>
          </p:nvPr>
        </p:nvSpPr>
        <p:spPr>
          <a:xfrm>
            <a:off x="457200" y="1066800"/>
            <a:ext cx="8229600" cy="5219699"/>
          </a:xfrm>
        </p:spPr>
        <p:txBody>
          <a:bodyPr/>
          <a:lstStyle/>
          <a:p>
            <a:pPr marR="0" lvl="0" algn="just" defTabSz="914400" rtl="0" eaLnBrk="0" fontAlgn="base" latinLnBrk="0" hangingPunct="0">
              <a:lnSpc>
                <a:spcPct val="100000"/>
              </a:lnSpc>
              <a:spcBef>
                <a:spcPct val="0"/>
              </a:spcBef>
              <a:spcAft>
                <a:spcPct val="0"/>
              </a:spcAft>
              <a:buClrTx/>
              <a:buSzTx/>
              <a:tabLst/>
            </a:pPr>
            <a:r>
              <a:rPr kumimoji="0" lang="en-PK" altLang="en-PK" sz="1800" b="1" i="0" u="none" strike="noStrike" cap="none" normalizeH="0" baseline="0" dirty="0">
                <a:ln>
                  <a:noFill/>
                </a:ln>
                <a:solidFill>
                  <a:schemeClr val="tx1"/>
                </a:solidFill>
                <a:effectLst/>
                <a:latin typeface="Arial" panose="020B0604020202020204" pitchFamily="34" charset="0"/>
              </a:rPr>
              <a:t>Step 1: Fetching the Instruction</a:t>
            </a:r>
          </a:p>
          <a:p>
            <a:pPr marL="793750" lvl="1" indent="-342900" algn="just">
              <a:spcBef>
                <a:spcPct val="0"/>
              </a:spcBef>
              <a:buFont typeface="Wingdings" panose="05000000000000000000" pitchFamily="2" charset="2"/>
              <a:buChar char="v"/>
            </a:pPr>
            <a:r>
              <a:rPr kumimoji="0" lang="en-PK" altLang="en-PK" sz="1800" b="0" i="0" u="none" strike="noStrike" cap="none" normalizeH="0" baseline="0" dirty="0">
                <a:ln>
                  <a:noFill/>
                </a:ln>
                <a:solidFill>
                  <a:schemeClr val="tx1"/>
                </a:solidFill>
                <a:effectLst/>
                <a:latin typeface="Arial" panose="020B0604020202020204" pitchFamily="34" charset="0"/>
              </a:rPr>
              <a:t>The 8086 processor fetches instructions from memory using its Bus Interface Unit (BIU).</a:t>
            </a:r>
          </a:p>
          <a:p>
            <a:pPr marL="793750" lvl="1" indent="-342900" algn="just">
              <a:spcBef>
                <a:spcPct val="0"/>
              </a:spcBef>
              <a:buFont typeface="Wingdings" panose="05000000000000000000" pitchFamily="2" charset="2"/>
              <a:buChar char="v"/>
            </a:pPr>
            <a:r>
              <a:rPr kumimoji="0" lang="en-PK" altLang="en-PK" sz="1800" b="0" i="0" u="none" strike="noStrike" cap="none" normalizeH="0" baseline="0" dirty="0">
                <a:ln>
                  <a:noFill/>
                </a:ln>
                <a:solidFill>
                  <a:schemeClr val="tx1"/>
                </a:solidFill>
                <a:effectLst/>
                <a:latin typeface="Arial" panose="020B0604020202020204" pitchFamily="34" charset="0"/>
              </a:rPr>
              <a:t>These instructions are stored in a queue (like a small waiting line) that can hold up to 6 bytes.</a:t>
            </a:r>
          </a:p>
          <a:p>
            <a:pPr marL="793750" lvl="1" indent="-342900" algn="just">
              <a:spcBef>
                <a:spcPct val="0"/>
              </a:spcBef>
              <a:buFont typeface="Wingdings" panose="05000000000000000000" pitchFamily="2" charset="2"/>
              <a:buChar char="v"/>
            </a:pPr>
            <a:r>
              <a:rPr kumimoji="0" lang="en-PK" altLang="en-PK" sz="1800" b="0" i="0" u="none" strike="noStrike" cap="none" normalizeH="0" baseline="0" dirty="0">
                <a:ln>
                  <a:noFill/>
                </a:ln>
                <a:solidFill>
                  <a:schemeClr val="tx1"/>
                </a:solidFill>
                <a:effectLst/>
                <a:latin typeface="Arial" panose="020B0604020202020204" pitchFamily="34" charset="0"/>
              </a:rPr>
              <a:t>Example: Suppose the instruction at memory location 1000 is </a:t>
            </a:r>
            <a:r>
              <a:rPr kumimoji="0" lang="en-PK" altLang="en-PK" sz="1800" b="0" i="0" u="none" strike="noStrike" cap="none" normalizeH="0" baseline="0" dirty="0">
                <a:ln>
                  <a:noFill/>
                </a:ln>
                <a:solidFill>
                  <a:schemeClr val="tx1"/>
                </a:solidFill>
                <a:effectLst/>
                <a:latin typeface="Arial Unicode MS"/>
              </a:rPr>
              <a:t>ADD AX, BX</a:t>
            </a:r>
            <a:r>
              <a:rPr kumimoji="0" lang="en-PK" altLang="en-PK" sz="1800" b="0" i="0" u="none" strike="noStrike" cap="none" normalizeH="0" baseline="0" dirty="0">
                <a:ln>
                  <a:noFill/>
                </a:ln>
                <a:solidFill>
                  <a:schemeClr val="tx1"/>
                </a:solidFill>
                <a:effectLst/>
              </a:rPr>
              <a:t>. The BIU fetches this instruction and places it in the queue for the Execution Unit (EU) to process.</a:t>
            </a:r>
            <a:endParaRPr kumimoji="0" lang="en-PK" altLang="en-PK" sz="1800" b="0" i="0" u="none" strike="noStrike" cap="none" normalizeH="0" baseline="0" dirty="0">
              <a:ln>
                <a:noFill/>
              </a:ln>
              <a:solidFill>
                <a:schemeClr val="tx1"/>
              </a:solidFill>
              <a:effectLst/>
              <a:latin typeface="Arial" panose="020B0604020202020204" pitchFamily="34" charset="0"/>
            </a:endParaRPr>
          </a:p>
          <a:p>
            <a:pPr algn="just"/>
            <a:r>
              <a:rPr lang="en-US" sz="1800" b="1" dirty="0"/>
              <a:t>Step 2: Understanding the Instruction Format</a:t>
            </a:r>
          </a:p>
          <a:p>
            <a:pPr algn="just">
              <a:buFont typeface="Arial" panose="020B0604020202020204" pitchFamily="34" charset="0"/>
              <a:buChar char="•"/>
            </a:pPr>
            <a:r>
              <a:rPr lang="en-US" sz="1800" dirty="0"/>
              <a:t>In the 8086, instructions can vary in length from 1 to 6 bytes. Each instruction might consist of:</a:t>
            </a:r>
          </a:p>
          <a:p>
            <a:pPr marL="800100" lvl="1" indent="-342900" algn="just">
              <a:buFont typeface="Wingdings" panose="05000000000000000000" pitchFamily="2" charset="2"/>
              <a:buChar char="v"/>
            </a:pPr>
            <a:r>
              <a:rPr lang="en-US" sz="1800" b="1" dirty="0"/>
              <a:t>Opcode</a:t>
            </a:r>
            <a:r>
              <a:rPr lang="en-US" sz="1800" dirty="0"/>
              <a:t>: Specifies the operation (e.g., addition, subtraction).</a:t>
            </a:r>
          </a:p>
          <a:p>
            <a:pPr marL="800100" lvl="1" indent="-342900" algn="just">
              <a:buFont typeface="Wingdings" panose="05000000000000000000" pitchFamily="2" charset="2"/>
              <a:buChar char="v"/>
            </a:pPr>
            <a:r>
              <a:rPr lang="en-US" sz="1800" b="1" dirty="0"/>
              <a:t>Operands</a:t>
            </a:r>
            <a:r>
              <a:rPr lang="en-US" sz="1800" dirty="0"/>
              <a:t>: The data the operation will act on (e.g., registers like AX and BX).</a:t>
            </a:r>
          </a:p>
          <a:p>
            <a:pPr marL="800100" lvl="1" indent="-342900" algn="just">
              <a:buFont typeface="Wingdings" panose="05000000000000000000" pitchFamily="2" charset="2"/>
              <a:buChar char="v"/>
            </a:pPr>
            <a:r>
              <a:rPr lang="en-US" sz="1800" b="1" dirty="0"/>
              <a:t>Addressing Mode Information</a:t>
            </a:r>
            <a:r>
              <a:rPr lang="en-US" sz="1800" dirty="0"/>
              <a:t>: Details about where the operands are located (memory, register, etc.).</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PK"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PK" altLang="en-PK" sz="1800" b="0" i="0" u="none" strike="noStrike" cap="none" normalizeH="0" baseline="0" dirty="0">
              <a:ln>
                <a:noFill/>
              </a:ln>
              <a:solidFill>
                <a:schemeClr val="tx1"/>
              </a:solidFill>
              <a:effectLst/>
              <a:latin typeface="Arial" panose="020B0604020202020204" pitchFamily="34" charset="0"/>
            </a:endParaRPr>
          </a:p>
          <a:p>
            <a:pPr algn="just"/>
            <a:endParaRPr lang="en-PK" sz="1800" dirty="0"/>
          </a:p>
        </p:txBody>
      </p:sp>
    </p:spTree>
    <p:extLst>
      <p:ext uri="{BB962C8B-B14F-4D97-AF65-F5344CB8AC3E}">
        <p14:creationId xmlns:p14="http://schemas.microsoft.com/office/powerpoint/2010/main" val="3900573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A708E-F48A-8C82-5DFD-83E46049D9AE}"/>
              </a:ext>
            </a:extLst>
          </p:cNvPr>
          <p:cNvSpPr>
            <a:spLocks noGrp="1"/>
          </p:cNvSpPr>
          <p:nvPr>
            <p:ph type="title"/>
          </p:nvPr>
        </p:nvSpPr>
        <p:spPr/>
        <p:txBody>
          <a:bodyPr/>
          <a:lstStyle/>
          <a:p>
            <a:r>
              <a:rPr lang="en-US" sz="3600" dirty="0"/>
              <a:t>Instruction decoding process in the Intel 8086</a:t>
            </a:r>
            <a:endParaRPr lang="en-PK" dirty="0"/>
          </a:p>
        </p:txBody>
      </p:sp>
      <p:sp>
        <p:nvSpPr>
          <p:cNvPr id="3" name="Content Placeholder 2">
            <a:extLst>
              <a:ext uri="{FF2B5EF4-FFF2-40B4-BE49-F238E27FC236}">
                <a16:creationId xmlns:a16="http://schemas.microsoft.com/office/drawing/2014/main" id="{C81EF90E-AD78-E6AE-8155-52D1307BA2EE}"/>
              </a:ext>
            </a:extLst>
          </p:cNvPr>
          <p:cNvSpPr>
            <a:spLocks noGrp="1"/>
          </p:cNvSpPr>
          <p:nvPr>
            <p:ph idx="1"/>
          </p:nvPr>
        </p:nvSpPr>
        <p:spPr>
          <a:xfrm>
            <a:off x="366690" y="1124721"/>
            <a:ext cx="8320110" cy="5161778"/>
          </a:xfrm>
        </p:spPr>
        <p:txBody>
          <a:bodyPr/>
          <a:lstStyle/>
          <a:p>
            <a:pPr marR="0" lvl="0" algn="l" defTabSz="914400" rtl="0" eaLnBrk="0" fontAlgn="base" latinLnBrk="0" hangingPunct="0">
              <a:lnSpc>
                <a:spcPct val="100000"/>
              </a:lnSpc>
              <a:spcBef>
                <a:spcPct val="0"/>
              </a:spcBef>
              <a:spcAft>
                <a:spcPct val="0"/>
              </a:spcAft>
              <a:buClrTx/>
              <a:buSzTx/>
              <a:tabLst/>
            </a:pPr>
            <a:r>
              <a:rPr kumimoji="0" lang="en-PK" altLang="en-PK" sz="2000" b="0" i="0" u="none" strike="noStrike" cap="none" normalizeH="0" baseline="0" dirty="0">
                <a:ln>
                  <a:noFill/>
                </a:ln>
                <a:solidFill>
                  <a:schemeClr val="tx1"/>
                </a:solidFill>
                <a:effectLst/>
                <a:latin typeface="Arial" panose="020B0604020202020204" pitchFamily="34" charset="0"/>
              </a:rPr>
              <a:t>Example: The instruction </a:t>
            </a:r>
            <a:r>
              <a:rPr kumimoji="0" lang="en-PK" altLang="en-PK" sz="2000" b="0" i="0" u="none" strike="noStrike" cap="none" normalizeH="0" baseline="0" dirty="0">
                <a:ln>
                  <a:noFill/>
                </a:ln>
                <a:solidFill>
                  <a:schemeClr val="tx1"/>
                </a:solidFill>
                <a:effectLst/>
                <a:latin typeface="Arial Unicode MS"/>
              </a:rPr>
              <a:t>ADD AX, BX</a:t>
            </a:r>
            <a:r>
              <a:rPr kumimoji="0" lang="en-PK" altLang="en-PK" sz="2000" b="0" i="0" u="none" strike="noStrike" cap="none" normalizeH="0" baseline="0" dirty="0">
                <a:ln>
                  <a:noFill/>
                </a:ln>
                <a:solidFill>
                  <a:schemeClr val="tx1"/>
                </a:solidFill>
                <a:effectLst/>
              </a:rPr>
              <a:t> might look like this in binary:</a:t>
            </a:r>
            <a:endParaRPr kumimoji="0" lang="en-US" altLang="en-PK"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lang="en-US" sz="2000" dirty="0"/>
              <a:t>     </a:t>
            </a:r>
            <a:r>
              <a:rPr lang="en-PK" sz="2000" dirty="0"/>
              <a:t>00000011 11000001</a:t>
            </a:r>
            <a:endParaRPr lang="en-US" sz="2000" dirty="0"/>
          </a:p>
          <a:p>
            <a:pPr marR="0" lvl="0" algn="l" defTabSz="914400" rtl="0" eaLnBrk="0" fontAlgn="base" latinLnBrk="0" hangingPunct="0">
              <a:lnSpc>
                <a:spcPct val="100000"/>
              </a:lnSpc>
              <a:spcBef>
                <a:spcPct val="0"/>
              </a:spcBef>
              <a:spcAft>
                <a:spcPct val="0"/>
              </a:spcAft>
              <a:buClrTx/>
              <a:buSzTx/>
              <a:tabLst/>
            </a:pPr>
            <a:endParaRPr kumimoji="0" lang="en-PK" altLang="en-PK" sz="2000" b="0" i="0" u="none" strike="noStrike" cap="none" normalizeH="0" baseline="0" dirty="0">
              <a:ln>
                <a:noFill/>
              </a:ln>
              <a:solidFill>
                <a:schemeClr val="tx1"/>
              </a:solidFill>
              <a:effectLst/>
              <a:latin typeface="Arial" panose="020B0604020202020204" pitchFamily="34" charset="0"/>
            </a:endParaRPr>
          </a:p>
          <a:p>
            <a:pPr lvl="1">
              <a:spcBef>
                <a:spcPct val="0"/>
              </a:spcBef>
              <a:buFont typeface="Wingdings" panose="05000000000000000000" pitchFamily="2" charset="2"/>
              <a:buChar char="v"/>
            </a:pPr>
            <a:r>
              <a:rPr kumimoji="0" lang="en-PK" altLang="en-PK" b="0" i="0" u="none" strike="noStrike" cap="none" normalizeH="0" baseline="0" dirty="0">
                <a:ln>
                  <a:noFill/>
                </a:ln>
                <a:solidFill>
                  <a:schemeClr val="tx1"/>
                </a:solidFill>
                <a:effectLst/>
                <a:latin typeface="Arial" panose="020B0604020202020204" pitchFamily="34" charset="0"/>
              </a:rPr>
              <a:t>The first byte (</a:t>
            </a:r>
            <a:r>
              <a:rPr kumimoji="0" lang="en-PK" altLang="en-PK" b="0" i="0" u="none" strike="noStrike" cap="none" normalizeH="0" baseline="0" dirty="0">
                <a:ln>
                  <a:noFill/>
                </a:ln>
                <a:solidFill>
                  <a:schemeClr val="tx1"/>
                </a:solidFill>
                <a:effectLst/>
                <a:latin typeface="Arial Unicode MS"/>
              </a:rPr>
              <a:t>00000011</a:t>
            </a:r>
            <a:r>
              <a:rPr kumimoji="0" lang="en-PK" altLang="en-PK" b="0" i="0" u="none" strike="noStrike" cap="none" normalizeH="0" baseline="0" dirty="0">
                <a:ln>
                  <a:noFill/>
                </a:ln>
                <a:solidFill>
                  <a:schemeClr val="tx1"/>
                </a:solidFill>
                <a:effectLst/>
              </a:rPr>
              <a:t>) is the </a:t>
            </a:r>
            <a:r>
              <a:rPr kumimoji="0" lang="en-PK" altLang="en-PK" b="1" i="0" u="none" strike="noStrike" cap="none" normalizeH="0" baseline="0" dirty="0">
                <a:ln>
                  <a:noFill/>
                </a:ln>
                <a:solidFill>
                  <a:schemeClr val="tx1"/>
                </a:solidFill>
                <a:effectLst/>
                <a:latin typeface="Arial" panose="020B0604020202020204" pitchFamily="34" charset="0"/>
              </a:rPr>
              <a:t>opcode</a:t>
            </a:r>
            <a:r>
              <a:rPr kumimoji="0" lang="en-PK" altLang="en-PK" b="0" i="0" u="none" strike="noStrike" cap="none" normalizeH="0" baseline="0" dirty="0">
                <a:ln>
                  <a:noFill/>
                </a:ln>
                <a:solidFill>
                  <a:schemeClr val="tx1"/>
                </a:solidFill>
                <a:effectLst/>
                <a:latin typeface="Arial" panose="020B0604020202020204" pitchFamily="34" charset="0"/>
              </a:rPr>
              <a:t>, which indicates an </a:t>
            </a:r>
            <a:r>
              <a:rPr kumimoji="0" lang="en-PK" altLang="en-PK" b="0" i="0" u="none" strike="noStrike" cap="none" normalizeH="0" baseline="0" dirty="0">
                <a:ln>
                  <a:noFill/>
                </a:ln>
                <a:solidFill>
                  <a:schemeClr val="tx1"/>
                </a:solidFill>
                <a:effectLst/>
                <a:latin typeface="Arial Unicode MS"/>
              </a:rPr>
              <a:t>ADD</a:t>
            </a:r>
            <a:r>
              <a:rPr kumimoji="0" lang="en-PK" altLang="en-PK" b="0" i="0" u="none" strike="noStrike" cap="none" normalizeH="0" baseline="0" dirty="0">
                <a:ln>
                  <a:noFill/>
                </a:ln>
                <a:solidFill>
                  <a:schemeClr val="tx1"/>
                </a:solidFill>
                <a:effectLst/>
              </a:rPr>
              <a:t> operation.</a:t>
            </a:r>
            <a:endParaRPr kumimoji="0" lang="en-PK" altLang="en-PK" b="0" i="0" u="none" strike="noStrike" cap="none" normalizeH="0" baseline="0" dirty="0">
              <a:ln>
                <a:noFill/>
              </a:ln>
              <a:solidFill>
                <a:schemeClr val="tx1"/>
              </a:solidFill>
              <a:effectLst/>
              <a:latin typeface="Arial" panose="020B0604020202020204" pitchFamily="34" charset="0"/>
            </a:endParaRPr>
          </a:p>
          <a:p>
            <a:pPr lvl="1">
              <a:spcBef>
                <a:spcPct val="0"/>
              </a:spcBef>
              <a:buFont typeface="Wingdings" panose="05000000000000000000" pitchFamily="2" charset="2"/>
              <a:buChar char="v"/>
            </a:pPr>
            <a:r>
              <a:rPr kumimoji="0" lang="en-PK" altLang="en-PK" b="0" i="0" u="none" strike="noStrike" cap="none" normalizeH="0" baseline="0" dirty="0">
                <a:ln>
                  <a:noFill/>
                </a:ln>
                <a:solidFill>
                  <a:schemeClr val="tx1"/>
                </a:solidFill>
                <a:effectLst/>
                <a:latin typeface="Arial" panose="020B0604020202020204" pitchFamily="34" charset="0"/>
              </a:rPr>
              <a:t>The second byte (</a:t>
            </a:r>
            <a:r>
              <a:rPr kumimoji="0" lang="en-PK" altLang="en-PK" b="0" i="0" u="none" strike="noStrike" cap="none" normalizeH="0" baseline="0" dirty="0">
                <a:ln>
                  <a:noFill/>
                </a:ln>
                <a:solidFill>
                  <a:schemeClr val="tx1"/>
                </a:solidFill>
                <a:effectLst/>
                <a:latin typeface="Arial Unicode MS"/>
              </a:rPr>
              <a:t>11000001</a:t>
            </a:r>
            <a:r>
              <a:rPr kumimoji="0" lang="en-PK" altLang="en-PK" b="0" i="0" u="none" strike="noStrike" cap="none" normalizeH="0" baseline="0" dirty="0">
                <a:ln>
                  <a:noFill/>
                </a:ln>
                <a:solidFill>
                  <a:schemeClr val="tx1"/>
                </a:solidFill>
                <a:effectLst/>
              </a:rPr>
              <a:t>) specifies that the registers involved are AX (destination) and BX (source).</a:t>
            </a:r>
            <a:r>
              <a:rPr kumimoji="0" lang="en-PK" altLang="en-PK"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000" b="1" i="0" u="none" strike="noStrike" cap="none" normalizeH="0" baseline="0" dirty="0">
                <a:ln>
                  <a:noFill/>
                </a:ln>
                <a:solidFill>
                  <a:schemeClr val="tx1"/>
                </a:solidFill>
                <a:effectLst/>
                <a:latin typeface="Arial" panose="020B0604020202020204" pitchFamily="34" charset="0"/>
              </a:rPr>
              <a:t>Step 3: Decoding the Opcode</a:t>
            </a:r>
          </a:p>
          <a:p>
            <a:pPr lvl="1">
              <a:spcBef>
                <a:spcPct val="0"/>
              </a:spcBef>
              <a:buFont typeface="Wingdings" panose="05000000000000000000" pitchFamily="2" charset="2"/>
              <a:buChar char="v"/>
            </a:pPr>
            <a:r>
              <a:rPr kumimoji="0" lang="en-PK" altLang="en-PK" b="0" i="0" u="none" strike="noStrike" cap="none" normalizeH="0" baseline="0" dirty="0">
                <a:ln>
                  <a:noFill/>
                </a:ln>
                <a:solidFill>
                  <a:schemeClr val="tx1"/>
                </a:solidFill>
                <a:effectLst/>
                <a:latin typeface="Arial" panose="020B0604020202020204" pitchFamily="34" charset="0"/>
              </a:rPr>
              <a:t>The Execution Unit (EU) reads the opcode and determines the operation to be performed.</a:t>
            </a:r>
          </a:p>
          <a:p>
            <a:pPr lvl="1">
              <a:spcBef>
                <a:spcPct val="0"/>
              </a:spcBef>
              <a:buFont typeface="Wingdings" panose="05000000000000000000" pitchFamily="2" charset="2"/>
              <a:buChar char="v"/>
            </a:pPr>
            <a:r>
              <a:rPr kumimoji="0" lang="en-PK" altLang="en-PK" b="0" i="0" u="none" strike="noStrike" cap="none" normalizeH="0" baseline="0" dirty="0">
                <a:ln>
                  <a:noFill/>
                </a:ln>
                <a:solidFill>
                  <a:schemeClr val="tx1"/>
                </a:solidFill>
                <a:effectLst/>
                <a:latin typeface="Arial" panose="020B0604020202020204" pitchFamily="34" charset="0"/>
              </a:rPr>
              <a:t>In our example, the opcode </a:t>
            </a:r>
            <a:r>
              <a:rPr kumimoji="0" lang="en-PK" altLang="en-PK" b="0" i="0" u="none" strike="noStrike" cap="none" normalizeH="0" baseline="0" dirty="0">
                <a:ln>
                  <a:noFill/>
                </a:ln>
                <a:solidFill>
                  <a:schemeClr val="tx1"/>
                </a:solidFill>
                <a:effectLst/>
                <a:latin typeface="Arial Unicode MS"/>
              </a:rPr>
              <a:t>00000011</a:t>
            </a:r>
            <a:r>
              <a:rPr kumimoji="0" lang="en-PK" altLang="en-PK" b="0" i="0" u="none" strike="noStrike" cap="none" normalizeH="0" baseline="0" dirty="0">
                <a:ln>
                  <a:noFill/>
                </a:ln>
                <a:solidFill>
                  <a:schemeClr val="tx1"/>
                </a:solidFill>
                <a:effectLst/>
              </a:rPr>
              <a:t> tells the processor that it should </a:t>
            </a:r>
            <a:r>
              <a:rPr kumimoji="0" lang="en-PK" altLang="en-PK" b="1" i="0" u="none" strike="noStrike" cap="none" normalizeH="0" baseline="0" dirty="0">
                <a:ln>
                  <a:noFill/>
                </a:ln>
                <a:solidFill>
                  <a:schemeClr val="tx1"/>
                </a:solidFill>
                <a:effectLst/>
                <a:latin typeface="Arial" panose="020B0604020202020204" pitchFamily="34" charset="0"/>
              </a:rPr>
              <a:t>add</a:t>
            </a:r>
            <a:r>
              <a:rPr kumimoji="0" lang="en-PK" altLang="en-PK" b="0" i="0" u="none" strike="noStrike" cap="none" normalizeH="0" baseline="0" dirty="0">
                <a:ln>
                  <a:noFill/>
                </a:ln>
                <a:solidFill>
                  <a:schemeClr val="tx1"/>
                </a:solidFill>
                <a:effectLst/>
                <a:latin typeface="Arial" panose="020B0604020202020204" pitchFamily="34" charset="0"/>
              </a:rPr>
              <a:t> the contents of one register (BX) to another register (AX).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2000" b="0" i="0" u="none" strike="noStrike" cap="none" normalizeH="0" baseline="0" dirty="0">
              <a:ln>
                <a:noFill/>
              </a:ln>
              <a:solidFill>
                <a:schemeClr val="tx1"/>
              </a:solidFill>
              <a:effectLst/>
              <a:latin typeface="Arial" panose="020B0604020202020204" pitchFamily="34" charset="0"/>
            </a:endParaRPr>
          </a:p>
          <a:p>
            <a:endParaRPr lang="en-PK" sz="2000" dirty="0"/>
          </a:p>
        </p:txBody>
      </p:sp>
    </p:spTree>
    <p:extLst>
      <p:ext uri="{BB962C8B-B14F-4D97-AF65-F5344CB8AC3E}">
        <p14:creationId xmlns:p14="http://schemas.microsoft.com/office/powerpoint/2010/main" val="6873074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4CF5-6EE0-B401-F51F-B1D47E288D61}"/>
              </a:ext>
            </a:extLst>
          </p:cNvPr>
          <p:cNvSpPr>
            <a:spLocks noGrp="1"/>
          </p:cNvSpPr>
          <p:nvPr>
            <p:ph type="title"/>
          </p:nvPr>
        </p:nvSpPr>
        <p:spPr/>
        <p:txBody>
          <a:bodyPr/>
          <a:lstStyle/>
          <a:p>
            <a:r>
              <a:rPr lang="en-US" sz="3600" dirty="0"/>
              <a:t>Instruction decoding process in the Intel 8086</a:t>
            </a:r>
            <a:endParaRPr lang="en-PK" dirty="0"/>
          </a:p>
        </p:txBody>
      </p:sp>
      <p:sp>
        <p:nvSpPr>
          <p:cNvPr id="6" name="Content Placeholder 5">
            <a:extLst>
              <a:ext uri="{FF2B5EF4-FFF2-40B4-BE49-F238E27FC236}">
                <a16:creationId xmlns:a16="http://schemas.microsoft.com/office/drawing/2014/main" id="{DB2D2F49-C71A-C833-F778-CB09E8FEAE84}"/>
              </a:ext>
            </a:extLst>
          </p:cNvPr>
          <p:cNvSpPr>
            <a:spLocks noGrp="1"/>
          </p:cNvSpPr>
          <p:nvPr>
            <p:ph idx="1"/>
          </p:nvPr>
        </p:nvSpPr>
        <p:spPr>
          <a:xfrm>
            <a:off x="457200" y="1182328"/>
            <a:ext cx="8229600" cy="5104172"/>
          </a:xfrm>
        </p:spPr>
        <p:txBody>
          <a:bodyPr/>
          <a:lstStyle/>
          <a:p>
            <a:r>
              <a:rPr lang="en-PK" altLang="en-PK" sz="2000" b="1" dirty="0"/>
              <a:t>Step 4: Decoding Addressing Modes and Operands</a:t>
            </a:r>
          </a:p>
          <a:p>
            <a:pPr marL="793750" lvl="1" indent="-342900">
              <a:spcBef>
                <a:spcPct val="0"/>
              </a:spcBef>
              <a:buFont typeface="Wingdings" panose="05000000000000000000" pitchFamily="2" charset="2"/>
              <a:buChar char="v"/>
            </a:pPr>
            <a:r>
              <a:rPr lang="en-PK" altLang="en-PK" kern="0" dirty="0">
                <a:latin typeface="Arial" panose="020B0604020202020204" pitchFamily="34" charset="0"/>
              </a:rPr>
              <a:t>After decoding the opcode, the EU figures out where to get the operands (data) for the operation.</a:t>
            </a:r>
          </a:p>
          <a:p>
            <a:pPr marL="793750" lvl="1" indent="-342900">
              <a:spcBef>
                <a:spcPct val="0"/>
              </a:spcBef>
              <a:buFont typeface="Wingdings" panose="05000000000000000000" pitchFamily="2" charset="2"/>
              <a:buChar char="v"/>
            </a:pPr>
            <a:r>
              <a:rPr lang="en-PK" altLang="en-PK" kern="0" dirty="0">
                <a:latin typeface="Arial" panose="020B0604020202020204" pitchFamily="34" charset="0"/>
              </a:rPr>
              <a:t>In </a:t>
            </a:r>
            <a:r>
              <a:rPr lang="en-PK" altLang="en-PK" kern="0" dirty="0">
                <a:latin typeface="Arial Unicode MS"/>
              </a:rPr>
              <a:t>ADD AX, BX</a:t>
            </a:r>
            <a:r>
              <a:rPr lang="en-PK" altLang="en-PK" kern="0" dirty="0"/>
              <a:t>, both operands are </a:t>
            </a:r>
            <a:r>
              <a:rPr lang="en-PK" altLang="en-PK" b="1" kern="0" dirty="0">
                <a:latin typeface="Arial" panose="020B0604020202020204" pitchFamily="34" charset="0"/>
              </a:rPr>
              <a:t>registers</a:t>
            </a:r>
            <a:r>
              <a:rPr lang="en-PK" altLang="en-PK" kern="0" dirty="0">
                <a:latin typeface="Arial" panose="020B0604020202020204" pitchFamily="34" charset="0"/>
              </a:rPr>
              <a:t>, so no additional memory access is needed.</a:t>
            </a:r>
          </a:p>
          <a:p>
            <a:pPr marL="793750" lvl="1" indent="-342900">
              <a:spcBef>
                <a:spcPct val="0"/>
              </a:spcBef>
              <a:buFont typeface="Wingdings" panose="05000000000000000000" pitchFamily="2" charset="2"/>
              <a:buChar char="v"/>
            </a:pPr>
            <a:r>
              <a:rPr lang="en-PK" altLang="en-PK" kern="0" dirty="0">
                <a:latin typeface="Arial" panose="020B0604020202020204" pitchFamily="34" charset="0"/>
              </a:rPr>
              <a:t>If the instruction involved memory, the EU would look for extra information, like displacement (offset) or segment information.</a:t>
            </a:r>
          </a:p>
          <a:p>
            <a:pPr marL="0" indent="0">
              <a:spcBef>
                <a:spcPct val="0"/>
              </a:spcBef>
              <a:buFontTx/>
              <a:buNone/>
            </a:pPr>
            <a:endParaRPr lang="en-PK" altLang="en-PK" sz="2000" kern="0" dirty="0">
              <a:latin typeface="Arial" panose="020B0604020202020204" pitchFamily="34" charset="0"/>
            </a:endParaRPr>
          </a:p>
          <a:p>
            <a:r>
              <a:rPr lang="en-US" sz="2000" b="1" dirty="0"/>
              <a:t>Step 5: Generating Control Signals</a:t>
            </a:r>
          </a:p>
          <a:p>
            <a:pPr lvl="1">
              <a:buFont typeface="Wingdings" panose="05000000000000000000" pitchFamily="2" charset="2"/>
              <a:buChar char="v"/>
            </a:pPr>
            <a:r>
              <a:rPr lang="en-US" dirty="0"/>
              <a:t>The EU generates control signals based on the decoded information. These signals direct the Arithmetic Logic Unit (ALU) to perform the addition.</a:t>
            </a:r>
          </a:p>
          <a:p>
            <a:pPr lvl="1">
              <a:buFont typeface="Wingdings" panose="05000000000000000000" pitchFamily="2" charset="2"/>
              <a:buChar char="v"/>
            </a:pPr>
            <a:r>
              <a:rPr lang="en-US" dirty="0"/>
              <a:t>It also decides which registers or memory locations will be used for storing the result.</a:t>
            </a:r>
          </a:p>
          <a:p>
            <a:endParaRPr lang="en-PK" sz="2000" dirty="0"/>
          </a:p>
        </p:txBody>
      </p:sp>
    </p:spTree>
    <p:extLst>
      <p:ext uri="{BB962C8B-B14F-4D97-AF65-F5344CB8AC3E}">
        <p14:creationId xmlns:p14="http://schemas.microsoft.com/office/powerpoint/2010/main" val="17356347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77287-645B-59D4-CB03-31511314EEA5}"/>
              </a:ext>
            </a:extLst>
          </p:cNvPr>
          <p:cNvSpPr>
            <a:spLocks noGrp="1"/>
          </p:cNvSpPr>
          <p:nvPr>
            <p:ph type="title"/>
          </p:nvPr>
        </p:nvSpPr>
        <p:spPr/>
        <p:txBody>
          <a:bodyPr/>
          <a:lstStyle/>
          <a:p>
            <a:r>
              <a:rPr lang="en-US" sz="3600" dirty="0"/>
              <a:t>Instruction decoding process in the Intel 8086</a:t>
            </a:r>
            <a:endParaRPr lang="en-PK" dirty="0"/>
          </a:p>
        </p:txBody>
      </p:sp>
      <p:sp>
        <p:nvSpPr>
          <p:cNvPr id="6" name="TextBox 5">
            <a:extLst>
              <a:ext uri="{FF2B5EF4-FFF2-40B4-BE49-F238E27FC236}">
                <a16:creationId xmlns:a16="http://schemas.microsoft.com/office/drawing/2014/main" id="{BDA62D67-17C5-4C64-45A9-F078A0194E79}"/>
              </a:ext>
            </a:extLst>
          </p:cNvPr>
          <p:cNvSpPr txBox="1"/>
          <p:nvPr/>
        </p:nvSpPr>
        <p:spPr>
          <a:xfrm>
            <a:off x="457200" y="1182327"/>
            <a:ext cx="8229600" cy="5016758"/>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PK" altLang="en-PK" sz="2000" b="1" i="0" u="none" strike="noStrike" cap="none" normalizeH="0" baseline="0" dirty="0">
                <a:ln>
                  <a:noFill/>
                </a:ln>
                <a:solidFill>
                  <a:schemeClr val="tx1"/>
                </a:solidFill>
                <a:effectLst/>
                <a:latin typeface="Arial" panose="020B0604020202020204" pitchFamily="34" charset="0"/>
              </a:rPr>
              <a:t>Step 6: Executing the Instruction</a:t>
            </a:r>
          </a:p>
          <a:p>
            <a:pPr marL="800100" lvl="1" indent="-342900" eaLnBrk="0" hangingPunct="0">
              <a:buFont typeface="Wingdings" panose="05000000000000000000" pitchFamily="2" charset="2"/>
              <a:buChar char="v"/>
            </a:pPr>
            <a:r>
              <a:rPr kumimoji="0" lang="en-PK" altLang="en-PK" sz="2000" b="0" i="0" u="none" strike="noStrike" cap="none" normalizeH="0" baseline="0" dirty="0">
                <a:ln>
                  <a:noFill/>
                </a:ln>
                <a:solidFill>
                  <a:schemeClr val="tx1"/>
                </a:solidFill>
                <a:effectLst/>
                <a:latin typeface="Arial" panose="020B0604020202020204" pitchFamily="34" charset="0"/>
              </a:rPr>
              <a:t>Finally, the ALU performs the operation. For </a:t>
            </a:r>
            <a:r>
              <a:rPr kumimoji="0" lang="en-PK" altLang="en-PK" sz="2000" b="0" i="0" u="none" strike="noStrike" cap="none" normalizeH="0" baseline="0" dirty="0">
                <a:ln>
                  <a:noFill/>
                </a:ln>
                <a:solidFill>
                  <a:schemeClr val="tx1"/>
                </a:solidFill>
                <a:effectLst/>
                <a:latin typeface="Arial Unicode MS"/>
              </a:rPr>
              <a:t>ADD AX, BX</a:t>
            </a:r>
            <a:r>
              <a:rPr kumimoji="0" lang="en-PK" altLang="en-PK" sz="2000" b="0" i="0" u="none" strike="noStrike" cap="none" normalizeH="0" baseline="0" dirty="0">
                <a:ln>
                  <a:noFill/>
                </a:ln>
                <a:solidFill>
                  <a:schemeClr val="tx1"/>
                </a:solidFill>
                <a:effectLst/>
              </a:rPr>
              <a:t>, it adds the contents of register BX to register AX.</a:t>
            </a:r>
            <a:endParaRPr kumimoji="0" lang="en-PK" altLang="en-PK" sz="2000" b="0" i="0" u="none" strike="noStrike" cap="none" normalizeH="0" baseline="0" dirty="0">
              <a:ln>
                <a:noFill/>
              </a:ln>
              <a:solidFill>
                <a:schemeClr val="tx1"/>
              </a:solidFill>
              <a:effectLst/>
              <a:latin typeface="Arial" panose="020B0604020202020204" pitchFamily="34" charset="0"/>
            </a:endParaRPr>
          </a:p>
          <a:p>
            <a:pPr marL="800100" lvl="1" indent="-342900" eaLnBrk="0" hangingPunct="0">
              <a:buFont typeface="Wingdings" panose="05000000000000000000" pitchFamily="2" charset="2"/>
              <a:buChar char="v"/>
            </a:pPr>
            <a:r>
              <a:rPr kumimoji="0" lang="en-PK" altLang="en-PK" sz="2000" b="0" i="0" u="none" strike="noStrike" cap="none" normalizeH="0" baseline="0" dirty="0">
                <a:ln>
                  <a:noFill/>
                </a:ln>
                <a:solidFill>
                  <a:schemeClr val="tx1"/>
                </a:solidFill>
                <a:effectLst/>
                <a:latin typeface="Arial" panose="020B0604020202020204" pitchFamily="34" charset="0"/>
              </a:rPr>
              <a:t>The result is stored back in AX.</a:t>
            </a:r>
            <a:endParaRPr kumimoji="0" lang="en-US" altLang="en-PK"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PK"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000" b="1" i="0" u="none" strike="noStrike" cap="none" normalizeH="0" baseline="0" dirty="0">
                <a:ln>
                  <a:noFill/>
                </a:ln>
                <a:solidFill>
                  <a:schemeClr val="tx1"/>
                </a:solidFill>
                <a:effectLst/>
                <a:latin typeface="Arial" panose="020B0604020202020204" pitchFamily="34" charset="0"/>
              </a:rPr>
              <a:t>Example Instruction Decoding: ADD AX, BX</a:t>
            </a:r>
          </a:p>
          <a:p>
            <a:pPr marL="914400" lvl="1" indent="-457200" eaLnBrk="0" hangingPunct="0">
              <a:buFont typeface="+mj-lt"/>
              <a:buAutoNum type="arabicPeriod"/>
            </a:pPr>
            <a:r>
              <a:rPr kumimoji="0" lang="en-PK" altLang="en-PK" sz="2000" b="1" i="0" u="none" strike="noStrike" cap="none" normalizeH="0" baseline="0" dirty="0">
                <a:ln>
                  <a:noFill/>
                </a:ln>
                <a:solidFill>
                  <a:schemeClr val="tx1"/>
                </a:solidFill>
                <a:effectLst/>
                <a:latin typeface="Arial" panose="020B0604020202020204" pitchFamily="34" charset="0"/>
              </a:rPr>
              <a:t>Fetch</a:t>
            </a:r>
            <a:r>
              <a:rPr kumimoji="0" lang="en-PK" altLang="en-PK" sz="2000" b="0" i="0" u="none" strike="noStrike" cap="none" normalizeH="0" baseline="0" dirty="0">
                <a:ln>
                  <a:noFill/>
                </a:ln>
                <a:solidFill>
                  <a:schemeClr val="tx1"/>
                </a:solidFill>
                <a:effectLst/>
                <a:latin typeface="Arial" panose="020B0604020202020204" pitchFamily="34" charset="0"/>
              </a:rPr>
              <a:t>: The instruction </a:t>
            </a:r>
            <a:r>
              <a:rPr kumimoji="0" lang="en-PK" altLang="en-PK" sz="2000" b="0" i="0" u="none" strike="noStrike" cap="none" normalizeH="0" baseline="0" dirty="0">
                <a:ln>
                  <a:noFill/>
                </a:ln>
                <a:solidFill>
                  <a:schemeClr val="tx1"/>
                </a:solidFill>
                <a:effectLst/>
                <a:latin typeface="Arial Unicode MS"/>
              </a:rPr>
              <a:t>ADD AX, BX</a:t>
            </a:r>
            <a:r>
              <a:rPr kumimoji="0" lang="en-PK" altLang="en-PK" sz="2000" b="0" i="0" u="none" strike="noStrike" cap="none" normalizeH="0" baseline="0" dirty="0">
                <a:ln>
                  <a:noFill/>
                </a:ln>
                <a:solidFill>
                  <a:schemeClr val="tx1"/>
                </a:solidFill>
                <a:effectLst/>
              </a:rPr>
              <a:t> is fetched from memory.</a:t>
            </a:r>
            <a:endParaRPr kumimoji="0" lang="en-PK" altLang="en-PK" sz="2000" b="0" i="0" u="none" strike="noStrike" cap="none" normalizeH="0" baseline="0" dirty="0">
              <a:ln>
                <a:noFill/>
              </a:ln>
              <a:solidFill>
                <a:schemeClr val="tx1"/>
              </a:solidFill>
              <a:effectLst/>
              <a:latin typeface="Arial" panose="020B0604020202020204" pitchFamily="34" charset="0"/>
            </a:endParaRPr>
          </a:p>
          <a:p>
            <a:pPr marL="914400" lvl="1" indent="-457200" eaLnBrk="0" hangingPunct="0">
              <a:buFont typeface="+mj-lt"/>
              <a:buAutoNum type="arabicPeriod"/>
            </a:pPr>
            <a:r>
              <a:rPr kumimoji="0" lang="en-PK" altLang="en-PK" sz="2000" b="1" i="0" u="none" strike="noStrike" cap="none" normalizeH="0" baseline="0" dirty="0">
                <a:ln>
                  <a:noFill/>
                </a:ln>
                <a:solidFill>
                  <a:schemeClr val="tx1"/>
                </a:solidFill>
                <a:effectLst/>
                <a:latin typeface="Arial" panose="020B0604020202020204" pitchFamily="34" charset="0"/>
              </a:rPr>
              <a:t>Decode</a:t>
            </a:r>
            <a:r>
              <a:rPr kumimoji="0" lang="en-PK" altLang="en-PK" sz="2000" b="0" i="0" u="none" strike="noStrike" cap="none" normalizeH="0" baseline="0" dirty="0">
                <a:ln>
                  <a:noFill/>
                </a:ln>
                <a:solidFill>
                  <a:schemeClr val="tx1"/>
                </a:solidFill>
                <a:effectLst/>
                <a:latin typeface="Arial" panose="020B0604020202020204" pitchFamily="34" charset="0"/>
              </a:rPr>
              <a:t>: The EU decodes the opcode (</a:t>
            </a:r>
            <a:r>
              <a:rPr kumimoji="0" lang="en-PK" altLang="en-PK" sz="2000" b="0" i="0" u="none" strike="noStrike" cap="none" normalizeH="0" baseline="0" dirty="0">
                <a:ln>
                  <a:noFill/>
                </a:ln>
                <a:solidFill>
                  <a:schemeClr val="tx1"/>
                </a:solidFill>
                <a:effectLst/>
                <a:latin typeface="Arial Unicode MS"/>
              </a:rPr>
              <a:t>ADD</a:t>
            </a:r>
            <a:r>
              <a:rPr kumimoji="0" lang="en-PK" altLang="en-PK" sz="2000" b="0" i="0" u="none" strike="noStrike" cap="none" normalizeH="0" baseline="0" dirty="0">
                <a:ln>
                  <a:noFill/>
                </a:ln>
                <a:solidFill>
                  <a:schemeClr val="tx1"/>
                </a:solidFill>
                <a:effectLst/>
              </a:rPr>
              <a:t>) and the operands (AX and BX).</a:t>
            </a:r>
            <a:endParaRPr kumimoji="0" lang="en-PK" altLang="en-PK" sz="2000" b="0" i="0" u="none" strike="noStrike" cap="none" normalizeH="0" baseline="0" dirty="0">
              <a:ln>
                <a:noFill/>
              </a:ln>
              <a:solidFill>
                <a:schemeClr val="tx1"/>
              </a:solidFill>
              <a:effectLst/>
              <a:latin typeface="Arial" panose="020B0604020202020204" pitchFamily="34" charset="0"/>
            </a:endParaRPr>
          </a:p>
          <a:p>
            <a:pPr marL="914400" lvl="1" indent="-457200" eaLnBrk="0" hangingPunct="0">
              <a:buFont typeface="+mj-lt"/>
              <a:buAutoNum type="arabicPeriod"/>
            </a:pPr>
            <a:r>
              <a:rPr kumimoji="0" lang="en-PK" altLang="en-PK" sz="2000" b="1" i="0" u="none" strike="noStrike" cap="none" normalizeH="0" baseline="0" dirty="0">
                <a:ln>
                  <a:noFill/>
                </a:ln>
                <a:solidFill>
                  <a:schemeClr val="tx1"/>
                </a:solidFill>
                <a:effectLst/>
                <a:latin typeface="Arial" panose="020B0604020202020204" pitchFamily="34" charset="0"/>
              </a:rPr>
              <a:t>Execute</a:t>
            </a:r>
            <a:r>
              <a:rPr kumimoji="0" lang="en-PK" altLang="en-PK" sz="2000" b="0" i="0" u="none" strike="noStrike" cap="none" normalizeH="0" baseline="0" dirty="0">
                <a:ln>
                  <a:noFill/>
                </a:ln>
                <a:solidFill>
                  <a:schemeClr val="tx1"/>
                </a:solidFill>
                <a:effectLst/>
                <a:latin typeface="Arial" panose="020B0604020202020204" pitchFamily="34" charset="0"/>
              </a:rPr>
              <a:t>: The ALU adds the value in BX to the value in AX and stores the result in AX.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PK" sz="2000" dirty="0"/>
          </a:p>
          <a:p>
            <a:pPr marR="0" lvl="0" algn="l" defTabSz="914400" rtl="0" eaLnBrk="0" fontAlgn="base" latinLnBrk="0" hangingPunct="0">
              <a:lnSpc>
                <a:spcPct val="100000"/>
              </a:lnSpc>
              <a:spcBef>
                <a:spcPct val="0"/>
              </a:spcBef>
              <a:spcAft>
                <a:spcPct val="0"/>
              </a:spcAft>
              <a:buClrTx/>
              <a:buSzTx/>
              <a:tabLst/>
            </a:pPr>
            <a:endParaRPr kumimoji="0" lang="en-US" altLang="en-PK"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PK" altLang="en-PK"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20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2712F50B-8DCD-FA3A-5DB2-162E60C7DFA6}"/>
              </a:ext>
            </a:extLst>
          </p:cNvPr>
          <p:cNvPicPr>
            <a:picLocks noChangeAspect="1"/>
          </p:cNvPicPr>
          <p:nvPr/>
        </p:nvPicPr>
        <p:blipFill>
          <a:blip r:embed="rId2"/>
          <a:stretch>
            <a:fillRect/>
          </a:stretch>
        </p:blipFill>
        <p:spPr>
          <a:xfrm>
            <a:off x="708573" y="4696354"/>
            <a:ext cx="7864603" cy="1382567"/>
          </a:xfrm>
          <a:prstGeom prst="rect">
            <a:avLst/>
          </a:prstGeom>
        </p:spPr>
      </p:pic>
    </p:spTree>
    <p:extLst>
      <p:ext uri="{BB962C8B-B14F-4D97-AF65-F5344CB8AC3E}">
        <p14:creationId xmlns:p14="http://schemas.microsoft.com/office/powerpoint/2010/main" val="34058064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2D3BE-E40C-C8F6-D1ED-ABB1E83BA1AC}"/>
              </a:ext>
            </a:extLst>
          </p:cNvPr>
          <p:cNvSpPr>
            <a:spLocks noGrp="1"/>
          </p:cNvSpPr>
          <p:nvPr>
            <p:ph type="title"/>
          </p:nvPr>
        </p:nvSpPr>
        <p:spPr/>
        <p:txBody>
          <a:bodyPr/>
          <a:lstStyle/>
          <a:p>
            <a:r>
              <a:rPr lang="en-PK" altLang="en-PK" dirty="0"/>
              <a:t>Real-World Example</a:t>
            </a:r>
            <a:endParaRPr lang="en-PK" dirty="0"/>
          </a:p>
        </p:txBody>
      </p:sp>
      <p:sp>
        <p:nvSpPr>
          <p:cNvPr id="3" name="Content Placeholder 2">
            <a:extLst>
              <a:ext uri="{FF2B5EF4-FFF2-40B4-BE49-F238E27FC236}">
                <a16:creationId xmlns:a16="http://schemas.microsoft.com/office/drawing/2014/main" id="{F74FF361-148A-66E7-4E98-50F8B9C7CCD3}"/>
              </a:ext>
            </a:extLst>
          </p:cNvPr>
          <p:cNvSpPr>
            <a:spLocks noGrp="1"/>
          </p:cNvSpPr>
          <p:nvPr>
            <p:ph idx="1"/>
          </p:nvPr>
        </p:nvSpPr>
        <p:spPr>
          <a:xfrm>
            <a:off x="457200" y="1297542"/>
            <a:ext cx="8229599" cy="4988958"/>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000" b="1" i="0" u="none" strike="noStrike" cap="none" normalizeH="0" baseline="0" dirty="0">
                <a:ln>
                  <a:noFill/>
                </a:ln>
                <a:solidFill>
                  <a:schemeClr val="tx1"/>
                </a:solidFill>
                <a:effectLst/>
                <a:latin typeface="Arial" panose="020B0604020202020204" pitchFamily="34" charset="0"/>
              </a:rPr>
              <a:t>MOV AX, 1234h</a:t>
            </a:r>
          </a:p>
          <a:p>
            <a:pPr marL="450850" lvl="1" indent="0">
              <a:spcBef>
                <a:spcPct val="0"/>
              </a:spcBef>
              <a:buFontTx/>
              <a:buAutoNum type="arabicPeriod"/>
            </a:pPr>
            <a:r>
              <a:rPr kumimoji="0" lang="en-US" altLang="en-PK" b="1" i="0" u="none" strike="noStrike" cap="none" normalizeH="0" baseline="0" dirty="0">
                <a:ln>
                  <a:noFill/>
                </a:ln>
                <a:solidFill>
                  <a:schemeClr val="tx1"/>
                </a:solidFill>
                <a:effectLst/>
                <a:latin typeface="Arial" panose="020B0604020202020204" pitchFamily="34" charset="0"/>
              </a:rPr>
              <a:t> </a:t>
            </a:r>
            <a:r>
              <a:rPr kumimoji="0" lang="en-PK" altLang="en-PK" b="1" i="0" u="none" strike="noStrike" cap="none" normalizeH="0" baseline="0" dirty="0">
                <a:ln>
                  <a:noFill/>
                </a:ln>
                <a:solidFill>
                  <a:schemeClr val="tx1"/>
                </a:solidFill>
                <a:effectLst/>
                <a:latin typeface="Arial" panose="020B0604020202020204" pitchFamily="34" charset="0"/>
              </a:rPr>
              <a:t>Fetch</a:t>
            </a:r>
            <a:r>
              <a:rPr kumimoji="0" lang="en-PK" altLang="en-PK" b="0" i="0" u="none" strike="noStrike" cap="none" normalizeH="0" baseline="0" dirty="0">
                <a:ln>
                  <a:noFill/>
                </a:ln>
                <a:solidFill>
                  <a:schemeClr val="tx1"/>
                </a:solidFill>
                <a:effectLst/>
                <a:latin typeface="Arial" panose="020B0604020202020204" pitchFamily="34" charset="0"/>
              </a:rPr>
              <a:t>: The instruction </a:t>
            </a:r>
            <a:r>
              <a:rPr kumimoji="0" lang="en-PK" altLang="en-PK" b="0" i="0" u="none" strike="noStrike" cap="none" normalizeH="0" baseline="0" dirty="0">
                <a:ln>
                  <a:noFill/>
                </a:ln>
                <a:solidFill>
                  <a:schemeClr val="tx1"/>
                </a:solidFill>
                <a:effectLst/>
                <a:latin typeface="Arial Unicode MS"/>
              </a:rPr>
              <a:t>MOV AX, 1234h</a:t>
            </a:r>
            <a:r>
              <a:rPr kumimoji="0" lang="en-PK" altLang="en-PK" b="0" i="0" u="none" strike="noStrike" cap="none" normalizeH="0" baseline="0" dirty="0">
                <a:ln>
                  <a:noFill/>
                </a:ln>
                <a:solidFill>
                  <a:schemeClr val="tx1"/>
                </a:solidFill>
                <a:effectLst/>
              </a:rPr>
              <a:t> is fetched from memory.</a:t>
            </a:r>
            <a:endParaRPr kumimoji="0" lang="en-PK" altLang="en-PK" b="0" i="0" u="none" strike="noStrike" cap="none" normalizeH="0" baseline="0" dirty="0">
              <a:ln>
                <a:noFill/>
              </a:ln>
              <a:solidFill>
                <a:schemeClr val="tx1"/>
              </a:solidFill>
              <a:effectLst/>
              <a:latin typeface="Arial" panose="020B0604020202020204" pitchFamily="34" charset="0"/>
            </a:endParaRPr>
          </a:p>
          <a:p>
            <a:pPr marL="450850" lvl="1" indent="0">
              <a:spcBef>
                <a:spcPct val="0"/>
              </a:spcBef>
              <a:buFontTx/>
              <a:buAutoNum type="arabicPeriod" startAt="2"/>
            </a:pPr>
            <a:r>
              <a:rPr kumimoji="0" lang="en-US" altLang="en-PK" b="1" i="0" u="none" strike="noStrike" cap="none" normalizeH="0" baseline="0" dirty="0">
                <a:ln>
                  <a:noFill/>
                </a:ln>
                <a:solidFill>
                  <a:schemeClr val="tx1"/>
                </a:solidFill>
                <a:effectLst/>
                <a:latin typeface="Arial" panose="020B0604020202020204" pitchFamily="34" charset="0"/>
              </a:rPr>
              <a:t> </a:t>
            </a:r>
            <a:r>
              <a:rPr kumimoji="0" lang="en-PK" altLang="en-PK" b="1" i="0" u="none" strike="noStrike" cap="none" normalizeH="0" baseline="0" dirty="0">
                <a:ln>
                  <a:noFill/>
                </a:ln>
                <a:solidFill>
                  <a:schemeClr val="tx1"/>
                </a:solidFill>
                <a:effectLst/>
                <a:latin typeface="Arial" panose="020B0604020202020204" pitchFamily="34" charset="0"/>
              </a:rPr>
              <a:t>Decode</a:t>
            </a:r>
            <a:r>
              <a:rPr kumimoji="0" lang="en-PK" altLang="en-PK" b="0" i="0" u="none" strike="noStrike" cap="none" normalizeH="0" baseline="0" dirty="0">
                <a:ln>
                  <a:noFill/>
                </a:ln>
                <a:solidFill>
                  <a:schemeClr val="tx1"/>
                </a:solidFill>
                <a:effectLst/>
                <a:latin typeface="Arial" panose="020B0604020202020204" pitchFamily="34" charset="0"/>
              </a:rPr>
              <a:t>: The EU decodes the </a:t>
            </a:r>
            <a:r>
              <a:rPr kumimoji="0" lang="en-PK" altLang="en-PK" b="0" i="0" u="none" strike="noStrike" cap="none" normalizeH="0" baseline="0" dirty="0">
                <a:ln>
                  <a:noFill/>
                </a:ln>
                <a:solidFill>
                  <a:schemeClr val="tx1"/>
                </a:solidFill>
                <a:effectLst/>
                <a:latin typeface="Arial Unicode MS"/>
              </a:rPr>
              <a:t>MOV</a:t>
            </a:r>
            <a:r>
              <a:rPr kumimoji="0" lang="en-PK" altLang="en-PK" b="0" i="0" u="none" strike="noStrike" cap="none" normalizeH="0" baseline="0" dirty="0">
                <a:ln>
                  <a:noFill/>
                </a:ln>
                <a:solidFill>
                  <a:schemeClr val="tx1"/>
                </a:solidFill>
                <a:effectLst/>
              </a:rPr>
              <a:t> opcode, which means to move data. It identifies the destination as register AX and the source as the immediate value </a:t>
            </a:r>
            <a:r>
              <a:rPr kumimoji="0" lang="en-PK" altLang="en-PK" b="0" i="0" u="none" strike="noStrike" cap="none" normalizeH="0" baseline="0" dirty="0">
                <a:ln>
                  <a:noFill/>
                </a:ln>
                <a:solidFill>
                  <a:schemeClr val="tx1"/>
                </a:solidFill>
                <a:effectLst/>
                <a:latin typeface="Arial Unicode MS"/>
              </a:rPr>
              <a:t>1234h</a:t>
            </a:r>
            <a:r>
              <a:rPr kumimoji="0" lang="en-PK" altLang="en-PK" b="0" i="0" u="none" strike="noStrike" cap="none" normalizeH="0" baseline="0" dirty="0">
                <a:ln>
                  <a:noFill/>
                </a:ln>
                <a:solidFill>
                  <a:schemeClr val="tx1"/>
                </a:solidFill>
                <a:effectLst/>
              </a:rPr>
              <a:t>.</a:t>
            </a:r>
            <a:endParaRPr kumimoji="0" lang="en-PK" altLang="en-PK" b="0" i="0" u="none" strike="noStrike" cap="none" normalizeH="0" baseline="0" dirty="0">
              <a:ln>
                <a:noFill/>
              </a:ln>
              <a:solidFill>
                <a:schemeClr val="tx1"/>
              </a:solidFill>
              <a:effectLst/>
              <a:latin typeface="Arial" panose="020B0604020202020204" pitchFamily="34" charset="0"/>
            </a:endParaRPr>
          </a:p>
          <a:p>
            <a:pPr marL="450850" lvl="1" indent="0">
              <a:spcBef>
                <a:spcPct val="0"/>
              </a:spcBef>
              <a:buFontTx/>
              <a:buAutoNum type="arabicPeriod" startAt="3"/>
            </a:pPr>
            <a:r>
              <a:rPr kumimoji="0" lang="en-US" altLang="en-PK" b="1" i="0" u="none" strike="noStrike" cap="none" normalizeH="0" baseline="0" dirty="0">
                <a:ln>
                  <a:noFill/>
                </a:ln>
                <a:solidFill>
                  <a:schemeClr val="tx1"/>
                </a:solidFill>
                <a:effectLst/>
                <a:latin typeface="Arial" panose="020B0604020202020204" pitchFamily="34" charset="0"/>
              </a:rPr>
              <a:t> </a:t>
            </a:r>
            <a:r>
              <a:rPr kumimoji="0" lang="en-PK" altLang="en-PK" b="1" i="0" u="none" strike="noStrike" cap="none" normalizeH="0" baseline="0" dirty="0">
                <a:ln>
                  <a:noFill/>
                </a:ln>
                <a:solidFill>
                  <a:schemeClr val="tx1"/>
                </a:solidFill>
                <a:effectLst/>
                <a:latin typeface="Arial" panose="020B0604020202020204" pitchFamily="34" charset="0"/>
              </a:rPr>
              <a:t>Execute</a:t>
            </a:r>
            <a:r>
              <a:rPr kumimoji="0" lang="en-PK" altLang="en-PK" b="0" i="0" u="none" strike="noStrike" cap="none" normalizeH="0" baseline="0" dirty="0">
                <a:ln>
                  <a:noFill/>
                </a:ln>
                <a:solidFill>
                  <a:schemeClr val="tx1"/>
                </a:solidFill>
                <a:effectLst/>
                <a:latin typeface="Arial" panose="020B0604020202020204" pitchFamily="34" charset="0"/>
              </a:rPr>
              <a:t>: The value </a:t>
            </a:r>
            <a:r>
              <a:rPr kumimoji="0" lang="en-PK" altLang="en-PK" b="0" i="0" u="none" strike="noStrike" cap="none" normalizeH="0" baseline="0" dirty="0">
                <a:ln>
                  <a:noFill/>
                </a:ln>
                <a:solidFill>
                  <a:schemeClr val="tx1"/>
                </a:solidFill>
                <a:effectLst/>
                <a:latin typeface="Arial Unicode MS"/>
              </a:rPr>
              <a:t>1234h</a:t>
            </a:r>
            <a:r>
              <a:rPr kumimoji="0" lang="en-PK" altLang="en-PK" b="0" i="0" u="none" strike="noStrike" cap="none" normalizeH="0" baseline="0" dirty="0">
                <a:ln>
                  <a:noFill/>
                </a:ln>
                <a:solidFill>
                  <a:schemeClr val="tx1"/>
                </a:solidFill>
                <a:effectLst/>
              </a:rPr>
              <a:t> is loaded into the AX register.</a:t>
            </a:r>
            <a:endParaRPr kumimoji="0" lang="en-US" altLang="en-PK" b="0" i="0" u="none" strike="noStrike" cap="none" normalizeH="0" baseline="0" dirty="0">
              <a:ln>
                <a:noFill/>
              </a:ln>
              <a:solidFill>
                <a:schemeClr val="tx1"/>
              </a:solidFill>
              <a:effectLst/>
            </a:endParaRPr>
          </a:p>
          <a:p>
            <a:pPr marL="0" indent="0">
              <a:spcBef>
                <a:spcPct val="0"/>
              </a:spcBef>
              <a:buNone/>
            </a:pPr>
            <a:endParaRPr lang="en-US" altLang="en-PK" dirty="0"/>
          </a:p>
          <a:p>
            <a:pPr marL="0" indent="0">
              <a:spcBef>
                <a:spcPct val="0"/>
              </a:spcBef>
              <a:buNone/>
            </a:pPr>
            <a:r>
              <a:rPr lang="en-US" sz="2000" dirty="0"/>
              <a:t>The instruction decoding process in the 8086 microprocessor is all about breaking down the instruction into smaller parts to understand what operation needs to be performed, where the data is coming from, and where it should be stored. The processor's internal components work together to carry out these steps efficiently.</a:t>
            </a:r>
            <a:endParaRPr kumimoji="0" lang="en-US" altLang="en-PK" sz="2000" b="0" i="0" u="none" strike="noStrike" cap="none" normalizeH="0" baseline="0" dirty="0">
              <a:ln>
                <a:noFill/>
              </a:ln>
              <a:solidFill>
                <a:schemeClr val="tx1"/>
              </a:solidFill>
              <a:effectLst/>
            </a:endParaRPr>
          </a:p>
          <a:p>
            <a:pPr marL="450850" lvl="1" indent="0">
              <a:spcBef>
                <a:spcPct val="0"/>
              </a:spcBef>
              <a:buNone/>
            </a:pPr>
            <a:endParaRPr lang="en-US" altLang="en-PK" dirty="0">
              <a:latin typeface="Arial" panose="020B0604020202020204" pitchFamily="34" charset="0"/>
            </a:endParaRPr>
          </a:p>
          <a:p>
            <a:pPr marL="450850" lvl="1" indent="0">
              <a:spcBef>
                <a:spcPct val="0"/>
              </a:spcBef>
              <a:buNone/>
            </a:pPr>
            <a:endParaRPr kumimoji="0" lang="en-PK" altLang="en-PK"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2000" b="0" i="0" u="none" strike="noStrike" cap="none" normalizeH="0" baseline="0" dirty="0">
              <a:ln>
                <a:noFill/>
              </a:ln>
              <a:solidFill>
                <a:schemeClr val="tx1"/>
              </a:solidFill>
              <a:effectLst/>
              <a:latin typeface="Arial" panose="020B0604020202020204" pitchFamily="34" charset="0"/>
            </a:endParaRPr>
          </a:p>
          <a:p>
            <a:endParaRPr lang="en-PK" sz="2000" dirty="0"/>
          </a:p>
        </p:txBody>
      </p:sp>
    </p:spTree>
    <p:extLst>
      <p:ext uri="{BB962C8B-B14F-4D97-AF65-F5344CB8AC3E}">
        <p14:creationId xmlns:p14="http://schemas.microsoft.com/office/powerpoint/2010/main" val="13702317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t>8086 Registers</a:t>
            </a:r>
          </a:p>
        </p:txBody>
      </p:sp>
      <p:sp>
        <p:nvSpPr>
          <p:cNvPr id="25605" name="Slide Number Placeholder 5"/>
          <p:cNvSpPr>
            <a:spLocks noGrp="1"/>
          </p:cNvSpPr>
          <p:nvPr>
            <p:ph type="sldNum" sz="quarter" idx="4294967295"/>
          </p:nvPr>
        </p:nvSpPr>
        <p:spPr bwMode="auto">
          <a:xfrm>
            <a:off x="6553200" y="6492875"/>
            <a:ext cx="2133600" cy="365125"/>
          </a:xfrm>
          <a:prstGeom prst="rect">
            <a:avLst/>
          </a:prstGeom>
          <a:noFill/>
          <a:ln>
            <a:miter lim="800000"/>
            <a:headEnd/>
            <a:tailEnd/>
          </a:ln>
        </p:spPr>
        <p:txBody>
          <a:bodyPr/>
          <a:lstStyle/>
          <a:p>
            <a:fld id="{BC0C8DA3-2F37-4CA1-8B32-BEB06A2E8DBB}" type="slidenum">
              <a:rPr lang="en-US"/>
              <a:pPr/>
              <a:t>46</a:t>
            </a:fld>
            <a:endParaRPr lang="en-US"/>
          </a:p>
        </p:txBody>
      </p:sp>
      <p:pic>
        <p:nvPicPr>
          <p:cNvPr id="25606" name="Picture 2"/>
          <p:cNvPicPr>
            <a:picLocks noChangeAspect="1" noChangeArrowheads="1"/>
          </p:cNvPicPr>
          <p:nvPr/>
        </p:nvPicPr>
        <p:blipFill>
          <a:blip r:embed="rId2"/>
          <a:srcRect/>
          <a:stretch>
            <a:fillRect/>
          </a:stretch>
        </p:blipFill>
        <p:spPr bwMode="auto">
          <a:xfrm>
            <a:off x="1938338" y="1219200"/>
            <a:ext cx="5300662" cy="5013325"/>
          </a:xfrm>
          <a:prstGeom prst="rect">
            <a:avLst/>
          </a:prstGeom>
          <a:solidFill>
            <a:schemeClr val="bg1"/>
          </a:solidFill>
          <a:ln w="9525">
            <a:noFill/>
            <a:miter lim="800000"/>
            <a:headEnd/>
            <a:tailEnd/>
          </a:ln>
        </p:spPr>
      </p:pic>
    </p:spTree>
    <p:extLst>
      <p:ext uri="{BB962C8B-B14F-4D97-AF65-F5344CB8AC3E}">
        <p14:creationId xmlns:p14="http://schemas.microsoft.com/office/powerpoint/2010/main" val="1752636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t>General Purpose Registers</a:t>
            </a:r>
          </a:p>
        </p:txBody>
      </p:sp>
      <p:sp>
        <p:nvSpPr>
          <p:cNvPr id="3" name="Content Placeholder 2"/>
          <p:cNvSpPr>
            <a:spLocks noGrp="1"/>
          </p:cNvSpPr>
          <p:nvPr>
            <p:ph idx="1"/>
          </p:nvPr>
        </p:nvSpPr>
        <p:spPr>
          <a:xfrm>
            <a:off x="827088" y="4522788"/>
            <a:ext cx="8153400" cy="2133600"/>
          </a:xfrm>
        </p:spPr>
        <p:txBody>
          <a:bodyPr/>
          <a:lstStyle/>
          <a:p>
            <a:r>
              <a:rPr lang="en-US"/>
              <a:t>Normally used for storing temporary results </a:t>
            </a:r>
          </a:p>
          <a:p>
            <a:r>
              <a:rPr lang="en-US"/>
              <a:t>Each of the registers is 16 bits wide </a:t>
            </a:r>
            <a:r>
              <a:rPr lang="en-US" b="1">
                <a:solidFill>
                  <a:srgbClr val="00B0F0"/>
                </a:solidFill>
              </a:rPr>
              <a:t>(AX, BX, CX, DX)</a:t>
            </a:r>
          </a:p>
          <a:p>
            <a:r>
              <a:rPr lang="en-US"/>
              <a:t>Can be accessed as either 16 or 8 bits AX, AH, AL</a:t>
            </a:r>
          </a:p>
        </p:txBody>
      </p:sp>
      <p:pic>
        <p:nvPicPr>
          <p:cNvPr id="7" name="Picture 4"/>
          <p:cNvPicPr>
            <a:picLocks noChangeAspect="1" noChangeArrowheads="1"/>
          </p:cNvPicPr>
          <p:nvPr/>
        </p:nvPicPr>
        <p:blipFill>
          <a:blip r:embed="rId2"/>
          <a:srcRect/>
          <a:stretch>
            <a:fillRect/>
          </a:stretch>
        </p:blipFill>
        <p:spPr bwMode="auto">
          <a:xfrm>
            <a:off x="304800" y="1198563"/>
            <a:ext cx="5354638" cy="3297237"/>
          </a:xfrm>
          <a:prstGeom prst="rect">
            <a:avLst/>
          </a:prstGeom>
          <a:noFill/>
          <a:ln w="9525">
            <a:noFill/>
            <a:miter lim="800000"/>
            <a:headEnd/>
            <a:tailEnd/>
          </a:ln>
        </p:spPr>
      </p:pic>
      <p:sp>
        <p:nvSpPr>
          <p:cNvPr id="8" name="Rectangle 7"/>
          <p:cNvSpPr>
            <a:spLocks noChangeArrowheads="1"/>
          </p:cNvSpPr>
          <p:nvPr/>
        </p:nvSpPr>
        <p:spPr bwMode="auto">
          <a:xfrm>
            <a:off x="5791200" y="2057400"/>
            <a:ext cx="3200400" cy="1200150"/>
          </a:xfrm>
          <a:prstGeom prst="rect">
            <a:avLst/>
          </a:prstGeom>
          <a:noFill/>
          <a:ln w="9525">
            <a:noFill/>
            <a:miter lim="800000"/>
            <a:headEnd/>
            <a:tailEnd/>
          </a:ln>
        </p:spPr>
        <p:txBody>
          <a:bodyPr>
            <a:spAutoFit/>
          </a:bodyPr>
          <a:lstStyle/>
          <a:p>
            <a:pPr marL="0" lvl="4" eaLnBrk="0" hangingPunct="0">
              <a:lnSpc>
                <a:spcPct val="90000"/>
              </a:lnSpc>
            </a:pPr>
            <a:r>
              <a:rPr lang="en-US" sz="2000" b="1">
                <a:solidFill>
                  <a:srgbClr val="00B0F0"/>
                </a:solidFill>
              </a:rPr>
              <a:t>AX - the Accumulator</a:t>
            </a:r>
          </a:p>
          <a:p>
            <a:pPr marL="0" lvl="4" eaLnBrk="0" hangingPunct="0">
              <a:lnSpc>
                <a:spcPct val="90000"/>
              </a:lnSpc>
            </a:pPr>
            <a:r>
              <a:rPr lang="en-US" sz="2000" b="1">
                <a:solidFill>
                  <a:srgbClr val="00B0F0"/>
                </a:solidFill>
              </a:rPr>
              <a:t>BX - the Base Register</a:t>
            </a:r>
          </a:p>
          <a:p>
            <a:pPr marL="0" lvl="4" eaLnBrk="0" hangingPunct="0">
              <a:lnSpc>
                <a:spcPct val="90000"/>
              </a:lnSpc>
            </a:pPr>
            <a:r>
              <a:rPr lang="en-US" sz="2000" b="1">
                <a:solidFill>
                  <a:srgbClr val="00B0F0"/>
                </a:solidFill>
              </a:rPr>
              <a:t>CX - the Count Register</a:t>
            </a:r>
          </a:p>
          <a:p>
            <a:pPr marL="0" lvl="4" eaLnBrk="0" hangingPunct="0">
              <a:lnSpc>
                <a:spcPct val="90000"/>
              </a:lnSpc>
            </a:pPr>
            <a:r>
              <a:rPr lang="en-US" sz="2000" b="1">
                <a:solidFill>
                  <a:srgbClr val="00B0F0"/>
                </a:solidFill>
              </a:rPr>
              <a:t>DX - the Data Register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dissolv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dissolv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dissolve">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dissolve">
                                      <p:cBhvr>
                                        <p:cTn id="2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317500"/>
            <a:ext cx="8229600" cy="576263"/>
          </a:xfrm>
        </p:spPr>
        <p:txBody>
          <a:bodyPr/>
          <a:lstStyle/>
          <a:p>
            <a:r>
              <a:rPr lang="en-US"/>
              <a:t>General Purpose Registers</a:t>
            </a:r>
          </a:p>
        </p:txBody>
      </p:sp>
      <p:sp>
        <p:nvSpPr>
          <p:cNvPr id="3" name="Content Placeholder 2"/>
          <p:cNvSpPr>
            <a:spLocks noGrp="1"/>
          </p:cNvSpPr>
          <p:nvPr>
            <p:ph idx="1"/>
          </p:nvPr>
        </p:nvSpPr>
        <p:spPr>
          <a:xfrm>
            <a:off x="609600" y="1143000"/>
            <a:ext cx="8153400" cy="5410200"/>
          </a:xfrm>
        </p:spPr>
        <p:txBody>
          <a:bodyPr/>
          <a:lstStyle/>
          <a:p>
            <a:pPr>
              <a:buFontTx/>
              <a:buChar char="•"/>
            </a:pPr>
            <a:r>
              <a:rPr lang="en-US" b="1" dirty="0">
                <a:solidFill>
                  <a:schemeClr val="accent2"/>
                </a:solidFill>
              </a:rPr>
              <a:t>AX</a:t>
            </a:r>
            <a:r>
              <a:rPr lang="en-US" b="1" dirty="0"/>
              <a:t> </a:t>
            </a:r>
            <a:endParaRPr lang="en-US" sz="4000" b="1" dirty="0"/>
          </a:p>
          <a:p>
            <a:pPr lvl="1">
              <a:buFontTx/>
              <a:buChar char="–"/>
            </a:pPr>
            <a:r>
              <a:rPr lang="en-US" sz="2400" dirty="0">
                <a:solidFill>
                  <a:srgbClr val="FF0000"/>
                </a:solidFill>
              </a:rPr>
              <a:t>Accumulator Register </a:t>
            </a:r>
          </a:p>
          <a:p>
            <a:pPr lvl="1">
              <a:buFontTx/>
              <a:buChar char="–"/>
            </a:pPr>
            <a:r>
              <a:rPr lang="en-US" dirty="0"/>
              <a:t>Preferred register to use in arithmetic, logic and data transfer instructions Must be used in multiplication and division operations</a:t>
            </a:r>
          </a:p>
          <a:p>
            <a:pPr lvl="1">
              <a:buFontTx/>
              <a:buChar char="–"/>
            </a:pPr>
            <a:r>
              <a:rPr lang="en-US" dirty="0"/>
              <a:t>Must also be used in I/O operations</a:t>
            </a:r>
            <a:endParaRPr lang="en-US" sz="2400" dirty="0">
              <a:solidFill>
                <a:schemeClr val="accent2"/>
              </a:solidFill>
              <a:latin typeface="Times New Roman" pitchFamily="18" charset="0"/>
            </a:endParaRPr>
          </a:p>
          <a:p>
            <a:pPr>
              <a:buFontTx/>
              <a:buChar char="•"/>
            </a:pPr>
            <a:r>
              <a:rPr lang="en-US" b="1" dirty="0">
                <a:solidFill>
                  <a:schemeClr val="accent2"/>
                </a:solidFill>
              </a:rPr>
              <a:t>BX</a:t>
            </a:r>
            <a:endParaRPr lang="en-US" sz="4000" b="1" dirty="0"/>
          </a:p>
          <a:p>
            <a:pPr lvl="1">
              <a:buFontTx/>
              <a:buChar char="–"/>
            </a:pPr>
            <a:r>
              <a:rPr lang="en-US" sz="2400" dirty="0">
                <a:solidFill>
                  <a:srgbClr val="FF0000"/>
                </a:solidFill>
              </a:rPr>
              <a:t>Base Register</a:t>
            </a:r>
          </a:p>
          <a:p>
            <a:pPr lvl="1">
              <a:buFontTx/>
              <a:buChar char="–"/>
            </a:pPr>
            <a:r>
              <a:rPr lang="en-US" dirty="0"/>
              <a:t>Also serves as an address register</a:t>
            </a:r>
          </a:p>
          <a:p>
            <a:pPr lvl="1">
              <a:buFontTx/>
              <a:buChar char="–"/>
            </a:pPr>
            <a:r>
              <a:rPr lang="en-US" dirty="0"/>
              <a:t>usually contains a data pointer used for based, based indexed or register indirect addressing.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dissolv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317500"/>
            <a:ext cx="8229600" cy="749300"/>
          </a:xfrm>
        </p:spPr>
        <p:txBody>
          <a:bodyPr/>
          <a:lstStyle/>
          <a:p>
            <a:r>
              <a:rPr lang="en-US"/>
              <a:t>General Purpose Registers</a:t>
            </a:r>
          </a:p>
        </p:txBody>
      </p:sp>
      <p:sp>
        <p:nvSpPr>
          <p:cNvPr id="3" name="Content Placeholder 2"/>
          <p:cNvSpPr>
            <a:spLocks noGrp="1"/>
          </p:cNvSpPr>
          <p:nvPr>
            <p:ph idx="1"/>
          </p:nvPr>
        </p:nvSpPr>
        <p:spPr>
          <a:xfrm>
            <a:off x="609600" y="1295400"/>
            <a:ext cx="8153400" cy="4953000"/>
          </a:xfrm>
        </p:spPr>
        <p:txBody>
          <a:bodyPr/>
          <a:lstStyle/>
          <a:p>
            <a:pPr>
              <a:buFontTx/>
              <a:buChar char="•"/>
            </a:pPr>
            <a:r>
              <a:rPr lang="en-US" b="1">
                <a:solidFill>
                  <a:schemeClr val="accent2"/>
                </a:solidFill>
              </a:rPr>
              <a:t>CX</a:t>
            </a:r>
            <a:endParaRPr lang="en-US" sz="4000" b="1"/>
          </a:p>
          <a:p>
            <a:pPr lvl="1">
              <a:buFontTx/>
              <a:buChar char="–"/>
            </a:pPr>
            <a:r>
              <a:rPr lang="en-US" sz="2400">
                <a:solidFill>
                  <a:srgbClr val="FF0000"/>
                </a:solidFill>
              </a:rPr>
              <a:t>Count register</a:t>
            </a:r>
          </a:p>
          <a:p>
            <a:pPr lvl="1">
              <a:buFontTx/>
              <a:buChar char="–"/>
            </a:pPr>
            <a:r>
              <a:rPr lang="en-US"/>
              <a:t>Used as a loop counter</a:t>
            </a:r>
          </a:p>
          <a:p>
            <a:pPr lvl="1">
              <a:buFontTx/>
              <a:buChar char="–"/>
            </a:pPr>
            <a:r>
              <a:rPr lang="en-US"/>
              <a:t>Used in shift and rotate operations</a:t>
            </a:r>
            <a:endParaRPr lang="en-US" sz="4000"/>
          </a:p>
          <a:p>
            <a:pPr>
              <a:buFontTx/>
              <a:buChar char="•"/>
            </a:pPr>
            <a:endParaRPr lang="en-US">
              <a:solidFill>
                <a:schemeClr val="accent2"/>
              </a:solidFill>
            </a:endParaRPr>
          </a:p>
          <a:p>
            <a:pPr>
              <a:buFontTx/>
              <a:buChar char="•"/>
            </a:pPr>
            <a:r>
              <a:rPr lang="en-US" b="1">
                <a:solidFill>
                  <a:schemeClr val="accent2"/>
                </a:solidFill>
              </a:rPr>
              <a:t>DX</a:t>
            </a:r>
            <a:endParaRPr lang="en-US" sz="4000" b="1"/>
          </a:p>
          <a:p>
            <a:pPr lvl="1">
              <a:buFontTx/>
              <a:buChar char="–"/>
            </a:pPr>
            <a:r>
              <a:rPr lang="en-US" sz="2400">
                <a:solidFill>
                  <a:srgbClr val="FF0000"/>
                </a:solidFill>
              </a:rPr>
              <a:t>Data register</a:t>
            </a:r>
          </a:p>
          <a:p>
            <a:pPr lvl="1">
              <a:buFontTx/>
              <a:buChar char="–"/>
            </a:pPr>
            <a:r>
              <a:rPr lang="en-US"/>
              <a:t>Used in multiplication and division</a:t>
            </a:r>
          </a:p>
          <a:p>
            <a:pPr lvl="1">
              <a:buFontTx/>
              <a:buChar char="–"/>
            </a:pPr>
            <a:r>
              <a:rPr lang="en-US"/>
              <a:t>Also used in I/O operations</a:t>
            </a:r>
          </a:p>
          <a:p>
            <a:pPr lvl="1">
              <a:buFontTx/>
              <a:buChar char="–"/>
            </a:pPr>
            <a:endParaRPr 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ssolve">
                                      <p:cBhvr>
                                        <p:cTn id="21" dur="500"/>
                                        <p:tgtEl>
                                          <p:spTgt spid="3">
                                            <p:txEl>
                                              <p:pRg st="5" end="5"/>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dissolve">
                                      <p:cBhvr>
                                        <p:cTn id="24" dur="500"/>
                                        <p:tgtEl>
                                          <p:spTgt spid="3">
                                            <p:txEl>
                                              <p:pRg st="6" end="6"/>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dissolve">
                                      <p:cBhvr>
                                        <p:cTn id="27" dur="500"/>
                                        <p:tgtEl>
                                          <p:spTgt spid="3">
                                            <p:txEl>
                                              <p:pRg st="7" end="7"/>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dissolv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Architecture of 8086</a:t>
            </a:r>
          </a:p>
        </p:txBody>
      </p:sp>
      <p:sp>
        <p:nvSpPr>
          <p:cNvPr id="15363" name="Rectangle 3"/>
          <p:cNvSpPr>
            <a:spLocks noGrp="1" noChangeArrowheads="1"/>
          </p:cNvSpPr>
          <p:nvPr>
            <p:ph type="body" idx="1"/>
          </p:nvPr>
        </p:nvSpPr>
        <p:spPr/>
        <p:txBody>
          <a:bodyPr/>
          <a:lstStyle/>
          <a:p>
            <a:pPr eaLnBrk="1" hangingPunct="1"/>
            <a:r>
              <a:rPr lang="en-US" sz="3200" dirty="0"/>
              <a:t>The architecture of 8086 includes </a:t>
            </a:r>
          </a:p>
          <a:p>
            <a:pPr lvl="1" eaLnBrk="1" hangingPunct="1"/>
            <a:r>
              <a:rPr lang="en-US" sz="2800" dirty="0"/>
              <a:t>BIU</a:t>
            </a:r>
          </a:p>
          <a:p>
            <a:pPr lvl="1" eaLnBrk="1" hangingPunct="1"/>
            <a:r>
              <a:rPr lang="en-US" sz="2800" dirty="0"/>
              <a:t>EU</a:t>
            </a:r>
          </a:p>
          <a:p>
            <a:pPr marL="461963" lvl="1" indent="0" eaLnBrk="1" hangingPunct="1">
              <a:buNone/>
            </a:pPr>
            <a:endParaRPr lang="en-US"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109538" y="33338"/>
            <a:ext cx="8763000" cy="461962"/>
          </a:xfrm>
          <a:effectLst>
            <a:outerShdw dist="35921" dir="2700000" algn="ctr" rotWithShape="0">
              <a:schemeClr val="bg2"/>
            </a:outerShdw>
          </a:effectLst>
        </p:spPr>
        <p:txBody>
          <a:bodyPr/>
          <a:lstStyle/>
          <a:p>
            <a:pPr>
              <a:defRPr/>
            </a:pPr>
            <a:r>
              <a:rPr lang="en-US" sz="2400" b="1" dirty="0">
                <a:solidFill>
                  <a:schemeClr val="accent2">
                    <a:lumMod val="60000"/>
                    <a:lumOff val="40000"/>
                  </a:schemeClr>
                </a:solidFill>
              </a:rPr>
              <a:t>Execution Unit – General Purpose Registers</a:t>
            </a:r>
          </a:p>
        </p:txBody>
      </p:sp>
      <p:graphicFrame>
        <p:nvGraphicFramePr>
          <p:cNvPr id="21596" name="Group 92"/>
          <p:cNvGraphicFramePr>
            <a:graphicFrameLocks noGrp="1"/>
          </p:cNvGraphicFramePr>
          <p:nvPr>
            <p:ph type="tbl" idx="1"/>
          </p:nvPr>
        </p:nvGraphicFramePr>
        <p:xfrm>
          <a:off x="152400" y="666750"/>
          <a:ext cx="8839200" cy="5900928"/>
        </p:xfrm>
        <a:graphic>
          <a:graphicData uri="http://schemas.openxmlformats.org/drawingml/2006/table">
            <a:tbl>
              <a:tblPr/>
              <a:tblGrid>
                <a:gridCol w="1911350">
                  <a:extLst>
                    <a:ext uri="{9D8B030D-6E8A-4147-A177-3AD203B41FA5}">
                      <a16:colId xmlns:a16="http://schemas.microsoft.com/office/drawing/2014/main" val="20000"/>
                    </a:ext>
                  </a:extLst>
                </a:gridCol>
                <a:gridCol w="6927850">
                  <a:extLst>
                    <a:ext uri="{9D8B030D-6E8A-4147-A177-3AD203B41FA5}">
                      <a16:colId xmlns:a16="http://schemas.microsoft.com/office/drawing/2014/main" val="20001"/>
                    </a:ext>
                  </a:extLst>
                </a:gridCol>
              </a:tblGrid>
              <a:tr h="441325">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800" b="1" i="0" u="none" strike="noStrike" cap="none" normalizeH="0" baseline="0">
                          <a:ln>
                            <a:noFill/>
                          </a:ln>
                          <a:solidFill>
                            <a:schemeClr val="bg1"/>
                          </a:solidFill>
                          <a:effectLst/>
                          <a:latin typeface="Constantia,Bold" charset="0"/>
                        </a:rPr>
                        <a:t>Register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800" b="1" i="0" u="none" strike="noStrike" cap="none" normalizeH="0" baseline="0">
                          <a:ln>
                            <a:noFill/>
                          </a:ln>
                          <a:solidFill>
                            <a:schemeClr val="bg1"/>
                          </a:solidFill>
                          <a:effectLst/>
                          <a:latin typeface="Constantia,Bold" charset="0"/>
                        </a:rPr>
                        <a:t>Purpose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476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a:ln>
                            <a:noFill/>
                          </a:ln>
                          <a:solidFill>
                            <a:srgbClr val="000000"/>
                          </a:solidFill>
                          <a:effectLst/>
                          <a:latin typeface="Constantia" pitchFamily="18" charset="0"/>
                        </a:rPr>
                        <a:t>AX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a:ln>
                            <a:noFill/>
                          </a:ln>
                          <a:solidFill>
                            <a:srgbClr val="000000"/>
                          </a:solidFill>
                          <a:effectLst/>
                          <a:latin typeface="Constantia" pitchFamily="18" charset="0"/>
                        </a:rPr>
                        <a:t>Word multiply, word divide, word I /O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extLst>
                  <a:ext uri="{0D108BD9-81ED-4DB2-BD59-A6C34878D82A}">
                    <a16:rowId xmlns:a16="http://schemas.microsoft.com/office/drawing/2014/main" val="10001"/>
                  </a:ext>
                </a:extLst>
              </a:tr>
              <a:tr h="6492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a:ln>
                            <a:noFill/>
                          </a:ln>
                          <a:solidFill>
                            <a:srgbClr val="000000"/>
                          </a:solidFill>
                          <a:effectLst/>
                          <a:latin typeface="Constantia" pitchFamily="18" charset="0"/>
                        </a:rPr>
                        <a: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a:ln>
                            <a:noFill/>
                          </a:ln>
                          <a:solidFill>
                            <a:srgbClr val="000000"/>
                          </a:solidFill>
                          <a:effectLst/>
                          <a:latin typeface="Constantia" pitchFamily="18" charset="0"/>
                        </a:rPr>
                        <a:t>Byte multiply, byte divide, byte I/O, decimal arithmetic</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a:ln>
                          <a:noFill/>
                        </a:ln>
                        <a:solidFill>
                          <a:srgbClr val="000000"/>
                        </a:solidFill>
                        <a:effectLst/>
                        <a:latin typeface="Constanti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76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a:ln>
                            <a:noFill/>
                          </a:ln>
                          <a:solidFill>
                            <a:srgbClr val="000000"/>
                          </a:solidFill>
                          <a:effectLst/>
                          <a:latin typeface="Constantia" pitchFamily="18" charset="0"/>
                        </a:rPr>
                        <a:t>AH</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a:ln>
                          <a:noFill/>
                        </a:ln>
                        <a:solidFill>
                          <a:srgbClr val="000000"/>
                        </a:solidFill>
                        <a:effectLst/>
                        <a:latin typeface="Constanti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a:ln>
                            <a:noFill/>
                          </a:ln>
                          <a:solidFill>
                            <a:srgbClr val="000000"/>
                          </a:solidFill>
                          <a:effectLst/>
                          <a:latin typeface="Constantia" pitchFamily="18" charset="0"/>
                        </a:rPr>
                        <a:t>Byte multiply, byte divide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extLst>
                  <a:ext uri="{0D108BD9-81ED-4DB2-BD59-A6C34878D82A}">
                    <a16:rowId xmlns:a16="http://schemas.microsoft.com/office/drawing/2014/main" val="10003"/>
                  </a:ext>
                </a:extLst>
              </a:tr>
              <a:tr h="549275">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a:ln>
                            <a:noFill/>
                          </a:ln>
                          <a:solidFill>
                            <a:srgbClr val="000000"/>
                          </a:solidFill>
                          <a:effectLst/>
                          <a:latin typeface="Constantia" pitchFamily="18" charset="0"/>
                        </a:rPr>
                        <a:t>BX</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a:ln>
                          <a:noFill/>
                        </a:ln>
                        <a:solidFill>
                          <a:srgbClr val="000000"/>
                        </a:solidFill>
                        <a:effectLst/>
                        <a:latin typeface="Constanti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a:ln>
                            <a:noFill/>
                          </a:ln>
                          <a:solidFill>
                            <a:srgbClr val="000000"/>
                          </a:solidFill>
                          <a:effectLst/>
                          <a:latin typeface="Constantia" pitchFamily="18" charset="0"/>
                        </a:rPr>
                        <a:t>Store address information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08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a:ln>
                            <a:noFill/>
                          </a:ln>
                          <a:solidFill>
                            <a:srgbClr val="000000"/>
                          </a:solidFill>
                          <a:effectLst/>
                          <a:latin typeface="Constantia" pitchFamily="18" charset="0"/>
                        </a:rPr>
                        <a:t>CX</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a:ln>
                          <a:noFill/>
                        </a:ln>
                        <a:solidFill>
                          <a:srgbClr val="000000"/>
                        </a:solidFill>
                        <a:effectLst/>
                        <a:latin typeface="Constanti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a:ln>
                            <a:noFill/>
                          </a:ln>
                          <a:solidFill>
                            <a:srgbClr val="000000"/>
                          </a:solidFill>
                          <a:effectLst/>
                          <a:latin typeface="Constantia" pitchFamily="18" charset="0"/>
                        </a:rPr>
                        <a:t>String operation, loops</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a:ln>
                          <a:noFill/>
                        </a:ln>
                        <a:solidFill>
                          <a:srgbClr val="000000"/>
                        </a:solidFill>
                        <a:effectLst/>
                        <a:latin typeface="Constanti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extLst>
                  <a:ext uri="{0D108BD9-81ED-4DB2-BD59-A6C34878D82A}">
                    <a16:rowId xmlns:a16="http://schemas.microsoft.com/office/drawing/2014/main" val="10005"/>
                  </a:ext>
                </a:extLst>
              </a:tr>
              <a:tr h="552450">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a:ln>
                            <a:noFill/>
                          </a:ln>
                          <a:solidFill>
                            <a:srgbClr val="000000"/>
                          </a:solidFill>
                          <a:effectLst/>
                          <a:latin typeface="Constantia" pitchFamily="18" charset="0"/>
                        </a:rPr>
                        <a:t>CL</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a:ln>
                          <a:noFill/>
                        </a:ln>
                        <a:solidFill>
                          <a:srgbClr val="000000"/>
                        </a:solidFill>
                        <a:effectLst/>
                        <a:latin typeface="Constanti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a:ln>
                            <a:noFill/>
                          </a:ln>
                          <a:solidFill>
                            <a:srgbClr val="000000"/>
                          </a:solidFill>
                          <a:effectLst/>
                          <a:latin typeface="Constantia" pitchFamily="18" charset="0"/>
                        </a:rPr>
                        <a:t>Variable shift and rotate</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a:ln>
                          <a:noFill/>
                        </a:ln>
                        <a:solidFill>
                          <a:srgbClr val="000000"/>
                        </a:solidFill>
                        <a:effectLst/>
                        <a:latin typeface="Constanti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371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a:ln>
                            <a:noFill/>
                          </a:ln>
                          <a:solidFill>
                            <a:schemeClr val="tx1"/>
                          </a:solidFill>
                          <a:effectLst/>
                          <a:latin typeface=""/>
                        </a:rPr>
                        <a:t>DX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a:ln>
                            <a:noFill/>
                          </a:ln>
                          <a:solidFill>
                            <a:schemeClr val="tx1"/>
                          </a:solidFill>
                          <a:effectLst/>
                          <a:latin typeface="Arial" pitchFamily="34" charset="0"/>
                        </a:rPr>
                        <a:t>Word multiply, word divide, indirect I/O</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1600" b="0" i="0" u="none" strike="noStrike" cap="none" normalizeH="0" baseline="0">
                          <a:ln>
                            <a:noFill/>
                          </a:ln>
                          <a:solidFill>
                            <a:schemeClr val="tx1"/>
                          </a:solidFill>
                          <a:effectLst/>
                          <a:latin typeface="Arial" pitchFamily="34" charset="0"/>
                        </a:rPr>
                        <a:t>(Used to hold I/O address during I/O instructions. If the result is more than 16-bits, the lower order 16-bits are stored in accumulator and higher order 16-bits are stored in DX register)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EBED"/>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t>Execution Unit - Registers</a:t>
            </a:r>
          </a:p>
        </p:txBody>
      </p:sp>
      <p:sp>
        <p:nvSpPr>
          <p:cNvPr id="31747" name="Rectangle 3"/>
          <p:cNvSpPr>
            <a:spLocks noGrp="1" noChangeArrowheads="1"/>
          </p:cNvSpPr>
          <p:nvPr>
            <p:ph type="body" idx="1"/>
          </p:nvPr>
        </p:nvSpPr>
        <p:spPr>
          <a:xfrm>
            <a:off x="457200" y="1531938"/>
            <a:ext cx="8213725" cy="4487862"/>
          </a:xfrm>
        </p:spPr>
        <p:txBody>
          <a:bodyPr/>
          <a:lstStyle/>
          <a:p>
            <a:pPr eaLnBrk="1" hangingPunct="1">
              <a:lnSpc>
                <a:spcPct val="90000"/>
              </a:lnSpc>
              <a:buFont typeface="Times New Roman" pitchFamily="18" charset="0"/>
              <a:buNone/>
            </a:pPr>
            <a:r>
              <a:rPr lang="en-US" i="1" u="sng">
                <a:solidFill>
                  <a:srgbClr val="FF0000"/>
                </a:solidFill>
              </a:rPr>
              <a:t>Pointer Registers</a:t>
            </a:r>
            <a:endParaRPr lang="en-US" u="sng">
              <a:solidFill>
                <a:srgbClr val="FF0000"/>
              </a:solidFill>
            </a:endParaRPr>
          </a:p>
          <a:p>
            <a:pPr eaLnBrk="1" hangingPunct="1">
              <a:lnSpc>
                <a:spcPct val="90000"/>
              </a:lnSpc>
            </a:pPr>
            <a:r>
              <a:rPr lang="en-US"/>
              <a:t>Stack pointer and Base Pointer are used to access data in the stack segment.</a:t>
            </a:r>
          </a:p>
          <a:p>
            <a:pPr>
              <a:lnSpc>
                <a:spcPct val="90000"/>
              </a:lnSpc>
              <a:buFontTx/>
              <a:buNone/>
            </a:pPr>
            <a:r>
              <a:rPr lang="en-US">
                <a:solidFill>
                  <a:srgbClr val="FF0066"/>
                </a:solidFill>
              </a:rPr>
              <a:t>SP: Stack pointer</a:t>
            </a:r>
          </a:p>
          <a:p>
            <a:pPr>
              <a:lnSpc>
                <a:spcPct val="90000"/>
              </a:lnSpc>
              <a:buFontTx/>
              <a:buNone/>
            </a:pPr>
            <a:r>
              <a:rPr lang="en-US"/>
              <a:t>		– Used with SS to access the stack segment</a:t>
            </a:r>
          </a:p>
          <a:p>
            <a:pPr>
              <a:lnSpc>
                <a:spcPct val="90000"/>
              </a:lnSpc>
              <a:buFontTx/>
              <a:buNone/>
            </a:pPr>
            <a:r>
              <a:rPr lang="en-US" sz="2000" i="1"/>
              <a:t>Note: SP is used as an offset from the current SS during execution of instructions that involve the stack segment in external memory</a:t>
            </a:r>
          </a:p>
          <a:p>
            <a:pPr>
              <a:lnSpc>
                <a:spcPct val="90000"/>
              </a:lnSpc>
              <a:buFontTx/>
              <a:buNone/>
            </a:pPr>
            <a:endParaRPr lang="en-US" sz="800"/>
          </a:p>
          <a:p>
            <a:pPr>
              <a:lnSpc>
                <a:spcPct val="90000"/>
              </a:lnSpc>
              <a:buFontTx/>
              <a:buNone/>
            </a:pPr>
            <a:r>
              <a:rPr lang="en-US">
                <a:solidFill>
                  <a:srgbClr val="FF0066"/>
                </a:solidFill>
              </a:rPr>
              <a:t>	BP: Base Pointer</a:t>
            </a:r>
          </a:p>
          <a:p>
            <a:pPr>
              <a:lnSpc>
                <a:spcPct val="90000"/>
              </a:lnSpc>
              <a:buFontTx/>
              <a:buNone/>
            </a:pPr>
            <a:r>
              <a:rPr lang="en-US"/>
              <a:t>		– Primarily used to access data on the stack</a:t>
            </a:r>
          </a:p>
          <a:p>
            <a:pPr>
              <a:lnSpc>
                <a:spcPct val="90000"/>
              </a:lnSpc>
              <a:buFontTx/>
              <a:buNone/>
            </a:pPr>
            <a:r>
              <a:rPr lang="en-US"/>
              <a:t>		– Can be used to access data in other segments</a:t>
            </a:r>
          </a:p>
          <a:p>
            <a:pPr eaLnBrk="1" hangingPunct="1">
              <a:lnSpc>
                <a:spcPct val="90000"/>
              </a:lnSpc>
            </a:pP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t>Execution Unit - Registers</a:t>
            </a:r>
          </a:p>
        </p:txBody>
      </p:sp>
      <p:sp>
        <p:nvSpPr>
          <p:cNvPr id="32771" name="Rectangle 3"/>
          <p:cNvSpPr>
            <a:spLocks noGrp="1" noChangeArrowheads="1"/>
          </p:cNvSpPr>
          <p:nvPr>
            <p:ph type="body" idx="1"/>
          </p:nvPr>
        </p:nvSpPr>
        <p:spPr>
          <a:xfrm>
            <a:off x="457200" y="1239838"/>
            <a:ext cx="8213725" cy="4779962"/>
          </a:xfrm>
        </p:spPr>
        <p:txBody>
          <a:bodyPr/>
          <a:lstStyle/>
          <a:p>
            <a:pPr eaLnBrk="1" hangingPunct="1">
              <a:lnSpc>
                <a:spcPct val="90000"/>
              </a:lnSpc>
              <a:buFont typeface="Times New Roman" pitchFamily="18" charset="0"/>
              <a:buNone/>
            </a:pPr>
            <a:r>
              <a:rPr lang="en-US" i="1" u="sng">
                <a:solidFill>
                  <a:srgbClr val="FF0000"/>
                </a:solidFill>
              </a:rPr>
              <a:t>Index Register</a:t>
            </a:r>
          </a:p>
          <a:p>
            <a:pPr eaLnBrk="1" hangingPunct="1">
              <a:lnSpc>
                <a:spcPct val="90000"/>
              </a:lnSpc>
            </a:pPr>
            <a:r>
              <a:rPr lang="en-US"/>
              <a:t>Source index register (SI) and Destination Index  (DI) Registers are used in indexed addressing. </a:t>
            </a:r>
          </a:p>
          <a:p>
            <a:pPr eaLnBrk="1" hangingPunct="1">
              <a:lnSpc>
                <a:spcPct val="90000"/>
              </a:lnSpc>
            </a:pPr>
            <a:r>
              <a:rPr lang="en-US"/>
              <a:t>The index registers (SI &amp; DI) and the BX generally default to the Data segment register (DS).</a:t>
            </a:r>
          </a:p>
          <a:p>
            <a:pPr>
              <a:lnSpc>
                <a:spcPct val="90000"/>
              </a:lnSpc>
            </a:pPr>
            <a:r>
              <a:rPr lang="en-US">
                <a:solidFill>
                  <a:srgbClr val="FF0066"/>
                </a:solidFill>
              </a:rPr>
              <a:t>SI: Source Index register</a:t>
            </a:r>
          </a:p>
          <a:p>
            <a:pPr>
              <a:lnSpc>
                <a:spcPct val="90000"/>
              </a:lnSpc>
              <a:buFontTx/>
              <a:buNone/>
            </a:pPr>
            <a:r>
              <a:rPr lang="en-US"/>
              <a:t>		– is required for some string operations</a:t>
            </a:r>
          </a:p>
          <a:p>
            <a:pPr>
              <a:lnSpc>
                <a:spcPct val="90000"/>
              </a:lnSpc>
              <a:buFontTx/>
              <a:buNone/>
            </a:pPr>
            <a:r>
              <a:rPr lang="en-US"/>
              <a:t>		– When string operations are performed, the SI register points to memory locations in the data segment which is addressed by the DS register. Thus, SI is associated with the DS in string operations.</a:t>
            </a:r>
          </a:p>
          <a:p>
            <a:pPr>
              <a:lnSpc>
                <a:spcPct val="90000"/>
              </a:lnSpc>
              <a:buFontTx/>
              <a:buNone/>
            </a:pPr>
            <a:endParaRPr lang="en-US"/>
          </a:p>
          <a:p>
            <a:pPr>
              <a:lnSpc>
                <a:spcPct val="90000"/>
              </a:lnSpc>
              <a:buFontTx/>
              <a:buNone/>
            </a:pPr>
            <a:r>
              <a:rPr lang="en-US"/>
              <a:t>		</a:t>
            </a:r>
          </a:p>
          <a:p>
            <a:pPr eaLnBrk="1" hangingPunct="1">
              <a:lnSpc>
                <a:spcPct val="90000"/>
              </a:lnSpc>
            </a:pP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p:txBody>
          <a:bodyPr/>
          <a:lstStyle/>
          <a:p>
            <a:pPr eaLnBrk="1" hangingPunct="1"/>
            <a:r>
              <a:rPr lang="en-US"/>
              <a:t>Execution Unit - Registers</a:t>
            </a:r>
          </a:p>
        </p:txBody>
      </p:sp>
      <p:sp>
        <p:nvSpPr>
          <p:cNvPr id="33795" name="Rectangle 5"/>
          <p:cNvSpPr>
            <a:spLocks noGrp="1" noChangeArrowheads="1"/>
          </p:cNvSpPr>
          <p:nvPr>
            <p:ph type="body" idx="1"/>
          </p:nvPr>
        </p:nvSpPr>
        <p:spPr>
          <a:xfrm>
            <a:off x="654050" y="1239838"/>
            <a:ext cx="8229600" cy="5143500"/>
          </a:xfrm>
        </p:spPr>
        <p:txBody>
          <a:bodyPr/>
          <a:lstStyle/>
          <a:p>
            <a:pPr>
              <a:lnSpc>
                <a:spcPct val="90000"/>
              </a:lnSpc>
            </a:pPr>
            <a:r>
              <a:rPr lang="en-US" dirty="0">
                <a:solidFill>
                  <a:srgbClr val="FF0066"/>
                </a:solidFill>
              </a:rPr>
              <a:t>DI: Destination Index register</a:t>
            </a:r>
          </a:p>
          <a:p>
            <a:pPr>
              <a:lnSpc>
                <a:spcPct val="90000"/>
              </a:lnSpc>
              <a:buFontTx/>
              <a:buNone/>
            </a:pPr>
            <a:r>
              <a:rPr lang="en-US" dirty="0"/>
              <a:t>		– is also required for some string operations.</a:t>
            </a:r>
          </a:p>
          <a:p>
            <a:pPr>
              <a:lnSpc>
                <a:spcPct val="90000"/>
              </a:lnSpc>
              <a:buFontTx/>
              <a:buNone/>
            </a:pPr>
            <a:r>
              <a:rPr lang="en-US" dirty="0"/>
              <a:t>		– When string operations are performed, the DI register points to memory locations in the data segment which is addressed by the ES register. Thus, DI is associated with the ES in string operations.</a:t>
            </a:r>
          </a:p>
          <a:p>
            <a:pPr>
              <a:lnSpc>
                <a:spcPct val="90000"/>
              </a:lnSpc>
            </a:pPr>
            <a:r>
              <a:rPr lang="en-US" dirty="0"/>
              <a:t>The SI and the DI registers may also be used to access data stored in arrays</a:t>
            </a:r>
          </a:p>
          <a:p>
            <a:pPr>
              <a:lnSpc>
                <a:spcPct val="90000"/>
              </a:lnSpc>
            </a:pPr>
            <a:endParaRPr lang="en-US" dirty="0"/>
          </a:p>
        </p:txBody>
      </p:sp>
      <p:pic>
        <p:nvPicPr>
          <p:cNvPr id="33796" name="Picture 4"/>
          <p:cNvPicPr>
            <a:picLocks noChangeAspect="1" noChangeArrowheads="1"/>
          </p:cNvPicPr>
          <p:nvPr/>
        </p:nvPicPr>
        <p:blipFill>
          <a:blip r:embed="rId2">
            <a:lum bright="-20000"/>
          </a:blip>
          <a:srcRect/>
          <a:stretch>
            <a:fillRect/>
          </a:stretch>
        </p:blipFill>
        <p:spPr bwMode="auto">
          <a:xfrm>
            <a:off x="457200" y="4408488"/>
            <a:ext cx="8153400" cy="1916112"/>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28600" y="152400"/>
            <a:ext cx="8610600" cy="1144588"/>
          </a:xfrm>
          <a:effectLst>
            <a:outerShdw dist="35921" dir="2700000" algn="ctr" rotWithShape="0">
              <a:schemeClr val="bg2"/>
            </a:outerShdw>
          </a:effectLst>
        </p:spPr>
        <p:txBody>
          <a:bodyPr>
            <a:normAutofit fontScale="90000"/>
          </a:bodyPr>
          <a:lstStyle/>
          <a:p>
            <a:pPr>
              <a:defRPr/>
            </a:pPr>
            <a:r>
              <a:rPr lang="en-US" b="1" dirty="0">
                <a:solidFill>
                  <a:srgbClr val="DA0000"/>
                </a:solidFill>
                <a:cs typeface="Times New Roman" pitchFamily="18" charset="0"/>
              </a:rPr>
              <a:t>Segment and Address register combination</a:t>
            </a:r>
          </a:p>
        </p:txBody>
      </p:sp>
      <p:sp>
        <p:nvSpPr>
          <p:cNvPr id="21507" name="Rectangle 3"/>
          <p:cNvSpPr>
            <a:spLocks noGrp="1" noChangeArrowheads="1"/>
          </p:cNvSpPr>
          <p:nvPr>
            <p:ph idx="1"/>
          </p:nvPr>
        </p:nvSpPr>
        <p:spPr>
          <a:xfrm>
            <a:off x="304800" y="1600200"/>
            <a:ext cx="8305800" cy="4495800"/>
          </a:xfrm>
        </p:spPr>
        <p:txBody>
          <a:bodyPr/>
          <a:lstStyle/>
          <a:p>
            <a:r>
              <a:rPr lang="en-US" sz="3200" b="1">
                <a:solidFill>
                  <a:srgbClr val="800080"/>
                </a:solidFill>
              </a:rPr>
              <a:t>CS:IP</a:t>
            </a:r>
          </a:p>
          <a:p>
            <a:endParaRPr lang="en-US" sz="1600" b="1">
              <a:solidFill>
                <a:srgbClr val="800080"/>
              </a:solidFill>
            </a:endParaRPr>
          </a:p>
          <a:p>
            <a:r>
              <a:rPr lang="en-US" sz="3200" b="1">
                <a:solidFill>
                  <a:srgbClr val="800080"/>
                </a:solidFill>
              </a:rPr>
              <a:t>SS:SP	SS:BP</a:t>
            </a:r>
          </a:p>
          <a:p>
            <a:endParaRPr lang="en-US" sz="1600" b="1">
              <a:solidFill>
                <a:srgbClr val="800080"/>
              </a:solidFill>
            </a:endParaRPr>
          </a:p>
          <a:p>
            <a:r>
              <a:rPr lang="en-US" sz="3200" b="1">
                <a:solidFill>
                  <a:srgbClr val="800080"/>
                </a:solidFill>
              </a:rPr>
              <a:t>DS:BX	DS:SI   </a:t>
            </a:r>
          </a:p>
          <a:p>
            <a:endParaRPr lang="en-US" sz="1600" b="1">
              <a:solidFill>
                <a:srgbClr val="800080"/>
              </a:solidFill>
            </a:endParaRPr>
          </a:p>
          <a:p>
            <a:r>
              <a:rPr lang="en-US" sz="3200" b="1">
                <a:solidFill>
                  <a:srgbClr val="800080"/>
                </a:solidFill>
              </a:rPr>
              <a:t>DS:DI (for other than string operations)</a:t>
            </a:r>
          </a:p>
          <a:p>
            <a:endParaRPr lang="en-US" sz="1600" b="1">
              <a:solidFill>
                <a:srgbClr val="800080"/>
              </a:solidFill>
            </a:endParaRPr>
          </a:p>
          <a:p>
            <a:r>
              <a:rPr lang="en-US" sz="3200" b="1">
                <a:solidFill>
                  <a:srgbClr val="800080"/>
                </a:solidFill>
              </a:rPr>
              <a:t>ES:DI (for string operations)</a:t>
            </a:r>
          </a:p>
          <a:p>
            <a:endParaRPr lang="en-US" sz="3200" b="1">
              <a:solidFill>
                <a:srgbClr val="80008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28600" y="152400"/>
            <a:ext cx="8610600" cy="857250"/>
          </a:xfrm>
          <a:effectLst>
            <a:outerShdw dist="35921" dir="2700000" algn="ctr" rotWithShape="0">
              <a:schemeClr val="bg2"/>
            </a:outerShdw>
          </a:effectLst>
        </p:spPr>
        <p:txBody>
          <a:bodyPr>
            <a:normAutofit/>
          </a:bodyPr>
          <a:lstStyle/>
          <a:p>
            <a:pPr>
              <a:defRPr/>
            </a:pPr>
            <a:r>
              <a:rPr lang="en-US" b="1" dirty="0">
                <a:solidFill>
                  <a:srgbClr val="DA0000"/>
                </a:solidFill>
                <a:cs typeface="Times New Roman" pitchFamily="18" charset="0"/>
              </a:rPr>
              <a:t>Question</a:t>
            </a:r>
          </a:p>
        </p:txBody>
      </p:sp>
      <p:sp>
        <p:nvSpPr>
          <p:cNvPr id="22531" name="Rectangle 3"/>
          <p:cNvSpPr>
            <a:spLocks noGrp="1" noChangeArrowheads="1"/>
          </p:cNvSpPr>
          <p:nvPr>
            <p:ph idx="1"/>
          </p:nvPr>
        </p:nvSpPr>
        <p:spPr>
          <a:xfrm>
            <a:off x="304800" y="1066800"/>
            <a:ext cx="8305800" cy="5241925"/>
          </a:xfrm>
        </p:spPr>
        <p:txBody>
          <a:bodyPr/>
          <a:lstStyle/>
          <a:p>
            <a:r>
              <a:rPr lang="en-US" b="1">
                <a:solidFill>
                  <a:srgbClr val="800080"/>
                </a:solidFill>
              </a:rPr>
              <a:t>The Content of the Following registers are</a:t>
            </a:r>
          </a:p>
          <a:p>
            <a:r>
              <a:rPr lang="en-US" sz="2000" b="1">
                <a:solidFill>
                  <a:srgbClr val="800080"/>
                </a:solidFill>
              </a:rPr>
              <a:t>CS=1111h</a:t>
            </a:r>
          </a:p>
          <a:p>
            <a:r>
              <a:rPr lang="en-US" sz="2000" b="1">
                <a:solidFill>
                  <a:srgbClr val="800080"/>
                </a:solidFill>
              </a:rPr>
              <a:t>DS=1678H</a:t>
            </a:r>
          </a:p>
          <a:p>
            <a:r>
              <a:rPr lang="en-US" sz="2000" b="1">
                <a:solidFill>
                  <a:srgbClr val="800080"/>
                </a:solidFill>
              </a:rPr>
              <a:t>ES=1298h</a:t>
            </a:r>
          </a:p>
          <a:p>
            <a:r>
              <a:rPr lang="en-US" sz="2000" b="1">
                <a:solidFill>
                  <a:srgbClr val="800080"/>
                </a:solidFill>
              </a:rPr>
              <a:t>SS=6789H</a:t>
            </a:r>
          </a:p>
          <a:p>
            <a:r>
              <a:rPr lang="en-US" sz="2000" b="1">
                <a:solidFill>
                  <a:srgbClr val="800080"/>
                </a:solidFill>
              </a:rPr>
              <a:t>IP =6721H</a:t>
            </a:r>
          </a:p>
          <a:p>
            <a:r>
              <a:rPr lang="en-US" sz="2000" b="1">
                <a:solidFill>
                  <a:srgbClr val="800080"/>
                </a:solidFill>
              </a:rPr>
              <a:t>BX=7865H</a:t>
            </a:r>
          </a:p>
          <a:p>
            <a:r>
              <a:rPr lang="en-US" sz="2000" b="1">
                <a:solidFill>
                  <a:srgbClr val="800080"/>
                </a:solidFill>
              </a:rPr>
              <a:t>BP=7821H</a:t>
            </a:r>
          </a:p>
          <a:p>
            <a:r>
              <a:rPr lang="en-US" sz="2000" b="1">
                <a:solidFill>
                  <a:srgbClr val="800080"/>
                </a:solidFill>
              </a:rPr>
              <a:t>DI=1235H</a:t>
            </a:r>
          </a:p>
          <a:p>
            <a:r>
              <a:rPr lang="en-US" b="1">
                <a:solidFill>
                  <a:srgbClr val="800080"/>
                </a:solidFill>
              </a:rPr>
              <a:t>Calculate the Corresponding Physical addresses for the address byte in CS,ES,DS and SS</a:t>
            </a:r>
          </a:p>
          <a:p>
            <a:endParaRPr lang="en-US" sz="3200" b="1">
              <a:solidFill>
                <a:srgbClr val="80008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Flags Register</a:t>
            </a:r>
          </a:p>
        </p:txBody>
      </p:sp>
      <p:sp>
        <p:nvSpPr>
          <p:cNvPr id="5123" name="Rectangle 3"/>
          <p:cNvSpPr>
            <a:spLocks noGrp="1" noChangeArrowheads="1"/>
          </p:cNvSpPr>
          <p:nvPr>
            <p:ph type="body" idx="1"/>
          </p:nvPr>
        </p:nvSpPr>
        <p:spPr/>
        <p:txBody>
          <a:bodyPr/>
          <a:lstStyle/>
          <a:p>
            <a:r>
              <a:rPr lang="en-US" dirty="0"/>
              <a:t>In the Intel 8086 microprocessor, the </a:t>
            </a:r>
            <a:r>
              <a:rPr lang="en-US" b="1" dirty="0"/>
              <a:t>flag register</a:t>
            </a:r>
            <a:r>
              <a:rPr lang="en-US" dirty="0"/>
              <a:t> is a special 16-bit register that indicates the status of the CPU and the results of arithmetic or logical operations. It consists of </a:t>
            </a:r>
            <a:r>
              <a:rPr lang="en-US" b="1" dirty="0"/>
              <a:t>individual bits called flags</a:t>
            </a:r>
            <a:r>
              <a:rPr lang="en-US" dirty="0"/>
              <a:t>, where each bit represents a specific condition or control information about the processor. The flag register is divided into two main categories:</a:t>
            </a:r>
          </a:p>
          <a:p>
            <a:pPr>
              <a:buFont typeface="+mj-lt"/>
              <a:buAutoNum type="arabicPeriod"/>
            </a:pPr>
            <a:r>
              <a:rPr lang="en-US" b="1" dirty="0"/>
              <a:t>Status Flags</a:t>
            </a:r>
            <a:r>
              <a:rPr lang="en-US" dirty="0"/>
              <a:t>: These flags indicate the outcomes of operations performed by the Arithmetic Logic Unit (ALU).</a:t>
            </a:r>
          </a:p>
          <a:p>
            <a:pPr>
              <a:buFont typeface="+mj-lt"/>
              <a:buAutoNum type="arabicPeriod"/>
            </a:pPr>
            <a:r>
              <a:rPr lang="en-US" b="1" dirty="0"/>
              <a:t>Control Flags</a:t>
            </a:r>
            <a:r>
              <a:rPr lang="en-US" dirty="0"/>
              <a:t>: These flags are used to control the behavior of the processor.</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348E6E3-16D6-CA95-3E06-5DCAE7A03B8C}"/>
              </a:ext>
            </a:extLst>
          </p:cNvPr>
          <p:cNvPicPr>
            <a:picLocks noGrp="1" noChangeAspect="1"/>
          </p:cNvPicPr>
          <p:nvPr>
            <p:ph idx="1"/>
          </p:nvPr>
        </p:nvPicPr>
        <p:blipFill>
          <a:blip r:embed="rId2"/>
          <a:stretch>
            <a:fillRect/>
          </a:stretch>
        </p:blipFill>
        <p:spPr>
          <a:xfrm>
            <a:off x="966977" y="1758437"/>
            <a:ext cx="7210048" cy="934992"/>
          </a:xfrm>
          <a:prstGeom prst="rect">
            <a:avLst/>
          </a:prstGeom>
        </p:spPr>
      </p:pic>
      <p:sp>
        <p:nvSpPr>
          <p:cNvPr id="11" name="Right Triangle 1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5570BB-B7C5-5BCF-AEBC-CEBDE1FF8E55}"/>
              </a:ext>
            </a:extLst>
          </p:cNvPr>
          <p:cNvSpPr>
            <a:spLocks noGrp="1"/>
          </p:cNvSpPr>
          <p:nvPr>
            <p:ph type="title"/>
          </p:nvPr>
        </p:nvSpPr>
        <p:spPr>
          <a:xfrm>
            <a:off x="966978" y="3429000"/>
            <a:ext cx="6691254" cy="1713305"/>
          </a:xfrm>
        </p:spPr>
        <p:txBody>
          <a:bodyPr vert="horz" lIns="91440" tIns="45720" rIns="91440" bIns="45720" rtlCol="0" anchor="b">
            <a:normAutofit/>
          </a:bodyPr>
          <a:lstStyle/>
          <a:p>
            <a:pPr algn="l" eaLnBrk="1" hangingPunct="1">
              <a:lnSpc>
                <a:spcPct val="90000"/>
              </a:lnSpc>
            </a:pPr>
            <a:r>
              <a:rPr lang="en-US" sz="7000" kern="1200">
                <a:solidFill>
                  <a:schemeClr val="tx1"/>
                </a:solidFill>
                <a:latin typeface="+mj-lt"/>
                <a:ea typeface="+mj-ea"/>
                <a:cs typeface="+mj-cs"/>
              </a:rPr>
              <a:t>Flags Register</a:t>
            </a:r>
          </a:p>
        </p:txBody>
      </p:sp>
      <p:sp>
        <p:nvSpPr>
          <p:cNvPr id="5" name="TextBox 4">
            <a:extLst>
              <a:ext uri="{FF2B5EF4-FFF2-40B4-BE49-F238E27FC236}">
                <a16:creationId xmlns:a16="http://schemas.microsoft.com/office/drawing/2014/main" id="{AA7B0915-5A54-F470-FBCD-85794EA682AB}"/>
              </a:ext>
            </a:extLst>
          </p:cNvPr>
          <p:cNvSpPr txBox="1"/>
          <p:nvPr/>
        </p:nvSpPr>
        <p:spPr>
          <a:xfrm>
            <a:off x="966975" y="1758437"/>
            <a:ext cx="6691257" cy="369332"/>
          </a:xfrm>
          <a:prstGeom prst="rect">
            <a:avLst/>
          </a:prstGeom>
          <a:noFill/>
        </p:spPr>
        <p:txBody>
          <a:bodyPr wrap="square" rtlCol="0">
            <a:spAutoFit/>
          </a:bodyPr>
          <a:lstStyle/>
          <a:p>
            <a:r>
              <a:rPr lang="en-US" dirty="0"/>
              <a:t>  15  14 13  12  11  10   9    8    7     6     5    4    3    2   1   0</a:t>
            </a:r>
            <a:endParaRPr lang="en-PK" dirty="0"/>
          </a:p>
        </p:txBody>
      </p:sp>
    </p:spTree>
    <p:extLst>
      <p:ext uri="{BB962C8B-B14F-4D97-AF65-F5344CB8AC3E}">
        <p14:creationId xmlns:p14="http://schemas.microsoft.com/office/powerpoint/2010/main" val="2261511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127389" y="260350"/>
            <a:ext cx="2937957" cy="5876925"/>
          </a:xfrm>
        </p:spPr>
        <p:txBody>
          <a:bodyPr/>
          <a:lstStyle/>
          <a:p>
            <a:r>
              <a:rPr lang="en-US" sz="3500" dirty="0"/>
              <a:t>Intel 8086 Internal Architecture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67" y="87794"/>
            <a:ext cx="6394377" cy="6048735"/>
          </a:xfrm>
          <a:prstGeom prst="rect">
            <a:avLst/>
          </a:prstGeom>
        </p:spPr>
      </p:pic>
    </p:spTree>
    <p:extLst>
      <p:ext uri="{BB962C8B-B14F-4D97-AF65-F5344CB8AC3E}">
        <p14:creationId xmlns:p14="http://schemas.microsoft.com/office/powerpoint/2010/main" val="2784025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 Interface Unit (BIU)</a:t>
            </a:r>
          </a:p>
        </p:txBody>
      </p:sp>
      <p:sp>
        <p:nvSpPr>
          <p:cNvPr id="3" name="Content Placeholder 2"/>
          <p:cNvSpPr>
            <a:spLocks noGrp="1"/>
          </p:cNvSpPr>
          <p:nvPr>
            <p:ph idx="1"/>
          </p:nvPr>
        </p:nvSpPr>
        <p:spPr/>
        <p:txBody>
          <a:bodyPr/>
          <a:lstStyle/>
          <a:p>
            <a:r>
              <a:rPr lang="en-US" sz="1900" b="1" dirty="0"/>
              <a:t>Functions of BIU</a:t>
            </a:r>
          </a:p>
          <a:p>
            <a:pPr lvl="1"/>
            <a:r>
              <a:rPr lang="en-US" sz="1900" b="1" dirty="0"/>
              <a:t>Fetch instructions or data from memory: </a:t>
            </a:r>
            <a:r>
              <a:rPr lang="en-US" sz="1900" dirty="0"/>
              <a:t>It uses the Instruction Pointer (IP) and segment registers to generate the physical address. </a:t>
            </a:r>
          </a:p>
          <a:p>
            <a:pPr lvl="1"/>
            <a:r>
              <a:rPr lang="en-US" sz="1900" b="1" dirty="0"/>
              <a:t>Write data to memory: </a:t>
            </a:r>
            <a:r>
              <a:rPr lang="en-US" sz="1900" dirty="0"/>
              <a:t>Transfers results from the Execution Unit (EU) to the appropriate memory location. </a:t>
            </a:r>
          </a:p>
          <a:p>
            <a:pPr lvl="1"/>
            <a:r>
              <a:rPr lang="en-US" sz="1900" b="1" dirty="0"/>
              <a:t>Read data from ports (I/O operations): </a:t>
            </a:r>
            <a:r>
              <a:rPr lang="en-US" sz="1900" dirty="0"/>
              <a:t>Reads data from input devices or external I/O ports. </a:t>
            </a:r>
          </a:p>
          <a:p>
            <a:pPr lvl="1"/>
            <a:r>
              <a:rPr lang="en-US" sz="1900" b="1" dirty="0"/>
              <a:t>Write data to ports (I/O operations): </a:t>
            </a:r>
            <a:r>
              <a:rPr lang="en-US" sz="1900" dirty="0"/>
              <a:t>Sends data to output devices or external I/O ports.</a:t>
            </a:r>
          </a:p>
        </p:txBody>
      </p:sp>
    </p:spTree>
    <p:extLst>
      <p:ext uri="{BB962C8B-B14F-4D97-AF65-F5344CB8AC3E}">
        <p14:creationId xmlns:p14="http://schemas.microsoft.com/office/powerpoint/2010/main" val="48680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28588" y="100013"/>
            <a:ext cx="8532812" cy="685800"/>
          </a:xfrm>
          <a:effectLst>
            <a:outerShdw dist="35921" dir="2700000" algn="ctr" rotWithShape="0">
              <a:schemeClr val="bg2"/>
            </a:outerShdw>
          </a:effectLst>
        </p:spPr>
        <p:txBody>
          <a:bodyPr>
            <a:normAutofit/>
          </a:bodyPr>
          <a:lstStyle/>
          <a:p>
            <a:pPr>
              <a:defRPr/>
            </a:pPr>
            <a:r>
              <a:rPr lang="en-US" dirty="0"/>
              <a:t>Bus Interface Unit (BIU)</a:t>
            </a:r>
            <a:endParaRPr lang="en-US" b="1" dirty="0">
              <a:solidFill>
                <a:schemeClr val="accent2">
                  <a:lumMod val="60000"/>
                  <a:lumOff val="40000"/>
                </a:schemeClr>
              </a:solidFill>
            </a:endParaRPr>
          </a:p>
        </p:txBody>
      </p:sp>
      <p:sp>
        <p:nvSpPr>
          <p:cNvPr id="34819" name="Rectangle 3"/>
          <p:cNvSpPr>
            <a:spLocks noGrp="1" noChangeArrowheads="1"/>
          </p:cNvSpPr>
          <p:nvPr>
            <p:ph idx="1"/>
          </p:nvPr>
        </p:nvSpPr>
        <p:spPr>
          <a:xfrm>
            <a:off x="228600" y="914399"/>
            <a:ext cx="8610600" cy="2364461"/>
          </a:xfrm>
        </p:spPr>
        <p:txBody>
          <a:bodyPr/>
          <a:lstStyle/>
          <a:p>
            <a:pPr>
              <a:lnSpc>
                <a:spcPct val="90000"/>
              </a:lnSpc>
              <a:buNone/>
            </a:pPr>
            <a:r>
              <a:rPr lang="en-US" sz="2400" b="1" dirty="0"/>
              <a:t>Functional parts:</a:t>
            </a:r>
            <a:endParaRPr lang="en-US" dirty="0"/>
          </a:p>
          <a:p>
            <a:pPr>
              <a:lnSpc>
                <a:spcPct val="90000"/>
              </a:lnSpc>
            </a:pPr>
            <a:r>
              <a:rPr lang="en-US" b="1" dirty="0"/>
              <a:t>Instruction Queue (Q)</a:t>
            </a:r>
          </a:p>
          <a:p>
            <a:pPr>
              <a:lnSpc>
                <a:spcPct val="90000"/>
              </a:lnSpc>
            </a:pPr>
            <a:r>
              <a:rPr lang="en-US" b="1" dirty="0"/>
              <a:t>Segment Registers (CS, DS, ES, SS).</a:t>
            </a:r>
          </a:p>
          <a:p>
            <a:pPr>
              <a:lnSpc>
                <a:spcPct val="90000"/>
              </a:lnSpc>
            </a:pPr>
            <a:r>
              <a:rPr lang="en-US" b="1" dirty="0"/>
              <a:t>Instruction Pointer (IP).</a:t>
            </a:r>
          </a:p>
          <a:p>
            <a:pPr>
              <a:lnSpc>
                <a:spcPct val="90000"/>
              </a:lnSpc>
            </a:pPr>
            <a:r>
              <a:rPr lang="en-US" b="1" dirty="0"/>
              <a:t>Address Summing block (Σ)</a:t>
            </a:r>
          </a:p>
        </p:txBody>
      </p:sp>
      <p:sp>
        <p:nvSpPr>
          <p:cNvPr id="34820" name="Slide Number Placeholder 5"/>
          <p:cNvSpPr>
            <a:spLocks noGrp="1"/>
          </p:cNvSpPr>
          <p:nvPr>
            <p:ph type="sldNum" sz="quarter" idx="4294967295"/>
          </p:nvPr>
        </p:nvSpPr>
        <p:spPr bwMode="auto">
          <a:xfrm>
            <a:off x="6553200" y="6245225"/>
            <a:ext cx="2133600" cy="476250"/>
          </a:xfrm>
          <a:prstGeom prst="rect">
            <a:avLst/>
          </a:prstGeom>
          <a:noFill/>
          <a:ln>
            <a:miter lim="800000"/>
            <a:headEnd/>
            <a:tailEnd/>
          </a:ln>
        </p:spPr>
        <p:txBody>
          <a:bodyPr/>
          <a:lstStyle/>
          <a:p>
            <a:fld id="{0AF95880-BBF4-4D25-9BC8-68578F95517C}" type="slidenum">
              <a:rPr lang="en-US"/>
              <a:pPr/>
              <a:t>8</a:t>
            </a:fld>
            <a:endParaRPr lang="en-US"/>
          </a:p>
        </p:txBody>
      </p:sp>
      <p:pic>
        <p:nvPicPr>
          <p:cNvPr id="34821" name="Picture 4" descr="archpng1"/>
          <p:cNvPicPr>
            <a:picLocks noChangeAspect="1" noChangeArrowheads="1"/>
          </p:cNvPicPr>
          <p:nvPr/>
        </p:nvPicPr>
        <p:blipFill>
          <a:blip r:embed="rId2"/>
          <a:srcRect/>
          <a:stretch>
            <a:fillRect/>
          </a:stretch>
        </p:blipFill>
        <p:spPr bwMode="auto">
          <a:xfrm>
            <a:off x="0" y="3371393"/>
            <a:ext cx="8610600" cy="3257550"/>
          </a:xfrm>
          <a:prstGeom prst="rect">
            <a:avLst/>
          </a:prstGeom>
          <a:noFill/>
          <a:ln w="9525">
            <a:noFill/>
            <a:miter lim="800000"/>
            <a:headEnd/>
            <a:tailEnd/>
          </a:ln>
        </p:spPr>
      </p:pic>
    </p:spTree>
    <p:extLst>
      <p:ext uri="{BB962C8B-B14F-4D97-AF65-F5344CB8AC3E}">
        <p14:creationId xmlns:p14="http://schemas.microsoft.com/office/powerpoint/2010/main" val="3811947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BA10A-CFCD-4F2D-9C25-5C87E797D9CD}"/>
              </a:ext>
            </a:extLst>
          </p:cNvPr>
          <p:cNvSpPr>
            <a:spLocks noGrp="1"/>
          </p:cNvSpPr>
          <p:nvPr>
            <p:ph type="title"/>
          </p:nvPr>
        </p:nvSpPr>
        <p:spPr/>
        <p:txBody>
          <a:bodyPr/>
          <a:lstStyle/>
          <a:p>
            <a:r>
              <a:rPr lang="en-US" b="1" dirty="0"/>
              <a:t>1. Instruction Queue</a:t>
            </a:r>
          </a:p>
        </p:txBody>
      </p:sp>
      <p:sp>
        <p:nvSpPr>
          <p:cNvPr id="3" name="Content Placeholder 2">
            <a:extLst>
              <a:ext uri="{FF2B5EF4-FFF2-40B4-BE49-F238E27FC236}">
                <a16:creationId xmlns:a16="http://schemas.microsoft.com/office/drawing/2014/main" id="{82749EC0-6077-4AE9-AF33-E38C2B4ACEB0}"/>
              </a:ext>
            </a:extLst>
          </p:cNvPr>
          <p:cNvSpPr>
            <a:spLocks noGrp="1"/>
          </p:cNvSpPr>
          <p:nvPr>
            <p:ph idx="1"/>
          </p:nvPr>
        </p:nvSpPr>
        <p:spPr/>
        <p:txBody>
          <a:bodyPr/>
          <a:lstStyle/>
          <a:p>
            <a:pPr algn="just"/>
            <a:r>
              <a:rPr lang="en-US" sz="2000" dirty="0"/>
              <a:t>The </a:t>
            </a:r>
            <a:r>
              <a:rPr lang="en-US" sz="2000" b="1" dirty="0"/>
              <a:t>8086 processor </a:t>
            </a:r>
            <a:r>
              <a:rPr lang="en-US" sz="2000" dirty="0"/>
              <a:t>supports </a:t>
            </a:r>
            <a:r>
              <a:rPr lang="en-US" sz="2000" b="1" dirty="0"/>
              <a:t>pipelining</a:t>
            </a:r>
            <a:r>
              <a:rPr lang="en-US" sz="2000" dirty="0"/>
              <a:t>, meaning it fetches the next instructions while the current instruction is being executed. </a:t>
            </a:r>
          </a:p>
          <a:p>
            <a:pPr algn="just"/>
            <a:r>
              <a:rPr lang="en-US" sz="2000" dirty="0"/>
              <a:t>The </a:t>
            </a:r>
            <a:r>
              <a:rPr lang="en-US" sz="2000" b="1" dirty="0"/>
              <a:t>BIU</a:t>
            </a:r>
            <a:r>
              <a:rPr lang="en-US" sz="2000" dirty="0"/>
              <a:t> </a:t>
            </a:r>
            <a:r>
              <a:rPr lang="en-US" sz="2000" b="1" dirty="0"/>
              <a:t>prefetches</a:t>
            </a:r>
            <a:r>
              <a:rPr lang="en-US" sz="2000" dirty="0"/>
              <a:t> up to </a:t>
            </a:r>
            <a:r>
              <a:rPr lang="en-US" sz="2000" b="1" dirty="0"/>
              <a:t>6 bytes of instructions </a:t>
            </a:r>
            <a:r>
              <a:rPr lang="en-US" sz="2000" dirty="0"/>
              <a:t>from memory and stores them in the instruction queue. </a:t>
            </a:r>
          </a:p>
          <a:p>
            <a:pPr algn="just"/>
            <a:r>
              <a:rPr lang="en-US" sz="2000" dirty="0"/>
              <a:t>This ensures that the </a:t>
            </a:r>
            <a:r>
              <a:rPr lang="en-US" sz="2000" b="1" dirty="0"/>
              <a:t>Execution Unit (EU) </a:t>
            </a:r>
            <a:r>
              <a:rPr lang="en-US" sz="2000" dirty="0"/>
              <a:t>does not have to wait for instructions to be fetched during execution.</a:t>
            </a:r>
            <a:endParaRPr lang="en-US" dirty="0"/>
          </a:p>
          <a:p>
            <a:pPr algn="just"/>
            <a:r>
              <a:rPr lang="en-US" sz="2200" b="1" dirty="0"/>
              <a:t>How it works?</a:t>
            </a:r>
          </a:p>
          <a:p>
            <a:pPr lvl="1" algn="just"/>
            <a:r>
              <a:rPr lang="en-US" dirty="0"/>
              <a:t>If an instruction takes more than 1 clock cycle to execute (like ADD AX, [2000H]), the BIU can keep fetching more instructions in parallel. </a:t>
            </a:r>
          </a:p>
          <a:p>
            <a:pPr lvl="1" algn="just"/>
            <a:r>
              <a:rPr lang="en-US" dirty="0"/>
              <a:t>If a jump or branch occurs (e.g., JMP 2050H), the instruction queue is flushed, and new instructions are fetched from the new memory location.</a:t>
            </a:r>
          </a:p>
        </p:txBody>
      </p:sp>
    </p:spTree>
    <p:extLst>
      <p:ext uri="{BB962C8B-B14F-4D97-AF65-F5344CB8AC3E}">
        <p14:creationId xmlns:p14="http://schemas.microsoft.com/office/powerpoint/2010/main" val="134304901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12147</TotalTime>
  <Words>4384</Words>
  <Application>Microsoft Office PowerPoint</Application>
  <PresentationFormat>On-screen Show (4:3)</PresentationFormat>
  <Paragraphs>431</Paragraphs>
  <Slides>57</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57</vt:i4>
      </vt:variant>
      <vt:variant>
        <vt:lpstr>Custom Shows</vt:lpstr>
      </vt:variant>
      <vt:variant>
        <vt:i4>1</vt:i4>
      </vt:variant>
    </vt:vector>
  </HeadingPairs>
  <TitlesOfParts>
    <vt:vector size="66" baseType="lpstr">
      <vt:lpstr>Arial</vt:lpstr>
      <vt:lpstr>Arial Unicode MS</vt:lpstr>
      <vt:lpstr>Comic Sans MS</vt:lpstr>
      <vt:lpstr>Constantia</vt:lpstr>
      <vt:lpstr>Constantia,Bold</vt:lpstr>
      <vt:lpstr>Times New Roman</vt:lpstr>
      <vt:lpstr>Wingdings</vt:lpstr>
      <vt:lpstr>Default Design</vt:lpstr>
      <vt:lpstr> Lecture # 3,4</vt:lpstr>
      <vt:lpstr>Topics</vt:lpstr>
      <vt:lpstr>Simple Computer</vt:lpstr>
      <vt:lpstr> Intel 8086  </vt:lpstr>
      <vt:lpstr>Architecture of 8086</vt:lpstr>
      <vt:lpstr>Intel 8086 Internal Architecture</vt:lpstr>
      <vt:lpstr>Bus Interface Unit (BIU)</vt:lpstr>
      <vt:lpstr>Bus Interface Unit (BIU)</vt:lpstr>
      <vt:lpstr>1. Instruction Queue</vt:lpstr>
      <vt:lpstr>Segmented Memory</vt:lpstr>
      <vt:lpstr>PowerPoint Presentation</vt:lpstr>
      <vt:lpstr>2. The Segment Registers (CS, DS, ES, SS)</vt:lpstr>
      <vt:lpstr>2. The Segment Registers (CS, DS, ES, SS)</vt:lpstr>
      <vt:lpstr>Segment Address</vt:lpstr>
      <vt:lpstr>Offset Address</vt:lpstr>
      <vt:lpstr>Physical Address</vt:lpstr>
      <vt:lpstr>Example Explained</vt:lpstr>
      <vt:lpstr>3. The Instruction Pointer (IP)</vt:lpstr>
      <vt:lpstr>4. Address Summing Block (Σ)</vt:lpstr>
      <vt:lpstr>4. Address Summing Block (Σ)</vt:lpstr>
      <vt:lpstr>Summary of BIU Components</vt:lpstr>
      <vt:lpstr>Reason to multiply with 10h?</vt:lpstr>
      <vt:lpstr>Reason to multiply with 10h?</vt:lpstr>
      <vt:lpstr>Reason to multiply with 10h?</vt:lpstr>
      <vt:lpstr>Forming Address</vt:lpstr>
      <vt:lpstr>PowerPoint Presentation</vt:lpstr>
      <vt:lpstr>Scenario: Simple Program Execution and I/O in Intel 8086</vt:lpstr>
      <vt:lpstr>1. Fetch Instructions or Data from Memory</vt:lpstr>
      <vt:lpstr>2. Write Data to Memory</vt:lpstr>
      <vt:lpstr>3. Read Data from Ports (I/O Operations)</vt:lpstr>
      <vt:lpstr>4. Write Data to Ports (I/O Operations)</vt:lpstr>
      <vt:lpstr>Summary of the Example Execution</vt:lpstr>
      <vt:lpstr>A program consists of …</vt:lpstr>
      <vt:lpstr>Different Areas in Memory</vt:lpstr>
      <vt:lpstr>Segment Registers</vt:lpstr>
      <vt:lpstr>Segment Registers</vt:lpstr>
      <vt:lpstr>Execution Unit (EU)</vt:lpstr>
      <vt:lpstr>Execution Unit (EU)</vt:lpstr>
      <vt:lpstr>Execution Unit (EU)</vt:lpstr>
      <vt:lpstr>Execution Unit (EU)</vt:lpstr>
      <vt:lpstr>Instruction decoding process in the Intel 8086</vt:lpstr>
      <vt:lpstr>Instruction decoding process in the Intel 8086</vt:lpstr>
      <vt:lpstr>Instruction decoding process in the Intel 8086</vt:lpstr>
      <vt:lpstr>Instruction decoding process in the Intel 8086</vt:lpstr>
      <vt:lpstr>Real-World Example</vt:lpstr>
      <vt:lpstr>8086 Registers</vt:lpstr>
      <vt:lpstr>General Purpose Registers</vt:lpstr>
      <vt:lpstr>General Purpose Registers</vt:lpstr>
      <vt:lpstr>General Purpose Registers</vt:lpstr>
      <vt:lpstr>Execution Unit – General Purpose Registers</vt:lpstr>
      <vt:lpstr>Execution Unit - Registers</vt:lpstr>
      <vt:lpstr>Execution Unit - Registers</vt:lpstr>
      <vt:lpstr>Execution Unit - Registers</vt:lpstr>
      <vt:lpstr>Segment and Address register combination</vt:lpstr>
      <vt:lpstr>Question</vt:lpstr>
      <vt:lpstr>Flags Register</vt:lpstr>
      <vt:lpstr>Flags Register</vt:lpstr>
      <vt:lpstr>Shl</vt:lpstr>
    </vt:vector>
  </TitlesOfParts>
  <Company>KFUPM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Concepts</dc:title>
  <dc:creator>Dr. Adnan Gutub</dc:creator>
  <cp:lastModifiedBy>K hr</cp:lastModifiedBy>
  <cp:revision>406</cp:revision>
  <dcterms:created xsi:type="dcterms:W3CDTF">2004-09-12T13:54:39Z</dcterms:created>
  <dcterms:modified xsi:type="dcterms:W3CDTF">2024-10-21T10:52:51Z</dcterms:modified>
</cp:coreProperties>
</file>