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56" r:id="rId4"/>
    <p:sldId id="273" r:id="rId5"/>
    <p:sldId id="261" r:id="rId6"/>
    <p:sldId id="262" r:id="rId7"/>
    <p:sldId id="264" r:id="rId8"/>
    <p:sldId id="265" r:id="rId9"/>
    <p:sldId id="268" r:id="rId10"/>
    <p:sldId id="274" r:id="rId11"/>
    <p:sldId id="275" r:id="rId12"/>
    <p:sldId id="276" r:id="rId13"/>
    <p:sldId id="269" r:id="rId14"/>
    <p:sldId id="277" r:id="rId15"/>
    <p:sldId id="278" r:id="rId16"/>
    <p:sldId id="279" r:id="rId17"/>
    <p:sldId id="280" r:id="rId18"/>
    <p:sldId id="270" r:id="rId19"/>
    <p:sldId id="281" r:id="rId20"/>
    <p:sldId id="282" r:id="rId21"/>
    <p:sldId id="272" r:id="rId22"/>
    <p:sldId id="266" r:id="rId23"/>
    <p:sldId id="27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2A0753-1CDC-4E48-88AA-C2F7EC230D5D}" v="158" dt="2021-03-01T19:19:53.447"/>
    <p1510:client id="{1DD8C695-30E7-47A2-82CD-2D5DF9F53FD9}" v="212" dt="2021-03-04T07:38:54.350"/>
    <p1510:client id="{4607D76B-78EA-4CFD-85F7-0EF63C2A9A93}" v="275" dt="2021-03-01T19:09:32.6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4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A8BB87-6F2D-429C-8ECA-868F1C363FF6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9E5F1D9D-805E-423F-9826-1C563B232259}">
      <dgm:prSet/>
      <dgm:spPr/>
      <dgm:t>
        <a:bodyPr/>
        <a:lstStyle/>
        <a:p>
          <a:pPr>
            <a:defRPr b="1"/>
          </a:pPr>
          <a:r>
            <a:rPr lang="en-US" b="1" dirty="0"/>
            <a:t>Definition</a:t>
          </a:r>
          <a:r>
            <a:rPr lang="en-US" b="0" dirty="0"/>
            <a:t>:</a:t>
          </a:r>
        </a:p>
        <a:p>
          <a:pPr>
            <a:defRPr b="1"/>
          </a:pPr>
          <a:r>
            <a:rPr lang="en-US" b="0" dirty="0"/>
            <a:t>A structured form of play or activity, often undertaken for enjoyment, challenge, or educational purposes, involving rules, objectives, and interactions between players or between players and the game environment</a:t>
          </a:r>
        </a:p>
      </dgm:t>
    </dgm:pt>
    <dgm:pt modelId="{5DD1F825-A0A6-4C24-BA6F-2C85E98DC64A}" type="parTrans" cxnId="{09CCE7A1-51EC-4156-8469-009C77D0337C}">
      <dgm:prSet/>
      <dgm:spPr/>
      <dgm:t>
        <a:bodyPr/>
        <a:lstStyle/>
        <a:p>
          <a:endParaRPr lang="en-US"/>
        </a:p>
      </dgm:t>
    </dgm:pt>
    <dgm:pt modelId="{0681D84F-BFF8-4079-BAEA-D3948DC0A70B}" type="sibTrans" cxnId="{09CCE7A1-51EC-4156-8469-009C77D0337C}">
      <dgm:prSet/>
      <dgm:spPr/>
      <dgm:t>
        <a:bodyPr/>
        <a:lstStyle/>
        <a:p>
          <a:endParaRPr lang="en-US"/>
        </a:p>
      </dgm:t>
    </dgm:pt>
    <dgm:pt modelId="{E9F86BA5-BC38-472A-A2A7-56A62AB05F43}">
      <dgm:prSet/>
      <dgm:spPr/>
      <dgm:t>
        <a:bodyPr/>
        <a:lstStyle/>
        <a:p>
          <a:pPr>
            <a:defRPr b="1"/>
          </a:pPr>
          <a:r>
            <a:rPr lang="en-US" dirty="0"/>
            <a:t>Key elements that make up a game include:</a:t>
          </a:r>
        </a:p>
      </dgm:t>
    </dgm:pt>
    <dgm:pt modelId="{DAED4E86-A61C-475F-A46D-A25D3624B733}" type="parTrans" cxnId="{41889D9F-5EA1-4969-A7C8-08E750E2AA42}">
      <dgm:prSet/>
      <dgm:spPr/>
      <dgm:t>
        <a:bodyPr/>
        <a:lstStyle/>
        <a:p>
          <a:endParaRPr lang="en-US"/>
        </a:p>
      </dgm:t>
    </dgm:pt>
    <dgm:pt modelId="{A05597F9-AD3A-4427-BF53-FD96892CE76C}" type="sibTrans" cxnId="{41889D9F-5EA1-4969-A7C8-08E750E2AA42}">
      <dgm:prSet/>
      <dgm:spPr/>
      <dgm:t>
        <a:bodyPr/>
        <a:lstStyle/>
        <a:p>
          <a:endParaRPr lang="en-US"/>
        </a:p>
      </dgm:t>
    </dgm:pt>
    <dgm:pt modelId="{96E3AA0E-42FD-4A12-A6DD-5DE5EA146FEA}">
      <dgm:prSet custT="1"/>
      <dgm:spPr/>
      <dgm:t>
        <a:bodyPr/>
        <a:lstStyle/>
        <a:p>
          <a:r>
            <a:rPr lang="en-US" sz="1400" b="1" dirty="0"/>
            <a:t>Rules:</a:t>
          </a:r>
          <a:r>
            <a:rPr lang="en-US" sz="1400" dirty="0"/>
            <a:t> Guidelines that govern the gameplay, setting limitations and objectives.</a:t>
          </a:r>
        </a:p>
      </dgm:t>
    </dgm:pt>
    <dgm:pt modelId="{976B844A-B4A9-418D-A235-09AD54964451}" type="parTrans" cxnId="{99FC9F8A-2C04-49CF-AD24-68D3DEF097C2}">
      <dgm:prSet/>
      <dgm:spPr/>
      <dgm:t>
        <a:bodyPr/>
        <a:lstStyle/>
        <a:p>
          <a:endParaRPr lang="en-US"/>
        </a:p>
      </dgm:t>
    </dgm:pt>
    <dgm:pt modelId="{BAD66163-8EED-4D02-A48E-FFDCC1FAACA2}" type="sibTrans" cxnId="{99FC9F8A-2C04-49CF-AD24-68D3DEF097C2}">
      <dgm:prSet/>
      <dgm:spPr/>
      <dgm:t>
        <a:bodyPr/>
        <a:lstStyle/>
        <a:p>
          <a:endParaRPr lang="en-US"/>
        </a:p>
      </dgm:t>
    </dgm:pt>
    <dgm:pt modelId="{434E94AD-51E5-4A61-ABB0-D1EB025CC068}">
      <dgm:prSet custT="1"/>
      <dgm:spPr/>
      <dgm:t>
        <a:bodyPr/>
        <a:lstStyle/>
        <a:p>
          <a:r>
            <a:rPr lang="en-US" sz="1400" b="1" dirty="0"/>
            <a:t>Objectives:</a:t>
          </a:r>
          <a:r>
            <a:rPr lang="en-US" sz="1400" dirty="0"/>
            <a:t> Goals that players strive to achieve, such as winning, completing a task, or reaching a high score.</a:t>
          </a:r>
        </a:p>
      </dgm:t>
    </dgm:pt>
    <dgm:pt modelId="{9372DF54-3F48-434E-8016-F3E992E38EE4}" type="parTrans" cxnId="{D3D08573-7C62-4DA4-9CD6-1ECD3707A3F0}">
      <dgm:prSet/>
      <dgm:spPr/>
      <dgm:t>
        <a:bodyPr/>
        <a:lstStyle/>
        <a:p>
          <a:endParaRPr lang="en-US"/>
        </a:p>
      </dgm:t>
    </dgm:pt>
    <dgm:pt modelId="{B360BCD3-A0FC-463A-B4BD-98E8CF1D6AD5}" type="sibTrans" cxnId="{D3D08573-7C62-4DA4-9CD6-1ECD3707A3F0}">
      <dgm:prSet/>
      <dgm:spPr/>
      <dgm:t>
        <a:bodyPr/>
        <a:lstStyle/>
        <a:p>
          <a:endParaRPr lang="en-US"/>
        </a:p>
      </dgm:t>
    </dgm:pt>
    <dgm:pt modelId="{02363BE1-D964-4C53-8FB4-08B34D4914C7}">
      <dgm:prSet custT="1"/>
      <dgm:spPr/>
      <dgm:t>
        <a:bodyPr/>
        <a:lstStyle/>
        <a:p>
          <a:r>
            <a:rPr lang="en-US" sz="1400" b="1" dirty="0"/>
            <a:t>Interaction:</a:t>
          </a:r>
          <a:r>
            <a:rPr lang="en-US" sz="1400" dirty="0"/>
            <a:t> Players interact with the game, other players, or the game environment.</a:t>
          </a:r>
        </a:p>
      </dgm:t>
    </dgm:pt>
    <dgm:pt modelId="{1CA9B161-D60D-4B03-80E7-C08F2674F7EF}" type="parTrans" cxnId="{4B1FC92B-59F6-40CA-B4DF-AB1C4318E6E0}">
      <dgm:prSet/>
      <dgm:spPr/>
      <dgm:t>
        <a:bodyPr/>
        <a:lstStyle/>
        <a:p>
          <a:endParaRPr lang="en-US"/>
        </a:p>
      </dgm:t>
    </dgm:pt>
    <dgm:pt modelId="{40A8E15B-24E0-4C88-BB60-3C7CF83938E5}" type="sibTrans" cxnId="{4B1FC92B-59F6-40CA-B4DF-AB1C4318E6E0}">
      <dgm:prSet/>
      <dgm:spPr/>
      <dgm:t>
        <a:bodyPr/>
        <a:lstStyle/>
        <a:p>
          <a:endParaRPr lang="en-US"/>
        </a:p>
      </dgm:t>
    </dgm:pt>
    <dgm:pt modelId="{DE7539A3-441B-48DE-88F6-A6CF7DD24E10}">
      <dgm:prSet custT="1"/>
      <dgm:spPr/>
      <dgm:t>
        <a:bodyPr/>
        <a:lstStyle/>
        <a:p>
          <a:r>
            <a:rPr lang="en-US" sz="1400" b="1" dirty="0"/>
            <a:t>Challenge:</a:t>
          </a:r>
          <a:r>
            <a:rPr lang="en-US" sz="1400" dirty="0"/>
            <a:t> The difficulty or obstacles that players must overcome to achieve the objectives.</a:t>
          </a:r>
        </a:p>
      </dgm:t>
    </dgm:pt>
    <dgm:pt modelId="{EC26D14F-3768-4C7B-8095-51CFF598F975}" type="parTrans" cxnId="{9B02DC7C-EC65-407C-94DA-9C66651E7C93}">
      <dgm:prSet/>
      <dgm:spPr/>
      <dgm:t>
        <a:bodyPr/>
        <a:lstStyle/>
        <a:p>
          <a:endParaRPr lang="en-US"/>
        </a:p>
      </dgm:t>
    </dgm:pt>
    <dgm:pt modelId="{62914286-FEA3-42DB-B4F8-2DF8EAE88D38}" type="sibTrans" cxnId="{9B02DC7C-EC65-407C-94DA-9C66651E7C93}">
      <dgm:prSet/>
      <dgm:spPr/>
      <dgm:t>
        <a:bodyPr/>
        <a:lstStyle/>
        <a:p>
          <a:endParaRPr lang="en-US"/>
        </a:p>
      </dgm:t>
    </dgm:pt>
    <dgm:pt modelId="{CCC939CC-6442-42BD-A496-AEB51E4232BA}">
      <dgm:prSet custT="1"/>
      <dgm:spPr/>
      <dgm:t>
        <a:bodyPr/>
        <a:lstStyle/>
        <a:p>
          <a:r>
            <a:rPr lang="en-US" sz="1400" b="1" dirty="0"/>
            <a:t>Feedback System:</a:t>
          </a:r>
          <a:r>
            <a:rPr lang="en-US" sz="1400" dirty="0"/>
            <a:t> Provides players with information about their progress, often in the form of scores, levels, or visual indicators.</a:t>
          </a:r>
        </a:p>
      </dgm:t>
    </dgm:pt>
    <dgm:pt modelId="{5591F78D-B55C-4610-ACC0-A512B83560C0}" type="parTrans" cxnId="{B47171F0-6B95-49D8-B596-B8C6E1B11420}">
      <dgm:prSet/>
      <dgm:spPr/>
      <dgm:t>
        <a:bodyPr/>
        <a:lstStyle/>
        <a:p>
          <a:endParaRPr lang="en-US"/>
        </a:p>
      </dgm:t>
    </dgm:pt>
    <dgm:pt modelId="{A8248872-0654-42AD-AE56-5C4681F88039}" type="sibTrans" cxnId="{B47171F0-6B95-49D8-B596-B8C6E1B11420}">
      <dgm:prSet/>
      <dgm:spPr/>
      <dgm:t>
        <a:bodyPr/>
        <a:lstStyle/>
        <a:p>
          <a:endParaRPr lang="en-US"/>
        </a:p>
      </dgm:t>
    </dgm:pt>
    <dgm:pt modelId="{69713BD6-FF6E-4500-A32F-FD638AD6B50C}">
      <dgm:prSet/>
      <dgm:spPr/>
      <dgm:t>
        <a:bodyPr/>
        <a:lstStyle/>
        <a:p>
          <a:pPr>
            <a:defRPr b="1"/>
          </a:pPr>
          <a:r>
            <a:rPr lang="en-US" b="0" dirty="0"/>
            <a:t>While games are indeed a form of entertainment, they can also serve other purposes, such as learning, social interaction, or developing skills.</a:t>
          </a:r>
        </a:p>
      </dgm:t>
    </dgm:pt>
    <dgm:pt modelId="{AD45D49D-E2E3-498D-80DF-0896B731E346}" type="parTrans" cxnId="{3B9F0469-65C4-4E6C-875B-1644209EF462}">
      <dgm:prSet/>
      <dgm:spPr/>
      <dgm:t>
        <a:bodyPr/>
        <a:lstStyle/>
        <a:p>
          <a:endParaRPr lang="en-US"/>
        </a:p>
      </dgm:t>
    </dgm:pt>
    <dgm:pt modelId="{73644904-D0E8-48BF-9DA1-26F89C6BE5AA}" type="sibTrans" cxnId="{3B9F0469-65C4-4E6C-875B-1644209EF462}">
      <dgm:prSet/>
      <dgm:spPr/>
      <dgm:t>
        <a:bodyPr/>
        <a:lstStyle/>
        <a:p>
          <a:endParaRPr lang="en-US"/>
        </a:p>
      </dgm:t>
    </dgm:pt>
    <dgm:pt modelId="{A766C49E-DF4D-44C0-9186-F7BFBEB84079}" type="pres">
      <dgm:prSet presAssocID="{83A8BB87-6F2D-429C-8ECA-868F1C363FF6}" presName="root" presStyleCnt="0">
        <dgm:presLayoutVars>
          <dgm:dir/>
          <dgm:resizeHandles val="exact"/>
        </dgm:presLayoutVars>
      </dgm:prSet>
      <dgm:spPr/>
    </dgm:pt>
    <dgm:pt modelId="{5219D7BA-DF6D-4584-B6AB-B2A3892E7113}" type="pres">
      <dgm:prSet presAssocID="{9E5F1D9D-805E-423F-9826-1C563B232259}" presName="compNode" presStyleCnt="0"/>
      <dgm:spPr/>
    </dgm:pt>
    <dgm:pt modelId="{62A6FEEE-9AE4-4293-83F0-1837CA37345B}" type="pres">
      <dgm:prSet presAssocID="{9E5F1D9D-805E-423F-9826-1C563B23225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A48039D3-42F1-4DEC-A7B7-3202DC4B7E07}" type="pres">
      <dgm:prSet presAssocID="{9E5F1D9D-805E-423F-9826-1C563B232259}" presName="iconSpace" presStyleCnt="0"/>
      <dgm:spPr/>
    </dgm:pt>
    <dgm:pt modelId="{F25FA33E-F87E-4A6C-876B-A4ED0E670471}" type="pres">
      <dgm:prSet presAssocID="{9E5F1D9D-805E-423F-9826-1C563B232259}" presName="parTx" presStyleLbl="revTx" presStyleIdx="0" presStyleCnt="6">
        <dgm:presLayoutVars>
          <dgm:chMax val="0"/>
          <dgm:chPref val="0"/>
        </dgm:presLayoutVars>
      </dgm:prSet>
      <dgm:spPr/>
    </dgm:pt>
    <dgm:pt modelId="{7A73027F-66F3-4BE9-ADAF-F74C1BC91FDB}" type="pres">
      <dgm:prSet presAssocID="{9E5F1D9D-805E-423F-9826-1C563B232259}" presName="txSpace" presStyleCnt="0"/>
      <dgm:spPr/>
    </dgm:pt>
    <dgm:pt modelId="{FE7D994C-4B3C-4AB6-971B-0868619B1044}" type="pres">
      <dgm:prSet presAssocID="{9E5F1D9D-805E-423F-9826-1C563B232259}" presName="desTx" presStyleLbl="revTx" presStyleIdx="1" presStyleCnt="6">
        <dgm:presLayoutVars/>
      </dgm:prSet>
      <dgm:spPr/>
    </dgm:pt>
    <dgm:pt modelId="{262E8B4A-107D-470B-8C09-073C176DDC0D}" type="pres">
      <dgm:prSet presAssocID="{0681D84F-BFF8-4079-BAEA-D3948DC0A70B}" presName="sibTrans" presStyleCnt="0"/>
      <dgm:spPr/>
    </dgm:pt>
    <dgm:pt modelId="{A11A0FBF-27DA-47DD-9F94-61C3C33D2C37}" type="pres">
      <dgm:prSet presAssocID="{E9F86BA5-BC38-472A-A2A7-56A62AB05F43}" presName="compNode" presStyleCnt="0"/>
      <dgm:spPr/>
    </dgm:pt>
    <dgm:pt modelId="{2DBB0ECD-7555-4204-B065-022218538F55}" type="pres">
      <dgm:prSet presAssocID="{E9F86BA5-BC38-472A-A2A7-56A62AB05F4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887C5866-904B-4123-804B-146683E48A94}" type="pres">
      <dgm:prSet presAssocID="{E9F86BA5-BC38-472A-A2A7-56A62AB05F43}" presName="iconSpace" presStyleCnt="0"/>
      <dgm:spPr/>
    </dgm:pt>
    <dgm:pt modelId="{7A8E5EBC-D877-4637-9108-DBE497D9DE80}" type="pres">
      <dgm:prSet presAssocID="{E9F86BA5-BC38-472A-A2A7-56A62AB05F43}" presName="parTx" presStyleLbl="revTx" presStyleIdx="2" presStyleCnt="6" custLinFactNeighborX="-368" custLinFactNeighborY="-24670">
        <dgm:presLayoutVars>
          <dgm:chMax val="0"/>
          <dgm:chPref val="0"/>
        </dgm:presLayoutVars>
      </dgm:prSet>
      <dgm:spPr/>
    </dgm:pt>
    <dgm:pt modelId="{6C2C24BB-A688-41FF-BF1E-FFFC2031BC2B}" type="pres">
      <dgm:prSet presAssocID="{E9F86BA5-BC38-472A-A2A7-56A62AB05F43}" presName="txSpace" presStyleCnt="0"/>
      <dgm:spPr/>
    </dgm:pt>
    <dgm:pt modelId="{55740B45-1A57-4612-B599-051F289E58FB}" type="pres">
      <dgm:prSet presAssocID="{E9F86BA5-BC38-472A-A2A7-56A62AB05F43}" presName="desTx" presStyleLbl="revTx" presStyleIdx="3" presStyleCnt="6" custLinFactNeighborX="-368" custLinFactNeighborY="-95922">
        <dgm:presLayoutVars/>
      </dgm:prSet>
      <dgm:spPr/>
    </dgm:pt>
    <dgm:pt modelId="{E59FAA09-15E0-437E-AD2A-E2341A35ACDA}" type="pres">
      <dgm:prSet presAssocID="{A05597F9-AD3A-4427-BF53-FD96892CE76C}" presName="sibTrans" presStyleCnt="0"/>
      <dgm:spPr/>
    </dgm:pt>
    <dgm:pt modelId="{324D8CA5-F0E7-495E-A29B-027C7F5F76A8}" type="pres">
      <dgm:prSet presAssocID="{69713BD6-FF6E-4500-A32F-FD638AD6B50C}" presName="compNode" presStyleCnt="0"/>
      <dgm:spPr/>
    </dgm:pt>
    <dgm:pt modelId="{434134E2-6B5E-4F1F-8000-794237248447}" type="pres">
      <dgm:prSet presAssocID="{69713BD6-FF6E-4500-A32F-FD638AD6B50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ss Pieces"/>
        </a:ext>
      </dgm:extLst>
    </dgm:pt>
    <dgm:pt modelId="{451BF4DC-3B21-4270-8363-73E3F632A7E3}" type="pres">
      <dgm:prSet presAssocID="{69713BD6-FF6E-4500-A32F-FD638AD6B50C}" presName="iconSpace" presStyleCnt="0"/>
      <dgm:spPr/>
    </dgm:pt>
    <dgm:pt modelId="{D647A751-6858-4CA4-82C9-5FED83F8F3A6}" type="pres">
      <dgm:prSet presAssocID="{69713BD6-FF6E-4500-A32F-FD638AD6B50C}" presName="parTx" presStyleLbl="revTx" presStyleIdx="4" presStyleCnt="6">
        <dgm:presLayoutVars>
          <dgm:chMax val="0"/>
          <dgm:chPref val="0"/>
        </dgm:presLayoutVars>
      </dgm:prSet>
      <dgm:spPr/>
    </dgm:pt>
    <dgm:pt modelId="{C450B639-255F-4747-A650-FE0A63A8A898}" type="pres">
      <dgm:prSet presAssocID="{69713BD6-FF6E-4500-A32F-FD638AD6B50C}" presName="txSpace" presStyleCnt="0"/>
      <dgm:spPr/>
    </dgm:pt>
    <dgm:pt modelId="{3278AC6A-D1D8-4F82-B92A-050EA5DDE925}" type="pres">
      <dgm:prSet presAssocID="{69713BD6-FF6E-4500-A32F-FD638AD6B50C}" presName="desTx" presStyleLbl="revTx" presStyleIdx="5" presStyleCnt="6">
        <dgm:presLayoutVars/>
      </dgm:prSet>
      <dgm:spPr/>
    </dgm:pt>
  </dgm:ptLst>
  <dgm:cxnLst>
    <dgm:cxn modelId="{6650800E-0B95-45C3-A57C-A4E0F642011F}" type="presOf" srcId="{83A8BB87-6F2D-429C-8ECA-868F1C363FF6}" destId="{A766C49E-DF4D-44C0-9186-F7BFBEB84079}" srcOrd="0" destOrd="0" presId="urn:microsoft.com/office/officeart/2018/2/layout/IconLabelDescriptionList"/>
    <dgm:cxn modelId="{2A3D2019-A478-4CAE-A739-47ADB5AF839A}" type="presOf" srcId="{02363BE1-D964-4C53-8FB4-08B34D4914C7}" destId="{55740B45-1A57-4612-B599-051F289E58FB}" srcOrd="0" destOrd="2" presId="urn:microsoft.com/office/officeart/2018/2/layout/IconLabelDescriptionList"/>
    <dgm:cxn modelId="{4B1FC92B-59F6-40CA-B4DF-AB1C4318E6E0}" srcId="{E9F86BA5-BC38-472A-A2A7-56A62AB05F43}" destId="{02363BE1-D964-4C53-8FB4-08B34D4914C7}" srcOrd="2" destOrd="0" parTransId="{1CA9B161-D60D-4B03-80E7-C08F2674F7EF}" sibTransId="{40A8E15B-24E0-4C88-BB60-3C7CF83938E5}"/>
    <dgm:cxn modelId="{1150252E-1236-42D8-AF63-F65B2D4FE1C8}" type="presOf" srcId="{E9F86BA5-BC38-472A-A2A7-56A62AB05F43}" destId="{7A8E5EBC-D877-4637-9108-DBE497D9DE80}" srcOrd="0" destOrd="0" presId="urn:microsoft.com/office/officeart/2018/2/layout/IconLabelDescriptionList"/>
    <dgm:cxn modelId="{2364B03F-55DE-49B6-A8A1-6B34C91D2EFB}" type="presOf" srcId="{69713BD6-FF6E-4500-A32F-FD638AD6B50C}" destId="{D647A751-6858-4CA4-82C9-5FED83F8F3A6}" srcOrd="0" destOrd="0" presId="urn:microsoft.com/office/officeart/2018/2/layout/IconLabelDescriptionList"/>
    <dgm:cxn modelId="{3B9F0469-65C4-4E6C-875B-1644209EF462}" srcId="{83A8BB87-6F2D-429C-8ECA-868F1C363FF6}" destId="{69713BD6-FF6E-4500-A32F-FD638AD6B50C}" srcOrd="2" destOrd="0" parTransId="{AD45D49D-E2E3-498D-80DF-0896B731E346}" sibTransId="{73644904-D0E8-48BF-9DA1-26F89C6BE5AA}"/>
    <dgm:cxn modelId="{D3D08573-7C62-4DA4-9CD6-1ECD3707A3F0}" srcId="{E9F86BA5-BC38-472A-A2A7-56A62AB05F43}" destId="{434E94AD-51E5-4A61-ABB0-D1EB025CC068}" srcOrd="1" destOrd="0" parTransId="{9372DF54-3F48-434E-8016-F3E992E38EE4}" sibTransId="{B360BCD3-A0FC-463A-B4BD-98E8CF1D6AD5}"/>
    <dgm:cxn modelId="{9B02DC7C-EC65-407C-94DA-9C66651E7C93}" srcId="{E9F86BA5-BC38-472A-A2A7-56A62AB05F43}" destId="{DE7539A3-441B-48DE-88F6-A6CF7DD24E10}" srcOrd="3" destOrd="0" parTransId="{EC26D14F-3768-4C7B-8095-51CFF598F975}" sibTransId="{62914286-FEA3-42DB-B4F8-2DF8EAE88D38}"/>
    <dgm:cxn modelId="{99FC9F8A-2C04-49CF-AD24-68D3DEF097C2}" srcId="{E9F86BA5-BC38-472A-A2A7-56A62AB05F43}" destId="{96E3AA0E-42FD-4A12-A6DD-5DE5EA146FEA}" srcOrd="0" destOrd="0" parTransId="{976B844A-B4A9-418D-A235-09AD54964451}" sibTransId="{BAD66163-8EED-4D02-A48E-FFDCC1FAACA2}"/>
    <dgm:cxn modelId="{41889D9F-5EA1-4969-A7C8-08E750E2AA42}" srcId="{83A8BB87-6F2D-429C-8ECA-868F1C363FF6}" destId="{E9F86BA5-BC38-472A-A2A7-56A62AB05F43}" srcOrd="1" destOrd="0" parTransId="{DAED4E86-A61C-475F-A46D-A25D3624B733}" sibTransId="{A05597F9-AD3A-4427-BF53-FD96892CE76C}"/>
    <dgm:cxn modelId="{09CCE7A1-51EC-4156-8469-009C77D0337C}" srcId="{83A8BB87-6F2D-429C-8ECA-868F1C363FF6}" destId="{9E5F1D9D-805E-423F-9826-1C563B232259}" srcOrd="0" destOrd="0" parTransId="{5DD1F825-A0A6-4C24-BA6F-2C85E98DC64A}" sibTransId="{0681D84F-BFF8-4079-BAEA-D3948DC0A70B}"/>
    <dgm:cxn modelId="{D6B6DCAB-DD26-49CE-8D66-9BB02248CFB9}" type="presOf" srcId="{9E5F1D9D-805E-423F-9826-1C563B232259}" destId="{F25FA33E-F87E-4A6C-876B-A4ED0E670471}" srcOrd="0" destOrd="0" presId="urn:microsoft.com/office/officeart/2018/2/layout/IconLabelDescriptionList"/>
    <dgm:cxn modelId="{C49C3DB0-34D6-477F-8C9D-19C519912437}" type="presOf" srcId="{CCC939CC-6442-42BD-A496-AEB51E4232BA}" destId="{55740B45-1A57-4612-B599-051F289E58FB}" srcOrd="0" destOrd="4" presId="urn:microsoft.com/office/officeart/2018/2/layout/IconLabelDescriptionList"/>
    <dgm:cxn modelId="{56B703BE-AD28-4985-8B6E-FC2D6DA70A9B}" type="presOf" srcId="{434E94AD-51E5-4A61-ABB0-D1EB025CC068}" destId="{55740B45-1A57-4612-B599-051F289E58FB}" srcOrd="0" destOrd="1" presId="urn:microsoft.com/office/officeart/2018/2/layout/IconLabelDescriptionList"/>
    <dgm:cxn modelId="{19E7CDDB-6FFE-4B96-A8CE-9FFA4C08E967}" type="presOf" srcId="{96E3AA0E-42FD-4A12-A6DD-5DE5EA146FEA}" destId="{55740B45-1A57-4612-B599-051F289E58FB}" srcOrd="0" destOrd="0" presId="urn:microsoft.com/office/officeart/2018/2/layout/IconLabelDescriptionList"/>
    <dgm:cxn modelId="{A5D48AE1-14D3-48FF-BBAD-8F6567CFCFD3}" type="presOf" srcId="{DE7539A3-441B-48DE-88F6-A6CF7DD24E10}" destId="{55740B45-1A57-4612-B599-051F289E58FB}" srcOrd="0" destOrd="3" presId="urn:microsoft.com/office/officeart/2018/2/layout/IconLabelDescriptionList"/>
    <dgm:cxn modelId="{B47171F0-6B95-49D8-B596-B8C6E1B11420}" srcId="{E9F86BA5-BC38-472A-A2A7-56A62AB05F43}" destId="{CCC939CC-6442-42BD-A496-AEB51E4232BA}" srcOrd="4" destOrd="0" parTransId="{5591F78D-B55C-4610-ACC0-A512B83560C0}" sibTransId="{A8248872-0654-42AD-AE56-5C4681F88039}"/>
    <dgm:cxn modelId="{7039A94D-3E69-4A8A-B816-F2A298092E99}" type="presParOf" srcId="{A766C49E-DF4D-44C0-9186-F7BFBEB84079}" destId="{5219D7BA-DF6D-4584-B6AB-B2A3892E7113}" srcOrd="0" destOrd="0" presId="urn:microsoft.com/office/officeart/2018/2/layout/IconLabelDescriptionList"/>
    <dgm:cxn modelId="{7B8871A6-F70F-4751-A8BD-847401540A20}" type="presParOf" srcId="{5219D7BA-DF6D-4584-B6AB-B2A3892E7113}" destId="{62A6FEEE-9AE4-4293-83F0-1837CA37345B}" srcOrd="0" destOrd="0" presId="urn:microsoft.com/office/officeart/2018/2/layout/IconLabelDescriptionList"/>
    <dgm:cxn modelId="{E9B10F96-58C4-4A86-977A-FED3AA888291}" type="presParOf" srcId="{5219D7BA-DF6D-4584-B6AB-B2A3892E7113}" destId="{A48039D3-42F1-4DEC-A7B7-3202DC4B7E07}" srcOrd="1" destOrd="0" presId="urn:microsoft.com/office/officeart/2018/2/layout/IconLabelDescriptionList"/>
    <dgm:cxn modelId="{16B0F839-4258-4891-9AA6-A95A17E4D347}" type="presParOf" srcId="{5219D7BA-DF6D-4584-B6AB-B2A3892E7113}" destId="{F25FA33E-F87E-4A6C-876B-A4ED0E670471}" srcOrd="2" destOrd="0" presId="urn:microsoft.com/office/officeart/2018/2/layout/IconLabelDescriptionList"/>
    <dgm:cxn modelId="{108F319E-CFDD-4BBF-A9E8-905F0F07A1A0}" type="presParOf" srcId="{5219D7BA-DF6D-4584-B6AB-B2A3892E7113}" destId="{7A73027F-66F3-4BE9-ADAF-F74C1BC91FDB}" srcOrd="3" destOrd="0" presId="urn:microsoft.com/office/officeart/2018/2/layout/IconLabelDescriptionList"/>
    <dgm:cxn modelId="{263C1211-9B73-40DD-B9C9-FC1572C63D1B}" type="presParOf" srcId="{5219D7BA-DF6D-4584-B6AB-B2A3892E7113}" destId="{FE7D994C-4B3C-4AB6-971B-0868619B1044}" srcOrd="4" destOrd="0" presId="urn:microsoft.com/office/officeart/2018/2/layout/IconLabelDescriptionList"/>
    <dgm:cxn modelId="{E8FDF21F-477A-4A35-B44D-23DEB73934CC}" type="presParOf" srcId="{A766C49E-DF4D-44C0-9186-F7BFBEB84079}" destId="{262E8B4A-107D-470B-8C09-073C176DDC0D}" srcOrd="1" destOrd="0" presId="urn:microsoft.com/office/officeart/2018/2/layout/IconLabelDescriptionList"/>
    <dgm:cxn modelId="{EEAA4F3A-F2CE-41CB-A76E-567B8956E661}" type="presParOf" srcId="{A766C49E-DF4D-44C0-9186-F7BFBEB84079}" destId="{A11A0FBF-27DA-47DD-9F94-61C3C33D2C37}" srcOrd="2" destOrd="0" presId="urn:microsoft.com/office/officeart/2018/2/layout/IconLabelDescriptionList"/>
    <dgm:cxn modelId="{02B2B18F-0AB1-472A-A15E-834B957AC6D3}" type="presParOf" srcId="{A11A0FBF-27DA-47DD-9F94-61C3C33D2C37}" destId="{2DBB0ECD-7555-4204-B065-022218538F55}" srcOrd="0" destOrd="0" presId="urn:microsoft.com/office/officeart/2018/2/layout/IconLabelDescriptionList"/>
    <dgm:cxn modelId="{1A7A93DA-E709-4979-8295-EB8105DE9905}" type="presParOf" srcId="{A11A0FBF-27DA-47DD-9F94-61C3C33D2C37}" destId="{887C5866-904B-4123-804B-146683E48A94}" srcOrd="1" destOrd="0" presId="urn:microsoft.com/office/officeart/2018/2/layout/IconLabelDescriptionList"/>
    <dgm:cxn modelId="{1DEFBD53-0C8D-499B-B39E-6C5E56BC8215}" type="presParOf" srcId="{A11A0FBF-27DA-47DD-9F94-61C3C33D2C37}" destId="{7A8E5EBC-D877-4637-9108-DBE497D9DE80}" srcOrd="2" destOrd="0" presId="urn:microsoft.com/office/officeart/2018/2/layout/IconLabelDescriptionList"/>
    <dgm:cxn modelId="{C812650A-A9A6-4499-82AA-A2934DEDFA9C}" type="presParOf" srcId="{A11A0FBF-27DA-47DD-9F94-61C3C33D2C37}" destId="{6C2C24BB-A688-41FF-BF1E-FFFC2031BC2B}" srcOrd="3" destOrd="0" presId="urn:microsoft.com/office/officeart/2018/2/layout/IconLabelDescriptionList"/>
    <dgm:cxn modelId="{9621A2B0-4183-4087-8361-AC664F37D311}" type="presParOf" srcId="{A11A0FBF-27DA-47DD-9F94-61C3C33D2C37}" destId="{55740B45-1A57-4612-B599-051F289E58FB}" srcOrd="4" destOrd="0" presId="urn:microsoft.com/office/officeart/2018/2/layout/IconLabelDescriptionList"/>
    <dgm:cxn modelId="{957B5C83-CC98-466A-A203-D2C90CA9B75C}" type="presParOf" srcId="{A766C49E-DF4D-44C0-9186-F7BFBEB84079}" destId="{E59FAA09-15E0-437E-AD2A-E2341A35ACDA}" srcOrd="3" destOrd="0" presId="urn:microsoft.com/office/officeart/2018/2/layout/IconLabelDescriptionList"/>
    <dgm:cxn modelId="{77CEC066-B731-4BC4-8F39-AAB858251AA4}" type="presParOf" srcId="{A766C49E-DF4D-44C0-9186-F7BFBEB84079}" destId="{324D8CA5-F0E7-495E-A29B-027C7F5F76A8}" srcOrd="4" destOrd="0" presId="urn:microsoft.com/office/officeart/2018/2/layout/IconLabelDescriptionList"/>
    <dgm:cxn modelId="{EA703B4C-0A64-4D39-BB32-4A73752FCCED}" type="presParOf" srcId="{324D8CA5-F0E7-495E-A29B-027C7F5F76A8}" destId="{434134E2-6B5E-4F1F-8000-794237248447}" srcOrd="0" destOrd="0" presId="urn:microsoft.com/office/officeart/2018/2/layout/IconLabelDescriptionList"/>
    <dgm:cxn modelId="{E5BC5CF5-D17A-4EBC-8679-1A4209FCCA50}" type="presParOf" srcId="{324D8CA5-F0E7-495E-A29B-027C7F5F76A8}" destId="{451BF4DC-3B21-4270-8363-73E3F632A7E3}" srcOrd="1" destOrd="0" presId="urn:microsoft.com/office/officeart/2018/2/layout/IconLabelDescriptionList"/>
    <dgm:cxn modelId="{2B2C3CC4-AB70-42F2-BAF1-0E86135FA955}" type="presParOf" srcId="{324D8CA5-F0E7-495E-A29B-027C7F5F76A8}" destId="{D647A751-6858-4CA4-82C9-5FED83F8F3A6}" srcOrd="2" destOrd="0" presId="urn:microsoft.com/office/officeart/2018/2/layout/IconLabelDescriptionList"/>
    <dgm:cxn modelId="{F2F5867B-1A7A-4739-B5D7-36784840CA86}" type="presParOf" srcId="{324D8CA5-F0E7-495E-A29B-027C7F5F76A8}" destId="{C450B639-255F-4747-A650-FE0A63A8A898}" srcOrd="3" destOrd="0" presId="urn:microsoft.com/office/officeart/2018/2/layout/IconLabelDescriptionList"/>
    <dgm:cxn modelId="{A7F3C248-128F-41CE-BC2F-10940E65D912}" type="presParOf" srcId="{324D8CA5-F0E7-495E-A29B-027C7F5F76A8}" destId="{3278AC6A-D1D8-4F82-B92A-050EA5DDE925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D0EA54B-E9CD-4EF2-BECA-B6AF6A3F77E7}" type="doc">
      <dgm:prSet loTypeId="urn:microsoft.com/office/officeart/2005/8/layout/vList2" loCatId="list" qsTypeId="urn:microsoft.com/office/officeart/2005/8/quickstyle/simple2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03D1768E-176F-4034-9755-C16CE2FCF15F}">
      <dgm:prSet/>
      <dgm:spPr/>
      <dgm:t>
        <a:bodyPr/>
        <a:lstStyle/>
        <a:p>
          <a:r>
            <a:rPr lang="en-US" b="1"/>
            <a:t>Role:</a:t>
          </a:r>
          <a:r>
            <a:rPr lang="en-US"/>
            <a:t> Responsible for designing, developing, and implementing the core mechanics and functionality of the game.</a:t>
          </a:r>
        </a:p>
      </dgm:t>
    </dgm:pt>
    <dgm:pt modelId="{9EFB7130-D85D-4E44-95EA-353BAC9C9C0C}" type="parTrans" cxnId="{139A18E8-E8EE-4868-A8E4-D89468928560}">
      <dgm:prSet/>
      <dgm:spPr/>
      <dgm:t>
        <a:bodyPr/>
        <a:lstStyle/>
        <a:p>
          <a:endParaRPr lang="en-US"/>
        </a:p>
      </dgm:t>
    </dgm:pt>
    <dgm:pt modelId="{7E7521B8-DBC2-4322-855A-EFBE19B62542}" type="sibTrans" cxnId="{139A18E8-E8EE-4868-A8E4-D89468928560}">
      <dgm:prSet/>
      <dgm:spPr/>
      <dgm:t>
        <a:bodyPr/>
        <a:lstStyle/>
        <a:p>
          <a:endParaRPr lang="en-US"/>
        </a:p>
      </dgm:t>
    </dgm:pt>
    <dgm:pt modelId="{11110CAA-7089-4D16-BF11-8CCF480F90C8}">
      <dgm:prSet/>
      <dgm:spPr/>
      <dgm:t>
        <a:bodyPr/>
        <a:lstStyle/>
        <a:p>
          <a:r>
            <a:rPr lang="en-US" b="1"/>
            <a:t>Tasks:</a:t>
          </a:r>
          <a:endParaRPr lang="en-US"/>
        </a:p>
      </dgm:t>
    </dgm:pt>
    <dgm:pt modelId="{0451CE71-C0B3-49A8-8F96-B8C85ADC890D}" type="parTrans" cxnId="{FD9C74F2-ECE1-4D0D-B5FF-788717725A9E}">
      <dgm:prSet/>
      <dgm:spPr/>
      <dgm:t>
        <a:bodyPr/>
        <a:lstStyle/>
        <a:p>
          <a:endParaRPr lang="en-US"/>
        </a:p>
      </dgm:t>
    </dgm:pt>
    <dgm:pt modelId="{D3E1240D-6C0A-4AF1-A0D2-75A6284950A5}" type="sibTrans" cxnId="{FD9C74F2-ECE1-4D0D-B5FF-788717725A9E}">
      <dgm:prSet/>
      <dgm:spPr/>
      <dgm:t>
        <a:bodyPr/>
        <a:lstStyle/>
        <a:p>
          <a:endParaRPr lang="en-US"/>
        </a:p>
      </dgm:t>
    </dgm:pt>
    <dgm:pt modelId="{817C4D20-E2E9-4AB8-90D3-37D8E7D4CF14}">
      <dgm:prSet custT="1"/>
      <dgm:spPr/>
      <dgm:t>
        <a:bodyPr/>
        <a:lstStyle/>
        <a:p>
          <a:r>
            <a:rPr lang="en-US" sz="1600" dirty="0"/>
            <a:t>Create game logic that defines how different aspects of the game will behave.</a:t>
          </a:r>
        </a:p>
      </dgm:t>
    </dgm:pt>
    <dgm:pt modelId="{CB3B03FE-F0B4-41CE-89A6-E017C696C213}" type="parTrans" cxnId="{D40D607C-BA3C-4DEC-B266-043D991E0B36}">
      <dgm:prSet/>
      <dgm:spPr/>
      <dgm:t>
        <a:bodyPr/>
        <a:lstStyle/>
        <a:p>
          <a:endParaRPr lang="en-US"/>
        </a:p>
      </dgm:t>
    </dgm:pt>
    <dgm:pt modelId="{92F31940-0FFD-4D25-A153-6296ABF3C495}" type="sibTrans" cxnId="{D40D607C-BA3C-4DEC-B266-043D991E0B36}">
      <dgm:prSet/>
      <dgm:spPr/>
      <dgm:t>
        <a:bodyPr/>
        <a:lstStyle/>
        <a:p>
          <a:endParaRPr lang="en-US"/>
        </a:p>
      </dgm:t>
    </dgm:pt>
    <dgm:pt modelId="{2E6F23DE-07E9-4FF1-91EA-8E36F0AACF4B}">
      <dgm:prSet custT="1"/>
      <dgm:spPr/>
      <dgm:t>
        <a:bodyPr/>
        <a:lstStyle/>
        <a:p>
          <a:r>
            <a:rPr lang="en-US" sz="1600" dirty="0"/>
            <a:t>Write and optimize code to implement game features like player movement, scoring, physics, and more.</a:t>
          </a:r>
        </a:p>
      </dgm:t>
    </dgm:pt>
    <dgm:pt modelId="{050F187C-443F-40D6-B4E0-2F8E81D2F683}" type="parTrans" cxnId="{95F8B414-FE88-4BBA-9239-18C208293B26}">
      <dgm:prSet/>
      <dgm:spPr/>
      <dgm:t>
        <a:bodyPr/>
        <a:lstStyle/>
        <a:p>
          <a:endParaRPr lang="en-US"/>
        </a:p>
      </dgm:t>
    </dgm:pt>
    <dgm:pt modelId="{B894D428-5686-4B40-8B1B-DFF389DC94C7}" type="sibTrans" cxnId="{95F8B414-FE88-4BBA-9239-18C208293B26}">
      <dgm:prSet/>
      <dgm:spPr/>
      <dgm:t>
        <a:bodyPr/>
        <a:lstStyle/>
        <a:p>
          <a:endParaRPr lang="en-US"/>
        </a:p>
      </dgm:t>
    </dgm:pt>
    <dgm:pt modelId="{877D0277-B003-49BF-B434-9F1FCA99333F}">
      <dgm:prSet custT="1"/>
      <dgm:spPr/>
      <dgm:t>
        <a:bodyPr/>
        <a:lstStyle/>
        <a:p>
          <a:r>
            <a:rPr lang="en-US" sz="1600" dirty="0"/>
            <a:t>Collaborate with other developers, designers, and artists to integrate various game components.</a:t>
          </a:r>
        </a:p>
      </dgm:t>
    </dgm:pt>
    <dgm:pt modelId="{45D0F456-6D7F-4144-8DB8-39B89F567FD5}" type="parTrans" cxnId="{D114F4B2-D3B9-4602-AE44-2999343914E9}">
      <dgm:prSet/>
      <dgm:spPr/>
      <dgm:t>
        <a:bodyPr/>
        <a:lstStyle/>
        <a:p>
          <a:endParaRPr lang="en-US"/>
        </a:p>
      </dgm:t>
    </dgm:pt>
    <dgm:pt modelId="{482A6436-BCE1-4B24-B623-A351C49FFE1B}" type="sibTrans" cxnId="{D114F4B2-D3B9-4602-AE44-2999343914E9}">
      <dgm:prSet/>
      <dgm:spPr/>
      <dgm:t>
        <a:bodyPr/>
        <a:lstStyle/>
        <a:p>
          <a:endParaRPr lang="en-US"/>
        </a:p>
      </dgm:t>
    </dgm:pt>
    <dgm:pt modelId="{FBB92868-9948-4456-87CA-C1CFE77194DB}" type="pres">
      <dgm:prSet presAssocID="{CD0EA54B-E9CD-4EF2-BECA-B6AF6A3F77E7}" presName="linear" presStyleCnt="0">
        <dgm:presLayoutVars>
          <dgm:animLvl val="lvl"/>
          <dgm:resizeHandles val="exact"/>
        </dgm:presLayoutVars>
      </dgm:prSet>
      <dgm:spPr/>
    </dgm:pt>
    <dgm:pt modelId="{4D259DA5-5F24-40C5-92F6-9315A6BD9C16}" type="pres">
      <dgm:prSet presAssocID="{03D1768E-176F-4034-9755-C16CE2FCF15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0C6B016-ADF6-499E-839E-5D3F92233448}" type="pres">
      <dgm:prSet presAssocID="{7E7521B8-DBC2-4322-855A-EFBE19B62542}" presName="spacer" presStyleCnt="0"/>
      <dgm:spPr/>
    </dgm:pt>
    <dgm:pt modelId="{70AE3E55-CB6A-4791-8EFD-C6E9CD8E0115}" type="pres">
      <dgm:prSet presAssocID="{11110CAA-7089-4D16-BF11-8CCF480F90C8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4C64ACE9-7A0F-4FDE-B4FA-F118734A7C08}" type="pres">
      <dgm:prSet presAssocID="{11110CAA-7089-4D16-BF11-8CCF480F90C8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95F8B414-FE88-4BBA-9239-18C208293B26}" srcId="{11110CAA-7089-4D16-BF11-8CCF480F90C8}" destId="{2E6F23DE-07E9-4FF1-91EA-8E36F0AACF4B}" srcOrd="1" destOrd="0" parTransId="{050F187C-443F-40D6-B4E0-2F8E81D2F683}" sibTransId="{B894D428-5686-4B40-8B1B-DFF389DC94C7}"/>
    <dgm:cxn modelId="{9C03C114-CFBF-4DD5-8FBA-C2F70A7971D3}" type="presOf" srcId="{817C4D20-E2E9-4AB8-90D3-37D8E7D4CF14}" destId="{4C64ACE9-7A0F-4FDE-B4FA-F118734A7C08}" srcOrd="0" destOrd="0" presId="urn:microsoft.com/office/officeart/2005/8/layout/vList2"/>
    <dgm:cxn modelId="{D40D607C-BA3C-4DEC-B266-043D991E0B36}" srcId="{11110CAA-7089-4D16-BF11-8CCF480F90C8}" destId="{817C4D20-E2E9-4AB8-90D3-37D8E7D4CF14}" srcOrd="0" destOrd="0" parTransId="{CB3B03FE-F0B4-41CE-89A6-E017C696C213}" sibTransId="{92F31940-0FFD-4D25-A153-6296ABF3C495}"/>
    <dgm:cxn modelId="{E29C4289-8571-43E9-A6EC-BC2658EADB29}" type="presOf" srcId="{03D1768E-176F-4034-9755-C16CE2FCF15F}" destId="{4D259DA5-5F24-40C5-92F6-9315A6BD9C16}" srcOrd="0" destOrd="0" presId="urn:microsoft.com/office/officeart/2005/8/layout/vList2"/>
    <dgm:cxn modelId="{D114F4B2-D3B9-4602-AE44-2999343914E9}" srcId="{11110CAA-7089-4D16-BF11-8CCF480F90C8}" destId="{877D0277-B003-49BF-B434-9F1FCA99333F}" srcOrd="2" destOrd="0" parTransId="{45D0F456-6D7F-4144-8DB8-39B89F567FD5}" sibTransId="{482A6436-BCE1-4B24-B623-A351C49FFE1B}"/>
    <dgm:cxn modelId="{EF64E1D4-95E1-424F-B75C-B3A0E162BC74}" type="presOf" srcId="{877D0277-B003-49BF-B434-9F1FCA99333F}" destId="{4C64ACE9-7A0F-4FDE-B4FA-F118734A7C08}" srcOrd="0" destOrd="2" presId="urn:microsoft.com/office/officeart/2005/8/layout/vList2"/>
    <dgm:cxn modelId="{4F7755D5-AE0F-49D7-8F69-CF7B669D5FA9}" type="presOf" srcId="{11110CAA-7089-4D16-BF11-8CCF480F90C8}" destId="{70AE3E55-CB6A-4791-8EFD-C6E9CD8E0115}" srcOrd="0" destOrd="0" presId="urn:microsoft.com/office/officeart/2005/8/layout/vList2"/>
    <dgm:cxn modelId="{7AC01BD7-C17D-4015-8F64-B3635D330490}" type="presOf" srcId="{CD0EA54B-E9CD-4EF2-BECA-B6AF6A3F77E7}" destId="{FBB92868-9948-4456-87CA-C1CFE77194DB}" srcOrd="0" destOrd="0" presId="urn:microsoft.com/office/officeart/2005/8/layout/vList2"/>
    <dgm:cxn modelId="{139A18E8-E8EE-4868-A8E4-D89468928560}" srcId="{CD0EA54B-E9CD-4EF2-BECA-B6AF6A3F77E7}" destId="{03D1768E-176F-4034-9755-C16CE2FCF15F}" srcOrd="0" destOrd="0" parTransId="{9EFB7130-D85D-4E44-95EA-353BAC9C9C0C}" sibTransId="{7E7521B8-DBC2-4322-855A-EFBE19B62542}"/>
    <dgm:cxn modelId="{44439DEA-C946-4B91-A7A6-4B3FE6791D00}" type="presOf" srcId="{2E6F23DE-07E9-4FF1-91EA-8E36F0AACF4B}" destId="{4C64ACE9-7A0F-4FDE-B4FA-F118734A7C08}" srcOrd="0" destOrd="1" presId="urn:microsoft.com/office/officeart/2005/8/layout/vList2"/>
    <dgm:cxn modelId="{FD9C74F2-ECE1-4D0D-B5FF-788717725A9E}" srcId="{CD0EA54B-E9CD-4EF2-BECA-B6AF6A3F77E7}" destId="{11110CAA-7089-4D16-BF11-8CCF480F90C8}" srcOrd="1" destOrd="0" parTransId="{0451CE71-C0B3-49A8-8F96-B8C85ADC890D}" sibTransId="{D3E1240D-6C0A-4AF1-A0D2-75A6284950A5}"/>
    <dgm:cxn modelId="{DFF68B33-7307-4640-B22C-3F9E363DC253}" type="presParOf" srcId="{FBB92868-9948-4456-87CA-C1CFE77194DB}" destId="{4D259DA5-5F24-40C5-92F6-9315A6BD9C16}" srcOrd="0" destOrd="0" presId="urn:microsoft.com/office/officeart/2005/8/layout/vList2"/>
    <dgm:cxn modelId="{490812E4-9FAA-4054-8770-C805A8880AFB}" type="presParOf" srcId="{FBB92868-9948-4456-87CA-C1CFE77194DB}" destId="{D0C6B016-ADF6-499E-839E-5D3F92233448}" srcOrd="1" destOrd="0" presId="urn:microsoft.com/office/officeart/2005/8/layout/vList2"/>
    <dgm:cxn modelId="{FEE5A178-CA74-40ED-91AE-9EA815D62D4C}" type="presParOf" srcId="{FBB92868-9948-4456-87CA-C1CFE77194DB}" destId="{70AE3E55-CB6A-4791-8EFD-C6E9CD8E0115}" srcOrd="2" destOrd="0" presId="urn:microsoft.com/office/officeart/2005/8/layout/vList2"/>
    <dgm:cxn modelId="{E5409529-61D2-4549-84A3-E6DF397A68DE}" type="presParOf" srcId="{FBB92868-9948-4456-87CA-C1CFE77194DB}" destId="{4C64ACE9-7A0F-4FDE-B4FA-F118734A7C08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38941D8-C77B-49BF-997E-835B77EDDBA0}" type="doc">
      <dgm:prSet loTypeId="urn:microsoft.com/office/officeart/2005/8/layout/vList2" loCatId="list" qsTypeId="urn:microsoft.com/office/officeart/2005/8/quickstyle/simple2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5DA4BBB-F479-4534-9489-527080240B11}">
      <dgm:prSet/>
      <dgm:spPr/>
      <dgm:t>
        <a:bodyPr/>
        <a:lstStyle/>
        <a:p>
          <a:r>
            <a:rPr lang="en-US" b="1"/>
            <a:t>Role:</a:t>
          </a:r>
          <a:r>
            <a:rPr lang="en-US"/>
            <a:t> Focuses on creating and optimizing the game’s world and environment.</a:t>
          </a:r>
        </a:p>
      </dgm:t>
    </dgm:pt>
    <dgm:pt modelId="{E99DA8DF-FD54-433A-B52E-0CCB1CAFF3E3}" type="parTrans" cxnId="{2D794B18-52B9-4D19-A56E-95CC2889A34E}">
      <dgm:prSet/>
      <dgm:spPr/>
      <dgm:t>
        <a:bodyPr/>
        <a:lstStyle/>
        <a:p>
          <a:endParaRPr lang="en-US"/>
        </a:p>
      </dgm:t>
    </dgm:pt>
    <dgm:pt modelId="{98647551-93E8-4CE8-BF7A-B780F45435E5}" type="sibTrans" cxnId="{2D794B18-52B9-4D19-A56E-95CC2889A34E}">
      <dgm:prSet/>
      <dgm:spPr/>
      <dgm:t>
        <a:bodyPr/>
        <a:lstStyle/>
        <a:p>
          <a:endParaRPr lang="en-US"/>
        </a:p>
      </dgm:t>
    </dgm:pt>
    <dgm:pt modelId="{E77CB0CA-BCC0-4E63-982D-DFBD8D0C5A53}">
      <dgm:prSet/>
      <dgm:spPr/>
      <dgm:t>
        <a:bodyPr/>
        <a:lstStyle/>
        <a:p>
          <a:r>
            <a:rPr lang="en-US" b="1"/>
            <a:t>Tasks:</a:t>
          </a:r>
          <a:endParaRPr lang="en-US"/>
        </a:p>
      </dgm:t>
    </dgm:pt>
    <dgm:pt modelId="{FFDF102F-60DE-4417-8892-FA2536D4D27B}" type="parTrans" cxnId="{55F723B8-B33F-481F-96DF-592668CE26EC}">
      <dgm:prSet/>
      <dgm:spPr/>
      <dgm:t>
        <a:bodyPr/>
        <a:lstStyle/>
        <a:p>
          <a:endParaRPr lang="en-US"/>
        </a:p>
      </dgm:t>
    </dgm:pt>
    <dgm:pt modelId="{19082847-3BA2-403B-9787-D6B9232F07BD}" type="sibTrans" cxnId="{55F723B8-B33F-481F-96DF-592668CE26EC}">
      <dgm:prSet/>
      <dgm:spPr/>
      <dgm:t>
        <a:bodyPr/>
        <a:lstStyle/>
        <a:p>
          <a:endParaRPr lang="en-US"/>
        </a:p>
      </dgm:t>
    </dgm:pt>
    <dgm:pt modelId="{AC1FA773-42EE-434E-8055-3794E1459222}">
      <dgm:prSet/>
      <dgm:spPr/>
      <dgm:t>
        <a:bodyPr/>
        <a:lstStyle/>
        <a:p>
          <a:r>
            <a:rPr lang="en-US"/>
            <a:t>Develop tools and systems for generating and managing in-game environments, such as landscapes, buildings, and interactive objects.</a:t>
          </a:r>
        </a:p>
      </dgm:t>
    </dgm:pt>
    <dgm:pt modelId="{BFFEA708-DF67-459F-84C7-A8135C751F15}" type="parTrans" cxnId="{3D2B37AC-85D8-429F-A1F7-A3C5EA289315}">
      <dgm:prSet/>
      <dgm:spPr/>
      <dgm:t>
        <a:bodyPr/>
        <a:lstStyle/>
        <a:p>
          <a:endParaRPr lang="en-US"/>
        </a:p>
      </dgm:t>
    </dgm:pt>
    <dgm:pt modelId="{2ECEE975-275E-4774-BC2F-3C206A526F8A}" type="sibTrans" cxnId="{3D2B37AC-85D8-429F-A1F7-A3C5EA289315}">
      <dgm:prSet/>
      <dgm:spPr/>
      <dgm:t>
        <a:bodyPr/>
        <a:lstStyle/>
        <a:p>
          <a:endParaRPr lang="en-US"/>
        </a:p>
      </dgm:t>
    </dgm:pt>
    <dgm:pt modelId="{38AF63C0-76F4-4B3A-9F87-0C92AFB4EF72}">
      <dgm:prSet/>
      <dgm:spPr/>
      <dgm:t>
        <a:bodyPr/>
        <a:lstStyle/>
        <a:p>
          <a:r>
            <a:rPr lang="en-US" dirty="0"/>
            <a:t>Ensure that the environment interacts properly with the game mechanics (e.g., physics, lighting).</a:t>
          </a:r>
        </a:p>
      </dgm:t>
    </dgm:pt>
    <dgm:pt modelId="{A82D5CB8-1F8A-4B53-B2D7-E31EE7EC1551}" type="parTrans" cxnId="{7008E006-8AD4-461D-8AAB-6CB253EB6E5E}">
      <dgm:prSet/>
      <dgm:spPr/>
      <dgm:t>
        <a:bodyPr/>
        <a:lstStyle/>
        <a:p>
          <a:endParaRPr lang="en-US"/>
        </a:p>
      </dgm:t>
    </dgm:pt>
    <dgm:pt modelId="{3387439A-0692-42FF-BC1D-732810F1B964}" type="sibTrans" cxnId="{7008E006-8AD4-461D-8AAB-6CB253EB6E5E}">
      <dgm:prSet/>
      <dgm:spPr/>
      <dgm:t>
        <a:bodyPr/>
        <a:lstStyle/>
        <a:p>
          <a:endParaRPr lang="en-US"/>
        </a:p>
      </dgm:t>
    </dgm:pt>
    <dgm:pt modelId="{0F5E8BE6-B862-4F8F-B260-6FFF9146190D}">
      <dgm:prSet/>
      <dgm:spPr/>
      <dgm:t>
        <a:bodyPr/>
        <a:lstStyle/>
        <a:p>
          <a:r>
            <a:rPr lang="en-US"/>
            <a:t>Work on creating dynamic environments that can change based on the player's actions or game events.</a:t>
          </a:r>
        </a:p>
      </dgm:t>
    </dgm:pt>
    <dgm:pt modelId="{7C14424C-A319-4B94-8556-E1CF31B9E60A}" type="parTrans" cxnId="{03B48F31-08D3-404B-974C-98D445440BC3}">
      <dgm:prSet/>
      <dgm:spPr/>
      <dgm:t>
        <a:bodyPr/>
        <a:lstStyle/>
        <a:p>
          <a:endParaRPr lang="en-US"/>
        </a:p>
      </dgm:t>
    </dgm:pt>
    <dgm:pt modelId="{302B6FD5-8823-4B04-8651-D2212CA3BC0A}" type="sibTrans" cxnId="{03B48F31-08D3-404B-974C-98D445440BC3}">
      <dgm:prSet/>
      <dgm:spPr/>
      <dgm:t>
        <a:bodyPr/>
        <a:lstStyle/>
        <a:p>
          <a:endParaRPr lang="en-US"/>
        </a:p>
      </dgm:t>
    </dgm:pt>
    <dgm:pt modelId="{DC18281F-C9CA-463A-AFA2-B80E720D87DD}" type="pres">
      <dgm:prSet presAssocID="{A38941D8-C77B-49BF-997E-835B77EDDBA0}" presName="linear" presStyleCnt="0">
        <dgm:presLayoutVars>
          <dgm:animLvl val="lvl"/>
          <dgm:resizeHandles val="exact"/>
        </dgm:presLayoutVars>
      </dgm:prSet>
      <dgm:spPr/>
    </dgm:pt>
    <dgm:pt modelId="{01EEB9C0-4FA4-4219-AC06-DE1E688D408C}" type="pres">
      <dgm:prSet presAssocID="{95DA4BBB-F479-4534-9489-527080240B1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A9F131E-3003-4152-8806-89E0402ABD4D}" type="pres">
      <dgm:prSet presAssocID="{98647551-93E8-4CE8-BF7A-B780F45435E5}" presName="spacer" presStyleCnt="0"/>
      <dgm:spPr/>
    </dgm:pt>
    <dgm:pt modelId="{252BB317-299C-41EC-A568-97B2CBDF82B6}" type="pres">
      <dgm:prSet presAssocID="{E77CB0CA-BCC0-4E63-982D-DFBD8D0C5A53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55595393-098E-46C6-9DB8-7A0A771E86FC}" type="pres">
      <dgm:prSet presAssocID="{E77CB0CA-BCC0-4E63-982D-DFBD8D0C5A53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7008E006-8AD4-461D-8AAB-6CB253EB6E5E}" srcId="{E77CB0CA-BCC0-4E63-982D-DFBD8D0C5A53}" destId="{38AF63C0-76F4-4B3A-9F87-0C92AFB4EF72}" srcOrd="1" destOrd="0" parTransId="{A82D5CB8-1F8A-4B53-B2D7-E31EE7EC1551}" sibTransId="{3387439A-0692-42FF-BC1D-732810F1B964}"/>
    <dgm:cxn modelId="{EF24D516-4428-47A4-A6B0-8A8084247F17}" type="presOf" srcId="{A38941D8-C77B-49BF-997E-835B77EDDBA0}" destId="{DC18281F-C9CA-463A-AFA2-B80E720D87DD}" srcOrd="0" destOrd="0" presId="urn:microsoft.com/office/officeart/2005/8/layout/vList2"/>
    <dgm:cxn modelId="{2D794B18-52B9-4D19-A56E-95CC2889A34E}" srcId="{A38941D8-C77B-49BF-997E-835B77EDDBA0}" destId="{95DA4BBB-F479-4534-9489-527080240B11}" srcOrd="0" destOrd="0" parTransId="{E99DA8DF-FD54-433A-B52E-0CCB1CAFF3E3}" sibTransId="{98647551-93E8-4CE8-BF7A-B780F45435E5}"/>
    <dgm:cxn modelId="{11A37331-FA3A-4059-89DD-AC1DBE6D006E}" type="presOf" srcId="{38AF63C0-76F4-4B3A-9F87-0C92AFB4EF72}" destId="{55595393-098E-46C6-9DB8-7A0A771E86FC}" srcOrd="0" destOrd="1" presId="urn:microsoft.com/office/officeart/2005/8/layout/vList2"/>
    <dgm:cxn modelId="{03B48F31-08D3-404B-974C-98D445440BC3}" srcId="{E77CB0CA-BCC0-4E63-982D-DFBD8D0C5A53}" destId="{0F5E8BE6-B862-4F8F-B260-6FFF9146190D}" srcOrd="2" destOrd="0" parTransId="{7C14424C-A319-4B94-8556-E1CF31B9E60A}" sibTransId="{302B6FD5-8823-4B04-8651-D2212CA3BC0A}"/>
    <dgm:cxn modelId="{D3E63541-0D99-4DD3-AF32-EC2ABFEE5117}" type="presOf" srcId="{E77CB0CA-BCC0-4E63-982D-DFBD8D0C5A53}" destId="{252BB317-299C-41EC-A568-97B2CBDF82B6}" srcOrd="0" destOrd="0" presId="urn:microsoft.com/office/officeart/2005/8/layout/vList2"/>
    <dgm:cxn modelId="{F3A7AD4A-9607-4306-8938-1B3026B2276F}" type="presOf" srcId="{AC1FA773-42EE-434E-8055-3794E1459222}" destId="{55595393-098E-46C6-9DB8-7A0A771E86FC}" srcOrd="0" destOrd="0" presId="urn:microsoft.com/office/officeart/2005/8/layout/vList2"/>
    <dgm:cxn modelId="{3D2B37AC-85D8-429F-A1F7-A3C5EA289315}" srcId="{E77CB0CA-BCC0-4E63-982D-DFBD8D0C5A53}" destId="{AC1FA773-42EE-434E-8055-3794E1459222}" srcOrd="0" destOrd="0" parTransId="{BFFEA708-DF67-459F-84C7-A8135C751F15}" sibTransId="{2ECEE975-275E-4774-BC2F-3C206A526F8A}"/>
    <dgm:cxn modelId="{55F723B8-B33F-481F-96DF-592668CE26EC}" srcId="{A38941D8-C77B-49BF-997E-835B77EDDBA0}" destId="{E77CB0CA-BCC0-4E63-982D-DFBD8D0C5A53}" srcOrd="1" destOrd="0" parTransId="{FFDF102F-60DE-4417-8892-FA2536D4D27B}" sibTransId="{19082847-3BA2-403B-9787-D6B9232F07BD}"/>
    <dgm:cxn modelId="{EFB01FCB-6F73-4C98-90E7-36D52FC48A25}" type="presOf" srcId="{95DA4BBB-F479-4534-9489-527080240B11}" destId="{01EEB9C0-4FA4-4219-AC06-DE1E688D408C}" srcOrd="0" destOrd="0" presId="urn:microsoft.com/office/officeart/2005/8/layout/vList2"/>
    <dgm:cxn modelId="{CF0CABCC-D0CD-435A-B033-376F440AC14D}" type="presOf" srcId="{0F5E8BE6-B862-4F8F-B260-6FFF9146190D}" destId="{55595393-098E-46C6-9DB8-7A0A771E86FC}" srcOrd="0" destOrd="2" presId="urn:microsoft.com/office/officeart/2005/8/layout/vList2"/>
    <dgm:cxn modelId="{80318DBD-39FF-436D-AB00-A473D5D8CE68}" type="presParOf" srcId="{DC18281F-C9CA-463A-AFA2-B80E720D87DD}" destId="{01EEB9C0-4FA4-4219-AC06-DE1E688D408C}" srcOrd="0" destOrd="0" presId="urn:microsoft.com/office/officeart/2005/8/layout/vList2"/>
    <dgm:cxn modelId="{C5FE7B9E-7F0E-4C6C-BE99-381F5FF80C21}" type="presParOf" srcId="{DC18281F-C9CA-463A-AFA2-B80E720D87DD}" destId="{AA9F131E-3003-4152-8806-89E0402ABD4D}" srcOrd="1" destOrd="0" presId="urn:microsoft.com/office/officeart/2005/8/layout/vList2"/>
    <dgm:cxn modelId="{6FEEFBDE-20CC-47C4-A2C3-6D285FF4A397}" type="presParOf" srcId="{DC18281F-C9CA-463A-AFA2-B80E720D87DD}" destId="{252BB317-299C-41EC-A568-97B2CBDF82B6}" srcOrd="2" destOrd="0" presId="urn:microsoft.com/office/officeart/2005/8/layout/vList2"/>
    <dgm:cxn modelId="{F5686F97-494C-4D3C-9C9A-2E5B508D9577}" type="presParOf" srcId="{DC18281F-C9CA-463A-AFA2-B80E720D87DD}" destId="{55595393-098E-46C6-9DB8-7A0A771E86FC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D459906-FF5D-4447-8692-FED285EC3596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37AB3026-0E37-464A-BE62-770781E125C5}">
      <dgm:prSet/>
      <dgm:spPr/>
      <dgm:t>
        <a:bodyPr/>
        <a:lstStyle/>
        <a:p>
          <a:r>
            <a:rPr lang="en-US" b="1"/>
            <a:t>Role:</a:t>
          </a:r>
          <a:r>
            <a:rPr lang="en-US"/>
            <a:t> Develops the artificial intelligence that governs the behavior of non-player characters (NPCs) or enemies.</a:t>
          </a:r>
        </a:p>
      </dgm:t>
    </dgm:pt>
    <dgm:pt modelId="{0ABD3046-B1F5-4C8B-9F07-F48A2041FE92}" type="parTrans" cxnId="{B4EF329E-DC16-4A37-BCF7-81704CD8EF73}">
      <dgm:prSet/>
      <dgm:spPr/>
      <dgm:t>
        <a:bodyPr/>
        <a:lstStyle/>
        <a:p>
          <a:endParaRPr lang="en-US"/>
        </a:p>
      </dgm:t>
    </dgm:pt>
    <dgm:pt modelId="{AE9D58CA-EEF0-4EEC-B7FC-07CA2310A53A}" type="sibTrans" cxnId="{B4EF329E-DC16-4A37-BCF7-81704CD8EF73}">
      <dgm:prSet/>
      <dgm:spPr/>
      <dgm:t>
        <a:bodyPr/>
        <a:lstStyle/>
        <a:p>
          <a:endParaRPr lang="en-US"/>
        </a:p>
      </dgm:t>
    </dgm:pt>
    <dgm:pt modelId="{B9885147-B7CB-494D-AB05-BE5632383F71}">
      <dgm:prSet/>
      <dgm:spPr/>
      <dgm:t>
        <a:bodyPr/>
        <a:lstStyle/>
        <a:p>
          <a:r>
            <a:rPr lang="en-US" b="1"/>
            <a:t>Tasks:</a:t>
          </a:r>
          <a:endParaRPr lang="en-US"/>
        </a:p>
      </dgm:t>
    </dgm:pt>
    <dgm:pt modelId="{66CEBE73-1E6F-4C95-8323-45BEC75E1ACB}" type="parTrans" cxnId="{0F3AA867-0A44-4D75-AF39-7C3E1B62639F}">
      <dgm:prSet/>
      <dgm:spPr/>
      <dgm:t>
        <a:bodyPr/>
        <a:lstStyle/>
        <a:p>
          <a:endParaRPr lang="en-US"/>
        </a:p>
      </dgm:t>
    </dgm:pt>
    <dgm:pt modelId="{52015D26-E484-4D20-BD4A-D76D2A80C6C5}" type="sibTrans" cxnId="{0F3AA867-0A44-4D75-AF39-7C3E1B62639F}">
      <dgm:prSet/>
      <dgm:spPr/>
      <dgm:t>
        <a:bodyPr/>
        <a:lstStyle/>
        <a:p>
          <a:endParaRPr lang="en-US"/>
        </a:p>
      </dgm:t>
    </dgm:pt>
    <dgm:pt modelId="{36DE89DD-514B-474A-8455-81E1C4F70D49}">
      <dgm:prSet custT="1"/>
      <dgm:spPr/>
      <dgm:t>
        <a:bodyPr/>
        <a:lstStyle/>
        <a:p>
          <a:r>
            <a:rPr lang="en-US" sz="1400"/>
            <a:t>Design algorithms that control NPC behavior, making them react realistically to player actions or other in-game events.</a:t>
          </a:r>
        </a:p>
      </dgm:t>
    </dgm:pt>
    <dgm:pt modelId="{F0E9F942-E7B8-4AD5-B6C8-B873573BA403}" type="parTrans" cxnId="{6B011C75-ADD0-48F3-8CC4-68D09197610D}">
      <dgm:prSet/>
      <dgm:spPr/>
      <dgm:t>
        <a:bodyPr/>
        <a:lstStyle/>
        <a:p>
          <a:endParaRPr lang="en-US"/>
        </a:p>
      </dgm:t>
    </dgm:pt>
    <dgm:pt modelId="{3D02AE9C-3D9C-42CB-8787-21F10D31EA75}" type="sibTrans" cxnId="{6B011C75-ADD0-48F3-8CC4-68D09197610D}">
      <dgm:prSet/>
      <dgm:spPr/>
      <dgm:t>
        <a:bodyPr/>
        <a:lstStyle/>
        <a:p>
          <a:endParaRPr lang="en-US"/>
        </a:p>
      </dgm:t>
    </dgm:pt>
    <dgm:pt modelId="{D799DC06-4838-4899-9DB5-71D354C9750C}">
      <dgm:prSet custT="1"/>
      <dgm:spPr/>
      <dgm:t>
        <a:bodyPr/>
        <a:lstStyle/>
        <a:p>
          <a:r>
            <a:rPr lang="en-US" sz="1400" dirty="0"/>
            <a:t>Implement pathfinding techniques to enable characters to navigate the game world.</a:t>
          </a:r>
        </a:p>
      </dgm:t>
    </dgm:pt>
    <dgm:pt modelId="{36A39BA6-CD25-4155-8965-3543DE5F15A5}" type="parTrans" cxnId="{0BF83352-4D38-4A7F-AC0C-E911286749AE}">
      <dgm:prSet/>
      <dgm:spPr/>
      <dgm:t>
        <a:bodyPr/>
        <a:lstStyle/>
        <a:p>
          <a:endParaRPr lang="en-US"/>
        </a:p>
      </dgm:t>
    </dgm:pt>
    <dgm:pt modelId="{647FB90C-C8D4-4303-B759-A76AF177D4AF}" type="sibTrans" cxnId="{0BF83352-4D38-4A7F-AC0C-E911286749AE}">
      <dgm:prSet/>
      <dgm:spPr/>
      <dgm:t>
        <a:bodyPr/>
        <a:lstStyle/>
        <a:p>
          <a:endParaRPr lang="en-US"/>
        </a:p>
      </dgm:t>
    </dgm:pt>
    <dgm:pt modelId="{22B095A7-B05D-46F9-A62A-0E383E28CCDB}">
      <dgm:prSet custT="1"/>
      <dgm:spPr/>
      <dgm:t>
        <a:bodyPr/>
        <a:lstStyle/>
        <a:p>
          <a:r>
            <a:rPr lang="en-US" sz="1400" dirty="0"/>
            <a:t>Develop decision-making systems to simulate intelligent behavior in NPCs.</a:t>
          </a:r>
        </a:p>
      </dgm:t>
    </dgm:pt>
    <dgm:pt modelId="{75E666B9-1EA8-407F-9B97-94D8883C426B}" type="parTrans" cxnId="{F3264E88-67DC-47F9-B6BD-6AC748E1B5EB}">
      <dgm:prSet/>
      <dgm:spPr/>
      <dgm:t>
        <a:bodyPr/>
        <a:lstStyle/>
        <a:p>
          <a:endParaRPr lang="en-US"/>
        </a:p>
      </dgm:t>
    </dgm:pt>
    <dgm:pt modelId="{B2C99AD9-4B5C-443E-8DCC-433E1E8DB92B}" type="sibTrans" cxnId="{F3264E88-67DC-47F9-B6BD-6AC748E1B5EB}">
      <dgm:prSet/>
      <dgm:spPr/>
      <dgm:t>
        <a:bodyPr/>
        <a:lstStyle/>
        <a:p>
          <a:endParaRPr lang="en-US"/>
        </a:p>
      </dgm:t>
    </dgm:pt>
    <dgm:pt modelId="{215B2512-2B3C-4221-9443-380E7B0FA9A1}">
      <dgm:prSet/>
      <dgm:spPr/>
      <dgm:t>
        <a:bodyPr/>
        <a:lstStyle/>
        <a:p>
          <a:r>
            <a:rPr lang="en-US" dirty="0"/>
            <a:t>These roles are integral to the game development process, ensuring that the game is functional, interactive, and engaging.</a:t>
          </a:r>
        </a:p>
      </dgm:t>
    </dgm:pt>
    <dgm:pt modelId="{E1716264-F243-4C0B-9881-A3C6E3F655E0}" type="parTrans" cxnId="{F3A14E90-9C9E-47BB-AC70-CE44D9D34533}">
      <dgm:prSet/>
      <dgm:spPr/>
      <dgm:t>
        <a:bodyPr/>
        <a:lstStyle/>
        <a:p>
          <a:endParaRPr lang="en-US"/>
        </a:p>
      </dgm:t>
    </dgm:pt>
    <dgm:pt modelId="{73F5F859-E329-48D7-BB32-417196EB709B}" type="sibTrans" cxnId="{F3A14E90-9C9E-47BB-AC70-CE44D9D34533}">
      <dgm:prSet/>
      <dgm:spPr/>
      <dgm:t>
        <a:bodyPr/>
        <a:lstStyle/>
        <a:p>
          <a:endParaRPr lang="en-US"/>
        </a:p>
      </dgm:t>
    </dgm:pt>
    <dgm:pt modelId="{DE0FE5B9-056D-42EB-AFB5-498867F8F0C2}" type="pres">
      <dgm:prSet presAssocID="{6D459906-FF5D-4447-8692-FED285EC3596}" presName="linear" presStyleCnt="0">
        <dgm:presLayoutVars>
          <dgm:animLvl val="lvl"/>
          <dgm:resizeHandles val="exact"/>
        </dgm:presLayoutVars>
      </dgm:prSet>
      <dgm:spPr/>
    </dgm:pt>
    <dgm:pt modelId="{E2A549D0-ED1D-4EA1-9E6B-0E1B1F864038}" type="pres">
      <dgm:prSet presAssocID="{37AB3026-0E37-464A-BE62-770781E125C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5433B18-520E-4B59-9205-40619F56B4F8}" type="pres">
      <dgm:prSet presAssocID="{AE9D58CA-EEF0-4EEC-B7FC-07CA2310A53A}" presName="spacer" presStyleCnt="0"/>
      <dgm:spPr/>
    </dgm:pt>
    <dgm:pt modelId="{1962928B-D6C0-4567-96C6-178371D52CED}" type="pres">
      <dgm:prSet presAssocID="{B9885147-B7CB-494D-AB05-BE5632383F7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9333792-6F9E-4E2A-ADBD-80B59BC8F5AA}" type="pres">
      <dgm:prSet presAssocID="{B9885147-B7CB-494D-AB05-BE5632383F71}" presName="childText" presStyleLbl="revTx" presStyleIdx="0" presStyleCnt="1">
        <dgm:presLayoutVars>
          <dgm:bulletEnabled val="1"/>
        </dgm:presLayoutVars>
      </dgm:prSet>
      <dgm:spPr/>
    </dgm:pt>
    <dgm:pt modelId="{E95AEC4A-AC6E-4A24-8376-E80996B583F9}" type="pres">
      <dgm:prSet presAssocID="{215B2512-2B3C-4221-9443-380E7B0FA9A1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7556AB01-8D08-48D8-B613-74015B07BAF1}" type="presOf" srcId="{37AB3026-0E37-464A-BE62-770781E125C5}" destId="{E2A549D0-ED1D-4EA1-9E6B-0E1B1F864038}" srcOrd="0" destOrd="0" presId="urn:microsoft.com/office/officeart/2005/8/layout/vList2"/>
    <dgm:cxn modelId="{EA61022E-7979-4322-9740-35C07738590F}" type="presOf" srcId="{36DE89DD-514B-474A-8455-81E1C4F70D49}" destId="{29333792-6F9E-4E2A-ADBD-80B59BC8F5AA}" srcOrd="0" destOrd="0" presId="urn:microsoft.com/office/officeart/2005/8/layout/vList2"/>
    <dgm:cxn modelId="{3E902630-E847-46C3-A8B6-0EEA0753C0F5}" type="presOf" srcId="{215B2512-2B3C-4221-9443-380E7B0FA9A1}" destId="{E95AEC4A-AC6E-4A24-8376-E80996B583F9}" srcOrd="0" destOrd="0" presId="urn:microsoft.com/office/officeart/2005/8/layout/vList2"/>
    <dgm:cxn modelId="{8E84CB41-6DA9-4FB9-AB0C-0E29BB51492C}" type="presOf" srcId="{B9885147-B7CB-494D-AB05-BE5632383F71}" destId="{1962928B-D6C0-4567-96C6-178371D52CED}" srcOrd="0" destOrd="0" presId="urn:microsoft.com/office/officeart/2005/8/layout/vList2"/>
    <dgm:cxn modelId="{0F3AA867-0A44-4D75-AF39-7C3E1B62639F}" srcId="{6D459906-FF5D-4447-8692-FED285EC3596}" destId="{B9885147-B7CB-494D-AB05-BE5632383F71}" srcOrd="1" destOrd="0" parTransId="{66CEBE73-1E6F-4C95-8323-45BEC75E1ACB}" sibTransId="{52015D26-E484-4D20-BD4A-D76D2A80C6C5}"/>
    <dgm:cxn modelId="{7E6A9E6E-0F28-4D3A-9D7F-B0F44D063B13}" type="presOf" srcId="{D799DC06-4838-4899-9DB5-71D354C9750C}" destId="{29333792-6F9E-4E2A-ADBD-80B59BC8F5AA}" srcOrd="0" destOrd="1" presId="urn:microsoft.com/office/officeart/2005/8/layout/vList2"/>
    <dgm:cxn modelId="{0BF83352-4D38-4A7F-AC0C-E911286749AE}" srcId="{B9885147-B7CB-494D-AB05-BE5632383F71}" destId="{D799DC06-4838-4899-9DB5-71D354C9750C}" srcOrd="1" destOrd="0" parTransId="{36A39BA6-CD25-4155-8965-3543DE5F15A5}" sibTransId="{647FB90C-C8D4-4303-B759-A76AF177D4AF}"/>
    <dgm:cxn modelId="{6B011C75-ADD0-48F3-8CC4-68D09197610D}" srcId="{B9885147-B7CB-494D-AB05-BE5632383F71}" destId="{36DE89DD-514B-474A-8455-81E1C4F70D49}" srcOrd="0" destOrd="0" parTransId="{F0E9F942-E7B8-4AD5-B6C8-B873573BA403}" sibTransId="{3D02AE9C-3D9C-42CB-8787-21F10D31EA75}"/>
    <dgm:cxn modelId="{F3264E88-67DC-47F9-B6BD-6AC748E1B5EB}" srcId="{B9885147-B7CB-494D-AB05-BE5632383F71}" destId="{22B095A7-B05D-46F9-A62A-0E383E28CCDB}" srcOrd="2" destOrd="0" parTransId="{75E666B9-1EA8-407F-9B97-94D8883C426B}" sibTransId="{B2C99AD9-4B5C-443E-8DCC-433E1E8DB92B}"/>
    <dgm:cxn modelId="{F3A14E90-9C9E-47BB-AC70-CE44D9D34533}" srcId="{6D459906-FF5D-4447-8692-FED285EC3596}" destId="{215B2512-2B3C-4221-9443-380E7B0FA9A1}" srcOrd="2" destOrd="0" parTransId="{E1716264-F243-4C0B-9881-A3C6E3F655E0}" sibTransId="{73F5F859-E329-48D7-BB32-417196EB709B}"/>
    <dgm:cxn modelId="{12640B9D-594F-4934-983C-3641BAFA14D2}" type="presOf" srcId="{6D459906-FF5D-4447-8692-FED285EC3596}" destId="{DE0FE5B9-056D-42EB-AFB5-498867F8F0C2}" srcOrd="0" destOrd="0" presId="urn:microsoft.com/office/officeart/2005/8/layout/vList2"/>
    <dgm:cxn modelId="{B4EF329E-DC16-4A37-BCF7-81704CD8EF73}" srcId="{6D459906-FF5D-4447-8692-FED285EC3596}" destId="{37AB3026-0E37-464A-BE62-770781E125C5}" srcOrd="0" destOrd="0" parTransId="{0ABD3046-B1F5-4C8B-9F07-F48A2041FE92}" sibTransId="{AE9D58CA-EEF0-4EEC-B7FC-07CA2310A53A}"/>
    <dgm:cxn modelId="{8DF019D1-8015-4693-B8D1-18C19616E01E}" type="presOf" srcId="{22B095A7-B05D-46F9-A62A-0E383E28CCDB}" destId="{29333792-6F9E-4E2A-ADBD-80B59BC8F5AA}" srcOrd="0" destOrd="2" presId="urn:microsoft.com/office/officeart/2005/8/layout/vList2"/>
    <dgm:cxn modelId="{16134427-5009-42C5-AE12-43AA1082B43D}" type="presParOf" srcId="{DE0FE5B9-056D-42EB-AFB5-498867F8F0C2}" destId="{E2A549D0-ED1D-4EA1-9E6B-0E1B1F864038}" srcOrd="0" destOrd="0" presId="urn:microsoft.com/office/officeart/2005/8/layout/vList2"/>
    <dgm:cxn modelId="{3D468870-9D42-4E82-B9D1-D12965A67E70}" type="presParOf" srcId="{DE0FE5B9-056D-42EB-AFB5-498867F8F0C2}" destId="{35433B18-520E-4B59-9205-40619F56B4F8}" srcOrd="1" destOrd="0" presId="urn:microsoft.com/office/officeart/2005/8/layout/vList2"/>
    <dgm:cxn modelId="{9A1A0B48-4500-40F6-8C6A-560D3EE98A16}" type="presParOf" srcId="{DE0FE5B9-056D-42EB-AFB5-498867F8F0C2}" destId="{1962928B-D6C0-4567-96C6-178371D52CED}" srcOrd="2" destOrd="0" presId="urn:microsoft.com/office/officeart/2005/8/layout/vList2"/>
    <dgm:cxn modelId="{3AC26E5D-F034-4E1D-9D9E-D520FD5BF397}" type="presParOf" srcId="{DE0FE5B9-056D-42EB-AFB5-498867F8F0C2}" destId="{29333792-6F9E-4E2A-ADBD-80B59BC8F5AA}" srcOrd="3" destOrd="0" presId="urn:microsoft.com/office/officeart/2005/8/layout/vList2"/>
    <dgm:cxn modelId="{92327286-E750-4EAF-B59B-2B7652EF0336}" type="presParOf" srcId="{DE0FE5B9-056D-42EB-AFB5-498867F8F0C2}" destId="{E95AEC4A-AC6E-4A24-8376-E80996B583F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A6FEEE-9AE4-4293-83F0-1837CA37345B}">
      <dsp:nvSpPr>
        <dsp:cNvPr id="0" name=""/>
        <dsp:cNvSpPr/>
      </dsp:nvSpPr>
      <dsp:spPr>
        <a:xfrm>
          <a:off x="12245" y="525696"/>
          <a:ext cx="1139154" cy="8772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5FA33E-F87E-4A6C-876B-A4ED0E670471}">
      <dsp:nvSpPr>
        <dsp:cNvPr id="0" name=""/>
        <dsp:cNvSpPr/>
      </dsp:nvSpPr>
      <dsp:spPr>
        <a:xfrm>
          <a:off x="12245" y="1553656"/>
          <a:ext cx="3254727" cy="11138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kern="1200" dirty="0"/>
            <a:t>Definition</a:t>
          </a:r>
          <a:r>
            <a:rPr lang="en-US" sz="1400" b="0" kern="1200" dirty="0"/>
            <a:t>: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0" kern="1200" dirty="0"/>
            <a:t>A structured form of play or activity, often undertaken for enjoyment, challenge, or educational purposes, involving rules, objectives, and interactions between players or between players and the game environment</a:t>
          </a:r>
        </a:p>
      </dsp:txBody>
      <dsp:txXfrm>
        <a:off x="12245" y="1553656"/>
        <a:ext cx="3254727" cy="1113845"/>
      </dsp:txXfrm>
    </dsp:sp>
    <dsp:sp modelId="{FE7D994C-4B3C-4AB6-971B-0868619B1044}">
      <dsp:nvSpPr>
        <dsp:cNvPr id="0" name=""/>
        <dsp:cNvSpPr/>
      </dsp:nvSpPr>
      <dsp:spPr>
        <a:xfrm>
          <a:off x="12245" y="2737621"/>
          <a:ext cx="3254727" cy="12940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BB0ECD-7555-4204-B065-022218538F55}">
      <dsp:nvSpPr>
        <dsp:cNvPr id="0" name=""/>
        <dsp:cNvSpPr/>
      </dsp:nvSpPr>
      <dsp:spPr>
        <a:xfrm>
          <a:off x="3836550" y="525696"/>
          <a:ext cx="1139154" cy="8772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8E5EBC-D877-4637-9108-DBE497D9DE80}">
      <dsp:nvSpPr>
        <dsp:cNvPr id="0" name=""/>
        <dsp:cNvSpPr/>
      </dsp:nvSpPr>
      <dsp:spPr>
        <a:xfrm>
          <a:off x="3824573" y="1278871"/>
          <a:ext cx="3254727" cy="11138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Key elements that make up a game include:</a:t>
          </a:r>
        </a:p>
      </dsp:txBody>
      <dsp:txXfrm>
        <a:off x="3824573" y="1278871"/>
        <a:ext cx="3254727" cy="1113845"/>
      </dsp:txXfrm>
    </dsp:sp>
    <dsp:sp modelId="{55740B45-1A57-4612-B599-051F289E58FB}">
      <dsp:nvSpPr>
        <dsp:cNvPr id="0" name=""/>
        <dsp:cNvSpPr/>
      </dsp:nvSpPr>
      <dsp:spPr>
        <a:xfrm>
          <a:off x="3824573" y="1496369"/>
          <a:ext cx="3254727" cy="12940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Rules:</a:t>
          </a:r>
          <a:r>
            <a:rPr lang="en-US" sz="1400" kern="1200" dirty="0"/>
            <a:t> Guidelines that govern the gameplay, setting limitations and objectives.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Objectives:</a:t>
          </a:r>
          <a:r>
            <a:rPr lang="en-US" sz="1400" kern="1200" dirty="0"/>
            <a:t> Goals that players strive to achieve, such as winning, completing a task, or reaching a high score.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Interaction:</a:t>
          </a:r>
          <a:r>
            <a:rPr lang="en-US" sz="1400" kern="1200" dirty="0"/>
            <a:t> Players interact with the game, other players, or the game environment.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Challenge:</a:t>
          </a:r>
          <a:r>
            <a:rPr lang="en-US" sz="1400" kern="1200" dirty="0"/>
            <a:t> The difficulty or obstacles that players must overcome to achieve the objectives.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Feedback System:</a:t>
          </a:r>
          <a:r>
            <a:rPr lang="en-US" sz="1400" kern="1200" dirty="0"/>
            <a:t> Provides players with information about their progress, often in the form of scores, levels, or visual indicators.</a:t>
          </a:r>
        </a:p>
      </dsp:txBody>
      <dsp:txXfrm>
        <a:off x="3824573" y="1496369"/>
        <a:ext cx="3254727" cy="1294022"/>
      </dsp:txXfrm>
    </dsp:sp>
    <dsp:sp modelId="{434134E2-6B5E-4F1F-8000-794237248447}">
      <dsp:nvSpPr>
        <dsp:cNvPr id="0" name=""/>
        <dsp:cNvSpPr/>
      </dsp:nvSpPr>
      <dsp:spPr>
        <a:xfrm>
          <a:off x="7660855" y="525696"/>
          <a:ext cx="1139154" cy="8772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47A751-6858-4CA4-82C9-5FED83F8F3A6}">
      <dsp:nvSpPr>
        <dsp:cNvPr id="0" name=""/>
        <dsp:cNvSpPr/>
      </dsp:nvSpPr>
      <dsp:spPr>
        <a:xfrm>
          <a:off x="7660855" y="1553656"/>
          <a:ext cx="3254727" cy="11138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0" kern="1200" dirty="0"/>
            <a:t>While games are indeed a form of entertainment, they can also serve other purposes, such as learning, social interaction, or developing skills.</a:t>
          </a:r>
        </a:p>
      </dsp:txBody>
      <dsp:txXfrm>
        <a:off x="7660855" y="1553656"/>
        <a:ext cx="3254727" cy="1113845"/>
      </dsp:txXfrm>
    </dsp:sp>
    <dsp:sp modelId="{3278AC6A-D1D8-4F82-B92A-050EA5DDE925}">
      <dsp:nvSpPr>
        <dsp:cNvPr id="0" name=""/>
        <dsp:cNvSpPr/>
      </dsp:nvSpPr>
      <dsp:spPr>
        <a:xfrm>
          <a:off x="7660855" y="2737621"/>
          <a:ext cx="3254727" cy="12940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259DA5-5F24-40C5-92F6-9315A6BD9C16}">
      <dsp:nvSpPr>
        <dsp:cNvPr id="0" name=""/>
        <dsp:cNvSpPr/>
      </dsp:nvSpPr>
      <dsp:spPr>
        <a:xfrm>
          <a:off x="0" y="42840"/>
          <a:ext cx="4785851" cy="93483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Role:</a:t>
          </a:r>
          <a:r>
            <a:rPr lang="en-US" sz="1700" kern="1200"/>
            <a:t> Responsible for designing, developing, and implementing the core mechanics and functionality of the game.</a:t>
          </a:r>
        </a:p>
      </dsp:txBody>
      <dsp:txXfrm>
        <a:off x="45635" y="88475"/>
        <a:ext cx="4694581" cy="843560"/>
      </dsp:txXfrm>
    </dsp:sp>
    <dsp:sp modelId="{70AE3E55-CB6A-4791-8EFD-C6E9CD8E0115}">
      <dsp:nvSpPr>
        <dsp:cNvPr id="0" name=""/>
        <dsp:cNvSpPr/>
      </dsp:nvSpPr>
      <dsp:spPr>
        <a:xfrm>
          <a:off x="0" y="1026630"/>
          <a:ext cx="4785851" cy="93483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Tasks:</a:t>
          </a:r>
          <a:endParaRPr lang="en-US" sz="1700" kern="1200"/>
        </a:p>
      </dsp:txBody>
      <dsp:txXfrm>
        <a:off x="45635" y="1072265"/>
        <a:ext cx="4694581" cy="843560"/>
      </dsp:txXfrm>
    </dsp:sp>
    <dsp:sp modelId="{4C64ACE9-7A0F-4FDE-B4FA-F118734A7C08}">
      <dsp:nvSpPr>
        <dsp:cNvPr id="0" name=""/>
        <dsp:cNvSpPr/>
      </dsp:nvSpPr>
      <dsp:spPr>
        <a:xfrm>
          <a:off x="0" y="1961460"/>
          <a:ext cx="4785851" cy="1724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951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Create game logic that defines how different aspects of the game will behave.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Write and optimize code to implement game features like player movement, scoring, physics, and more.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Collaborate with other developers, designers, and artists to integrate various game components.</a:t>
          </a:r>
        </a:p>
      </dsp:txBody>
      <dsp:txXfrm>
        <a:off x="0" y="1961460"/>
        <a:ext cx="4785851" cy="17243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EEB9C0-4FA4-4219-AC06-DE1E688D408C}">
      <dsp:nvSpPr>
        <dsp:cNvPr id="0" name=""/>
        <dsp:cNvSpPr/>
      </dsp:nvSpPr>
      <dsp:spPr>
        <a:xfrm>
          <a:off x="0" y="20610"/>
          <a:ext cx="4785851" cy="83537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Role:</a:t>
          </a:r>
          <a:r>
            <a:rPr lang="en-US" sz="2100" kern="1200"/>
            <a:t> Focuses on creating and optimizing the game’s world and environment.</a:t>
          </a:r>
        </a:p>
      </dsp:txBody>
      <dsp:txXfrm>
        <a:off x="40780" y="61390"/>
        <a:ext cx="4704291" cy="753819"/>
      </dsp:txXfrm>
    </dsp:sp>
    <dsp:sp modelId="{252BB317-299C-41EC-A568-97B2CBDF82B6}">
      <dsp:nvSpPr>
        <dsp:cNvPr id="0" name=""/>
        <dsp:cNvSpPr/>
      </dsp:nvSpPr>
      <dsp:spPr>
        <a:xfrm>
          <a:off x="0" y="916470"/>
          <a:ext cx="4785851" cy="83537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Tasks:</a:t>
          </a:r>
          <a:endParaRPr lang="en-US" sz="2100" kern="1200"/>
        </a:p>
      </dsp:txBody>
      <dsp:txXfrm>
        <a:off x="40780" y="957250"/>
        <a:ext cx="4704291" cy="753819"/>
      </dsp:txXfrm>
    </dsp:sp>
    <dsp:sp modelId="{55595393-098E-46C6-9DB8-7A0A771E86FC}">
      <dsp:nvSpPr>
        <dsp:cNvPr id="0" name=""/>
        <dsp:cNvSpPr/>
      </dsp:nvSpPr>
      <dsp:spPr>
        <a:xfrm>
          <a:off x="0" y="1751850"/>
          <a:ext cx="4785851" cy="1956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951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Develop tools and systems for generating and managing in-game environments, such as landscapes, buildings, and interactive objects.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Ensure that the environment interacts properly with the game mechanics (e.g., physics, lighting).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Work on creating dynamic environments that can change based on the player's actions or game events.</a:t>
          </a:r>
        </a:p>
      </dsp:txBody>
      <dsp:txXfrm>
        <a:off x="0" y="1751850"/>
        <a:ext cx="4785851" cy="195614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A549D0-ED1D-4EA1-9E6B-0E1B1F864038}">
      <dsp:nvSpPr>
        <dsp:cNvPr id="0" name=""/>
        <dsp:cNvSpPr/>
      </dsp:nvSpPr>
      <dsp:spPr>
        <a:xfrm>
          <a:off x="0" y="77631"/>
          <a:ext cx="4785851" cy="93483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Role:</a:t>
          </a:r>
          <a:r>
            <a:rPr lang="en-US" sz="1700" kern="1200"/>
            <a:t> Develops the artificial intelligence that governs the behavior of non-player characters (NPCs) or enemies.</a:t>
          </a:r>
        </a:p>
      </dsp:txBody>
      <dsp:txXfrm>
        <a:off x="45635" y="123266"/>
        <a:ext cx="4694581" cy="843560"/>
      </dsp:txXfrm>
    </dsp:sp>
    <dsp:sp modelId="{1962928B-D6C0-4567-96C6-178371D52CED}">
      <dsp:nvSpPr>
        <dsp:cNvPr id="0" name=""/>
        <dsp:cNvSpPr/>
      </dsp:nvSpPr>
      <dsp:spPr>
        <a:xfrm>
          <a:off x="0" y="1061421"/>
          <a:ext cx="4785851" cy="93483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Tasks:</a:t>
          </a:r>
          <a:endParaRPr lang="en-US" sz="1700" kern="1200"/>
        </a:p>
      </dsp:txBody>
      <dsp:txXfrm>
        <a:off x="45635" y="1107056"/>
        <a:ext cx="4694581" cy="843560"/>
      </dsp:txXfrm>
    </dsp:sp>
    <dsp:sp modelId="{29333792-6F9E-4E2A-ADBD-80B59BC8F5AA}">
      <dsp:nvSpPr>
        <dsp:cNvPr id="0" name=""/>
        <dsp:cNvSpPr/>
      </dsp:nvSpPr>
      <dsp:spPr>
        <a:xfrm>
          <a:off x="0" y="1996251"/>
          <a:ext cx="4785851" cy="1302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951" tIns="17780" rIns="99568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/>
            <a:t>Design algorithms that control NPC behavior, making them react realistically to player actions or other in-game events.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/>
            <a:t>Implement pathfinding techniques to enable characters to navigate the game world.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/>
            <a:t>Develop decision-making systems to simulate intelligent behavior in NPCs.</a:t>
          </a:r>
        </a:p>
      </dsp:txBody>
      <dsp:txXfrm>
        <a:off x="0" y="1996251"/>
        <a:ext cx="4785851" cy="1302029"/>
      </dsp:txXfrm>
    </dsp:sp>
    <dsp:sp modelId="{E95AEC4A-AC6E-4A24-8376-E80996B583F9}">
      <dsp:nvSpPr>
        <dsp:cNvPr id="0" name=""/>
        <dsp:cNvSpPr/>
      </dsp:nvSpPr>
      <dsp:spPr>
        <a:xfrm>
          <a:off x="0" y="3298281"/>
          <a:ext cx="4785851" cy="93483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These roles are integral to the game development process, ensuring that the game is functional, interactive, and engaging.</a:t>
          </a:r>
        </a:p>
      </dsp:txBody>
      <dsp:txXfrm>
        <a:off x="45635" y="3343916"/>
        <a:ext cx="4694581" cy="8435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image" Target="../media/image9.jpeg"/><Relationship Id="rId7" Type="http://schemas.openxmlformats.org/officeDocument/2006/relationships/image" Target="../media/image5.jpeg"/><Relationship Id="rId12" Type="http://schemas.microsoft.com/office/2007/relationships/diagramDrawing" Target="../diagrams/drawing2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diagramColors" Target="../diagrams/colors2.xml"/><Relationship Id="rId5" Type="http://schemas.openxmlformats.org/officeDocument/2006/relationships/image" Target="../media/image7.jpeg"/><Relationship Id="rId10" Type="http://schemas.openxmlformats.org/officeDocument/2006/relationships/diagramQuickStyle" Target="../diagrams/quickStyle2.xml"/><Relationship Id="rId4" Type="http://schemas.openxmlformats.org/officeDocument/2006/relationships/image" Target="../media/image4.jpeg"/><Relationship Id="rId9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image" Target="../media/image9.jpeg"/><Relationship Id="rId7" Type="http://schemas.openxmlformats.org/officeDocument/2006/relationships/image" Target="../media/image5.jpeg"/><Relationship Id="rId12" Type="http://schemas.microsoft.com/office/2007/relationships/diagramDrawing" Target="../diagrams/drawing3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diagramColors" Target="../diagrams/colors3.xml"/><Relationship Id="rId5" Type="http://schemas.openxmlformats.org/officeDocument/2006/relationships/image" Target="../media/image7.jpeg"/><Relationship Id="rId10" Type="http://schemas.openxmlformats.org/officeDocument/2006/relationships/diagramQuickStyle" Target="../diagrams/quickStyle3.xml"/><Relationship Id="rId4" Type="http://schemas.openxmlformats.org/officeDocument/2006/relationships/image" Target="../media/image4.jpeg"/><Relationship Id="rId9" Type="http://schemas.openxmlformats.org/officeDocument/2006/relationships/diagramLayout" Target="../diagrams/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image" Target="../media/image9.jpeg"/><Relationship Id="rId7" Type="http://schemas.openxmlformats.org/officeDocument/2006/relationships/image" Target="../media/image5.jpeg"/><Relationship Id="rId12" Type="http://schemas.microsoft.com/office/2007/relationships/diagramDrawing" Target="../diagrams/drawing4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diagramColors" Target="../diagrams/colors4.xml"/><Relationship Id="rId5" Type="http://schemas.openxmlformats.org/officeDocument/2006/relationships/image" Target="../media/image7.jpeg"/><Relationship Id="rId10" Type="http://schemas.openxmlformats.org/officeDocument/2006/relationships/diagramQuickStyle" Target="../diagrams/quickStyle4.xml"/><Relationship Id="rId4" Type="http://schemas.openxmlformats.org/officeDocument/2006/relationships/image" Target="../media/image4.jpeg"/><Relationship Id="rId9" Type="http://schemas.openxmlformats.org/officeDocument/2006/relationships/diagramLayout" Target="../diagrams/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9.jpeg"/><Relationship Id="rId4" Type="http://schemas.openxmlformats.org/officeDocument/2006/relationships/image" Target="../media/image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5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4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5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4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5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4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5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4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5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7.jpeg"/><Relationship Id="rId4" Type="http://schemas.openxmlformats.org/officeDocument/2006/relationships/image" Target="../media/image4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5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5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4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8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8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8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9.jpeg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9.jpeg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9.jpeg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FC0DEEBF-DB94-4E7E-A9D3-84FA863C3B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708357" y="3509963"/>
            <a:ext cx="7092215" cy="2967839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5F2D30-CCBB-4FFC-9CE7-6610BEB4287F}"/>
              </a:ext>
            </a:extLst>
          </p:cNvPr>
          <p:cNvSpPr txBox="1"/>
          <p:nvPr/>
        </p:nvSpPr>
        <p:spPr>
          <a:xfrm>
            <a:off x="5021821" y="3812954"/>
            <a:ext cx="6465287" cy="151601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850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CS-443</a:t>
            </a:r>
            <a:endParaRPr lang="en-US" sz="48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Game Design and Development</a:t>
            </a:r>
          </a:p>
        </p:txBody>
      </p:sp>
      <p:pic>
        <p:nvPicPr>
          <p:cNvPr id="8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50E1705F-BD6F-447E-8BE2-B02E653A36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7095"/>
          <a:stretch/>
        </p:blipFill>
        <p:spPr>
          <a:xfrm>
            <a:off x="317635" y="321733"/>
            <a:ext cx="4160452" cy="2222497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7A9CA3A-7216-41E0-B3CD-058077FD39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38287" y="5443086"/>
            <a:ext cx="64008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3" descr="Diagram&#10;&#10;Description automatically generated">
            <a:extLst>
              <a:ext uri="{FF2B5EF4-FFF2-40B4-BE49-F238E27FC236}">
                <a16:creationId xmlns:a16="http://schemas.microsoft.com/office/drawing/2014/main" id="{B9904B44-282C-4E6A-B2EC-C11C1573DB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82" r="4409"/>
          <a:stretch/>
        </p:blipFill>
        <p:spPr>
          <a:xfrm>
            <a:off x="317635" y="2705099"/>
            <a:ext cx="4160452" cy="3831167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2AAECFF1-ADED-4E66-8E0D-401149D0D64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192" b="21547"/>
          <a:stretch/>
        </p:blipFill>
        <p:spPr>
          <a:xfrm>
            <a:off x="4638675" y="299364"/>
            <a:ext cx="2775313" cy="3008188"/>
          </a:xfrm>
          <a:prstGeom prst="rect">
            <a:avLst/>
          </a:prstGeom>
        </p:spPr>
      </p:pic>
      <p:pic>
        <p:nvPicPr>
          <p:cNvPr id="6" name="Picture 6" descr="A picture containing text, person, gun&#10;&#10;Description automatically generated">
            <a:extLst>
              <a:ext uri="{FF2B5EF4-FFF2-40B4-BE49-F238E27FC236}">
                <a16:creationId xmlns:a16="http://schemas.microsoft.com/office/drawing/2014/main" id="{A4FE40A1-A1F1-46A6-A171-0B9EEED9022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8955" r="478" b="2"/>
          <a:stretch/>
        </p:blipFill>
        <p:spPr>
          <a:xfrm>
            <a:off x="7574805" y="299363"/>
            <a:ext cx="4308687" cy="300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296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FF93924A-10DF-4647-8C7A-115C017577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CA077D-C15E-4DB4-D504-BCBFC8C18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7947" y="549249"/>
            <a:ext cx="4785851" cy="1671567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Game Developer/Programmer</a:t>
            </a:r>
            <a:endParaRPr lang="en-PK" sz="4000" b="1" dirty="0"/>
          </a:p>
        </p:txBody>
      </p:sp>
      <p:pic>
        <p:nvPicPr>
          <p:cNvPr id="12" name="Picture 9" descr="A picture containing text, car, outdoor, parked&#10;&#10;Description automatically generated">
            <a:extLst>
              <a:ext uri="{FF2B5EF4-FFF2-40B4-BE49-F238E27FC236}">
                <a16:creationId xmlns:a16="http://schemas.microsoft.com/office/drawing/2014/main" id="{E401EA94-D95B-C005-AAF3-0EEF4DFE2A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" b="580"/>
          <a:stretch/>
        </p:blipFill>
        <p:spPr>
          <a:xfrm>
            <a:off x="-1" y="10"/>
            <a:ext cx="3003123" cy="1679499"/>
          </a:xfrm>
          <a:prstGeom prst="rect">
            <a:avLst/>
          </a:prstGeom>
        </p:spPr>
      </p:pic>
      <p:pic>
        <p:nvPicPr>
          <p:cNvPr id="4" name="Picture 4" descr="A picture containing text, person, person&#10;&#10;Description automatically generated">
            <a:extLst>
              <a:ext uri="{FF2B5EF4-FFF2-40B4-BE49-F238E27FC236}">
                <a16:creationId xmlns:a16="http://schemas.microsoft.com/office/drawing/2014/main" id="{F5483604-6CF1-9AB5-7350-9E9C8DC63C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50" r="8388" b="-4"/>
          <a:stretch/>
        </p:blipFill>
        <p:spPr>
          <a:xfrm>
            <a:off x="20" y="1843285"/>
            <a:ext cx="3003103" cy="2064985"/>
          </a:xfrm>
          <a:prstGeom prst="rect">
            <a:avLst/>
          </a:prstGeom>
        </p:spPr>
      </p:pic>
      <p:pic>
        <p:nvPicPr>
          <p:cNvPr id="8" name="Picture 6" descr="A picture containing text, person, gun&#10;&#10;Description automatically generated">
            <a:extLst>
              <a:ext uri="{FF2B5EF4-FFF2-40B4-BE49-F238E27FC236}">
                <a16:creationId xmlns:a16="http://schemas.microsoft.com/office/drawing/2014/main" id="{283F2161-679A-5F58-5818-37A2A962F98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687" r="5" b="5"/>
          <a:stretch/>
        </p:blipFill>
        <p:spPr>
          <a:xfrm>
            <a:off x="3180257" y="1"/>
            <a:ext cx="3016307" cy="2223338"/>
          </a:xfrm>
          <a:prstGeom prst="rect">
            <a:avLst/>
          </a:prstGeom>
        </p:spPr>
      </p:pic>
      <p:pic>
        <p:nvPicPr>
          <p:cNvPr id="10" name="Picture 11" descr="A picture containing text&#10;&#10;Description automatically generated">
            <a:extLst>
              <a:ext uri="{FF2B5EF4-FFF2-40B4-BE49-F238E27FC236}">
                <a16:creationId xmlns:a16="http://schemas.microsoft.com/office/drawing/2014/main" id="{48403A46-3742-D667-2B5B-129CE6CA29B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7083" r="-2" b="-2"/>
          <a:stretch/>
        </p:blipFill>
        <p:spPr>
          <a:xfrm>
            <a:off x="-1" y="4079988"/>
            <a:ext cx="3003123" cy="2778013"/>
          </a:xfrm>
          <a:prstGeom prst="rect">
            <a:avLst/>
          </a:prstGeom>
        </p:spPr>
      </p:pic>
      <p:pic>
        <p:nvPicPr>
          <p:cNvPr id="6" name="Picture 5" descr="A picture containing text, person&#10;&#10;Description automatically generated">
            <a:extLst>
              <a:ext uri="{FF2B5EF4-FFF2-40B4-BE49-F238E27FC236}">
                <a16:creationId xmlns:a16="http://schemas.microsoft.com/office/drawing/2014/main" id="{F290B6A9-23C4-24D2-C398-0FBCF61EB9E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-2" b="40072"/>
          <a:stretch/>
        </p:blipFill>
        <p:spPr>
          <a:xfrm>
            <a:off x="3180256" y="2384215"/>
            <a:ext cx="3016307" cy="2234180"/>
          </a:xfrm>
          <a:prstGeom prst="rect">
            <a:avLst/>
          </a:prstGeom>
        </p:spPr>
      </p:pic>
      <p:pic>
        <p:nvPicPr>
          <p:cNvPr id="14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F744D057-ED2D-9072-1E77-FF8AE2CB5B2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5019" r="13875" b="4"/>
          <a:stretch/>
        </p:blipFill>
        <p:spPr>
          <a:xfrm>
            <a:off x="3180257" y="4790113"/>
            <a:ext cx="3016307" cy="2067887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D028A74-017A-2E4B-ECD8-AEC7E28212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9496571"/>
              </p:ext>
            </p:extLst>
          </p:nvPr>
        </p:nvGraphicFramePr>
        <p:xfrm>
          <a:off x="6567947" y="2400475"/>
          <a:ext cx="4785851" cy="37286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596838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FF93924A-10DF-4647-8C7A-115C017577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C4F264-F2D5-9B56-F02D-D6290C9CE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7947" y="549249"/>
            <a:ext cx="4785851" cy="1671567"/>
          </a:xfrm>
        </p:spPr>
        <p:txBody>
          <a:bodyPr>
            <a:normAutofit/>
          </a:bodyPr>
          <a:lstStyle/>
          <a:p>
            <a:r>
              <a:rPr lang="en-US" sz="4000" b="1" dirty="0"/>
              <a:t>Environment Programmer</a:t>
            </a:r>
            <a:endParaRPr lang="en-PK" sz="4000" dirty="0"/>
          </a:p>
        </p:txBody>
      </p:sp>
      <p:pic>
        <p:nvPicPr>
          <p:cNvPr id="10" name="Picture 9" descr="A picture containing text, car, outdoor, parked&#10;&#10;Description automatically generated">
            <a:extLst>
              <a:ext uri="{FF2B5EF4-FFF2-40B4-BE49-F238E27FC236}">
                <a16:creationId xmlns:a16="http://schemas.microsoft.com/office/drawing/2014/main" id="{F86BF70A-2BA2-0C00-9CCF-8F5BE14BC8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" b="580"/>
          <a:stretch/>
        </p:blipFill>
        <p:spPr>
          <a:xfrm>
            <a:off x="-1" y="10"/>
            <a:ext cx="3003123" cy="1679499"/>
          </a:xfrm>
          <a:prstGeom prst="rect">
            <a:avLst/>
          </a:prstGeom>
        </p:spPr>
      </p:pic>
      <p:pic>
        <p:nvPicPr>
          <p:cNvPr id="4" name="Picture 4" descr="A picture containing text, person, person&#10;&#10;Description automatically generated">
            <a:extLst>
              <a:ext uri="{FF2B5EF4-FFF2-40B4-BE49-F238E27FC236}">
                <a16:creationId xmlns:a16="http://schemas.microsoft.com/office/drawing/2014/main" id="{50873F1E-C74C-E398-07C8-A980A4C96D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50" r="8388" b="-4"/>
          <a:stretch/>
        </p:blipFill>
        <p:spPr>
          <a:xfrm>
            <a:off x="20" y="1843285"/>
            <a:ext cx="3003103" cy="2064985"/>
          </a:xfrm>
          <a:prstGeom prst="rect">
            <a:avLst/>
          </a:prstGeom>
        </p:spPr>
      </p:pic>
      <p:pic>
        <p:nvPicPr>
          <p:cNvPr id="7" name="Picture 6" descr="A picture containing text, person, gun&#10;&#10;Description automatically generated">
            <a:extLst>
              <a:ext uri="{FF2B5EF4-FFF2-40B4-BE49-F238E27FC236}">
                <a16:creationId xmlns:a16="http://schemas.microsoft.com/office/drawing/2014/main" id="{38AB902F-A532-A659-6F29-1513DE1C11F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687" r="5" b="5"/>
          <a:stretch/>
        </p:blipFill>
        <p:spPr>
          <a:xfrm>
            <a:off x="3180257" y="1"/>
            <a:ext cx="3016307" cy="2223338"/>
          </a:xfrm>
          <a:prstGeom prst="rect">
            <a:avLst/>
          </a:prstGeom>
        </p:spPr>
      </p:pic>
      <p:pic>
        <p:nvPicPr>
          <p:cNvPr id="8" name="Picture 11" descr="A picture containing text&#10;&#10;Description automatically generated">
            <a:extLst>
              <a:ext uri="{FF2B5EF4-FFF2-40B4-BE49-F238E27FC236}">
                <a16:creationId xmlns:a16="http://schemas.microsoft.com/office/drawing/2014/main" id="{1DD99A38-0E98-B727-2907-91A06700476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7083" r="-2" b="-2"/>
          <a:stretch/>
        </p:blipFill>
        <p:spPr>
          <a:xfrm>
            <a:off x="-1" y="4079988"/>
            <a:ext cx="3003123" cy="2778013"/>
          </a:xfrm>
          <a:prstGeom prst="rect">
            <a:avLst/>
          </a:prstGeom>
        </p:spPr>
      </p:pic>
      <p:pic>
        <p:nvPicPr>
          <p:cNvPr id="6" name="Picture 5" descr="A picture containing text, person&#10;&#10;Description automatically generated">
            <a:extLst>
              <a:ext uri="{FF2B5EF4-FFF2-40B4-BE49-F238E27FC236}">
                <a16:creationId xmlns:a16="http://schemas.microsoft.com/office/drawing/2014/main" id="{F9E8AAF0-8B58-867C-BCFB-03B4A601B3A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-2" b="40072"/>
          <a:stretch/>
        </p:blipFill>
        <p:spPr>
          <a:xfrm>
            <a:off x="3180256" y="2384215"/>
            <a:ext cx="3016307" cy="2234180"/>
          </a:xfrm>
          <a:prstGeom prst="rect">
            <a:avLst/>
          </a:prstGeom>
        </p:spPr>
      </p:pic>
      <p:pic>
        <p:nvPicPr>
          <p:cNvPr id="12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5CFA92B0-5D1A-20F3-0F95-01735CEC2E3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5019" r="13875" b="4"/>
          <a:stretch/>
        </p:blipFill>
        <p:spPr>
          <a:xfrm>
            <a:off x="3180257" y="4790113"/>
            <a:ext cx="3016307" cy="2067887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45B41E1-DD69-DB20-E3A1-C0350A3939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1498152"/>
              </p:ext>
            </p:extLst>
          </p:nvPr>
        </p:nvGraphicFramePr>
        <p:xfrm>
          <a:off x="6567947" y="2400475"/>
          <a:ext cx="4785851" cy="37286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862950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FF93924A-10DF-4647-8C7A-115C017577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DAF027-2F58-5F81-B0BF-7EC13F3FB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7947" y="549249"/>
            <a:ext cx="4785851" cy="1671567"/>
          </a:xfrm>
        </p:spPr>
        <p:txBody>
          <a:bodyPr>
            <a:normAutofit/>
          </a:bodyPr>
          <a:lstStyle/>
          <a:p>
            <a:r>
              <a:rPr lang="en-US" sz="4000" b="1"/>
              <a:t>AI Programmer</a:t>
            </a:r>
            <a:endParaRPr lang="en-PK" sz="4000"/>
          </a:p>
        </p:txBody>
      </p:sp>
      <p:pic>
        <p:nvPicPr>
          <p:cNvPr id="10" name="Picture 9" descr="A picture containing text, car, outdoor, parked&#10;&#10;Description automatically generated">
            <a:extLst>
              <a:ext uri="{FF2B5EF4-FFF2-40B4-BE49-F238E27FC236}">
                <a16:creationId xmlns:a16="http://schemas.microsoft.com/office/drawing/2014/main" id="{D737BFAE-A4D5-34C8-9571-33C4AA1BD8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" b="580"/>
          <a:stretch/>
        </p:blipFill>
        <p:spPr>
          <a:xfrm>
            <a:off x="-1" y="10"/>
            <a:ext cx="3003123" cy="1679499"/>
          </a:xfrm>
          <a:prstGeom prst="rect">
            <a:avLst/>
          </a:prstGeom>
        </p:spPr>
      </p:pic>
      <p:pic>
        <p:nvPicPr>
          <p:cNvPr id="4" name="Picture 4" descr="A picture containing text, person, person&#10;&#10;Description automatically generated">
            <a:extLst>
              <a:ext uri="{FF2B5EF4-FFF2-40B4-BE49-F238E27FC236}">
                <a16:creationId xmlns:a16="http://schemas.microsoft.com/office/drawing/2014/main" id="{26D0D865-81CD-F8FC-81E9-767DDA5B0B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50" r="8388" b="-4"/>
          <a:stretch/>
        </p:blipFill>
        <p:spPr>
          <a:xfrm>
            <a:off x="20" y="1843285"/>
            <a:ext cx="3003103" cy="2064985"/>
          </a:xfrm>
          <a:prstGeom prst="rect">
            <a:avLst/>
          </a:prstGeom>
        </p:spPr>
      </p:pic>
      <p:pic>
        <p:nvPicPr>
          <p:cNvPr id="7" name="Picture 6" descr="A picture containing text, person, gun&#10;&#10;Description automatically generated">
            <a:extLst>
              <a:ext uri="{FF2B5EF4-FFF2-40B4-BE49-F238E27FC236}">
                <a16:creationId xmlns:a16="http://schemas.microsoft.com/office/drawing/2014/main" id="{ECD6E041-3897-48EE-443A-30D78A493D5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687" r="5" b="5"/>
          <a:stretch/>
        </p:blipFill>
        <p:spPr>
          <a:xfrm>
            <a:off x="3180257" y="1"/>
            <a:ext cx="3016307" cy="2223338"/>
          </a:xfrm>
          <a:prstGeom prst="rect">
            <a:avLst/>
          </a:prstGeom>
        </p:spPr>
      </p:pic>
      <p:pic>
        <p:nvPicPr>
          <p:cNvPr id="8" name="Picture 11" descr="A picture containing text&#10;&#10;Description automatically generated">
            <a:extLst>
              <a:ext uri="{FF2B5EF4-FFF2-40B4-BE49-F238E27FC236}">
                <a16:creationId xmlns:a16="http://schemas.microsoft.com/office/drawing/2014/main" id="{8227F149-B8EB-BF22-45E1-B604C57D5C9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7083" r="-2" b="-2"/>
          <a:stretch/>
        </p:blipFill>
        <p:spPr>
          <a:xfrm>
            <a:off x="-1" y="4079988"/>
            <a:ext cx="3003123" cy="2778013"/>
          </a:xfrm>
          <a:prstGeom prst="rect">
            <a:avLst/>
          </a:prstGeom>
        </p:spPr>
      </p:pic>
      <p:pic>
        <p:nvPicPr>
          <p:cNvPr id="6" name="Picture 5" descr="A picture containing text, person&#10;&#10;Description automatically generated">
            <a:extLst>
              <a:ext uri="{FF2B5EF4-FFF2-40B4-BE49-F238E27FC236}">
                <a16:creationId xmlns:a16="http://schemas.microsoft.com/office/drawing/2014/main" id="{25F013E4-0088-A91F-6C0A-4F09C55FE3D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-2" b="40072"/>
          <a:stretch/>
        </p:blipFill>
        <p:spPr>
          <a:xfrm>
            <a:off x="3180256" y="2384215"/>
            <a:ext cx="3016307" cy="2234180"/>
          </a:xfrm>
          <a:prstGeom prst="rect">
            <a:avLst/>
          </a:prstGeom>
        </p:spPr>
      </p:pic>
      <p:pic>
        <p:nvPicPr>
          <p:cNvPr id="12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132C9C69-AC0A-FBB2-B136-7C17FC63834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5019" r="13875" b="4"/>
          <a:stretch/>
        </p:blipFill>
        <p:spPr>
          <a:xfrm>
            <a:off x="3180257" y="4790113"/>
            <a:ext cx="3016307" cy="2067887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78B1831-338A-F931-16CB-64824712BC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2333820"/>
              </p:ext>
            </p:extLst>
          </p:nvPr>
        </p:nvGraphicFramePr>
        <p:xfrm>
          <a:off x="6567947" y="2118049"/>
          <a:ext cx="4785851" cy="4310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803692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2A785343-5D24-4118-A2E4-665D196F60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9" descr="A picture containing text, car, outdoor, parked&#10;&#10;Description automatically generated">
            <a:extLst>
              <a:ext uri="{FF2B5EF4-FFF2-40B4-BE49-F238E27FC236}">
                <a16:creationId xmlns:a16="http://schemas.microsoft.com/office/drawing/2014/main" id="{4E1C9B12-1F2A-408E-B0AE-C8FD2CFF47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3" b="7532"/>
          <a:stretch/>
        </p:blipFill>
        <p:spPr>
          <a:xfrm>
            <a:off x="7381876" y="1"/>
            <a:ext cx="4810125" cy="2501837"/>
          </a:xfrm>
          <a:custGeom>
            <a:avLst/>
            <a:gdLst/>
            <a:ahLst/>
            <a:cxnLst/>
            <a:rect l="l" t="t" r="r" b="b"/>
            <a:pathLst>
              <a:path w="4810125" h="2501837">
                <a:moveTo>
                  <a:pt x="1159248" y="0"/>
                </a:moveTo>
                <a:lnTo>
                  <a:pt x="4810125" y="0"/>
                </a:lnTo>
                <a:lnTo>
                  <a:pt x="4810125" y="2501837"/>
                </a:lnTo>
                <a:lnTo>
                  <a:pt x="0" y="2501837"/>
                </a:lnTo>
                <a:close/>
              </a:path>
            </a:pathLst>
          </a:custGeom>
        </p:spPr>
      </p:pic>
      <p:pic>
        <p:nvPicPr>
          <p:cNvPr id="5" name="Picture 5" descr="A picture containing text, person&#10;&#10;Description automatically generated">
            <a:extLst>
              <a:ext uri="{FF2B5EF4-FFF2-40B4-BE49-F238E27FC236}">
                <a16:creationId xmlns:a16="http://schemas.microsoft.com/office/drawing/2014/main" id="{FAE3E0E3-F7BE-4044-AC78-C20193E6A0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" b="26597"/>
          <a:stretch/>
        </p:blipFill>
        <p:spPr>
          <a:xfrm>
            <a:off x="5374639" y="2663706"/>
            <a:ext cx="4626927" cy="4197911"/>
          </a:xfrm>
          <a:custGeom>
            <a:avLst/>
            <a:gdLst/>
            <a:ahLst/>
            <a:cxnLst/>
            <a:rect l="l" t="t" r="r" b="b"/>
            <a:pathLst>
              <a:path w="4626927" h="4197911">
                <a:moveTo>
                  <a:pt x="1945141" y="0"/>
                </a:moveTo>
                <a:lnTo>
                  <a:pt x="1951364" y="0"/>
                </a:lnTo>
                <a:lnTo>
                  <a:pt x="3141155" y="0"/>
                </a:lnTo>
                <a:lnTo>
                  <a:pt x="4626927" y="0"/>
                </a:lnTo>
                <a:lnTo>
                  <a:pt x="2681786" y="4197911"/>
                </a:lnTo>
                <a:lnTo>
                  <a:pt x="0" y="4197911"/>
                </a:lnTo>
                <a:close/>
              </a:path>
            </a:pathLst>
          </a:custGeom>
        </p:spPr>
      </p:pic>
      <p:sp>
        <p:nvSpPr>
          <p:cNvPr id="20" name="Freeform 11">
            <a:extLst>
              <a:ext uri="{FF2B5EF4-FFF2-40B4-BE49-F238E27FC236}">
                <a16:creationId xmlns:a16="http://schemas.microsoft.com/office/drawing/2014/main" id="{32F4D216-10B7-4DCA-A0A1-068E9E32F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2660091"/>
            <a:ext cx="7122523" cy="4197911"/>
          </a:xfrm>
          <a:custGeom>
            <a:avLst/>
            <a:gdLst>
              <a:gd name="connsiteX0" fmla="*/ 0 w 7122523"/>
              <a:gd name="connsiteY0" fmla="*/ 4197911 h 4197911"/>
              <a:gd name="connsiteX1" fmla="*/ 7122523 w 7122523"/>
              <a:gd name="connsiteY1" fmla="*/ 4197911 h 4197911"/>
              <a:gd name="connsiteX2" fmla="*/ 5177382 w 7122523"/>
              <a:gd name="connsiteY2" fmla="*/ 0 h 4197911"/>
              <a:gd name="connsiteX3" fmla="*/ 5171159 w 7122523"/>
              <a:gd name="connsiteY3" fmla="*/ 0 h 4197911"/>
              <a:gd name="connsiteX4" fmla="*/ 3981368 w 7122523"/>
              <a:gd name="connsiteY4" fmla="*/ 0 h 4197911"/>
              <a:gd name="connsiteX5" fmla="*/ 2331323 w 7122523"/>
              <a:gd name="connsiteY5" fmla="*/ 0 h 4197911"/>
              <a:gd name="connsiteX6" fmla="*/ 0 w 7122523"/>
              <a:gd name="connsiteY6" fmla="*/ 0 h 4197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22523" h="4197911">
                <a:moveTo>
                  <a:pt x="0" y="4197911"/>
                </a:moveTo>
                <a:lnTo>
                  <a:pt x="7122523" y="4197911"/>
                </a:lnTo>
                <a:lnTo>
                  <a:pt x="5177382" y="0"/>
                </a:lnTo>
                <a:lnTo>
                  <a:pt x="5171159" y="0"/>
                </a:lnTo>
                <a:lnTo>
                  <a:pt x="3981368" y="0"/>
                </a:lnTo>
                <a:lnTo>
                  <a:pt x="2331323" y="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33312378-4F12-4452-B8D9-4C80E16E2E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2388" y="3098042"/>
            <a:ext cx="5308979" cy="8529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Team behind Games</a:t>
            </a:r>
          </a:p>
        </p:txBody>
      </p:sp>
      <p:pic>
        <p:nvPicPr>
          <p:cNvPr id="7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27D3F3DA-64A3-44B6-A463-BD9ED323719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794" r="13642" b="-4"/>
          <a:stretch/>
        </p:blipFill>
        <p:spPr>
          <a:xfrm>
            <a:off x="4675537" y="-1"/>
            <a:ext cx="3677817" cy="2505456"/>
          </a:xfrm>
          <a:custGeom>
            <a:avLst/>
            <a:gdLst/>
            <a:ahLst/>
            <a:cxnLst/>
            <a:rect l="l" t="t" r="r" b="b"/>
            <a:pathLst>
              <a:path w="3677817" h="2505456">
                <a:moveTo>
                  <a:pt x="1160926" y="0"/>
                </a:moveTo>
                <a:lnTo>
                  <a:pt x="3677817" y="0"/>
                </a:lnTo>
                <a:lnTo>
                  <a:pt x="2516891" y="2505456"/>
                </a:lnTo>
                <a:lnTo>
                  <a:pt x="0" y="2505456"/>
                </a:lnTo>
                <a:close/>
              </a:path>
            </a:pathLst>
          </a:custGeom>
        </p:spPr>
      </p:pic>
      <p:pic>
        <p:nvPicPr>
          <p:cNvPr id="4" name="Picture 4" descr="A picture containing text, person, person&#10;&#10;Description automatically generated">
            <a:extLst>
              <a:ext uri="{FF2B5EF4-FFF2-40B4-BE49-F238E27FC236}">
                <a16:creationId xmlns:a16="http://schemas.microsoft.com/office/drawing/2014/main" id="{82CB9990-ACB1-496E-94A9-F85F9193D0A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717" r="11647" b="-4"/>
          <a:stretch/>
        </p:blipFill>
        <p:spPr>
          <a:xfrm>
            <a:off x="2280734" y="2"/>
            <a:ext cx="3393943" cy="2502843"/>
          </a:xfrm>
          <a:custGeom>
            <a:avLst/>
            <a:gdLst/>
            <a:ahLst/>
            <a:cxnLst/>
            <a:rect l="l" t="t" r="r" b="b"/>
            <a:pathLst>
              <a:path w="3393943" h="2502843">
                <a:moveTo>
                  <a:pt x="1159715" y="0"/>
                </a:moveTo>
                <a:lnTo>
                  <a:pt x="3393943" y="0"/>
                </a:lnTo>
                <a:lnTo>
                  <a:pt x="2234228" y="2502843"/>
                </a:lnTo>
                <a:lnTo>
                  <a:pt x="0" y="2502843"/>
                </a:lnTo>
                <a:close/>
              </a:path>
            </a:pathLst>
          </a:custGeom>
        </p:spPr>
      </p:pic>
      <p:pic>
        <p:nvPicPr>
          <p:cNvPr id="6" name="Picture 6" descr="A picture containing text, person, gun&#10;&#10;Description automatically generated">
            <a:extLst>
              <a:ext uri="{FF2B5EF4-FFF2-40B4-BE49-F238E27FC236}">
                <a16:creationId xmlns:a16="http://schemas.microsoft.com/office/drawing/2014/main" id="{4B448491-8757-4CEB-82FE-360713BC8A0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2697" r="4214" b="-3"/>
          <a:stretch/>
        </p:blipFill>
        <p:spPr>
          <a:xfrm>
            <a:off x="3" y="-6235"/>
            <a:ext cx="3255403" cy="2505456"/>
          </a:xfrm>
          <a:custGeom>
            <a:avLst/>
            <a:gdLst/>
            <a:ahLst/>
            <a:cxnLst/>
            <a:rect l="l" t="t" r="r" b="b"/>
            <a:pathLst>
              <a:path w="3255403" h="2505456">
                <a:moveTo>
                  <a:pt x="0" y="0"/>
                </a:moveTo>
                <a:lnTo>
                  <a:pt x="3255403" y="0"/>
                </a:lnTo>
                <a:lnTo>
                  <a:pt x="2094477" y="2505456"/>
                </a:lnTo>
                <a:lnTo>
                  <a:pt x="0" y="2505456"/>
                </a:lnTo>
                <a:close/>
              </a:path>
            </a:pathLst>
          </a:custGeom>
        </p:spPr>
      </p:pic>
      <p:sp>
        <p:nvSpPr>
          <p:cNvPr id="2" name="TextBox 1"/>
          <p:cNvSpPr txBox="1"/>
          <p:nvPr/>
        </p:nvSpPr>
        <p:spPr>
          <a:xfrm>
            <a:off x="682388" y="3951027"/>
            <a:ext cx="4746863" cy="27149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FFFF"/>
                </a:solidFill>
              </a:rPr>
              <a:t>Artist</a:t>
            </a:r>
            <a:endParaRPr lang="en-US" sz="2400" b="1" dirty="0">
              <a:solidFill>
                <a:srgbClr val="FFFFFF"/>
              </a:solidFill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How the game should look like</a:t>
            </a:r>
            <a:endParaRPr lang="en-US" sz="2400" dirty="0">
              <a:solidFill>
                <a:srgbClr val="FFFFFF"/>
              </a:solidFill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character model</a:t>
            </a:r>
            <a:endParaRPr lang="en-US" sz="2400" dirty="0">
              <a:solidFill>
                <a:srgbClr val="FFFFFF"/>
              </a:solidFill>
              <a:cs typeface="Calibri"/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character e.g. Player artist</a:t>
            </a:r>
            <a:endParaRPr lang="en-US" sz="2400" dirty="0">
              <a:solidFill>
                <a:srgbClr val="FFFFFF"/>
              </a:solidFill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Level artist</a:t>
            </a:r>
            <a:endParaRPr lang="en-US" sz="2400" dirty="0">
              <a:solidFill>
                <a:srgbClr val="FFFFFF"/>
              </a:solidFill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</a:endParaRPr>
          </a:p>
        </p:txBody>
      </p:sp>
      <p:pic>
        <p:nvPicPr>
          <p:cNvPr id="10" name="Picture 11" descr="A picture containing text&#10;&#10;Description automatically generated">
            <a:extLst>
              <a:ext uri="{FF2B5EF4-FFF2-40B4-BE49-F238E27FC236}">
                <a16:creationId xmlns:a16="http://schemas.microsoft.com/office/drawing/2014/main" id="{5B4C3F95-6991-4E08-B966-9F73F3AD96A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910" r="2960" b="2"/>
          <a:stretch/>
        </p:blipFill>
        <p:spPr>
          <a:xfrm>
            <a:off x="8264962" y="2660089"/>
            <a:ext cx="3927039" cy="4197911"/>
          </a:xfrm>
          <a:custGeom>
            <a:avLst/>
            <a:gdLst/>
            <a:ahLst/>
            <a:cxnLst/>
            <a:rect l="l" t="t" r="r" b="b"/>
            <a:pathLst>
              <a:path w="3927039" h="4197911">
                <a:moveTo>
                  <a:pt x="1945141" y="0"/>
                </a:moveTo>
                <a:lnTo>
                  <a:pt x="1951364" y="0"/>
                </a:lnTo>
                <a:lnTo>
                  <a:pt x="3141155" y="0"/>
                </a:lnTo>
                <a:lnTo>
                  <a:pt x="3927039" y="0"/>
                </a:lnTo>
                <a:lnTo>
                  <a:pt x="3927039" y="4194293"/>
                </a:lnTo>
                <a:lnTo>
                  <a:pt x="2683462" y="4194293"/>
                </a:lnTo>
                <a:lnTo>
                  <a:pt x="2681786" y="4197911"/>
                </a:lnTo>
                <a:lnTo>
                  <a:pt x="0" y="4197911"/>
                </a:lnTo>
                <a:close/>
              </a:path>
            </a:pathLst>
          </a:cu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742FDDF-D33B-4390-800E-04FCD6A6EDA4}"/>
              </a:ext>
            </a:extLst>
          </p:cNvPr>
          <p:cNvSpPr txBox="1"/>
          <p:nvPr/>
        </p:nvSpPr>
        <p:spPr>
          <a:xfrm>
            <a:off x="8017253" y="2274491"/>
            <a:ext cx="4006679" cy="390247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091815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FF93924A-10DF-4647-8C7A-115C017577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8AC239-C7DD-0F59-D855-D753DAA24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7947" y="549249"/>
            <a:ext cx="4785851" cy="1671567"/>
          </a:xfrm>
        </p:spPr>
        <p:txBody>
          <a:bodyPr>
            <a:normAutofit/>
          </a:bodyPr>
          <a:lstStyle/>
          <a:p>
            <a:r>
              <a:rPr lang="en-US" sz="4000" b="1"/>
              <a:t>Artist</a:t>
            </a:r>
            <a:endParaRPr lang="en-PK" sz="4000"/>
          </a:p>
        </p:txBody>
      </p:sp>
      <p:pic>
        <p:nvPicPr>
          <p:cNvPr id="9" name="Picture 9" descr="A picture containing text, car, outdoor, parked&#10;&#10;Description automatically generated">
            <a:extLst>
              <a:ext uri="{FF2B5EF4-FFF2-40B4-BE49-F238E27FC236}">
                <a16:creationId xmlns:a16="http://schemas.microsoft.com/office/drawing/2014/main" id="{1577B6A1-39BC-E73B-2315-44891A794F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" b="580"/>
          <a:stretch/>
        </p:blipFill>
        <p:spPr>
          <a:xfrm>
            <a:off x="-1" y="10"/>
            <a:ext cx="3003123" cy="1679499"/>
          </a:xfrm>
          <a:prstGeom prst="rect">
            <a:avLst/>
          </a:prstGeom>
        </p:spPr>
      </p:pic>
      <p:pic>
        <p:nvPicPr>
          <p:cNvPr id="4" name="Picture 4" descr="A picture containing text, person, person&#10;&#10;Description automatically generated">
            <a:extLst>
              <a:ext uri="{FF2B5EF4-FFF2-40B4-BE49-F238E27FC236}">
                <a16:creationId xmlns:a16="http://schemas.microsoft.com/office/drawing/2014/main" id="{E1727E83-439B-F5B0-E4F0-837A18BC9E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50" r="8388" b="-4"/>
          <a:stretch/>
        </p:blipFill>
        <p:spPr>
          <a:xfrm>
            <a:off x="20" y="1843285"/>
            <a:ext cx="3003103" cy="2064985"/>
          </a:xfrm>
          <a:prstGeom prst="rect">
            <a:avLst/>
          </a:prstGeom>
        </p:spPr>
      </p:pic>
      <p:pic>
        <p:nvPicPr>
          <p:cNvPr id="6" name="Picture 6" descr="A picture containing text, person, gun&#10;&#10;Description automatically generated">
            <a:extLst>
              <a:ext uri="{FF2B5EF4-FFF2-40B4-BE49-F238E27FC236}">
                <a16:creationId xmlns:a16="http://schemas.microsoft.com/office/drawing/2014/main" id="{B863EB6F-C86D-B702-8D4B-EDB1572DDF1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687" r="5" b="5"/>
          <a:stretch/>
        </p:blipFill>
        <p:spPr>
          <a:xfrm>
            <a:off x="3180257" y="1"/>
            <a:ext cx="3016307" cy="2223338"/>
          </a:xfrm>
          <a:prstGeom prst="rect">
            <a:avLst/>
          </a:prstGeom>
        </p:spPr>
      </p:pic>
      <p:pic>
        <p:nvPicPr>
          <p:cNvPr id="7" name="Picture 11" descr="A picture containing text&#10;&#10;Description automatically generated">
            <a:extLst>
              <a:ext uri="{FF2B5EF4-FFF2-40B4-BE49-F238E27FC236}">
                <a16:creationId xmlns:a16="http://schemas.microsoft.com/office/drawing/2014/main" id="{8F4E7144-5000-4CD2-E87A-0F10EFE26AB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7083" r="-2" b="-2"/>
          <a:stretch/>
        </p:blipFill>
        <p:spPr>
          <a:xfrm>
            <a:off x="-1" y="4079988"/>
            <a:ext cx="3003123" cy="2778013"/>
          </a:xfrm>
          <a:prstGeom prst="rect">
            <a:avLst/>
          </a:prstGeom>
        </p:spPr>
      </p:pic>
      <p:pic>
        <p:nvPicPr>
          <p:cNvPr id="5" name="Picture 5" descr="A picture containing text, person&#10;&#10;Description automatically generated">
            <a:extLst>
              <a:ext uri="{FF2B5EF4-FFF2-40B4-BE49-F238E27FC236}">
                <a16:creationId xmlns:a16="http://schemas.microsoft.com/office/drawing/2014/main" id="{C5BE626C-783B-9993-B13F-EE4AA64192C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-2" b="40072"/>
          <a:stretch/>
        </p:blipFill>
        <p:spPr>
          <a:xfrm>
            <a:off x="3180256" y="2384215"/>
            <a:ext cx="3016307" cy="2234180"/>
          </a:xfrm>
          <a:prstGeom prst="rect">
            <a:avLst/>
          </a:prstGeom>
        </p:spPr>
      </p:pic>
      <p:pic>
        <p:nvPicPr>
          <p:cNvPr id="21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BAC68B04-CA72-FC0B-9558-3131623F293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5019" r="13875" b="4"/>
          <a:stretch/>
        </p:blipFill>
        <p:spPr>
          <a:xfrm>
            <a:off x="3180257" y="4790113"/>
            <a:ext cx="3016307" cy="20678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834CF-F1BD-17E0-020D-ACB3419E0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7947" y="2400475"/>
            <a:ext cx="4785851" cy="3728611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Role:</a:t>
            </a:r>
            <a:r>
              <a:rPr lang="en-US" sz="1800" dirty="0"/>
              <a:t> Responsible for the visual aspects of a game. They create the artwork, models, textures, and animations that determine how the game looks and feels.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Tasks:</a:t>
            </a:r>
            <a:endParaRPr lang="en-US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Work on creating characters, environments, user interfaces, and visual effects.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Collaborate with game designers and programmers to ensure the art aligns with the game's vision and gameplay requirements.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Use various tools and software for 2D and 3D art creation, such as Photoshop, Blender, Maya, or 3ds Max.</a:t>
            </a:r>
          </a:p>
          <a:p>
            <a:endParaRPr lang="en-PK" sz="1800" dirty="0"/>
          </a:p>
        </p:txBody>
      </p:sp>
    </p:spTree>
    <p:extLst>
      <p:ext uri="{BB962C8B-B14F-4D97-AF65-F5344CB8AC3E}">
        <p14:creationId xmlns:p14="http://schemas.microsoft.com/office/powerpoint/2010/main" val="15845651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FF93924A-10DF-4647-8C7A-115C017577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0A6E1E-A10A-3FA6-238E-8FE3B1370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7947" y="549249"/>
            <a:ext cx="4785851" cy="1671567"/>
          </a:xfrm>
        </p:spPr>
        <p:txBody>
          <a:bodyPr>
            <a:normAutofit/>
          </a:bodyPr>
          <a:lstStyle/>
          <a:p>
            <a:r>
              <a:rPr lang="en-US" sz="4000" b="1"/>
              <a:t>Character Artist</a:t>
            </a:r>
            <a:endParaRPr lang="en-PK" sz="4000"/>
          </a:p>
        </p:txBody>
      </p:sp>
      <p:pic>
        <p:nvPicPr>
          <p:cNvPr id="9" name="Picture 9" descr="A picture containing text, car, outdoor, parked&#10;&#10;Description automatically generated">
            <a:extLst>
              <a:ext uri="{FF2B5EF4-FFF2-40B4-BE49-F238E27FC236}">
                <a16:creationId xmlns:a16="http://schemas.microsoft.com/office/drawing/2014/main" id="{C0202E8B-D17F-CA99-4772-6EF69DD863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" b="580"/>
          <a:stretch/>
        </p:blipFill>
        <p:spPr>
          <a:xfrm>
            <a:off x="-1" y="10"/>
            <a:ext cx="3003123" cy="1679499"/>
          </a:xfrm>
          <a:prstGeom prst="rect">
            <a:avLst/>
          </a:prstGeom>
        </p:spPr>
      </p:pic>
      <p:pic>
        <p:nvPicPr>
          <p:cNvPr id="4" name="Picture 4" descr="A picture containing text, person, person&#10;&#10;Description automatically generated">
            <a:extLst>
              <a:ext uri="{FF2B5EF4-FFF2-40B4-BE49-F238E27FC236}">
                <a16:creationId xmlns:a16="http://schemas.microsoft.com/office/drawing/2014/main" id="{B5D0C479-A483-3B6A-B1CD-F4BAD6B586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50" r="8388" b="-4"/>
          <a:stretch/>
        </p:blipFill>
        <p:spPr>
          <a:xfrm>
            <a:off x="20" y="1843285"/>
            <a:ext cx="3003103" cy="2064985"/>
          </a:xfrm>
          <a:prstGeom prst="rect">
            <a:avLst/>
          </a:prstGeom>
        </p:spPr>
      </p:pic>
      <p:pic>
        <p:nvPicPr>
          <p:cNvPr id="6" name="Picture 6" descr="A picture containing text, person, gun&#10;&#10;Description automatically generated">
            <a:extLst>
              <a:ext uri="{FF2B5EF4-FFF2-40B4-BE49-F238E27FC236}">
                <a16:creationId xmlns:a16="http://schemas.microsoft.com/office/drawing/2014/main" id="{1DF1904D-45F4-4FF9-DABA-385B3D1EBB0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687" r="5" b="5"/>
          <a:stretch/>
        </p:blipFill>
        <p:spPr>
          <a:xfrm>
            <a:off x="3180257" y="1"/>
            <a:ext cx="3016307" cy="2223338"/>
          </a:xfrm>
          <a:prstGeom prst="rect">
            <a:avLst/>
          </a:prstGeom>
        </p:spPr>
      </p:pic>
      <p:pic>
        <p:nvPicPr>
          <p:cNvPr id="7" name="Picture 11" descr="A picture containing text&#10;&#10;Description automatically generated">
            <a:extLst>
              <a:ext uri="{FF2B5EF4-FFF2-40B4-BE49-F238E27FC236}">
                <a16:creationId xmlns:a16="http://schemas.microsoft.com/office/drawing/2014/main" id="{76CAEFC4-2C6E-05B4-67F1-FD883DB0E7D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7083" r="-2" b="-2"/>
          <a:stretch/>
        </p:blipFill>
        <p:spPr>
          <a:xfrm>
            <a:off x="-1" y="4079988"/>
            <a:ext cx="3003123" cy="2778013"/>
          </a:xfrm>
          <a:prstGeom prst="rect">
            <a:avLst/>
          </a:prstGeom>
        </p:spPr>
      </p:pic>
      <p:pic>
        <p:nvPicPr>
          <p:cNvPr id="5" name="Picture 5" descr="A picture containing text, person&#10;&#10;Description automatically generated">
            <a:extLst>
              <a:ext uri="{FF2B5EF4-FFF2-40B4-BE49-F238E27FC236}">
                <a16:creationId xmlns:a16="http://schemas.microsoft.com/office/drawing/2014/main" id="{82468150-3C3C-1602-4682-51D389630E0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-2" b="40072"/>
          <a:stretch/>
        </p:blipFill>
        <p:spPr>
          <a:xfrm>
            <a:off x="3180256" y="2384215"/>
            <a:ext cx="3016307" cy="2234180"/>
          </a:xfrm>
          <a:prstGeom prst="rect">
            <a:avLst/>
          </a:prstGeom>
        </p:spPr>
      </p:pic>
      <p:pic>
        <p:nvPicPr>
          <p:cNvPr id="21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2AF12A87-0AE1-3BA3-88B2-9F7B3F81DC9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5019" r="13875" b="4"/>
          <a:stretch/>
        </p:blipFill>
        <p:spPr>
          <a:xfrm>
            <a:off x="3180257" y="4790113"/>
            <a:ext cx="3016307" cy="20678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B9731-07CB-DE6B-2DD8-F05A1CC56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7947" y="2400475"/>
            <a:ext cx="4785851" cy="3728611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Role:</a:t>
            </a:r>
            <a:r>
              <a:rPr lang="en-US" sz="1600" dirty="0"/>
              <a:t> Focuses on creating the visual design and 3D models for characters in the game, including the main player, enemies, NPCs, and creatures.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Tasks: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Design characters based on the game’s concept and style, ensuring they fit within the game's universe.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Sculpt and model character details, such as facial features, clothing, armor, and accessories.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Apply textures, materials, and colors to give the character a finished appearance.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May also be involved in rigging (adding a skeleton for animation) and creating character animations.</a:t>
            </a:r>
          </a:p>
          <a:p>
            <a:endParaRPr lang="en-PK" sz="1600" dirty="0"/>
          </a:p>
        </p:txBody>
      </p:sp>
    </p:spTree>
    <p:extLst>
      <p:ext uri="{BB962C8B-B14F-4D97-AF65-F5344CB8AC3E}">
        <p14:creationId xmlns:p14="http://schemas.microsoft.com/office/powerpoint/2010/main" val="29014623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FF93924A-10DF-4647-8C7A-115C017577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DFEBEB-0699-3C8D-9D13-802FFBF9E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7947" y="549249"/>
            <a:ext cx="4785851" cy="1671567"/>
          </a:xfrm>
        </p:spPr>
        <p:txBody>
          <a:bodyPr>
            <a:normAutofit/>
          </a:bodyPr>
          <a:lstStyle/>
          <a:p>
            <a:r>
              <a:rPr lang="en-US" sz="4000" b="1"/>
              <a:t>Player Artist</a:t>
            </a:r>
            <a:endParaRPr lang="en-PK" sz="4000"/>
          </a:p>
        </p:txBody>
      </p:sp>
      <p:pic>
        <p:nvPicPr>
          <p:cNvPr id="9" name="Picture 9" descr="A picture containing text, car, outdoor, parked&#10;&#10;Description automatically generated">
            <a:extLst>
              <a:ext uri="{FF2B5EF4-FFF2-40B4-BE49-F238E27FC236}">
                <a16:creationId xmlns:a16="http://schemas.microsoft.com/office/drawing/2014/main" id="{A035014B-3BE1-599D-0BF5-B847A54168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" b="580"/>
          <a:stretch/>
        </p:blipFill>
        <p:spPr>
          <a:xfrm>
            <a:off x="-1" y="10"/>
            <a:ext cx="3003123" cy="1679499"/>
          </a:xfrm>
          <a:prstGeom prst="rect">
            <a:avLst/>
          </a:prstGeom>
        </p:spPr>
      </p:pic>
      <p:pic>
        <p:nvPicPr>
          <p:cNvPr id="4" name="Picture 4" descr="A picture containing text, person, person&#10;&#10;Description automatically generated">
            <a:extLst>
              <a:ext uri="{FF2B5EF4-FFF2-40B4-BE49-F238E27FC236}">
                <a16:creationId xmlns:a16="http://schemas.microsoft.com/office/drawing/2014/main" id="{2E55C4AC-D3F7-9524-DE19-FEAC14EF93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50" r="8388" b="-4"/>
          <a:stretch/>
        </p:blipFill>
        <p:spPr>
          <a:xfrm>
            <a:off x="20" y="1843285"/>
            <a:ext cx="3003103" cy="2064985"/>
          </a:xfrm>
          <a:prstGeom prst="rect">
            <a:avLst/>
          </a:prstGeom>
        </p:spPr>
      </p:pic>
      <p:pic>
        <p:nvPicPr>
          <p:cNvPr id="6" name="Picture 6" descr="A picture containing text, person, gun&#10;&#10;Description automatically generated">
            <a:extLst>
              <a:ext uri="{FF2B5EF4-FFF2-40B4-BE49-F238E27FC236}">
                <a16:creationId xmlns:a16="http://schemas.microsoft.com/office/drawing/2014/main" id="{57C21800-5991-80CD-C835-424A009C438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687" r="5" b="5"/>
          <a:stretch/>
        </p:blipFill>
        <p:spPr>
          <a:xfrm>
            <a:off x="3180257" y="1"/>
            <a:ext cx="3016307" cy="2223338"/>
          </a:xfrm>
          <a:prstGeom prst="rect">
            <a:avLst/>
          </a:prstGeom>
        </p:spPr>
      </p:pic>
      <p:pic>
        <p:nvPicPr>
          <p:cNvPr id="7" name="Picture 11" descr="A picture containing text&#10;&#10;Description automatically generated">
            <a:extLst>
              <a:ext uri="{FF2B5EF4-FFF2-40B4-BE49-F238E27FC236}">
                <a16:creationId xmlns:a16="http://schemas.microsoft.com/office/drawing/2014/main" id="{5E84E67A-9FB9-BCE2-B44E-0F0FFBE459A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7083" r="-2" b="-2"/>
          <a:stretch/>
        </p:blipFill>
        <p:spPr>
          <a:xfrm>
            <a:off x="-1" y="4079988"/>
            <a:ext cx="3003123" cy="2778013"/>
          </a:xfrm>
          <a:prstGeom prst="rect">
            <a:avLst/>
          </a:prstGeom>
        </p:spPr>
      </p:pic>
      <p:pic>
        <p:nvPicPr>
          <p:cNvPr id="5" name="Picture 5" descr="A picture containing text, person&#10;&#10;Description automatically generated">
            <a:extLst>
              <a:ext uri="{FF2B5EF4-FFF2-40B4-BE49-F238E27FC236}">
                <a16:creationId xmlns:a16="http://schemas.microsoft.com/office/drawing/2014/main" id="{B42EF026-3051-8316-07F4-A50202A94C2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-2" b="40072"/>
          <a:stretch/>
        </p:blipFill>
        <p:spPr>
          <a:xfrm>
            <a:off x="3180256" y="2384215"/>
            <a:ext cx="3016307" cy="2234180"/>
          </a:xfrm>
          <a:prstGeom prst="rect">
            <a:avLst/>
          </a:prstGeom>
        </p:spPr>
      </p:pic>
      <p:pic>
        <p:nvPicPr>
          <p:cNvPr id="14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75E3CFE5-C89A-8E36-07C9-AC79A2A74CC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5019" r="13875" b="4"/>
          <a:stretch/>
        </p:blipFill>
        <p:spPr>
          <a:xfrm>
            <a:off x="3180257" y="4790113"/>
            <a:ext cx="3016307" cy="20678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645A6-307C-E606-ED73-61DCE7FAB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7947" y="2400475"/>
            <a:ext cx="4785851" cy="372861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Role:</a:t>
            </a:r>
            <a:r>
              <a:rPr lang="en-US" sz="1800" dirty="0"/>
              <a:t> Specializes in creating the main character(s) or avatars that players will control.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Tasks:</a:t>
            </a:r>
            <a:endParaRPr lang="en-US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Focus on the details of the player's character, including different outfits, weaponry, and movement animations.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Work closely with animators to ensure that the player's movements look natural and realistic.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Update the player character's design to accommodate new features or changes during development.</a:t>
            </a:r>
          </a:p>
        </p:txBody>
      </p:sp>
    </p:spTree>
    <p:extLst>
      <p:ext uri="{BB962C8B-B14F-4D97-AF65-F5344CB8AC3E}">
        <p14:creationId xmlns:p14="http://schemas.microsoft.com/office/powerpoint/2010/main" val="20665902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FF93924A-10DF-4647-8C7A-115C017577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B628D8-0D5C-D449-92AC-DFD50C1A1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7947" y="549249"/>
            <a:ext cx="4785851" cy="1671567"/>
          </a:xfrm>
        </p:spPr>
        <p:txBody>
          <a:bodyPr>
            <a:normAutofit/>
          </a:bodyPr>
          <a:lstStyle/>
          <a:p>
            <a:r>
              <a:rPr lang="en-US" sz="4000" b="1"/>
              <a:t>Level Artist</a:t>
            </a:r>
            <a:endParaRPr lang="en-PK" sz="4000"/>
          </a:p>
        </p:txBody>
      </p:sp>
      <p:pic>
        <p:nvPicPr>
          <p:cNvPr id="9" name="Picture 9" descr="A picture containing text, car, outdoor, parked&#10;&#10;Description automatically generated">
            <a:extLst>
              <a:ext uri="{FF2B5EF4-FFF2-40B4-BE49-F238E27FC236}">
                <a16:creationId xmlns:a16="http://schemas.microsoft.com/office/drawing/2014/main" id="{69046994-B7E0-FB36-928F-41ACC87E9B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" b="580"/>
          <a:stretch/>
        </p:blipFill>
        <p:spPr>
          <a:xfrm>
            <a:off x="-1" y="10"/>
            <a:ext cx="3003123" cy="1679499"/>
          </a:xfrm>
          <a:prstGeom prst="rect">
            <a:avLst/>
          </a:prstGeom>
        </p:spPr>
      </p:pic>
      <p:pic>
        <p:nvPicPr>
          <p:cNvPr id="4" name="Picture 4" descr="A picture containing text, person, person&#10;&#10;Description automatically generated">
            <a:extLst>
              <a:ext uri="{FF2B5EF4-FFF2-40B4-BE49-F238E27FC236}">
                <a16:creationId xmlns:a16="http://schemas.microsoft.com/office/drawing/2014/main" id="{B13ADCAD-8FED-0F9E-FB1E-FCA7CFCE14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50" r="8388" b="-4"/>
          <a:stretch/>
        </p:blipFill>
        <p:spPr>
          <a:xfrm>
            <a:off x="20" y="1843285"/>
            <a:ext cx="3003103" cy="2064985"/>
          </a:xfrm>
          <a:prstGeom prst="rect">
            <a:avLst/>
          </a:prstGeom>
        </p:spPr>
      </p:pic>
      <p:pic>
        <p:nvPicPr>
          <p:cNvPr id="6" name="Picture 6" descr="A picture containing text, person, gun&#10;&#10;Description automatically generated">
            <a:extLst>
              <a:ext uri="{FF2B5EF4-FFF2-40B4-BE49-F238E27FC236}">
                <a16:creationId xmlns:a16="http://schemas.microsoft.com/office/drawing/2014/main" id="{DC98E96D-8EEF-9665-67F1-AD72BD7B166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687" r="5" b="5"/>
          <a:stretch/>
        </p:blipFill>
        <p:spPr>
          <a:xfrm>
            <a:off x="3180257" y="1"/>
            <a:ext cx="3016307" cy="2223338"/>
          </a:xfrm>
          <a:prstGeom prst="rect">
            <a:avLst/>
          </a:prstGeom>
        </p:spPr>
      </p:pic>
      <p:pic>
        <p:nvPicPr>
          <p:cNvPr id="7" name="Picture 11" descr="A picture containing text&#10;&#10;Description automatically generated">
            <a:extLst>
              <a:ext uri="{FF2B5EF4-FFF2-40B4-BE49-F238E27FC236}">
                <a16:creationId xmlns:a16="http://schemas.microsoft.com/office/drawing/2014/main" id="{FD402D28-0FDD-A691-0F83-4BC7D49DABD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7083" r="-2" b="-2"/>
          <a:stretch/>
        </p:blipFill>
        <p:spPr>
          <a:xfrm>
            <a:off x="-1" y="4079988"/>
            <a:ext cx="3003123" cy="2778013"/>
          </a:xfrm>
          <a:prstGeom prst="rect">
            <a:avLst/>
          </a:prstGeom>
        </p:spPr>
      </p:pic>
      <p:pic>
        <p:nvPicPr>
          <p:cNvPr id="5" name="Picture 5" descr="A picture containing text, person&#10;&#10;Description automatically generated">
            <a:extLst>
              <a:ext uri="{FF2B5EF4-FFF2-40B4-BE49-F238E27FC236}">
                <a16:creationId xmlns:a16="http://schemas.microsoft.com/office/drawing/2014/main" id="{0CEF4765-FE17-4223-055E-1893C201D12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-2" b="40072"/>
          <a:stretch/>
        </p:blipFill>
        <p:spPr>
          <a:xfrm>
            <a:off x="3180256" y="2384215"/>
            <a:ext cx="3016307" cy="2234180"/>
          </a:xfrm>
          <a:prstGeom prst="rect">
            <a:avLst/>
          </a:prstGeom>
        </p:spPr>
      </p:pic>
      <p:pic>
        <p:nvPicPr>
          <p:cNvPr id="16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096EBAF8-0892-FDCE-DC0F-7E4E87C3E80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5019" r="13875" b="4"/>
          <a:stretch/>
        </p:blipFill>
        <p:spPr>
          <a:xfrm>
            <a:off x="3180257" y="4790113"/>
            <a:ext cx="3016307" cy="20678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FB677-69D7-9AC5-29A7-1846A3A58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7947" y="2400475"/>
            <a:ext cx="4785851" cy="3728611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Role:</a:t>
            </a:r>
            <a:r>
              <a:rPr lang="en-US" sz="1600" dirty="0"/>
              <a:t> Responsible for designing and creating the visual elements of the game’s levels or environments.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Tasks: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Build 3D models and textures for terrain, buildings, foliage, and other environmental assets.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Arrange and place assets in the game world to create visually appealing and functional levels.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Work with level designers to ensure the environments support gameplay mechanics and objectives.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Add visual details like lighting, shadows, and effects to enhance the overall atmosphere of the level.</a:t>
            </a:r>
          </a:p>
          <a:p>
            <a:r>
              <a:rPr lang="en-US" sz="1600" dirty="0"/>
              <a:t>These different types of artists bring the game world to life, creating a visually engaging experience that supports the story and gameplay.</a:t>
            </a:r>
          </a:p>
          <a:p>
            <a:endParaRPr lang="en-PK" sz="1600" dirty="0"/>
          </a:p>
        </p:txBody>
      </p:sp>
    </p:spTree>
    <p:extLst>
      <p:ext uri="{BB962C8B-B14F-4D97-AF65-F5344CB8AC3E}">
        <p14:creationId xmlns:p14="http://schemas.microsoft.com/office/powerpoint/2010/main" val="18952933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2C63567-9A18-430B-817B-152D609F5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33312378-4F12-4452-B8D9-4C80E16E2E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67955" y="543070"/>
            <a:ext cx="4785837" cy="16818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Team behind Games</a:t>
            </a:r>
          </a:p>
        </p:txBody>
      </p:sp>
      <p:pic>
        <p:nvPicPr>
          <p:cNvPr id="4" name="Picture 4" descr="A picture containing text, person, person&#10;&#10;Description automatically generated">
            <a:extLst>
              <a:ext uri="{FF2B5EF4-FFF2-40B4-BE49-F238E27FC236}">
                <a16:creationId xmlns:a16="http://schemas.microsoft.com/office/drawing/2014/main" id="{82CB9990-ACB1-496E-94A9-F85F9193D0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91" r="8038" b="5"/>
          <a:stretch/>
        </p:blipFill>
        <p:spPr>
          <a:xfrm>
            <a:off x="-3" y="170174"/>
            <a:ext cx="3013876" cy="2054723"/>
          </a:xfrm>
          <a:prstGeom prst="rect">
            <a:avLst/>
          </a:prstGeom>
        </p:spPr>
      </p:pic>
      <p:pic>
        <p:nvPicPr>
          <p:cNvPr id="5" name="Picture 5" descr="A picture containing text, person&#10;&#10;Description automatically generated">
            <a:extLst>
              <a:ext uri="{FF2B5EF4-FFF2-40B4-BE49-F238E27FC236}">
                <a16:creationId xmlns:a16="http://schemas.microsoft.com/office/drawing/2014/main" id="{FAE3E0E3-F7BE-4044-AC78-C20193E6A0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82" b="43882"/>
          <a:stretch/>
        </p:blipFill>
        <p:spPr>
          <a:xfrm>
            <a:off x="3190841" y="170174"/>
            <a:ext cx="2998757" cy="2054723"/>
          </a:xfrm>
          <a:prstGeom prst="rect">
            <a:avLst/>
          </a:prstGeom>
        </p:spPr>
      </p:pic>
      <p:pic>
        <p:nvPicPr>
          <p:cNvPr id="6" name="Picture 6" descr="A picture containing text, person, gun&#10;&#10;Description automatically generated">
            <a:extLst>
              <a:ext uri="{FF2B5EF4-FFF2-40B4-BE49-F238E27FC236}">
                <a16:creationId xmlns:a16="http://schemas.microsoft.com/office/drawing/2014/main" id="{4B448491-8757-4CEB-82FE-360713BC8A0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739" r="5" b="5"/>
          <a:stretch/>
        </p:blipFill>
        <p:spPr>
          <a:xfrm>
            <a:off x="20" y="2396614"/>
            <a:ext cx="3013855" cy="2060899"/>
          </a:xfrm>
          <a:prstGeom prst="rect">
            <a:avLst/>
          </a:prstGeom>
        </p:spPr>
      </p:pic>
      <p:pic>
        <p:nvPicPr>
          <p:cNvPr id="10" name="Picture 11" descr="A picture containing text&#10;&#10;Description automatically generated">
            <a:extLst>
              <a:ext uri="{FF2B5EF4-FFF2-40B4-BE49-F238E27FC236}">
                <a16:creationId xmlns:a16="http://schemas.microsoft.com/office/drawing/2014/main" id="{5B4C3F95-6991-4E08-B966-9F73F3AD96A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0908" r="1" b="10061"/>
          <a:stretch/>
        </p:blipFill>
        <p:spPr>
          <a:xfrm>
            <a:off x="3190842" y="2396614"/>
            <a:ext cx="2998756" cy="2060899"/>
          </a:xfrm>
          <a:prstGeom prst="rect">
            <a:avLst/>
          </a:prstGeom>
        </p:spPr>
      </p:pic>
      <p:pic>
        <p:nvPicPr>
          <p:cNvPr id="8" name="Picture 9" descr="A picture containing text, car, outdoor, parked&#10;&#10;Description automatically generated">
            <a:extLst>
              <a:ext uri="{FF2B5EF4-FFF2-40B4-BE49-F238E27FC236}">
                <a16:creationId xmlns:a16="http://schemas.microsoft.com/office/drawing/2014/main" id="{4E1C9B12-1F2A-408E-B0AE-C8FD2CFF47D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4" b="789"/>
          <a:stretch/>
        </p:blipFill>
        <p:spPr>
          <a:xfrm>
            <a:off x="-1" y="4629235"/>
            <a:ext cx="3013875" cy="1681992"/>
          </a:xfrm>
          <a:prstGeom prst="rect">
            <a:avLst/>
          </a:prstGeom>
        </p:spPr>
      </p:pic>
      <p:pic>
        <p:nvPicPr>
          <p:cNvPr id="7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27D3F3DA-64A3-44B6-A463-BD9ED323719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7117" r="5973" b="5"/>
          <a:stretch/>
        </p:blipFill>
        <p:spPr>
          <a:xfrm>
            <a:off x="3190842" y="4629235"/>
            <a:ext cx="2998756" cy="168199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567955" y="2412009"/>
            <a:ext cx="4785837" cy="37138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Animator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They create movement for characters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Player (Idle, walking, running, dying etc.)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Designer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How the player will play the game?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player mechanics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level design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create game designer document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42FDDF-D33B-4390-800E-04FCD6A6EDA4}"/>
              </a:ext>
            </a:extLst>
          </p:cNvPr>
          <p:cNvSpPr txBox="1"/>
          <p:nvPr/>
        </p:nvSpPr>
        <p:spPr>
          <a:xfrm>
            <a:off x="8017253" y="2274491"/>
            <a:ext cx="4006679" cy="390247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935437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FF93924A-10DF-4647-8C7A-115C017577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24D925-34BC-2D10-D575-EE52930FB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7947" y="549249"/>
            <a:ext cx="4785851" cy="1671567"/>
          </a:xfrm>
        </p:spPr>
        <p:txBody>
          <a:bodyPr>
            <a:normAutofit/>
          </a:bodyPr>
          <a:lstStyle/>
          <a:p>
            <a:r>
              <a:rPr lang="en-US" sz="4000" b="1"/>
              <a:t>Animator</a:t>
            </a:r>
            <a:endParaRPr lang="en-PK" sz="4000"/>
          </a:p>
        </p:txBody>
      </p:sp>
      <p:pic>
        <p:nvPicPr>
          <p:cNvPr id="22" name="Picture 9" descr="A picture containing text, car, outdoor, parked&#10;&#10;Description automatically generated">
            <a:extLst>
              <a:ext uri="{FF2B5EF4-FFF2-40B4-BE49-F238E27FC236}">
                <a16:creationId xmlns:a16="http://schemas.microsoft.com/office/drawing/2014/main" id="{696ACC6F-18AE-E2CE-4483-76D76150E2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" b="580"/>
          <a:stretch/>
        </p:blipFill>
        <p:spPr>
          <a:xfrm>
            <a:off x="-1" y="10"/>
            <a:ext cx="3003123" cy="1679499"/>
          </a:xfrm>
          <a:prstGeom prst="rect">
            <a:avLst/>
          </a:prstGeom>
        </p:spPr>
      </p:pic>
      <p:pic>
        <p:nvPicPr>
          <p:cNvPr id="15" name="Picture 4" descr="A picture containing text, person, person&#10;&#10;Description automatically generated">
            <a:extLst>
              <a:ext uri="{FF2B5EF4-FFF2-40B4-BE49-F238E27FC236}">
                <a16:creationId xmlns:a16="http://schemas.microsoft.com/office/drawing/2014/main" id="{0F865332-1484-C149-4623-D88C1794F7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50" r="8388" b="-4"/>
          <a:stretch/>
        </p:blipFill>
        <p:spPr>
          <a:xfrm>
            <a:off x="20" y="1843285"/>
            <a:ext cx="3003103" cy="2064985"/>
          </a:xfrm>
          <a:prstGeom prst="rect">
            <a:avLst/>
          </a:prstGeom>
        </p:spPr>
      </p:pic>
      <p:pic>
        <p:nvPicPr>
          <p:cNvPr id="19" name="Picture 6" descr="A picture containing text, person, gun&#10;&#10;Description automatically generated">
            <a:extLst>
              <a:ext uri="{FF2B5EF4-FFF2-40B4-BE49-F238E27FC236}">
                <a16:creationId xmlns:a16="http://schemas.microsoft.com/office/drawing/2014/main" id="{90BE58FE-8CEF-1FD5-C0B7-9BE4EA29315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687" r="5" b="5"/>
          <a:stretch/>
        </p:blipFill>
        <p:spPr>
          <a:xfrm>
            <a:off x="3180257" y="1"/>
            <a:ext cx="3016307" cy="2223338"/>
          </a:xfrm>
          <a:prstGeom prst="rect">
            <a:avLst/>
          </a:prstGeom>
        </p:spPr>
      </p:pic>
      <p:pic>
        <p:nvPicPr>
          <p:cNvPr id="21" name="Picture 11" descr="A picture containing text&#10;&#10;Description automatically generated">
            <a:extLst>
              <a:ext uri="{FF2B5EF4-FFF2-40B4-BE49-F238E27FC236}">
                <a16:creationId xmlns:a16="http://schemas.microsoft.com/office/drawing/2014/main" id="{74E54B68-A182-2032-E8E0-ADB9D8F44ED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7083" r="-2" b="-2"/>
          <a:stretch/>
        </p:blipFill>
        <p:spPr>
          <a:xfrm>
            <a:off x="-1" y="4079988"/>
            <a:ext cx="3003123" cy="2778013"/>
          </a:xfrm>
          <a:prstGeom prst="rect">
            <a:avLst/>
          </a:prstGeom>
        </p:spPr>
      </p:pic>
      <p:pic>
        <p:nvPicPr>
          <p:cNvPr id="17" name="Picture 5" descr="A picture containing text, person&#10;&#10;Description automatically generated">
            <a:extLst>
              <a:ext uri="{FF2B5EF4-FFF2-40B4-BE49-F238E27FC236}">
                <a16:creationId xmlns:a16="http://schemas.microsoft.com/office/drawing/2014/main" id="{25E68A9D-F331-0AEA-03FA-FCF22FD2260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-2" b="40072"/>
          <a:stretch/>
        </p:blipFill>
        <p:spPr>
          <a:xfrm>
            <a:off x="3180256" y="2384215"/>
            <a:ext cx="3016307" cy="2234180"/>
          </a:xfrm>
          <a:prstGeom prst="rect">
            <a:avLst/>
          </a:prstGeom>
        </p:spPr>
      </p:pic>
      <p:pic>
        <p:nvPicPr>
          <p:cNvPr id="23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C3A725F3-5573-2EBC-6E16-8635C472C42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5019" r="13875" b="4"/>
          <a:stretch/>
        </p:blipFill>
        <p:spPr>
          <a:xfrm>
            <a:off x="3180257" y="4790113"/>
            <a:ext cx="3016307" cy="20678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FE6C8-21ED-EB8C-D43E-B4FE98F3E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7947" y="1959429"/>
            <a:ext cx="4785851" cy="4169657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Role:</a:t>
            </a:r>
            <a:r>
              <a:rPr lang="en-US" sz="1600" dirty="0"/>
              <a:t> Responsible for creating the movement and animation for characters, objects, and other visual elements in the game.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Tasks: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Animate characters, including player characters, NPCs, and creatures, with different actions such as idle, walking, running, jumping, attacking, and dying.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Work on animating environmental elements, like trees swaying or doors opening, to make the game world feel more dynamic.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Use animation software (e.g., Maya, Blender, 3ds Max) to create keyframes or motion capture animations.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Collaborate with character artists and designers to ensure the animations are fluid and fit well within the game's style and mechanics.</a:t>
            </a:r>
          </a:p>
          <a:p>
            <a:endParaRPr lang="en-PK" sz="1600" dirty="0"/>
          </a:p>
        </p:txBody>
      </p:sp>
    </p:spTree>
    <p:extLst>
      <p:ext uri="{BB962C8B-B14F-4D97-AF65-F5344CB8AC3E}">
        <p14:creationId xmlns:p14="http://schemas.microsoft.com/office/powerpoint/2010/main" val="1392510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A picture containing text, person, gun&#10;&#10;Description automatically generated">
            <a:extLst>
              <a:ext uri="{FF2B5EF4-FFF2-40B4-BE49-F238E27FC236}">
                <a16:creationId xmlns:a16="http://schemas.microsoft.com/office/drawing/2014/main" id="{4B448491-8757-4CEB-82FE-360713BC8A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697" r="4214" b="-3"/>
          <a:stretch/>
        </p:blipFill>
        <p:spPr>
          <a:xfrm>
            <a:off x="4" y="-6236"/>
            <a:ext cx="3255403" cy="2505456"/>
          </a:xfrm>
          <a:custGeom>
            <a:avLst/>
            <a:gdLst/>
            <a:ahLst/>
            <a:cxnLst/>
            <a:rect l="l" t="t" r="r" b="b"/>
            <a:pathLst>
              <a:path w="3255403" h="2505456">
                <a:moveTo>
                  <a:pt x="0" y="0"/>
                </a:moveTo>
                <a:lnTo>
                  <a:pt x="3255403" y="0"/>
                </a:lnTo>
                <a:lnTo>
                  <a:pt x="2094477" y="2505456"/>
                </a:lnTo>
                <a:lnTo>
                  <a:pt x="0" y="2505456"/>
                </a:lnTo>
                <a:close/>
              </a:path>
            </a:pathLst>
          </a:custGeom>
        </p:spPr>
      </p:pic>
      <p:pic>
        <p:nvPicPr>
          <p:cNvPr id="7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27D3F3DA-64A3-44B6-A463-BD9ED32371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794" r="13642" b="-4"/>
          <a:stretch/>
        </p:blipFill>
        <p:spPr>
          <a:xfrm>
            <a:off x="4675539" y="-6235"/>
            <a:ext cx="3677817" cy="2505456"/>
          </a:xfrm>
          <a:custGeom>
            <a:avLst/>
            <a:gdLst/>
            <a:ahLst/>
            <a:cxnLst/>
            <a:rect l="l" t="t" r="r" b="b"/>
            <a:pathLst>
              <a:path w="3677817" h="2505456">
                <a:moveTo>
                  <a:pt x="1160926" y="0"/>
                </a:moveTo>
                <a:lnTo>
                  <a:pt x="3677817" y="0"/>
                </a:lnTo>
                <a:lnTo>
                  <a:pt x="2516891" y="2505456"/>
                </a:lnTo>
                <a:lnTo>
                  <a:pt x="0" y="2505456"/>
                </a:lnTo>
                <a:close/>
              </a:path>
            </a:pathLst>
          </a:custGeom>
        </p:spPr>
      </p:pic>
      <p:pic>
        <p:nvPicPr>
          <p:cNvPr id="8" name="Picture 9" descr="A picture containing text, car, outdoor, parked&#10;&#10;Description automatically generated">
            <a:extLst>
              <a:ext uri="{FF2B5EF4-FFF2-40B4-BE49-F238E27FC236}">
                <a16:creationId xmlns:a16="http://schemas.microsoft.com/office/drawing/2014/main" id="{4E1C9B12-1F2A-408E-B0AE-C8FD2CFF47D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-3" b="7532"/>
          <a:stretch/>
        </p:blipFill>
        <p:spPr>
          <a:xfrm>
            <a:off x="7381876" y="1"/>
            <a:ext cx="4810125" cy="2501837"/>
          </a:xfrm>
          <a:custGeom>
            <a:avLst/>
            <a:gdLst/>
            <a:ahLst/>
            <a:cxnLst/>
            <a:rect l="l" t="t" r="r" b="b"/>
            <a:pathLst>
              <a:path w="4810125" h="2501837">
                <a:moveTo>
                  <a:pt x="1159248" y="0"/>
                </a:moveTo>
                <a:lnTo>
                  <a:pt x="4810125" y="0"/>
                </a:lnTo>
                <a:lnTo>
                  <a:pt x="4810125" y="2501837"/>
                </a:lnTo>
                <a:lnTo>
                  <a:pt x="0" y="2501837"/>
                </a:lnTo>
                <a:close/>
              </a:path>
            </a:pathLst>
          </a:custGeom>
        </p:spPr>
      </p:pic>
      <p:pic>
        <p:nvPicPr>
          <p:cNvPr id="10" name="Picture 11" descr="A picture containing text&#10;&#10;Description automatically generated">
            <a:extLst>
              <a:ext uri="{FF2B5EF4-FFF2-40B4-BE49-F238E27FC236}">
                <a16:creationId xmlns:a16="http://schemas.microsoft.com/office/drawing/2014/main" id="{5B4C3F95-6991-4E08-B966-9F73F3AD96A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783" r="4833" b="1"/>
          <a:stretch/>
        </p:blipFill>
        <p:spPr>
          <a:xfrm>
            <a:off x="20" y="2658276"/>
            <a:ext cx="3770704" cy="4199724"/>
          </a:xfrm>
          <a:custGeom>
            <a:avLst/>
            <a:gdLst/>
            <a:ahLst/>
            <a:cxnLst/>
            <a:rect l="l" t="t" r="r" b="b"/>
            <a:pathLst>
              <a:path w="3770724" h="4199724">
                <a:moveTo>
                  <a:pt x="0" y="0"/>
                </a:moveTo>
                <a:lnTo>
                  <a:pt x="3770724" y="0"/>
                </a:lnTo>
                <a:lnTo>
                  <a:pt x="1824067" y="4199724"/>
                </a:lnTo>
                <a:lnTo>
                  <a:pt x="0" y="4199724"/>
                </a:lnTo>
                <a:close/>
              </a:path>
            </a:pathLst>
          </a:custGeom>
        </p:spPr>
      </p:pic>
      <p:pic>
        <p:nvPicPr>
          <p:cNvPr id="5" name="Picture 5" descr="A picture containing text, person&#10;&#10;Description automatically generated">
            <a:extLst>
              <a:ext uri="{FF2B5EF4-FFF2-40B4-BE49-F238E27FC236}">
                <a16:creationId xmlns:a16="http://schemas.microsoft.com/office/drawing/2014/main" id="{FAE3E0E3-F7BE-4044-AC78-C20193E6A00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33519"/>
          <a:stretch/>
        </p:blipFill>
        <p:spPr>
          <a:xfrm>
            <a:off x="2013796" y="2661900"/>
            <a:ext cx="5108726" cy="4197911"/>
          </a:xfrm>
          <a:custGeom>
            <a:avLst/>
            <a:gdLst/>
            <a:ahLst/>
            <a:cxnLst/>
            <a:rect l="l" t="t" r="r" b="b"/>
            <a:pathLst>
              <a:path w="5108726" h="4197911">
                <a:moveTo>
                  <a:pt x="1945141" y="0"/>
                </a:moveTo>
                <a:lnTo>
                  <a:pt x="5108726" y="0"/>
                </a:lnTo>
                <a:lnTo>
                  <a:pt x="3163585" y="4197911"/>
                </a:lnTo>
                <a:lnTo>
                  <a:pt x="3157362" y="4197911"/>
                </a:lnTo>
                <a:lnTo>
                  <a:pt x="1967571" y="4197911"/>
                </a:lnTo>
                <a:lnTo>
                  <a:pt x="317526" y="4197911"/>
                </a:lnTo>
                <a:lnTo>
                  <a:pt x="0" y="4197911"/>
                </a:lnTo>
                <a:close/>
              </a:path>
            </a:pathLst>
          </a:custGeom>
        </p:spPr>
      </p:pic>
      <p:sp>
        <p:nvSpPr>
          <p:cNvPr id="76" name="Freeform 43">
            <a:extLst>
              <a:ext uri="{FF2B5EF4-FFF2-40B4-BE49-F238E27FC236}">
                <a16:creationId xmlns:a16="http://schemas.microsoft.com/office/drawing/2014/main" id="{AAD8F19F-4A55-467B-BED0-8837659A90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53050" y="2660089"/>
            <a:ext cx="6838950" cy="4197911"/>
          </a:xfrm>
          <a:custGeom>
            <a:avLst/>
            <a:gdLst>
              <a:gd name="connsiteX0" fmla="*/ 4893809 w 6838950"/>
              <a:gd name="connsiteY0" fmla="*/ 0 h 4197911"/>
              <a:gd name="connsiteX1" fmla="*/ 4887586 w 6838950"/>
              <a:gd name="connsiteY1" fmla="*/ 0 h 4197911"/>
              <a:gd name="connsiteX2" fmla="*/ 3697795 w 6838950"/>
              <a:gd name="connsiteY2" fmla="*/ 0 h 4197911"/>
              <a:gd name="connsiteX3" fmla="*/ 2047750 w 6838950"/>
              <a:gd name="connsiteY3" fmla="*/ 0 h 4197911"/>
              <a:gd name="connsiteX4" fmla="*/ 0 w 6838950"/>
              <a:gd name="connsiteY4" fmla="*/ 0 h 4197911"/>
              <a:gd name="connsiteX5" fmla="*/ 0 w 6838950"/>
              <a:gd name="connsiteY5" fmla="*/ 4197911 h 4197911"/>
              <a:gd name="connsiteX6" fmla="*/ 6838950 w 6838950"/>
              <a:gd name="connsiteY6" fmla="*/ 4197911 h 4197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38950" h="4197911">
                <a:moveTo>
                  <a:pt x="4893809" y="0"/>
                </a:moveTo>
                <a:lnTo>
                  <a:pt x="4887586" y="0"/>
                </a:lnTo>
                <a:lnTo>
                  <a:pt x="3697795" y="0"/>
                </a:lnTo>
                <a:lnTo>
                  <a:pt x="2047750" y="0"/>
                </a:lnTo>
                <a:lnTo>
                  <a:pt x="0" y="0"/>
                </a:lnTo>
                <a:lnTo>
                  <a:pt x="0" y="4197911"/>
                </a:lnTo>
                <a:lnTo>
                  <a:pt x="6838950" y="4197911"/>
                </a:lnTo>
                <a:close/>
              </a:path>
            </a:pathLst>
          </a:custGeom>
          <a:solidFill>
            <a:srgbClr val="3851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19164" y="4189864"/>
            <a:ext cx="4997354" cy="2163872"/>
          </a:xfrm>
        </p:spPr>
        <p:txBody>
          <a:bodyPr anchor="t"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  <a:cs typeface="Calibri Light"/>
              </a:rPr>
              <a:t>Game Designs</a:t>
            </a:r>
          </a:p>
        </p:txBody>
      </p:sp>
      <p:pic>
        <p:nvPicPr>
          <p:cNvPr id="4" name="Picture 4" descr="A picture containing text, person, person&#10;&#10;Description automatically generated">
            <a:extLst>
              <a:ext uri="{FF2B5EF4-FFF2-40B4-BE49-F238E27FC236}">
                <a16:creationId xmlns:a16="http://schemas.microsoft.com/office/drawing/2014/main" id="{82CB9990-ACB1-496E-94A9-F85F9193D0A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0717" r="11647" b="-4"/>
          <a:stretch/>
        </p:blipFill>
        <p:spPr>
          <a:xfrm>
            <a:off x="2261968" y="1"/>
            <a:ext cx="3393943" cy="2502843"/>
          </a:xfrm>
          <a:custGeom>
            <a:avLst/>
            <a:gdLst/>
            <a:ahLst/>
            <a:cxnLst/>
            <a:rect l="l" t="t" r="r" b="b"/>
            <a:pathLst>
              <a:path w="3393943" h="2502843">
                <a:moveTo>
                  <a:pt x="1159715" y="0"/>
                </a:moveTo>
                <a:lnTo>
                  <a:pt x="3393943" y="0"/>
                </a:lnTo>
                <a:lnTo>
                  <a:pt x="2234228" y="2502843"/>
                </a:lnTo>
                <a:lnTo>
                  <a:pt x="0" y="2502843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0117917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ABFBEA-D0F5-F4B9-E060-C6F2B3900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b="1">
                <a:solidFill>
                  <a:srgbClr val="FFFFFF"/>
                </a:solidFill>
              </a:rPr>
              <a:t>Designer</a:t>
            </a:r>
            <a:endParaRPr lang="en-PK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9CE8D-116D-992E-9CFF-619852634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900" b="1" dirty="0"/>
              <a:t>Role:</a:t>
            </a:r>
            <a:r>
              <a:rPr lang="en-US" sz="1900" dirty="0"/>
              <a:t> Designers are responsible for conceptualizing and creating the core aspects of how the game will be played and experienced.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b="1" dirty="0"/>
              <a:t>Tasks:</a:t>
            </a:r>
            <a:endParaRPr lang="en-US" sz="19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900" b="1" dirty="0"/>
              <a:t>Player Mechanics:</a:t>
            </a:r>
            <a:r>
              <a:rPr lang="en-US" sz="1900" dirty="0"/>
              <a:t> Define how the player will interact with the game, such as controls, abilities, combat systems, and progression.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900" b="1" dirty="0"/>
              <a:t>Level Design:</a:t>
            </a:r>
            <a:r>
              <a:rPr lang="en-US" sz="1900" dirty="0"/>
              <a:t> Create the layout and flow of game levels, including objectives, challenges, puzzles, and enemy placements to ensure an engaging player experience.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900" b="1" dirty="0"/>
              <a:t>Game Design Document (GDD):</a:t>
            </a:r>
            <a:r>
              <a:rPr lang="en-US" sz="1900" dirty="0"/>
              <a:t> Write a detailed document outlining the game's vision, mechanics, story, characters, art style, levels, and technical requirements. The GDD serves as a blueprint for the entire development team.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900" b="1" dirty="0"/>
              <a:t>Gameplay Balance:</a:t>
            </a:r>
            <a:r>
              <a:rPr lang="en-US" sz="1900" dirty="0"/>
              <a:t> Ensure that the game’s difficulty, rewards, and player progression are balanced to provide a satisfying experience.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900" b="1" dirty="0"/>
              <a:t>Prototyping:</a:t>
            </a:r>
            <a:r>
              <a:rPr lang="en-US" sz="1900" dirty="0"/>
              <a:t> Test new mechanics or level layouts in early stages to refine the design before full implementation.</a:t>
            </a:r>
          </a:p>
          <a:p>
            <a:endParaRPr lang="en-PK" sz="1700" dirty="0"/>
          </a:p>
        </p:txBody>
      </p:sp>
    </p:spTree>
    <p:extLst>
      <p:ext uri="{BB962C8B-B14F-4D97-AF65-F5344CB8AC3E}">
        <p14:creationId xmlns:p14="http://schemas.microsoft.com/office/powerpoint/2010/main" val="640454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FF93924A-10DF-4647-8C7A-115C017577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33312378-4F12-4452-B8D9-4C80E16E2E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67947" y="549249"/>
            <a:ext cx="4785851" cy="16715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Team behind Games</a:t>
            </a:r>
          </a:p>
        </p:txBody>
      </p:sp>
      <p:pic>
        <p:nvPicPr>
          <p:cNvPr id="8" name="Picture 9" descr="A picture containing text, car, outdoor, parked&#10;&#10;Description automatically generated">
            <a:extLst>
              <a:ext uri="{FF2B5EF4-FFF2-40B4-BE49-F238E27FC236}">
                <a16:creationId xmlns:a16="http://schemas.microsoft.com/office/drawing/2014/main" id="{4E1C9B12-1F2A-408E-B0AE-C8FD2CFF47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" b="580"/>
          <a:stretch/>
        </p:blipFill>
        <p:spPr>
          <a:xfrm>
            <a:off x="-1" y="10"/>
            <a:ext cx="3003123" cy="1679499"/>
          </a:xfrm>
          <a:prstGeom prst="rect">
            <a:avLst/>
          </a:prstGeom>
        </p:spPr>
      </p:pic>
      <p:pic>
        <p:nvPicPr>
          <p:cNvPr id="4" name="Picture 4" descr="A picture containing text, person, person&#10;&#10;Description automatically generated">
            <a:extLst>
              <a:ext uri="{FF2B5EF4-FFF2-40B4-BE49-F238E27FC236}">
                <a16:creationId xmlns:a16="http://schemas.microsoft.com/office/drawing/2014/main" id="{82CB9990-ACB1-496E-94A9-F85F9193D0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50" r="8388" b="-4"/>
          <a:stretch/>
        </p:blipFill>
        <p:spPr>
          <a:xfrm>
            <a:off x="20" y="1843285"/>
            <a:ext cx="3003103" cy="2064985"/>
          </a:xfrm>
          <a:prstGeom prst="rect">
            <a:avLst/>
          </a:prstGeom>
        </p:spPr>
      </p:pic>
      <p:pic>
        <p:nvPicPr>
          <p:cNvPr id="6" name="Picture 6" descr="A picture containing text, person, gun&#10;&#10;Description automatically generated">
            <a:extLst>
              <a:ext uri="{FF2B5EF4-FFF2-40B4-BE49-F238E27FC236}">
                <a16:creationId xmlns:a16="http://schemas.microsoft.com/office/drawing/2014/main" id="{4B448491-8757-4CEB-82FE-360713BC8A0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687" r="5" b="5"/>
          <a:stretch/>
        </p:blipFill>
        <p:spPr>
          <a:xfrm>
            <a:off x="3180257" y="1"/>
            <a:ext cx="3016307" cy="2223338"/>
          </a:xfrm>
          <a:prstGeom prst="rect">
            <a:avLst/>
          </a:prstGeom>
        </p:spPr>
      </p:pic>
      <p:pic>
        <p:nvPicPr>
          <p:cNvPr id="10" name="Picture 11" descr="A picture containing text&#10;&#10;Description automatically generated">
            <a:extLst>
              <a:ext uri="{FF2B5EF4-FFF2-40B4-BE49-F238E27FC236}">
                <a16:creationId xmlns:a16="http://schemas.microsoft.com/office/drawing/2014/main" id="{5B4C3F95-6991-4E08-B966-9F73F3AD96A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7083" r="-2" b="-2"/>
          <a:stretch/>
        </p:blipFill>
        <p:spPr>
          <a:xfrm>
            <a:off x="-1" y="4079988"/>
            <a:ext cx="3003123" cy="2778013"/>
          </a:xfrm>
          <a:prstGeom prst="rect">
            <a:avLst/>
          </a:prstGeom>
        </p:spPr>
      </p:pic>
      <p:pic>
        <p:nvPicPr>
          <p:cNvPr id="5" name="Picture 5" descr="A picture containing text, person&#10;&#10;Description automatically generated">
            <a:extLst>
              <a:ext uri="{FF2B5EF4-FFF2-40B4-BE49-F238E27FC236}">
                <a16:creationId xmlns:a16="http://schemas.microsoft.com/office/drawing/2014/main" id="{FAE3E0E3-F7BE-4044-AC78-C20193E6A00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-2" b="40072"/>
          <a:stretch/>
        </p:blipFill>
        <p:spPr>
          <a:xfrm>
            <a:off x="3180256" y="2384215"/>
            <a:ext cx="3016307" cy="2234180"/>
          </a:xfrm>
          <a:prstGeom prst="rect">
            <a:avLst/>
          </a:prstGeom>
        </p:spPr>
      </p:pic>
      <p:pic>
        <p:nvPicPr>
          <p:cNvPr id="7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27D3F3DA-64A3-44B6-A463-BD9ED323719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5019" r="13875" b="4"/>
          <a:stretch/>
        </p:blipFill>
        <p:spPr>
          <a:xfrm>
            <a:off x="3180257" y="4790113"/>
            <a:ext cx="3016307" cy="206788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742FDDF-D33B-4390-800E-04FCD6A6EDA4}"/>
              </a:ext>
            </a:extLst>
          </p:cNvPr>
          <p:cNvSpPr txBox="1"/>
          <p:nvPr/>
        </p:nvSpPr>
        <p:spPr>
          <a:xfrm>
            <a:off x="6567947" y="2400475"/>
            <a:ext cx="4785851" cy="372861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Game developer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Artist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Animator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Designer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/>
              <a:t>Audio Engineer and Composer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/>
              <a:t>Tester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/>
              <a:t>Project Manager a.k.a Producer</a:t>
            </a:r>
          </a:p>
        </p:txBody>
      </p:sp>
    </p:spTree>
    <p:extLst>
      <p:ext uri="{BB962C8B-B14F-4D97-AF65-F5344CB8AC3E}">
        <p14:creationId xmlns:p14="http://schemas.microsoft.com/office/powerpoint/2010/main" val="26840219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  <a:cs typeface="Calibri Light"/>
              </a:rPr>
              <a:t>Game Engine</a:t>
            </a:r>
            <a:endParaRPr lang="en-US" sz="5400" dirty="0">
              <a:solidFill>
                <a:srgbClr val="FFFFFF"/>
              </a:solidFill>
            </a:endParaRPr>
          </a:p>
        </p:txBody>
      </p:sp>
      <p:cxnSp>
        <p:nvCxnSpPr>
          <p:cNvPr id="7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A71D0D3B-707E-43F0-9892-A2D0A05E2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567" y="2892871"/>
            <a:ext cx="5455917" cy="3065531"/>
          </a:xfrm>
          <a:prstGeom prst="rect">
            <a:avLst/>
          </a:prstGeom>
        </p:spPr>
      </p:pic>
      <p:cxnSp>
        <p:nvCxnSpPr>
          <p:cNvPr id="8" name="Straight Connector 13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Logo&#10;&#10;Description automatically generated">
            <a:extLst>
              <a:ext uri="{FF2B5EF4-FFF2-40B4-BE49-F238E27FC236}">
                <a16:creationId xmlns:a16="http://schemas.microsoft.com/office/drawing/2014/main" id="{5F1A92A5-2CFA-462A-9DB7-66399FBBD5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45073" y="2991258"/>
            <a:ext cx="5455917" cy="286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7827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928F64C6-FE22-4FC1-A763-DFCC51481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261224" y="4577975"/>
            <a:ext cx="7539349" cy="1899827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B0921F-363C-42A1-AF2E-DB51ED63A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3468" y="4741948"/>
            <a:ext cx="6829520" cy="8620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Platforms</a:t>
            </a: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FAC92C06-A98B-4F64-96BF-CAA27C267A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879" r="1" b="1"/>
          <a:stretch/>
        </p:blipFill>
        <p:spPr>
          <a:xfrm>
            <a:off x="317636" y="321734"/>
            <a:ext cx="3797570" cy="2010551"/>
          </a:xfrm>
          <a:prstGeom prst="rect">
            <a:avLst/>
          </a:prstGeom>
        </p:spPr>
      </p:pic>
      <p:pic>
        <p:nvPicPr>
          <p:cNvPr id="6" name="Picture 6" descr="A picture containing person, indoor, electronics, game&#10;&#10;Description automatically generated">
            <a:extLst>
              <a:ext uri="{FF2B5EF4-FFF2-40B4-BE49-F238E27FC236}">
                <a16:creationId xmlns:a16="http://schemas.microsoft.com/office/drawing/2014/main" id="{820D3D26-F242-4266-969C-07EFB8B582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" b="2817"/>
          <a:stretch/>
        </p:blipFill>
        <p:spPr>
          <a:xfrm>
            <a:off x="317634" y="2422097"/>
            <a:ext cx="3794760" cy="2013804"/>
          </a:xfrm>
          <a:prstGeom prst="rect">
            <a:avLst/>
          </a:prstGeom>
        </p:spPr>
      </p:pic>
      <p:pic>
        <p:nvPicPr>
          <p:cNvPr id="5" name="Picture 5" descr="A picture containing text, electronics, computer, display&#10;&#10;Description automatically generated">
            <a:extLst>
              <a:ext uri="{FF2B5EF4-FFF2-40B4-BE49-F238E27FC236}">
                <a16:creationId xmlns:a16="http://schemas.microsoft.com/office/drawing/2014/main" id="{95505F66-0967-4AFB-8FE5-EA9982A4EB0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45" r="4783" b="-3"/>
          <a:stretch/>
        </p:blipFill>
        <p:spPr>
          <a:xfrm>
            <a:off x="4202549" y="321732"/>
            <a:ext cx="3793472" cy="4111323"/>
          </a:xfrm>
          <a:prstGeom prst="rect">
            <a:avLst/>
          </a:prstGeom>
        </p:spPr>
      </p:pic>
      <p:pic>
        <p:nvPicPr>
          <p:cNvPr id="8" name="Picture 8" descr="Icon&#10;&#10;Description automatically generated">
            <a:extLst>
              <a:ext uri="{FF2B5EF4-FFF2-40B4-BE49-F238E27FC236}">
                <a16:creationId xmlns:a16="http://schemas.microsoft.com/office/drawing/2014/main" id="{90A850E0-96AC-418F-8E31-57D09BADF96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622" r="-3" b="-3"/>
          <a:stretch/>
        </p:blipFill>
        <p:spPr>
          <a:xfrm>
            <a:off x="8086176" y="321733"/>
            <a:ext cx="3797984" cy="4111321"/>
          </a:xfrm>
          <a:prstGeom prst="rect">
            <a:avLst/>
          </a:prstGeom>
        </p:spPr>
      </p:pic>
      <p:pic>
        <p:nvPicPr>
          <p:cNvPr id="4" name="Picture 4" descr="A picture containing text, computer, table, computer&#10;&#10;Description automatically generated">
            <a:extLst>
              <a:ext uri="{FF2B5EF4-FFF2-40B4-BE49-F238E27FC236}">
                <a16:creationId xmlns:a16="http://schemas.microsoft.com/office/drawing/2014/main" id="{AB7AD4E4-506F-426C-B68C-9D0A7548208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4266" r="1" b="32752"/>
          <a:stretch/>
        </p:blipFill>
        <p:spPr>
          <a:xfrm>
            <a:off x="317634" y="4525715"/>
            <a:ext cx="3794760" cy="2010551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C34627B-48E6-4F4D-B843-97717A86B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19934" y="5694097"/>
            <a:ext cx="5486400" cy="0"/>
          </a:xfrm>
          <a:prstGeom prst="line">
            <a:avLst/>
          </a:prstGeom>
          <a:ln w="1587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8146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8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8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14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 descr="A picture containing text, person, gun&#10;&#10;Description automatically generated">
            <a:extLst>
              <a:ext uri="{FF2B5EF4-FFF2-40B4-BE49-F238E27FC236}">
                <a16:creationId xmlns:a16="http://schemas.microsoft.com/office/drawing/2014/main" id="{4B448491-8757-4CEB-82FE-360713BC8A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697" r="4214" b="-3"/>
          <a:stretch/>
        </p:blipFill>
        <p:spPr>
          <a:xfrm>
            <a:off x="4038600" y="284163"/>
            <a:ext cx="3494088" cy="2674938"/>
          </a:xfrm>
          <a:custGeom>
            <a:avLst/>
            <a:gdLst/>
            <a:ahLst/>
            <a:cxnLst/>
            <a:rect l="l" t="t" r="r" b="b"/>
            <a:pathLst>
              <a:path w="3255403" h="2505456">
                <a:moveTo>
                  <a:pt x="0" y="0"/>
                </a:moveTo>
                <a:lnTo>
                  <a:pt x="3255403" y="0"/>
                </a:lnTo>
                <a:lnTo>
                  <a:pt x="2094477" y="2505456"/>
                </a:lnTo>
                <a:lnTo>
                  <a:pt x="0" y="2505456"/>
                </a:lnTo>
                <a:close/>
              </a:path>
            </a:pathLst>
          </a:custGeom>
        </p:spPr>
      </p:pic>
      <p:pic>
        <p:nvPicPr>
          <p:cNvPr id="10" name="Picture 11" descr="A picture containing text&#10;&#10;Description automatically generated">
            <a:extLst>
              <a:ext uri="{FF2B5EF4-FFF2-40B4-BE49-F238E27FC236}">
                <a16:creationId xmlns:a16="http://schemas.microsoft.com/office/drawing/2014/main" id="{5B4C3F95-6991-4E08-B966-9F73F3AD96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83" r="4833" b="1"/>
          <a:stretch/>
        </p:blipFill>
        <p:spPr>
          <a:xfrm>
            <a:off x="4038600" y="3103563"/>
            <a:ext cx="2198688" cy="2159000"/>
          </a:xfrm>
          <a:custGeom>
            <a:avLst/>
            <a:gdLst/>
            <a:ahLst/>
            <a:cxnLst/>
            <a:rect l="l" t="t" r="r" b="b"/>
            <a:pathLst>
              <a:path w="3770724" h="4199724">
                <a:moveTo>
                  <a:pt x="0" y="0"/>
                </a:moveTo>
                <a:lnTo>
                  <a:pt x="3770724" y="0"/>
                </a:lnTo>
                <a:lnTo>
                  <a:pt x="1824067" y="4199724"/>
                </a:lnTo>
                <a:lnTo>
                  <a:pt x="0" y="4199724"/>
                </a:lnTo>
                <a:close/>
              </a:path>
            </a:pathLst>
          </a:custGeom>
        </p:spPr>
      </p:pic>
      <p:pic>
        <p:nvPicPr>
          <p:cNvPr id="4" name="Picture 4" descr="A picture containing text, person, person&#10;&#10;Description automatically generated">
            <a:extLst>
              <a:ext uri="{FF2B5EF4-FFF2-40B4-BE49-F238E27FC236}">
                <a16:creationId xmlns:a16="http://schemas.microsoft.com/office/drawing/2014/main" id="{82CB9990-ACB1-496E-94A9-F85F9193D0A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717" r="11647" b="-4"/>
          <a:stretch/>
        </p:blipFill>
        <p:spPr>
          <a:xfrm>
            <a:off x="6915150" y="2332038"/>
            <a:ext cx="1503363" cy="1092200"/>
          </a:xfrm>
          <a:custGeom>
            <a:avLst/>
            <a:gdLst/>
            <a:ahLst/>
            <a:cxnLst/>
            <a:rect l="l" t="t" r="r" b="b"/>
            <a:pathLst>
              <a:path w="3393943" h="2502843">
                <a:moveTo>
                  <a:pt x="1159715" y="0"/>
                </a:moveTo>
                <a:lnTo>
                  <a:pt x="3393943" y="0"/>
                </a:lnTo>
                <a:lnTo>
                  <a:pt x="2234228" y="2502843"/>
                </a:lnTo>
                <a:lnTo>
                  <a:pt x="0" y="2502843"/>
                </a:lnTo>
                <a:close/>
              </a:path>
            </a:pathLst>
          </a:custGeom>
        </p:spPr>
      </p:pic>
      <p:pic>
        <p:nvPicPr>
          <p:cNvPr id="7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27D3F3DA-64A3-44B6-A463-BD9ED323719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4794" r="13642" b="-4"/>
          <a:stretch/>
        </p:blipFill>
        <p:spPr>
          <a:xfrm>
            <a:off x="6238875" y="3770313"/>
            <a:ext cx="1503363" cy="1006475"/>
          </a:xfrm>
          <a:custGeom>
            <a:avLst/>
            <a:gdLst/>
            <a:ahLst/>
            <a:cxnLst/>
            <a:rect l="l" t="t" r="r" b="b"/>
            <a:pathLst>
              <a:path w="3677817" h="2505456">
                <a:moveTo>
                  <a:pt x="1160926" y="0"/>
                </a:moveTo>
                <a:lnTo>
                  <a:pt x="3677817" y="0"/>
                </a:lnTo>
                <a:lnTo>
                  <a:pt x="2516891" y="2505456"/>
                </a:lnTo>
                <a:lnTo>
                  <a:pt x="0" y="2505456"/>
                </a:lnTo>
                <a:close/>
              </a:path>
            </a:pathLst>
          </a:custGeom>
        </p:spPr>
      </p:pic>
      <p:pic>
        <p:nvPicPr>
          <p:cNvPr id="8" name="Picture 9" descr="A picture containing text, car, outdoor, parked&#10;&#10;Description automatically generated">
            <a:extLst>
              <a:ext uri="{FF2B5EF4-FFF2-40B4-BE49-F238E27FC236}">
                <a16:creationId xmlns:a16="http://schemas.microsoft.com/office/drawing/2014/main" id="{4E1C9B12-1F2A-408E-B0AE-C8FD2CFF47D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-3" b="7532"/>
          <a:stretch/>
        </p:blipFill>
        <p:spPr>
          <a:xfrm>
            <a:off x="7469188" y="284163"/>
            <a:ext cx="3632200" cy="1860550"/>
          </a:xfrm>
          <a:custGeom>
            <a:avLst/>
            <a:gdLst/>
            <a:ahLst/>
            <a:cxnLst/>
            <a:rect l="l" t="t" r="r" b="b"/>
            <a:pathLst>
              <a:path w="4810125" h="2501837">
                <a:moveTo>
                  <a:pt x="1159248" y="0"/>
                </a:moveTo>
                <a:lnTo>
                  <a:pt x="4810125" y="0"/>
                </a:lnTo>
                <a:lnTo>
                  <a:pt x="4810125" y="2501837"/>
                </a:lnTo>
                <a:lnTo>
                  <a:pt x="0" y="2501837"/>
                </a:lnTo>
                <a:close/>
              </a:path>
            </a:pathLst>
          </a:custGeom>
        </p:spPr>
      </p:pic>
      <p:pic>
        <p:nvPicPr>
          <p:cNvPr id="5" name="Picture 5" descr="A picture containing text, person&#10;&#10;Description automatically generated">
            <a:extLst>
              <a:ext uri="{FF2B5EF4-FFF2-40B4-BE49-F238E27FC236}">
                <a16:creationId xmlns:a16="http://schemas.microsoft.com/office/drawing/2014/main" id="{FAE3E0E3-F7BE-4044-AC78-C20193E6A00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33519"/>
          <a:stretch/>
        </p:blipFill>
        <p:spPr>
          <a:xfrm>
            <a:off x="7469188" y="2233613"/>
            <a:ext cx="3632200" cy="2973388"/>
          </a:xfrm>
          <a:custGeom>
            <a:avLst/>
            <a:gdLst/>
            <a:ahLst/>
            <a:cxnLst/>
            <a:rect l="l" t="t" r="r" b="b"/>
            <a:pathLst>
              <a:path w="5108726" h="4197911">
                <a:moveTo>
                  <a:pt x="1945141" y="0"/>
                </a:moveTo>
                <a:lnTo>
                  <a:pt x="5108726" y="0"/>
                </a:lnTo>
                <a:lnTo>
                  <a:pt x="3163585" y="4197911"/>
                </a:lnTo>
                <a:lnTo>
                  <a:pt x="3157362" y="4197911"/>
                </a:lnTo>
                <a:lnTo>
                  <a:pt x="1967571" y="4197911"/>
                </a:lnTo>
                <a:lnTo>
                  <a:pt x="317526" y="4197911"/>
                </a:lnTo>
                <a:lnTo>
                  <a:pt x="0" y="4197911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600" dirty="0">
                <a:solidFill>
                  <a:srgbClr val="FFFFFF"/>
                </a:solidFill>
              </a:rPr>
              <a:t>What is Game?</a:t>
            </a:r>
            <a:endParaRPr lang="en-US" sz="2600" dirty="0">
              <a:cs typeface="Calibri Ligh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972997-9E91-449E-A0F7-3F536166713D}"/>
              </a:ext>
            </a:extLst>
          </p:cNvPr>
          <p:cNvSpPr txBox="1"/>
          <p:nvPr/>
        </p:nvSpPr>
        <p:spPr>
          <a:xfrm>
            <a:off x="3756504" y="5489009"/>
            <a:ext cx="7701417" cy="5355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3200" dirty="0">
                <a:latin typeface="Calibri Light"/>
                <a:cs typeface="Calibri Light"/>
              </a:rPr>
              <a:t>Game is one of the source of entertainment</a:t>
            </a:r>
            <a:endParaRPr lang="en-US" sz="32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FD44C2-B8C7-D0B0-4DBB-DA121F45D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What is Game?</a:t>
            </a:r>
            <a:endParaRPr lang="en-PK" sz="4000">
              <a:solidFill>
                <a:srgbClr val="FFFFFF"/>
              </a:solidFill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13563E2C-2C92-BA28-2315-E805E34257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2670257"/>
              </p:ext>
            </p:extLst>
          </p:nvPr>
        </p:nvGraphicFramePr>
        <p:xfrm>
          <a:off x="644056" y="2170031"/>
          <a:ext cx="10927829" cy="45573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50090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33312378-4F12-4452-B8D9-4C80E16E2E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17254" y="525439"/>
            <a:ext cx="3336545" cy="1657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3600" b="1" dirty="0">
                <a:cs typeface="Calibri Light"/>
              </a:rPr>
              <a:t>What is Design?</a:t>
            </a:r>
          </a:p>
        </p:txBody>
      </p:sp>
      <p:pic>
        <p:nvPicPr>
          <p:cNvPr id="4" name="Picture 4" descr="A picture containing text, person, person&#10;&#10;Description automatically generated">
            <a:extLst>
              <a:ext uri="{FF2B5EF4-FFF2-40B4-BE49-F238E27FC236}">
                <a16:creationId xmlns:a16="http://schemas.microsoft.com/office/drawing/2014/main" id="{82CB9990-ACB1-496E-94A9-F85F9193D0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9" r="2609" b="-3"/>
          <a:stretch/>
        </p:blipFill>
        <p:spPr>
          <a:xfrm>
            <a:off x="1" y="-1"/>
            <a:ext cx="3719750" cy="2225041"/>
          </a:xfrm>
          <a:prstGeom prst="rect">
            <a:avLst/>
          </a:prstGeom>
        </p:spPr>
      </p:pic>
      <p:pic>
        <p:nvPicPr>
          <p:cNvPr id="10" name="Picture 11" descr="A picture containing text&#10;&#10;Description automatically generated">
            <a:extLst>
              <a:ext uri="{FF2B5EF4-FFF2-40B4-BE49-F238E27FC236}">
                <a16:creationId xmlns:a16="http://schemas.microsoft.com/office/drawing/2014/main" id="{5B4C3F95-6991-4E08-B966-9F73F3AD96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816" r="-1" b="13966"/>
          <a:stretch/>
        </p:blipFill>
        <p:spPr>
          <a:xfrm>
            <a:off x="3811189" y="-16426"/>
            <a:ext cx="3719752" cy="2267032"/>
          </a:xfrm>
          <a:prstGeom prst="rect">
            <a:avLst/>
          </a:prstGeom>
        </p:spPr>
      </p:pic>
      <p:pic>
        <p:nvPicPr>
          <p:cNvPr id="7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27D3F3DA-64A3-44B6-A463-BD9ED323719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522" r="8372" b="-2"/>
          <a:stretch/>
        </p:blipFill>
        <p:spPr>
          <a:xfrm>
            <a:off x="20" y="2316480"/>
            <a:ext cx="3719729" cy="2208616"/>
          </a:xfrm>
          <a:prstGeom prst="rect">
            <a:avLst/>
          </a:prstGeom>
        </p:spPr>
      </p:pic>
      <p:pic>
        <p:nvPicPr>
          <p:cNvPr id="8" name="Picture 9" descr="A picture containing text, car, outdoor, parked&#10;&#10;Description automatically generated">
            <a:extLst>
              <a:ext uri="{FF2B5EF4-FFF2-40B4-BE49-F238E27FC236}">
                <a16:creationId xmlns:a16="http://schemas.microsoft.com/office/drawing/2014/main" id="{4E1C9B12-1F2A-408E-B0AE-C8FD2CFF47D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264" r="-1" b="-1"/>
          <a:stretch/>
        </p:blipFill>
        <p:spPr>
          <a:xfrm>
            <a:off x="3811189" y="2316480"/>
            <a:ext cx="3719748" cy="2208617"/>
          </a:xfrm>
          <a:prstGeom prst="rect">
            <a:avLst/>
          </a:prstGeom>
        </p:spPr>
      </p:pic>
      <p:pic>
        <p:nvPicPr>
          <p:cNvPr id="6" name="Picture 6" descr="A picture containing text, person, gun&#10;&#10;Description automatically generated">
            <a:extLst>
              <a:ext uri="{FF2B5EF4-FFF2-40B4-BE49-F238E27FC236}">
                <a16:creationId xmlns:a16="http://schemas.microsoft.com/office/drawing/2014/main" id="{4B448491-8757-4CEB-82FE-360713BC8A0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652" r="-1" b="-1"/>
          <a:stretch/>
        </p:blipFill>
        <p:spPr>
          <a:xfrm>
            <a:off x="1" y="4616536"/>
            <a:ext cx="3719748" cy="2241464"/>
          </a:xfrm>
          <a:prstGeom prst="rect">
            <a:avLst/>
          </a:prstGeom>
        </p:spPr>
      </p:pic>
      <p:pic>
        <p:nvPicPr>
          <p:cNvPr id="5" name="Picture 5" descr="A picture containing text, person&#10;&#10;Description automatically generated">
            <a:extLst>
              <a:ext uri="{FF2B5EF4-FFF2-40B4-BE49-F238E27FC236}">
                <a16:creationId xmlns:a16="http://schemas.microsoft.com/office/drawing/2014/main" id="{FAE3E0E3-F7BE-4044-AC78-C20193E6A00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3842" b="47207"/>
          <a:stretch/>
        </p:blipFill>
        <p:spPr>
          <a:xfrm>
            <a:off x="3811189" y="4607394"/>
            <a:ext cx="3719752" cy="225060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742FDDF-D33B-4390-800E-04FCD6A6EDA4}"/>
              </a:ext>
            </a:extLst>
          </p:cNvPr>
          <p:cNvSpPr txBox="1"/>
          <p:nvPr/>
        </p:nvSpPr>
        <p:spPr>
          <a:xfrm>
            <a:off x="8017254" y="2274491"/>
            <a:ext cx="3336546" cy="390247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77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Design</a:t>
            </a:r>
            <a:r>
              <a:rPr lang="en-US" sz="2800" dirty="0"/>
              <a:t> refers to the process of creating the overall structure, mechanics, rules, and experience of a game.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It involves conceptualizing how the game will function, how players will interact with it, and what emotions or experiences it aims to evoke.</a:t>
            </a:r>
            <a:endParaRPr lang="en-US" sz="28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516871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33312378-4F12-4452-B8D9-4C80E16E2E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17254" y="525439"/>
            <a:ext cx="3336545" cy="1657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3600" b="1" dirty="0">
                <a:cs typeface="Calibri Light"/>
              </a:rPr>
              <a:t>Development</a:t>
            </a:r>
          </a:p>
        </p:txBody>
      </p:sp>
      <p:pic>
        <p:nvPicPr>
          <p:cNvPr id="4" name="Picture 4" descr="A picture containing text, person, person&#10;&#10;Description automatically generated">
            <a:extLst>
              <a:ext uri="{FF2B5EF4-FFF2-40B4-BE49-F238E27FC236}">
                <a16:creationId xmlns:a16="http://schemas.microsoft.com/office/drawing/2014/main" id="{82CB9990-ACB1-496E-94A9-F85F9193D0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9" r="2609" b="-3"/>
          <a:stretch/>
        </p:blipFill>
        <p:spPr>
          <a:xfrm>
            <a:off x="1" y="-1"/>
            <a:ext cx="3719750" cy="2225041"/>
          </a:xfrm>
          <a:prstGeom prst="rect">
            <a:avLst/>
          </a:prstGeom>
        </p:spPr>
      </p:pic>
      <p:pic>
        <p:nvPicPr>
          <p:cNvPr id="10" name="Picture 11" descr="A picture containing text&#10;&#10;Description automatically generated">
            <a:extLst>
              <a:ext uri="{FF2B5EF4-FFF2-40B4-BE49-F238E27FC236}">
                <a16:creationId xmlns:a16="http://schemas.microsoft.com/office/drawing/2014/main" id="{5B4C3F95-6991-4E08-B966-9F73F3AD96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816" r="-1" b="13966"/>
          <a:stretch/>
        </p:blipFill>
        <p:spPr>
          <a:xfrm>
            <a:off x="3811189" y="-16426"/>
            <a:ext cx="3719752" cy="2267032"/>
          </a:xfrm>
          <a:prstGeom prst="rect">
            <a:avLst/>
          </a:prstGeom>
        </p:spPr>
      </p:pic>
      <p:pic>
        <p:nvPicPr>
          <p:cNvPr id="7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27D3F3DA-64A3-44B6-A463-BD9ED323719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522" r="8372" b="-2"/>
          <a:stretch/>
        </p:blipFill>
        <p:spPr>
          <a:xfrm>
            <a:off x="20" y="2316480"/>
            <a:ext cx="3719729" cy="2208616"/>
          </a:xfrm>
          <a:prstGeom prst="rect">
            <a:avLst/>
          </a:prstGeom>
        </p:spPr>
      </p:pic>
      <p:pic>
        <p:nvPicPr>
          <p:cNvPr id="8" name="Picture 9" descr="A picture containing text, car, outdoor, parked&#10;&#10;Description automatically generated">
            <a:extLst>
              <a:ext uri="{FF2B5EF4-FFF2-40B4-BE49-F238E27FC236}">
                <a16:creationId xmlns:a16="http://schemas.microsoft.com/office/drawing/2014/main" id="{4E1C9B12-1F2A-408E-B0AE-C8FD2CFF47D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264" r="-1" b="-1"/>
          <a:stretch/>
        </p:blipFill>
        <p:spPr>
          <a:xfrm>
            <a:off x="3811189" y="2316480"/>
            <a:ext cx="3719748" cy="2208617"/>
          </a:xfrm>
          <a:prstGeom prst="rect">
            <a:avLst/>
          </a:prstGeom>
        </p:spPr>
      </p:pic>
      <p:pic>
        <p:nvPicPr>
          <p:cNvPr id="6" name="Picture 6" descr="A picture containing text, person, gun&#10;&#10;Description automatically generated">
            <a:extLst>
              <a:ext uri="{FF2B5EF4-FFF2-40B4-BE49-F238E27FC236}">
                <a16:creationId xmlns:a16="http://schemas.microsoft.com/office/drawing/2014/main" id="{4B448491-8757-4CEB-82FE-360713BC8A0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652" r="-1" b="-1"/>
          <a:stretch/>
        </p:blipFill>
        <p:spPr>
          <a:xfrm>
            <a:off x="1" y="4616536"/>
            <a:ext cx="3719748" cy="2241464"/>
          </a:xfrm>
          <a:prstGeom prst="rect">
            <a:avLst/>
          </a:prstGeom>
        </p:spPr>
      </p:pic>
      <p:pic>
        <p:nvPicPr>
          <p:cNvPr id="5" name="Picture 5" descr="A picture containing text, person&#10;&#10;Description automatically generated">
            <a:extLst>
              <a:ext uri="{FF2B5EF4-FFF2-40B4-BE49-F238E27FC236}">
                <a16:creationId xmlns:a16="http://schemas.microsoft.com/office/drawing/2014/main" id="{FAE3E0E3-F7BE-4044-AC78-C20193E6A00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3842" b="47207"/>
          <a:stretch/>
        </p:blipFill>
        <p:spPr>
          <a:xfrm>
            <a:off x="3811189" y="4607394"/>
            <a:ext cx="3719752" cy="225060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742FDDF-D33B-4390-800E-04FCD6A6EDA4}"/>
              </a:ext>
            </a:extLst>
          </p:cNvPr>
          <p:cNvSpPr txBox="1"/>
          <p:nvPr/>
        </p:nvSpPr>
        <p:spPr>
          <a:xfrm>
            <a:off x="8017254" y="2274491"/>
            <a:ext cx="3336546" cy="390247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Coding (C#)</a:t>
            </a:r>
          </a:p>
        </p:txBody>
      </p:sp>
    </p:spTree>
    <p:extLst>
      <p:ext uri="{BB962C8B-B14F-4D97-AF65-F5344CB8AC3E}">
        <p14:creationId xmlns:p14="http://schemas.microsoft.com/office/powerpoint/2010/main" val="205594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2A785343-5D24-4118-A2E4-665D196F60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9" descr="A picture containing text, car, outdoor, parked&#10;&#10;Description automatically generated">
            <a:extLst>
              <a:ext uri="{FF2B5EF4-FFF2-40B4-BE49-F238E27FC236}">
                <a16:creationId xmlns:a16="http://schemas.microsoft.com/office/drawing/2014/main" id="{4E1C9B12-1F2A-408E-B0AE-C8FD2CFF47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3" b="7532"/>
          <a:stretch/>
        </p:blipFill>
        <p:spPr>
          <a:xfrm>
            <a:off x="7381876" y="1"/>
            <a:ext cx="4810125" cy="2501837"/>
          </a:xfrm>
          <a:custGeom>
            <a:avLst/>
            <a:gdLst/>
            <a:ahLst/>
            <a:cxnLst/>
            <a:rect l="l" t="t" r="r" b="b"/>
            <a:pathLst>
              <a:path w="4810125" h="2501837">
                <a:moveTo>
                  <a:pt x="1159248" y="0"/>
                </a:moveTo>
                <a:lnTo>
                  <a:pt x="4810125" y="0"/>
                </a:lnTo>
                <a:lnTo>
                  <a:pt x="4810125" y="2501837"/>
                </a:lnTo>
                <a:lnTo>
                  <a:pt x="0" y="2501837"/>
                </a:lnTo>
                <a:close/>
              </a:path>
            </a:pathLst>
          </a:custGeom>
        </p:spPr>
      </p:pic>
      <p:pic>
        <p:nvPicPr>
          <p:cNvPr id="5" name="Picture 5" descr="A picture containing text, person&#10;&#10;Description automatically generated">
            <a:extLst>
              <a:ext uri="{FF2B5EF4-FFF2-40B4-BE49-F238E27FC236}">
                <a16:creationId xmlns:a16="http://schemas.microsoft.com/office/drawing/2014/main" id="{FAE3E0E3-F7BE-4044-AC78-C20193E6A0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" b="26597"/>
          <a:stretch/>
        </p:blipFill>
        <p:spPr>
          <a:xfrm>
            <a:off x="5374639" y="2663706"/>
            <a:ext cx="4626927" cy="4197911"/>
          </a:xfrm>
          <a:custGeom>
            <a:avLst/>
            <a:gdLst/>
            <a:ahLst/>
            <a:cxnLst/>
            <a:rect l="l" t="t" r="r" b="b"/>
            <a:pathLst>
              <a:path w="4626927" h="4197911">
                <a:moveTo>
                  <a:pt x="1945141" y="0"/>
                </a:moveTo>
                <a:lnTo>
                  <a:pt x="1951364" y="0"/>
                </a:lnTo>
                <a:lnTo>
                  <a:pt x="3141155" y="0"/>
                </a:lnTo>
                <a:lnTo>
                  <a:pt x="4626927" y="0"/>
                </a:lnTo>
                <a:lnTo>
                  <a:pt x="2681786" y="4197911"/>
                </a:lnTo>
                <a:lnTo>
                  <a:pt x="0" y="4197911"/>
                </a:lnTo>
                <a:close/>
              </a:path>
            </a:pathLst>
          </a:custGeom>
        </p:spPr>
      </p:pic>
      <p:sp>
        <p:nvSpPr>
          <p:cNvPr id="20" name="Freeform 11">
            <a:extLst>
              <a:ext uri="{FF2B5EF4-FFF2-40B4-BE49-F238E27FC236}">
                <a16:creationId xmlns:a16="http://schemas.microsoft.com/office/drawing/2014/main" id="{32F4D216-10B7-4DCA-A0A1-068E9E32F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2660091"/>
            <a:ext cx="7122523" cy="4197911"/>
          </a:xfrm>
          <a:custGeom>
            <a:avLst/>
            <a:gdLst>
              <a:gd name="connsiteX0" fmla="*/ 0 w 7122523"/>
              <a:gd name="connsiteY0" fmla="*/ 4197911 h 4197911"/>
              <a:gd name="connsiteX1" fmla="*/ 7122523 w 7122523"/>
              <a:gd name="connsiteY1" fmla="*/ 4197911 h 4197911"/>
              <a:gd name="connsiteX2" fmla="*/ 5177382 w 7122523"/>
              <a:gd name="connsiteY2" fmla="*/ 0 h 4197911"/>
              <a:gd name="connsiteX3" fmla="*/ 5171159 w 7122523"/>
              <a:gd name="connsiteY3" fmla="*/ 0 h 4197911"/>
              <a:gd name="connsiteX4" fmla="*/ 3981368 w 7122523"/>
              <a:gd name="connsiteY4" fmla="*/ 0 h 4197911"/>
              <a:gd name="connsiteX5" fmla="*/ 2331323 w 7122523"/>
              <a:gd name="connsiteY5" fmla="*/ 0 h 4197911"/>
              <a:gd name="connsiteX6" fmla="*/ 0 w 7122523"/>
              <a:gd name="connsiteY6" fmla="*/ 0 h 4197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22523" h="4197911">
                <a:moveTo>
                  <a:pt x="0" y="4197911"/>
                </a:moveTo>
                <a:lnTo>
                  <a:pt x="7122523" y="4197911"/>
                </a:lnTo>
                <a:lnTo>
                  <a:pt x="5177382" y="0"/>
                </a:lnTo>
                <a:lnTo>
                  <a:pt x="5171159" y="0"/>
                </a:lnTo>
                <a:lnTo>
                  <a:pt x="3981368" y="0"/>
                </a:lnTo>
                <a:lnTo>
                  <a:pt x="2331323" y="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33312378-4F12-4452-B8D9-4C80E16E2E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2388" y="3098042"/>
            <a:ext cx="5308979" cy="8529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Gamers</a:t>
            </a:r>
          </a:p>
        </p:txBody>
      </p:sp>
      <p:pic>
        <p:nvPicPr>
          <p:cNvPr id="7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27D3F3DA-64A3-44B6-A463-BD9ED323719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794" r="13642" b="-4"/>
          <a:stretch/>
        </p:blipFill>
        <p:spPr>
          <a:xfrm>
            <a:off x="4675537" y="-1"/>
            <a:ext cx="3677817" cy="2505456"/>
          </a:xfrm>
          <a:custGeom>
            <a:avLst/>
            <a:gdLst/>
            <a:ahLst/>
            <a:cxnLst/>
            <a:rect l="l" t="t" r="r" b="b"/>
            <a:pathLst>
              <a:path w="3677817" h="2505456">
                <a:moveTo>
                  <a:pt x="1160926" y="0"/>
                </a:moveTo>
                <a:lnTo>
                  <a:pt x="3677817" y="0"/>
                </a:lnTo>
                <a:lnTo>
                  <a:pt x="2516891" y="2505456"/>
                </a:lnTo>
                <a:lnTo>
                  <a:pt x="0" y="2505456"/>
                </a:lnTo>
                <a:close/>
              </a:path>
            </a:pathLst>
          </a:custGeom>
        </p:spPr>
      </p:pic>
      <p:pic>
        <p:nvPicPr>
          <p:cNvPr id="4" name="Picture 4" descr="A picture containing text, person, person&#10;&#10;Description automatically generated">
            <a:extLst>
              <a:ext uri="{FF2B5EF4-FFF2-40B4-BE49-F238E27FC236}">
                <a16:creationId xmlns:a16="http://schemas.microsoft.com/office/drawing/2014/main" id="{82CB9990-ACB1-496E-94A9-F85F9193D0A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717" r="11647" b="-4"/>
          <a:stretch/>
        </p:blipFill>
        <p:spPr>
          <a:xfrm>
            <a:off x="2280734" y="2"/>
            <a:ext cx="3393943" cy="2502843"/>
          </a:xfrm>
          <a:custGeom>
            <a:avLst/>
            <a:gdLst/>
            <a:ahLst/>
            <a:cxnLst/>
            <a:rect l="l" t="t" r="r" b="b"/>
            <a:pathLst>
              <a:path w="3393943" h="2502843">
                <a:moveTo>
                  <a:pt x="1159715" y="0"/>
                </a:moveTo>
                <a:lnTo>
                  <a:pt x="3393943" y="0"/>
                </a:lnTo>
                <a:lnTo>
                  <a:pt x="2234228" y="2502843"/>
                </a:lnTo>
                <a:lnTo>
                  <a:pt x="0" y="2502843"/>
                </a:lnTo>
                <a:close/>
              </a:path>
            </a:pathLst>
          </a:custGeom>
        </p:spPr>
      </p:pic>
      <p:pic>
        <p:nvPicPr>
          <p:cNvPr id="6" name="Picture 6" descr="A picture containing text, person, gun&#10;&#10;Description automatically generated">
            <a:extLst>
              <a:ext uri="{FF2B5EF4-FFF2-40B4-BE49-F238E27FC236}">
                <a16:creationId xmlns:a16="http://schemas.microsoft.com/office/drawing/2014/main" id="{4B448491-8757-4CEB-82FE-360713BC8A0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2697" r="4214" b="-3"/>
          <a:stretch/>
        </p:blipFill>
        <p:spPr>
          <a:xfrm>
            <a:off x="3" y="-6235"/>
            <a:ext cx="3255403" cy="2505456"/>
          </a:xfrm>
          <a:custGeom>
            <a:avLst/>
            <a:gdLst/>
            <a:ahLst/>
            <a:cxnLst/>
            <a:rect l="l" t="t" r="r" b="b"/>
            <a:pathLst>
              <a:path w="3255403" h="2505456">
                <a:moveTo>
                  <a:pt x="0" y="0"/>
                </a:moveTo>
                <a:lnTo>
                  <a:pt x="3255403" y="0"/>
                </a:lnTo>
                <a:lnTo>
                  <a:pt x="2094477" y="2505456"/>
                </a:lnTo>
                <a:lnTo>
                  <a:pt x="0" y="2505456"/>
                </a:lnTo>
                <a:close/>
              </a:path>
            </a:pathLst>
          </a:cu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742FDDF-D33B-4390-800E-04FCD6A6EDA4}"/>
              </a:ext>
            </a:extLst>
          </p:cNvPr>
          <p:cNvSpPr txBox="1"/>
          <p:nvPr/>
        </p:nvSpPr>
        <p:spPr>
          <a:xfrm>
            <a:off x="682388" y="3951027"/>
            <a:ext cx="4746863" cy="213036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514350" lvl="1">
              <a:lnSpc>
                <a:spcPct val="90000"/>
              </a:lnSpc>
              <a:spcAft>
                <a:spcPts val="600"/>
              </a:spcAft>
            </a:pPr>
            <a:endParaRPr lang="en-US" sz="2000" dirty="0">
              <a:solidFill>
                <a:srgbClr val="FFFFFF"/>
              </a:solidFill>
            </a:endParaRPr>
          </a:p>
          <a:p>
            <a:pPr marL="514350" lvl="1">
              <a:lnSpc>
                <a:spcPct val="90000"/>
              </a:lnSpc>
              <a:spcAft>
                <a:spcPts val="600"/>
              </a:spcAft>
            </a:pPr>
            <a:endParaRPr lang="en-US" sz="2000" dirty="0">
              <a:solidFill>
                <a:srgbClr val="FFFFFF"/>
              </a:solidFill>
              <a:cs typeface="Calibri" panose="020F0502020204030204"/>
            </a:endParaRPr>
          </a:p>
        </p:txBody>
      </p:sp>
      <p:pic>
        <p:nvPicPr>
          <p:cNvPr id="10" name="Picture 11" descr="A picture containing text&#10;&#10;Description automatically generated">
            <a:extLst>
              <a:ext uri="{FF2B5EF4-FFF2-40B4-BE49-F238E27FC236}">
                <a16:creationId xmlns:a16="http://schemas.microsoft.com/office/drawing/2014/main" id="{5B4C3F95-6991-4E08-B966-9F73F3AD96A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910" r="2960" b="2"/>
          <a:stretch/>
        </p:blipFill>
        <p:spPr>
          <a:xfrm>
            <a:off x="8264962" y="2660089"/>
            <a:ext cx="3927039" cy="4197911"/>
          </a:xfrm>
          <a:custGeom>
            <a:avLst/>
            <a:gdLst/>
            <a:ahLst/>
            <a:cxnLst/>
            <a:rect l="l" t="t" r="r" b="b"/>
            <a:pathLst>
              <a:path w="3927039" h="4197911">
                <a:moveTo>
                  <a:pt x="1945141" y="0"/>
                </a:moveTo>
                <a:lnTo>
                  <a:pt x="1951364" y="0"/>
                </a:lnTo>
                <a:lnTo>
                  <a:pt x="3141155" y="0"/>
                </a:lnTo>
                <a:lnTo>
                  <a:pt x="3927039" y="0"/>
                </a:lnTo>
                <a:lnTo>
                  <a:pt x="3927039" y="4194293"/>
                </a:lnTo>
                <a:lnTo>
                  <a:pt x="2683462" y="4194293"/>
                </a:lnTo>
                <a:lnTo>
                  <a:pt x="2681786" y="4197911"/>
                </a:lnTo>
                <a:lnTo>
                  <a:pt x="0" y="4197911"/>
                </a:lnTo>
                <a:close/>
              </a:path>
            </a:pathLst>
          </a:cu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A6B3C56-0371-4723-80AD-3647BCAE2213}"/>
              </a:ext>
            </a:extLst>
          </p:cNvPr>
          <p:cNvSpPr txBox="1"/>
          <p:nvPr/>
        </p:nvSpPr>
        <p:spPr>
          <a:xfrm>
            <a:off x="517742" y="3847578"/>
            <a:ext cx="4757801" cy="123110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>
                <a:cs typeface="Calibri"/>
              </a:rPr>
              <a:t>Our Client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>
                <a:cs typeface="Calibri"/>
              </a:rPr>
              <a:t>People who play games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341890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2A785343-5D24-4118-A2E4-665D196F60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9" descr="A picture containing text, car, outdoor, parked&#10;&#10;Description automatically generated">
            <a:extLst>
              <a:ext uri="{FF2B5EF4-FFF2-40B4-BE49-F238E27FC236}">
                <a16:creationId xmlns:a16="http://schemas.microsoft.com/office/drawing/2014/main" id="{4E1C9B12-1F2A-408E-B0AE-C8FD2CFF47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3" b="7532"/>
          <a:stretch/>
        </p:blipFill>
        <p:spPr>
          <a:xfrm>
            <a:off x="7381876" y="1"/>
            <a:ext cx="4810125" cy="2501837"/>
          </a:xfrm>
          <a:custGeom>
            <a:avLst/>
            <a:gdLst/>
            <a:ahLst/>
            <a:cxnLst/>
            <a:rect l="l" t="t" r="r" b="b"/>
            <a:pathLst>
              <a:path w="4810125" h="2501837">
                <a:moveTo>
                  <a:pt x="1159248" y="0"/>
                </a:moveTo>
                <a:lnTo>
                  <a:pt x="4810125" y="0"/>
                </a:lnTo>
                <a:lnTo>
                  <a:pt x="4810125" y="2501837"/>
                </a:lnTo>
                <a:lnTo>
                  <a:pt x="0" y="2501837"/>
                </a:lnTo>
                <a:close/>
              </a:path>
            </a:pathLst>
          </a:custGeom>
        </p:spPr>
      </p:pic>
      <p:pic>
        <p:nvPicPr>
          <p:cNvPr id="5" name="Picture 5" descr="A picture containing text, person&#10;&#10;Description automatically generated">
            <a:extLst>
              <a:ext uri="{FF2B5EF4-FFF2-40B4-BE49-F238E27FC236}">
                <a16:creationId xmlns:a16="http://schemas.microsoft.com/office/drawing/2014/main" id="{FAE3E0E3-F7BE-4044-AC78-C20193E6A0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" b="26597"/>
          <a:stretch/>
        </p:blipFill>
        <p:spPr>
          <a:xfrm>
            <a:off x="5374639" y="2663706"/>
            <a:ext cx="4626927" cy="4197911"/>
          </a:xfrm>
          <a:custGeom>
            <a:avLst/>
            <a:gdLst/>
            <a:ahLst/>
            <a:cxnLst/>
            <a:rect l="l" t="t" r="r" b="b"/>
            <a:pathLst>
              <a:path w="4626927" h="4197911">
                <a:moveTo>
                  <a:pt x="1945141" y="0"/>
                </a:moveTo>
                <a:lnTo>
                  <a:pt x="1951364" y="0"/>
                </a:lnTo>
                <a:lnTo>
                  <a:pt x="3141155" y="0"/>
                </a:lnTo>
                <a:lnTo>
                  <a:pt x="4626927" y="0"/>
                </a:lnTo>
                <a:lnTo>
                  <a:pt x="2681786" y="4197911"/>
                </a:lnTo>
                <a:lnTo>
                  <a:pt x="0" y="4197911"/>
                </a:lnTo>
                <a:close/>
              </a:path>
            </a:pathLst>
          </a:custGeom>
        </p:spPr>
      </p:pic>
      <p:sp>
        <p:nvSpPr>
          <p:cNvPr id="20" name="Freeform 11">
            <a:extLst>
              <a:ext uri="{FF2B5EF4-FFF2-40B4-BE49-F238E27FC236}">
                <a16:creationId xmlns:a16="http://schemas.microsoft.com/office/drawing/2014/main" id="{32F4D216-10B7-4DCA-A0A1-068E9E32F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2660091"/>
            <a:ext cx="7122523" cy="4197911"/>
          </a:xfrm>
          <a:custGeom>
            <a:avLst/>
            <a:gdLst>
              <a:gd name="connsiteX0" fmla="*/ 0 w 7122523"/>
              <a:gd name="connsiteY0" fmla="*/ 4197911 h 4197911"/>
              <a:gd name="connsiteX1" fmla="*/ 7122523 w 7122523"/>
              <a:gd name="connsiteY1" fmla="*/ 4197911 h 4197911"/>
              <a:gd name="connsiteX2" fmla="*/ 5177382 w 7122523"/>
              <a:gd name="connsiteY2" fmla="*/ 0 h 4197911"/>
              <a:gd name="connsiteX3" fmla="*/ 5171159 w 7122523"/>
              <a:gd name="connsiteY3" fmla="*/ 0 h 4197911"/>
              <a:gd name="connsiteX4" fmla="*/ 3981368 w 7122523"/>
              <a:gd name="connsiteY4" fmla="*/ 0 h 4197911"/>
              <a:gd name="connsiteX5" fmla="*/ 2331323 w 7122523"/>
              <a:gd name="connsiteY5" fmla="*/ 0 h 4197911"/>
              <a:gd name="connsiteX6" fmla="*/ 0 w 7122523"/>
              <a:gd name="connsiteY6" fmla="*/ 0 h 4197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22523" h="4197911">
                <a:moveTo>
                  <a:pt x="0" y="4197911"/>
                </a:moveTo>
                <a:lnTo>
                  <a:pt x="7122523" y="4197911"/>
                </a:lnTo>
                <a:lnTo>
                  <a:pt x="5177382" y="0"/>
                </a:lnTo>
                <a:lnTo>
                  <a:pt x="5171159" y="0"/>
                </a:lnTo>
                <a:lnTo>
                  <a:pt x="3981368" y="0"/>
                </a:lnTo>
                <a:lnTo>
                  <a:pt x="2331323" y="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33312378-4F12-4452-B8D9-4C80E16E2E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2388" y="3098042"/>
            <a:ext cx="5308979" cy="8529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Team behind Games</a:t>
            </a:r>
          </a:p>
        </p:txBody>
      </p:sp>
      <p:pic>
        <p:nvPicPr>
          <p:cNvPr id="7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27D3F3DA-64A3-44B6-A463-BD9ED323719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794" r="13642" b="-4"/>
          <a:stretch/>
        </p:blipFill>
        <p:spPr>
          <a:xfrm>
            <a:off x="4675537" y="-1"/>
            <a:ext cx="3677817" cy="2505456"/>
          </a:xfrm>
          <a:custGeom>
            <a:avLst/>
            <a:gdLst/>
            <a:ahLst/>
            <a:cxnLst/>
            <a:rect l="l" t="t" r="r" b="b"/>
            <a:pathLst>
              <a:path w="3677817" h="2505456">
                <a:moveTo>
                  <a:pt x="1160926" y="0"/>
                </a:moveTo>
                <a:lnTo>
                  <a:pt x="3677817" y="0"/>
                </a:lnTo>
                <a:lnTo>
                  <a:pt x="2516891" y="2505456"/>
                </a:lnTo>
                <a:lnTo>
                  <a:pt x="0" y="2505456"/>
                </a:lnTo>
                <a:close/>
              </a:path>
            </a:pathLst>
          </a:custGeom>
        </p:spPr>
      </p:pic>
      <p:pic>
        <p:nvPicPr>
          <p:cNvPr id="4" name="Picture 4" descr="A picture containing text, person, person&#10;&#10;Description automatically generated">
            <a:extLst>
              <a:ext uri="{FF2B5EF4-FFF2-40B4-BE49-F238E27FC236}">
                <a16:creationId xmlns:a16="http://schemas.microsoft.com/office/drawing/2014/main" id="{82CB9990-ACB1-496E-94A9-F85F9193D0A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717" r="11647" b="-4"/>
          <a:stretch/>
        </p:blipFill>
        <p:spPr>
          <a:xfrm>
            <a:off x="2280734" y="2"/>
            <a:ext cx="3393943" cy="2502843"/>
          </a:xfrm>
          <a:custGeom>
            <a:avLst/>
            <a:gdLst/>
            <a:ahLst/>
            <a:cxnLst/>
            <a:rect l="l" t="t" r="r" b="b"/>
            <a:pathLst>
              <a:path w="3393943" h="2502843">
                <a:moveTo>
                  <a:pt x="1159715" y="0"/>
                </a:moveTo>
                <a:lnTo>
                  <a:pt x="3393943" y="0"/>
                </a:lnTo>
                <a:lnTo>
                  <a:pt x="2234228" y="2502843"/>
                </a:lnTo>
                <a:lnTo>
                  <a:pt x="0" y="2502843"/>
                </a:lnTo>
                <a:close/>
              </a:path>
            </a:pathLst>
          </a:custGeom>
        </p:spPr>
      </p:pic>
      <p:pic>
        <p:nvPicPr>
          <p:cNvPr id="6" name="Picture 6" descr="A picture containing text, person, gun&#10;&#10;Description automatically generated">
            <a:extLst>
              <a:ext uri="{FF2B5EF4-FFF2-40B4-BE49-F238E27FC236}">
                <a16:creationId xmlns:a16="http://schemas.microsoft.com/office/drawing/2014/main" id="{4B448491-8757-4CEB-82FE-360713BC8A0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2697" r="4214" b="-3"/>
          <a:stretch/>
        </p:blipFill>
        <p:spPr>
          <a:xfrm>
            <a:off x="3" y="-6235"/>
            <a:ext cx="3255403" cy="2505456"/>
          </a:xfrm>
          <a:custGeom>
            <a:avLst/>
            <a:gdLst/>
            <a:ahLst/>
            <a:cxnLst/>
            <a:rect l="l" t="t" r="r" b="b"/>
            <a:pathLst>
              <a:path w="3255403" h="2505456">
                <a:moveTo>
                  <a:pt x="0" y="0"/>
                </a:moveTo>
                <a:lnTo>
                  <a:pt x="3255403" y="0"/>
                </a:lnTo>
                <a:lnTo>
                  <a:pt x="2094477" y="2505456"/>
                </a:lnTo>
                <a:lnTo>
                  <a:pt x="0" y="2505456"/>
                </a:lnTo>
                <a:close/>
              </a:path>
            </a:pathLst>
          </a:cu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742FDDF-D33B-4390-800E-04FCD6A6EDA4}"/>
              </a:ext>
            </a:extLst>
          </p:cNvPr>
          <p:cNvSpPr txBox="1"/>
          <p:nvPr/>
        </p:nvSpPr>
        <p:spPr>
          <a:xfrm>
            <a:off x="682388" y="3951027"/>
            <a:ext cx="4746863" cy="274622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FFFF"/>
                </a:solidFill>
              </a:rPr>
              <a:t>Game developer</a:t>
            </a:r>
            <a:endParaRPr lang="en-US" sz="2200" dirty="0">
              <a:solidFill>
                <a:srgbClr val="FFFFFF"/>
              </a:solidFill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FFFF"/>
                </a:solidFill>
              </a:rPr>
              <a:t>Artist</a:t>
            </a:r>
            <a:endParaRPr lang="en-US" sz="2200" dirty="0">
              <a:solidFill>
                <a:srgbClr val="FFFFFF"/>
              </a:solidFill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FFFF"/>
                </a:solidFill>
              </a:rPr>
              <a:t>Animator</a:t>
            </a:r>
            <a:endParaRPr lang="en-US" sz="2200" dirty="0">
              <a:solidFill>
                <a:srgbClr val="FFFFFF"/>
              </a:solidFill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FFFF"/>
                </a:solidFill>
              </a:rPr>
              <a:t>Designer</a:t>
            </a:r>
            <a:endParaRPr lang="en-US" sz="2200" dirty="0">
              <a:solidFill>
                <a:srgbClr val="FFFFFF"/>
              </a:solidFill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FFFF"/>
                </a:solidFill>
              </a:rPr>
              <a:t>Audio Engineer and Composer</a:t>
            </a:r>
            <a:endParaRPr lang="en-US" sz="2200" dirty="0">
              <a:solidFill>
                <a:srgbClr val="FFFFFF"/>
              </a:solidFill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FFFF"/>
                </a:solidFill>
              </a:rPr>
              <a:t>Tester</a:t>
            </a:r>
            <a:endParaRPr lang="en-US" sz="2200" dirty="0">
              <a:solidFill>
                <a:srgbClr val="FFFFFF"/>
              </a:solidFill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FFFF"/>
                </a:solidFill>
              </a:rPr>
              <a:t>Project Manager </a:t>
            </a:r>
            <a:r>
              <a:rPr lang="en-US" sz="2200" dirty="0" err="1">
                <a:solidFill>
                  <a:srgbClr val="FFFFFF"/>
                </a:solidFill>
              </a:rPr>
              <a:t>a.k.a</a:t>
            </a:r>
            <a:r>
              <a:rPr lang="en-US" sz="2200" dirty="0">
                <a:solidFill>
                  <a:srgbClr val="FFFFFF"/>
                </a:solidFill>
              </a:rPr>
              <a:t> Producer</a:t>
            </a:r>
            <a:endParaRPr lang="en-US" sz="2200" dirty="0">
              <a:solidFill>
                <a:srgbClr val="FFFFFF"/>
              </a:solidFill>
              <a:cs typeface="Calibri"/>
            </a:endParaRPr>
          </a:p>
        </p:txBody>
      </p:sp>
      <p:pic>
        <p:nvPicPr>
          <p:cNvPr id="10" name="Picture 11" descr="A picture containing text&#10;&#10;Description automatically generated">
            <a:extLst>
              <a:ext uri="{FF2B5EF4-FFF2-40B4-BE49-F238E27FC236}">
                <a16:creationId xmlns:a16="http://schemas.microsoft.com/office/drawing/2014/main" id="{5B4C3F95-6991-4E08-B966-9F73F3AD96A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910" r="2960" b="2"/>
          <a:stretch/>
        </p:blipFill>
        <p:spPr>
          <a:xfrm>
            <a:off x="8264962" y="2660089"/>
            <a:ext cx="3927039" cy="4197911"/>
          </a:xfrm>
          <a:custGeom>
            <a:avLst/>
            <a:gdLst/>
            <a:ahLst/>
            <a:cxnLst/>
            <a:rect l="l" t="t" r="r" b="b"/>
            <a:pathLst>
              <a:path w="3927039" h="4197911">
                <a:moveTo>
                  <a:pt x="1945141" y="0"/>
                </a:moveTo>
                <a:lnTo>
                  <a:pt x="1951364" y="0"/>
                </a:lnTo>
                <a:lnTo>
                  <a:pt x="3141155" y="0"/>
                </a:lnTo>
                <a:lnTo>
                  <a:pt x="3927039" y="0"/>
                </a:lnTo>
                <a:lnTo>
                  <a:pt x="3927039" y="4194293"/>
                </a:lnTo>
                <a:lnTo>
                  <a:pt x="2683462" y="4194293"/>
                </a:lnTo>
                <a:lnTo>
                  <a:pt x="2681786" y="4197911"/>
                </a:lnTo>
                <a:lnTo>
                  <a:pt x="0" y="419791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0863984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2A785343-5D24-4118-A2E4-665D196F60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9" descr="A picture containing text, car, outdoor, parked&#10;&#10;Description automatically generated">
            <a:extLst>
              <a:ext uri="{FF2B5EF4-FFF2-40B4-BE49-F238E27FC236}">
                <a16:creationId xmlns:a16="http://schemas.microsoft.com/office/drawing/2014/main" id="{4E1C9B12-1F2A-408E-B0AE-C8FD2CFF47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3" b="7532"/>
          <a:stretch/>
        </p:blipFill>
        <p:spPr>
          <a:xfrm>
            <a:off x="7381876" y="1"/>
            <a:ext cx="4810125" cy="2501837"/>
          </a:xfrm>
          <a:custGeom>
            <a:avLst/>
            <a:gdLst/>
            <a:ahLst/>
            <a:cxnLst/>
            <a:rect l="l" t="t" r="r" b="b"/>
            <a:pathLst>
              <a:path w="4810125" h="2501837">
                <a:moveTo>
                  <a:pt x="1159248" y="0"/>
                </a:moveTo>
                <a:lnTo>
                  <a:pt x="4810125" y="0"/>
                </a:lnTo>
                <a:lnTo>
                  <a:pt x="4810125" y="2501837"/>
                </a:lnTo>
                <a:lnTo>
                  <a:pt x="0" y="2501837"/>
                </a:lnTo>
                <a:close/>
              </a:path>
            </a:pathLst>
          </a:custGeom>
        </p:spPr>
      </p:pic>
      <p:pic>
        <p:nvPicPr>
          <p:cNvPr id="5" name="Picture 5" descr="A picture containing text, person&#10;&#10;Description automatically generated">
            <a:extLst>
              <a:ext uri="{FF2B5EF4-FFF2-40B4-BE49-F238E27FC236}">
                <a16:creationId xmlns:a16="http://schemas.microsoft.com/office/drawing/2014/main" id="{FAE3E0E3-F7BE-4044-AC78-C20193E6A0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" b="26597"/>
          <a:stretch/>
        </p:blipFill>
        <p:spPr>
          <a:xfrm>
            <a:off x="5374639" y="2663706"/>
            <a:ext cx="4626927" cy="4197911"/>
          </a:xfrm>
          <a:custGeom>
            <a:avLst/>
            <a:gdLst/>
            <a:ahLst/>
            <a:cxnLst/>
            <a:rect l="l" t="t" r="r" b="b"/>
            <a:pathLst>
              <a:path w="4626927" h="4197911">
                <a:moveTo>
                  <a:pt x="1945141" y="0"/>
                </a:moveTo>
                <a:lnTo>
                  <a:pt x="1951364" y="0"/>
                </a:lnTo>
                <a:lnTo>
                  <a:pt x="3141155" y="0"/>
                </a:lnTo>
                <a:lnTo>
                  <a:pt x="4626927" y="0"/>
                </a:lnTo>
                <a:lnTo>
                  <a:pt x="2681786" y="4197911"/>
                </a:lnTo>
                <a:lnTo>
                  <a:pt x="0" y="4197911"/>
                </a:lnTo>
                <a:close/>
              </a:path>
            </a:pathLst>
          </a:custGeom>
        </p:spPr>
      </p:pic>
      <p:sp>
        <p:nvSpPr>
          <p:cNvPr id="20" name="Freeform 11">
            <a:extLst>
              <a:ext uri="{FF2B5EF4-FFF2-40B4-BE49-F238E27FC236}">
                <a16:creationId xmlns:a16="http://schemas.microsoft.com/office/drawing/2014/main" id="{32F4D216-10B7-4DCA-A0A1-068E9E32F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2660091"/>
            <a:ext cx="7122523" cy="4197911"/>
          </a:xfrm>
          <a:custGeom>
            <a:avLst/>
            <a:gdLst>
              <a:gd name="connsiteX0" fmla="*/ 0 w 7122523"/>
              <a:gd name="connsiteY0" fmla="*/ 4197911 h 4197911"/>
              <a:gd name="connsiteX1" fmla="*/ 7122523 w 7122523"/>
              <a:gd name="connsiteY1" fmla="*/ 4197911 h 4197911"/>
              <a:gd name="connsiteX2" fmla="*/ 5177382 w 7122523"/>
              <a:gd name="connsiteY2" fmla="*/ 0 h 4197911"/>
              <a:gd name="connsiteX3" fmla="*/ 5171159 w 7122523"/>
              <a:gd name="connsiteY3" fmla="*/ 0 h 4197911"/>
              <a:gd name="connsiteX4" fmla="*/ 3981368 w 7122523"/>
              <a:gd name="connsiteY4" fmla="*/ 0 h 4197911"/>
              <a:gd name="connsiteX5" fmla="*/ 2331323 w 7122523"/>
              <a:gd name="connsiteY5" fmla="*/ 0 h 4197911"/>
              <a:gd name="connsiteX6" fmla="*/ 0 w 7122523"/>
              <a:gd name="connsiteY6" fmla="*/ 0 h 4197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22523" h="4197911">
                <a:moveTo>
                  <a:pt x="0" y="4197911"/>
                </a:moveTo>
                <a:lnTo>
                  <a:pt x="7122523" y="4197911"/>
                </a:lnTo>
                <a:lnTo>
                  <a:pt x="5177382" y="0"/>
                </a:lnTo>
                <a:lnTo>
                  <a:pt x="5171159" y="0"/>
                </a:lnTo>
                <a:lnTo>
                  <a:pt x="3981368" y="0"/>
                </a:lnTo>
                <a:lnTo>
                  <a:pt x="2331323" y="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33312378-4F12-4452-B8D9-4C80E16E2E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2388" y="3098042"/>
            <a:ext cx="5308979" cy="8529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Team behind Games</a:t>
            </a:r>
          </a:p>
        </p:txBody>
      </p:sp>
      <p:pic>
        <p:nvPicPr>
          <p:cNvPr id="7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27D3F3DA-64A3-44B6-A463-BD9ED323719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794" r="13642" b="-4"/>
          <a:stretch/>
        </p:blipFill>
        <p:spPr>
          <a:xfrm>
            <a:off x="4675537" y="-1"/>
            <a:ext cx="3677817" cy="2505456"/>
          </a:xfrm>
          <a:custGeom>
            <a:avLst/>
            <a:gdLst/>
            <a:ahLst/>
            <a:cxnLst/>
            <a:rect l="l" t="t" r="r" b="b"/>
            <a:pathLst>
              <a:path w="3677817" h="2505456">
                <a:moveTo>
                  <a:pt x="1160926" y="0"/>
                </a:moveTo>
                <a:lnTo>
                  <a:pt x="3677817" y="0"/>
                </a:lnTo>
                <a:lnTo>
                  <a:pt x="2516891" y="2505456"/>
                </a:lnTo>
                <a:lnTo>
                  <a:pt x="0" y="2505456"/>
                </a:lnTo>
                <a:close/>
              </a:path>
            </a:pathLst>
          </a:custGeom>
        </p:spPr>
      </p:pic>
      <p:pic>
        <p:nvPicPr>
          <p:cNvPr id="4" name="Picture 4" descr="A picture containing text, person, person&#10;&#10;Description automatically generated">
            <a:extLst>
              <a:ext uri="{FF2B5EF4-FFF2-40B4-BE49-F238E27FC236}">
                <a16:creationId xmlns:a16="http://schemas.microsoft.com/office/drawing/2014/main" id="{82CB9990-ACB1-496E-94A9-F85F9193D0A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717" r="11647" b="-4"/>
          <a:stretch/>
        </p:blipFill>
        <p:spPr>
          <a:xfrm>
            <a:off x="2280734" y="2"/>
            <a:ext cx="3393943" cy="2502843"/>
          </a:xfrm>
          <a:custGeom>
            <a:avLst/>
            <a:gdLst/>
            <a:ahLst/>
            <a:cxnLst/>
            <a:rect l="l" t="t" r="r" b="b"/>
            <a:pathLst>
              <a:path w="3393943" h="2502843">
                <a:moveTo>
                  <a:pt x="1159715" y="0"/>
                </a:moveTo>
                <a:lnTo>
                  <a:pt x="3393943" y="0"/>
                </a:lnTo>
                <a:lnTo>
                  <a:pt x="2234228" y="2502843"/>
                </a:lnTo>
                <a:lnTo>
                  <a:pt x="0" y="2502843"/>
                </a:lnTo>
                <a:close/>
              </a:path>
            </a:pathLst>
          </a:custGeom>
        </p:spPr>
      </p:pic>
      <p:pic>
        <p:nvPicPr>
          <p:cNvPr id="6" name="Picture 6" descr="A picture containing text, person, gun&#10;&#10;Description automatically generated">
            <a:extLst>
              <a:ext uri="{FF2B5EF4-FFF2-40B4-BE49-F238E27FC236}">
                <a16:creationId xmlns:a16="http://schemas.microsoft.com/office/drawing/2014/main" id="{4B448491-8757-4CEB-82FE-360713BC8A0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2697" r="4214" b="-3"/>
          <a:stretch/>
        </p:blipFill>
        <p:spPr>
          <a:xfrm>
            <a:off x="3" y="-6235"/>
            <a:ext cx="3255403" cy="2505456"/>
          </a:xfrm>
          <a:custGeom>
            <a:avLst/>
            <a:gdLst/>
            <a:ahLst/>
            <a:cxnLst/>
            <a:rect l="l" t="t" r="r" b="b"/>
            <a:pathLst>
              <a:path w="3255403" h="2505456">
                <a:moveTo>
                  <a:pt x="0" y="0"/>
                </a:moveTo>
                <a:lnTo>
                  <a:pt x="3255403" y="0"/>
                </a:lnTo>
                <a:lnTo>
                  <a:pt x="2094477" y="2505456"/>
                </a:lnTo>
                <a:lnTo>
                  <a:pt x="0" y="2505456"/>
                </a:lnTo>
                <a:close/>
              </a:path>
            </a:pathLst>
          </a:cu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742FDDF-D33B-4390-800E-04FCD6A6EDA4}"/>
              </a:ext>
            </a:extLst>
          </p:cNvPr>
          <p:cNvSpPr txBox="1"/>
          <p:nvPr/>
        </p:nvSpPr>
        <p:spPr>
          <a:xfrm>
            <a:off x="682388" y="3951027"/>
            <a:ext cx="4746863" cy="213036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FFFFFF"/>
                </a:solidFill>
              </a:rPr>
              <a:t>Game developer/Programmer</a:t>
            </a:r>
            <a:endParaRPr lang="en-US" sz="2200" b="1" dirty="0">
              <a:solidFill>
                <a:srgbClr val="FFFFFF"/>
              </a:solidFill>
              <a:cs typeface="Calibri"/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FFFF"/>
                </a:solidFill>
              </a:rPr>
              <a:t>Create logic</a:t>
            </a:r>
            <a:endParaRPr lang="en-US" sz="2200" dirty="0">
              <a:solidFill>
                <a:srgbClr val="FFFFFF"/>
              </a:solidFill>
              <a:cs typeface="Calibri"/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FFFF"/>
                </a:solidFill>
              </a:rPr>
              <a:t>Write code for game features and functionality</a:t>
            </a:r>
            <a:endParaRPr lang="en-US" sz="2200" dirty="0">
              <a:solidFill>
                <a:srgbClr val="FFFFFF"/>
              </a:solidFill>
              <a:cs typeface="Calibri"/>
            </a:endParaRPr>
          </a:p>
          <a:p>
            <a:pPr marL="120015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FFFF"/>
                </a:solidFill>
              </a:rPr>
              <a:t>Environment programmer</a:t>
            </a:r>
            <a:endParaRPr lang="en-US" sz="2200" dirty="0">
              <a:solidFill>
                <a:srgbClr val="FFFFFF"/>
              </a:solidFill>
              <a:cs typeface="Calibri"/>
            </a:endParaRPr>
          </a:p>
          <a:p>
            <a:pPr marL="120015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FFFF"/>
                </a:solidFill>
              </a:rPr>
              <a:t>AI programmer</a:t>
            </a:r>
            <a:endParaRPr lang="en-US" sz="2200" dirty="0">
              <a:solidFill>
                <a:srgbClr val="FFFFFF"/>
              </a:solidFill>
              <a:cs typeface="Calibri"/>
            </a:endParaRPr>
          </a:p>
        </p:txBody>
      </p:sp>
      <p:pic>
        <p:nvPicPr>
          <p:cNvPr id="10" name="Picture 11" descr="A picture containing text&#10;&#10;Description automatically generated">
            <a:extLst>
              <a:ext uri="{FF2B5EF4-FFF2-40B4-BE49-F238E27FC236}">
                <a16:creationId xmlns:a16="http://schemas.microsoft.com/office/drawing/2014/main" id="{5B4C3F95-6991-4E08-B966-9F73F3AD96A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910" r="2960" b="2"/>
          <a:stretch/>
        </p:blipFill>
        <p:spPr>
          <a:xfrm>
            <a:off x="8264962" y="2660089"/>
            <a:ext cx="3927039" cy="4197911"/>
          </a:xfrm>
          <a:custGeom>
            <a:avLst/>
            <a:gdLst/>
            <a:ahLst/>
            <a:cxnLst/>
            <a:rect l="l" t="t" r="r" b="b"/>
            <a:pathLst>
              <a:path w="3927039" h="4197911">
                <a:moveTo>
                  <a:pt x="1945141" y="0"/>
                </a:moveTo>
                <a:lnTo>
                  <a:pt x="1951364" y="0"/>
                </a:lnTo>
                <a:lnTo>
                  <a:pt x="3141155" y="0"/>
                </a:lnTo>
                <a:lnTo>
                  <a:pt x="3927039" y="0"/>
                </a:lnTo>
                <a:lnTo>
                  <a:pt x="3927039" y="4194293"/>
                </a:lnTo>
                <a:lnTo>
                  <a:pt x="2683462" y="4194293"/>
                </a:lnTo>
                <a:lnTo>
                  <a:pt x="2681786" y="4197911"/>
                </a:lnTo>
                <a:lnTo>
                  <a:pt x="0" y="419791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59895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412</TotalTime>
  <Words>1264</Words>
  <Application>Microsoft Office PowerPoint</Application>
  <PresentationFormat>Widescreen</PresentationFormat>
  <Paragraphs>123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PowerPoint Presentation</vt:lpstr>
      <vt:lpstr>Game Designs</vt:lpstr>
      <vt:lpstr>What is Game?</vt:lpstr>
      <vt:lpstr>What is Game?</vt:lpstr>
      <vt:lpstr>What is Design?</vt:lpstr>
      <vt:lpstr>Development</vt:lpstr>
      <vt:lpstr>Gamers</vt:lpstr>
      <vt:lpstr>Team behind Games</vt:lpstr>
      <vt:lpstr>Team behind Games</vt:lpstr>
      <vt:lpstr>Game Developer/Programmer</vt:lpstr>
      <vt:lpstr>Environment Programmer</vt:lpstr>
      <vt:lpstr>AI Programmer</vt:lpstr>
      <vt:lpstr>Team behind Games</vt:lpstr>
      <vt:lpstr>Artist</vt:lpstr>
      <vt:lpstr>Character Artist</vt:lpstr>
      <vt:lpstr>Player Artist</vt:lpstr>
      <vt:lpstr>Level Artist</vt:lpstr>
      <vt:lpstr>Team behind Games</vt:lpstr>
      <vt:lpstr>Animator</vt:lpstr>
      <vt:lpstr>Designer</vt:lpstr>
      <vt:lpstr>Team behind Games</vt:lpstr>
      <vt:lpstr>Game Engine</vt:lpstr>
      <vt:lpstr>Platforms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Ubaid Ur Rehman</dc:creator>
  <cp:lastModifiedBy>K hr</cp:lastModifiedBy>
  <cp:revision>215</cp:revision>
  <dcterms:created xsi:type="dcterms:W3CDTF">2021-03-01T18:38:11Z</dcterms:created>
  <dcterms:modified xsi:type="dcterms:W3CDTF">2024-10-16T18:56:13Z</dcterms:modified>
</cp:coreProperties>
</file>