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8555" autoAdjust="0"/>
  </p:normalViewPr>
  <p:slideViewPr>
    <p:cSldViewPr>
      <p:cViewPr>
        <p:scale>
          <a:sx n="75" d="100"/>
          <a:sy n="75" d="100"/>
        </p:scale>
        <p:origin x="-2712" y="5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0612B915-77AE-49AD-ABA0-C4E0E4BA472A}" type="datetimeFigureOut">
              <a:rPr lang="en-US" smtClean="0"/>
              <a:t>3/31/2014</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71D8EC80-7602-4654-9535-D4B4AD01967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E66F2AD0-8B56-4263-8FFB-D7A715BAFC43}" type="datetimeFigureOut">
              <a:rPr lang="en-US" smtClean="0"/>
              <a:pPr/>
              <a:t>3/31/2014</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7DC5C11B-410D-47A0-BC0C-7C51692DB5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232395" indent="-232395"/>
            <a:r>
              <a:rPr lang="en-US" dirty="0" smtClean="0"/>
              <a:t>Hello everyone, </a:t>
            </a:r>
            <a:r>
              <a:rPr lang="en-US" dirty="0" smtClean="0"/>
              <a:t>my name </a:t>
            </a:r>
            <a:r>
              <a:rPr lang="en-US" dirty="0" err="1" smtClean="0"/>
              <a:t>Hien</a:t>
            </a:r>
            <a:r>
              <a:rPr lang="en-US" dirty="0" smtClean="0"/>
              <a:t> To, from</a:t>
            </a:r>
            <a:r>
              <a:rPr lang="en-US" baseline="0" dirty="0" smtClean="0"/>
              <a:t> </a:t>
            </a:r>
            <a:r>
              <a:rPr lang="en-US" baseline="0" dirty="0" err="1" smtClean="0"/>
              <a:t>Viterbi</a:t>
            </a:r>
            <a:r>
              <a:rPr lang="en-US" baseline="0" dirty="0" smtClean="0"/>
              <a:t> school of Engineering.</a:t>
            </a:r>
            <a:endParaRPr lang="en-US" dirty="0" smtClean="0"/>
          </a:p>
          <a:p>
            <a:pPr marL="232395" indent="-232395"/>
            <a:endParaRPr lang="en-US" dirty="0" smtClean="0"/>
          </a:p>
          <a:p>
            <a:pPr marL="232395" indent="-232395">
              <a:buFont typeface="+mj-lt"/>
              <a:buAutoNum type="arabicPeriod"/>
            </a:pPr>
            <a:r>
              <a:rPr lang="en-US" dirty="0" smtClean="0"/>
              <a:t>Today everyone has a </a:t>
            </a:r>
            <a:r>
              <a:rPr lang="en-US" dirty="0" err="1" smtClean="0"/>
              <a:t>smartphone</a:t>
            </a:r>
            <a:r>
              <a:rPr lang="en-US" dirty="0" smtClean="0"/>
              <a:t>, and you</a:t>
            </a:r>
            <a:r>
              <a:rPr lang="en-US" baseline="0" dirty="0" smtClean="0"/>
              <a:t> know your phone have so many sensors on it, for example GPS, </a:t>
            </a:r>
            <a:r>
              <a:rPr lang="en-US" baseline="0" dirty="0" err="1" smtClean="0"/>
              <a:t>wifi</a:t>
            </a:r>
            <a:r>
              <a:rPr lang="en-US" baseline="0" dirty="0" smtClean="0"/>
              <a:t>, </a:t>
            </a:r>
            <a:r>
              <a:rPr lang="en-US" baseline="0" dirty="0" smtClean="0"/>
              <a:t>camera</a:t>
            </a:r>
            <a:r>
              <a:rPr lang="en-US" baseline="0" dirty="0" smtClean="0"/>
              <a:t>. Also the network quality is getting better and better, like </a:t>
            </a:r>
            <a:r>
              <a:rPr lang="en-US" baseline="0" dirty="0" err="1" smtClean="0"/>
              <a:t>4G</a:t>
            </a:r>
            <a:r>
              <a:rPr lang="en-US" baseline="0" dirty="0" smtClean="0"/>
              <a:t> </a:t>
            </a:r>
            <a:r>
              <a:rPr lang="en-US" baseline="0" dirty="0" err="1" smtClean="0"/>
              <a:t>LTE</a:t>
            </a:r>
            <a:r>
              <a:rPr lang="en-US" baseline="0" dirty="0" smtClean="0"/>
              <a:t>. Because of that now you can </a:t>
            </a:r>
            <a:r>
              <a:rPr lang="en-US" baseline="0" dirty="0" smtClean="0"/>
              <a:t>do amazing tasks with </a:t>
            </a:r>
            <a:r>
              <a:rPr lang="en-US" baseline="0" dirty="0" smtClean="0"/>
              <a:t>your phone, let me tell you how. Have you heard about crowdsourcing? CS is like AMT, you basically have a bundle of tasks that </a:t>
            </a:r>
            <a:r>
              <a:rPr lang="en-US" baseline="0" dirty="0" smtClean="0"/>
              <a:t>could be difficult for computer to solve,</a:t>
            </a:r>
            <a:r>
              <a:rPr lang="en-US" baseline="0" dirty="0" smtClean="0"/>
              <a:t> you give them to people</a:t>
            </a:r>
            <a:r>
              <a:rPr lang="en-US" baseline="0" dirty="0" smtClean="0"/>
              <a:t>.</a:t>
            </a:r>
            <a:r>
              <a:rPr lang="en-US" baseline="0" dirty="0" smtClean="0"/>
              <a:t> And they would do the tasks for you, let say one dollar per task. How about spatial crowdsourcing? t</a:t>
            </a:r>
            <a:r>
              <a:rPr lang="en-US" baseline="0" dirty="0" smtClean="0"/>
              <a:t>he phones are real enabler of spatial crowdsourcing, where now people can move to the a location  to do the task. </a:t>
            </a:r>
            <a:r>
              <a:rPr lang="en-US" dirty="0" smtClean="0"/>
              <a:t>The tasks could be taking a picture of Tommy</a:t>
            </a:r>
            <a:r>
              <a:rPr lang="en-US" baseline="0" dirty="0" smtClean="0"/>
              <a:t> Trojan</a:t>
            </a:r>
            <a:r>
              <a:rPr lang="en-US" dirty="0" smtClean="0"/>
              <a:t>,</a:t>
            </a:r>
            <a:r>
              <a:rPr lang="en-US" baseline="0" dirty="0" smtClean="0"/>
              <a:t> or it could be </a:t>
            </a:r>
            <a:r>
              <a:rPr lang="en-US" dirty="0" smtClean="0"/>
              <a:t>reporting weather or traffic condition. </a:t>
            </a:r>
            <a:r>
              <a:rPr lang="en-US" baseline="0" dirty="0" smtClean="0"/>
              <a:t>People can do so b/c they have the phone with them. </a:t>
            </a:r>
            <a:r>
              <a:rPr lang="en-US" dirty="0" smtClean="0"/>
              <a:t>So, </a:t>
            </a:r>
            <a:r>
              <a:rPr lang="en-US" baseline="0" dirty="0" smtClean="0"/>
              <a:t>SC is the same concept as CS except now the task requires the users to travel to the task location.</a:t>
            </a:r>
            <a:endParaRPr lang="en-US" dirty="0" smtClean="0"/>
          </a:p>
          <a:p>
            <a:pPr marL="232395" indent="-232395">
              <a:buFont typeface="+mj-lt"/>
              <a:buAutoNum type="arabicPeriod"/>
            </a:pPr>
            <a:endParaRPr lang="en-US" dirty="0" smtClean="0"/>
          </a:p>
          <a:p>
            <a:pPr marL="232395" indent="-232395">
              <a:buFont typeface="+mj-lt"/>
              <a:buAutoNum type="arabicPeriod"/>
            </a:pPr>
            <a:r>
              <a:rPr lang="en-US" dirty="0" smtClean="0"/>
              <a:t>Spatial </a:t>
            </a:r>
            <a:r>
              <a:rPr lang="en-US" dirty="0" smtClean="0"/>
              <a:t>crowdsourcing has application in many fields such as journalism, tourism, intelligence, disaster response and urban planning. </a:t>
            </a:r>
            <a:r>
              <a:rPr lang="en-US" dirty="0" smtClean="0"/>
              <a:t>Let</a:t>
            </a:r>
            <a:r>
              <a:rPr lang="en-US" baseline="0" dirty="0" smtClean="0"/>
              <a:t> me</a:t>
            </a:r>
            <a:r>
              <a:rPr lang="en-US" dirty="0" smtClean="0"/>
              <a:t> illustrate</a:t>
            </a:r>
            <a:r>
              <a:rPr lang="en-US" baseline="0" dirty="0" smtClean="0"/>
              <a:t> with </a:t>
            </a:r>
            <a:r>
              <a:rPr lang="en-US" dirty="0" smtClean="0"/>
              <a:t>a </a:t>
            </a:r>
            <a:r>
              <a:rPr lang="en-US" dirty="0" smtClean="0"/>
              <a:t>disaster-response scenario, where Red Cross, here as the requester is interested in collecting pictures and videos of disaster areas from various locations of a city. The </a:t>
            </a:r>
            <a:r>
              <a:rPr lang="en-US" dirty="0" smtClean="0"/>
              <a:t>requester send</a:t>
            </a:r>
            <a:r>
              <a:rPr lang="en-US" baseline="0" dirty="0" smtClean="0"/>
              <a:t>s </a:t>
            </a:r>
            <a:r>
              <a:rPr lang="en-US" dirty="0" smtClean="0"/>
              <a:t>a task to </a:t>
            </a:r>
            <a:r>
              <a:rPr lang="en-US" dirty="0" smtClean="0"/>
              <a:t>a server. Then, the server crowdsources the </a:t>
            </a:r>
            <a:r>
              <a:rPr lang="en-US" dirty="0" smtClean="0"/>
              <a:t>task among </a:t>
            </a:r>
            <a:r>
              <a:rPr lang="en-US" dirty="0" smtClean="0"/>
              <a:t>the available workers in the nearby area of </a:t>
            </a:r>
            <a:r>
              <a:rPr lang="en-US" dirty="0" smtClean="0"/>
              <a:t>task. After the </a:t>
            </a:r>
            <a:r>
              <a:rPr lang="en-US" dirty="0" smtClean="0"/>
              <a:t>workers document their </a:t>
            </a:r>
            <a:r>
              <a:rPr lang="en-US" dirty="0" smtClean="0"/>
              <a:t>tasks with </a:t>
            </a:r>
            <a:r>
              <a:rPr lang="en-US" dirty="0" smtClean="0"/>
              <a:t>their phones, the results are sent back to the </a:t>
            </a:r>
            <a:r>
              <a:rPr lang="en-US" dirty="0" smtClean="0"/>
              <a:t>requester</a:t>
            </a:r>
          </a:p>
          <a:p>
            <a:pPr marL="232395" indent="-232395">
              <a:buFont typeface="+mj-lt"/>
              <a:buAutoNum type="arabicPeriod"/>
            </a:pPr>
            <a:endParaRPr lang="en-US" dirty="0" smtClean="0"/>
          </a:p>
          <a:p>
            <a:pPr marL="232395" indent="-232395">
              <a:buFont typeface="+mj-lt"/>
              <a:buAutoNum type="arabicPeriod"/>
            </a:pPr>
            <a:r>
              <a:rPr lang="en-US" dirty="0" smtClean="0"/>
              <a:t>However, </a:t>
            </a:r>
            <a:r>
              <a:rPr lang="en-US" dirty="0" smtClean="0"/>
              <a:t>current spatial crowdsourcing solution requires </a:t>
            </a:r>
            <a:r>
              <a:rPr lang="en-US" dirty="0" smtClean="0"/>
              <a:t>the </a:t>
            </a:r>
            <a:r>
              <a:rPr lang="en-US" dirty="0" smtClean="0"/>
              <a:t>workers</a:t>
            </a:r>
            <a:r>
              <a:rPr lang="en-US" baseline="0" dirty="0" smtClean="0"/>
              <a:t> </a:t>
            </a:r>
            <a:r>
              <a:rPr lang="en-US" dirty="0" smtClean="0"/>
              <a:t>to reveal their </a:t>
            </a:r>
            <a:r>
              <a:rPr lang="en-US" dirty="0" smtClean="0"/>
              <a:t>locations to untrustworthy </a:t>
            </a:r>
            <a:r>
              <a:rPr lang="en-US" dirty="0" smtClean="0"/>
              <a:t>server</a:t>
            </a:r>
            <a:r>
              <a:rPr lang="en-US" baseline="0" dirty="0" smtClean="0"/>
              <a:t>. And someone </a:t>
            </a:r>
            <a:r>
              <a:rPr lang="en-US" dirty="0" smtClean="0"/>
              <a:t>with </a:t>
            </a:r>
            <a:r>
              <a:rPr lang="en-US" dirty="0" smtClean="0"/>
              <a:t>access to this centralized server can manipulate </a:t>
            </a:r>
            <a:r>
              <a:rPr lang="en-US" dirty="0" smtClean="0"/>
              <a:t>your location </a:t>
            </a:r>
            <a:r>
              <a:rPr lang="en-US" dirty="0" smtClean="0"/>
              <a:t>to infer sensitive </a:t>
            </a:r>
            <a:r>
              <a:rPr lang="en-US" dirty="0" smtClean="0"/>
              <a:t>information, </a:t>
            </a:r>
            <a:r>
              <a:rPr lang="en-US" dirty="0" smtClean="0"/>
              <a:t>such as </a:t>
            </a:r>
            <a:r>
              <a:rPr lang="en-US" dirty="0" smtClean="0"/>
              <a:t>lifestyles</a:t>
            </a:r>
            <a:r>
              <a:rPr lang="en-US" baseline="0" dirty="0" smtClean="0"/>
              <a:t> or even your religious</a:t>
            </a:r>
            <a:r>
              <a:rPr lang="en-US" dirty="0" smtClean="0"/>
              <a:t>. For example, if someone </a:t>
            </a:r>
            <a:r>
              <a:rPr lang="en-US" baseline="0" dirty="0" smtClean="0"/>
              <a:t>know every Saturday you are at Church, so he know you are Christian.</a:t>
            </a:r>
            <a:r>
              <a:rPr lang="en-US" dirty="0" smtClean="0"/>
              <a:t> So your location</a:t>
            </a:r>
            <a:r>
              <a:rPr lang="en-US" baseline="0" dirty="0" smtClean="0"/>
              <a:t> is a sensitive information that we want to hide. But at the same time, the location is also important for spatial crowdsourcing application to efficiently assign tasks to people. We want to utilize location information without </a:t>
            </a:r>
            <a:r>
              <a:rPr lang="en-US" dirty="0" smtClean="0"/>
              <a:t>really revealing people’s location</a:t>
            </a:r>
            <a:r>
              <a:rPr lang="en-US" baseline="0" dirty="0" smtClean="0"/>
              <a:t>. Let me tell you how </a:t>
            </a:r>
            <a:r>
              <a:rPr lang="en-US" baseline="0" dirty="0" smtClean="0"/>
              <a:t>it could be possible</a:t>
            </a:r>
            <a:r>
              <a:rPr lang="en-US" baseline="0" dirty="0" smtClean="0"/>
              <a:t>. </a:t>
            </a:r>
            <a:r>
              <a:rPr lang="en-US" dirty="0" smtClean="0"/>
              <a:t>We introduce</a:t>
            </a:r>
            <a:r>
              <a:rPr lang="en-US" baseline="0" dirty="0" smtClean="0"/>
              <a:t> a technique </a:t>
            </a:r>
            <a:r>
              <a:rPr lang="en-US" dirty="0" smtClean="0"/>
              <a:t>that </a:t>
            </a:r>
            <a:r>
              <a:rPr lang="en-US" dirty="0" smtClean="0"/>
              <a:t>achieves effective SC services while offering privacy guarantees to workers. Basically, the </a:t>
            </a:r>
            <a:r>
              <a:rPr lang="en-US" dirty="0" smtClean="0"/>
              <a:t>data owner like </a:t>
            </a:r>
            <a:r>
              <a:rPr lang="en-US" dirty="0" smtClean="0"/>
              <a:t>ATT </a:t>
            </a:r>
            <a:r>
              <a:rPr lang="en-US" dirty="0" smtClean="0"/>
              <a:t>who already know your location  will sanitize</a:t>
            </a:r>
            <a:r>
              <a:rPr lang="en-US" baseline="0" dirty="0" smtClean="0"/>
              <a:t> your location</a:t>
            </a:r>
            <a:r>
              <a:rPr lang="en-US" dirty="0" smtClean="0"/>
              <a:t> data. So</a:t>
            </a:r>
            <a:r>
              <a:rPr lang="en-US" baseline="0" dirty="0" smtClean="0"/>
              <a:t> no individual location is revealed, but there is enough aggregated information so that the </a:t>
            </a:r>
            <a:r>
              <a:rPr lang="en-US" dirty="0" smtClean="0"/>
              <a:t>service provider can do a good job in assigning tasks to workers. Because privacy </a:t>
            </a:r>
            <a:r>
              <a:rPr lang="en-US" dirty="0" smtClean="0"/>
              <a:t>guarantee </a:t>
            </a:r>
            <a:r>
              <a:rPr lang="en-US" dirty="0" smtClean="0"/>
              <a:t>often</a:t>
            </a:r>
            <a:r>
              <a:rPr lang="en-US" baseline="0" dirty="0" smtClean="0"/>
              <a:t> </a:t>
            </a:r>
            <a:r>
              <a:rPr lang="en-US" dirty="0" smtClean="0"/>
              <a:t>comes </a:t>
            </a:r>
            <a:r>
              <a:rPr lang="en-US" dirty="0" smtClean="0"/>
              <a:t>along with </a:t>
            </a:r>
            <a:r>
              <a:rPr lang="en-US" dirty="0" smtClean="0"/>
              <a:t>a cost. </a:t>
            </a:r>
            <a:r>
              <a:rPr lang="en-US" dirty="0" smtClean="0"/>
              <a:t>So, </a:t>
            </a:r>
            <a:r>
              <a:rPr lang="en-US" dirty="0" smtClean="0"/>
              <a:t>we also came up</a:t>
            </a:r>
            <a:r>
              <a:rPr lang="en-US" baseline="0" dirty="0" smtClean="0"/>
              <a:t> with</a:t>
            </a:r>
            <a:r>
              <a:rPr lang="en-US" dirty="0" smtClean="0"/>
              <a:t> analytical </a:t>
            </a:r>
            <a:r>
              <a:rPr lang="en-US" dirty="0" smtClean="0"/>
              <a:t>models and different task assignment strategies </a:t>
            </a:r>
            <a:r>
              <a:rPr lang="en-US" dirty="0" smtClean="0"/>
              <a:t>to make</a:t>
            </a:r>
            <a:r>
              <a:rPr lang="en-US" baseline="0" dirty="0" smtClean="0"/>
              <a:t> sure a task can be completed with high probability </a:t>
            </a:r>
            <a:r>
              <a:rPr lang="en-US" dirty="0" smtClean="0"/>
              <a:t>and </a:t>
            </a:r>
            <a:r>
              <a:rPr lang="en-US" dirty="0" smtClean="0"/>
              <a:t>at the </a:t>
            </a:r>
            <a:r>
              <a:rPr lang="en-US" dirty="0" smtClean="0"/>
              <a:t>same</a:t>
            </a:r>
            <a:r>
              <a:rPr lang="en-US" baseline="0" dirty="0" smtClean="0"/>
              <a:t> </a:t>
            </a:r>
            <a:r>
              <a:rPr lang="en-US" dirty="0" smtClean="0"/>
              <a:t>time reduce the travel </a:t>
            </a:r>
            <a:r>
              <a:rPr lang="en-US" dirty="0" smtClean="0"/>
              <a:t>distance </a:t>
            </a:r>
            <a:r>
              <a:rPr lang="en-US" dirty="0" smtClean="0"/>
              <a:t>of the workers. </a:t>
            </a:r>
            <a:r>
              <a:rPr lang="en-US" dirty="0" smtClean="0"/>
              <a:t>Our experimental results on real-world datasets verify this.</a:t>
            </a:r>
          </a:p>
          <a:p>
            <a:pPr marL="232395" indent="-232395">
              <a:buFont typeface="+mj-lt"/>
              <a:buAutoNum type="arabicPeriod"/>
            </a:pPr>
            <a:r>
              <a:rPr lang="en-US" dirty="0" smtClean="0"/>
              <a:t>In addition, we </a:t>
            </a:r>
            <a:r>
              <a:rPr lang="en-US" dirty="0" smtClean="0"/>
              <a:t>also build a web app for </a:t>
            </a:r>
            <a:r>
              <a:rPr lang="en-US" baseline="0" dirty="0" smtClean="0"/>
              <a:t>monitoring the system.</a:t>
            </a:r>
            <a:endParaRPr lang="en-US" dirty="0" smtClean="0"/>
          </a:p>
          <a:p>
            <a:pPr marL="232395" indent="-232395">
              <a:buFont typeface="+mj-lt"/>
              <a:buAutoNum type="arabicPeriod"/>
            </a:pPr>
            <a:endParaRPr lang="en-US" dirty="0" smtClean="0"/>
          </a:p>
          <a:p>
            <a:pPr marL="232395" indent="-232395"/>
            <a:r>
              <a:rPr lang="en-US" dirty="0" smtClean="0"/>
              <a:t>The take away message is that our study enable cell phone companies like ATT to release data </a:t>
            </a:r>
            <a:r>
              <a:rPr lang="en-US" dirty="0" smtClean="0"/>
              <a:t>without </a:t>
            </a:r>
            <a:r>
              <a:rPr lang="en-US" dirty="0" smtClean="0"/>
              <a:t>really </a:t>
            </a:r>
            <a:r>
              <a:rPr lang="en-US" dirty="0" smtClean="0"/>
              <a:t>revealing individual </a:t>
            </a:r>
            <a:r>
              <a:rPr lang="en-US" dirty="0" smtClean="0"/>
              <a:t>location information, at the same time, the </a:t>
            </a:r>
            <a:r>
              <a:rPr lang="en-US" dirty="0" smtClean="0"/>
              <a:t>SC</a:t>
            </a:r>
            <a:r>
              <a:rPr lang="en-US" baseline="0" dirty="0" smtClean="0"/>
              <a:t> company </a:t>
            </a:r>
            <a:r>
              <a:rPr lang="en-US" dirty="0" smtClean="0"/>
              <a:t>can </a:t>
            </a:r>
            <a:r>
              <a:rPr lang="en-US" dirty="0" smtClean="0"/>
              <a:t>utilize the sanitized data to provide high quality crowdsourcing </a:t>
            </a:r>
            <a:r>
              <a:rPr lang="en-US" dirty="0" smtClean="0"/>
              <a:t>services.</a:t>
            </a:r>
          </a:p>
          <a:p>
            <a:pPr marL="232395" indent="-232395"/>
            <a:endParaRPr lang="en-US" dirty="0" smtClean="0"/>
          </a:p>
          <a:p>
            <a:pPr marL="232395" indent="-232395"/>
            <a:r>
              <a:rPr lang="en-US" dirty="0" smtClean="0"/>
              <a:t>Thank you very much!</a:t>
            </a:r>
            <a:endParaRPr lang="en-US" dirty="0" smtClean="0"/>
          </a:p>
        </p:txBody>
      </p:sp>
      <p:sp>
        <p:nvSpPr>
          <p:cNvPr id="4" name="Slide Number Placeholder 3"/>
          <p:cNvSpPr>
            <a:spLocks noGrp="1"/>
          </p:cNvSpPr>
          <p:nvPr>
            <p:ph type="sldNum" sz="quarter" idx="10"/>
          </p:nvPr>
        </p:nvSpPr>
        <p:spPr/>
        <p:txBody>
          <a:bodyPr/>
          <a:lstStyle/>
          <a:p>
            <a:fld id="{7DC5C11B-410D-47A0-BC0C-7C51692DB5D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94E5D2-764D-42AE-9377-E010D8E4D0A8}"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4E5D2-764D-42AE-9377-E010D8E4D0A8}"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4E5D2-764D-42AE-9377-E010D8E4D0A8}"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4E5D2-764D-42AE-9377-E010D8E4D0A8}"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94E5D2-764D-42AE-9377-E010D8E4D0A8}" type="datetimeFigureOut">
              <a:rPr lang="en-US" smtClean="0"/>
              <a:pPr/>
              <a:t>3/31/2014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94E5D2-764D-42AE-9377-E010D8E4D0A8}" type="datetimeFigureOut">
              <a:rPr lang="en-US" smtClean="0"/>
              <a:pPr/>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94E5D2-764D-42AE-9377-E010D8E4D0A8}" type="datetimeFigureOut">
              <a:rPr lang="en-US" smtClean="0"/>
              <a:pPr/>
              <a:t>3/31/2014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94E5D2-764D-42AE-9377-E010D8E4D0A8}" type="datetimeFigureOut">
              <a:rPr lang="en-US" smtClean="0"/>
              <a:pPr/>
              <a:t>3/31/2014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4E5D2-764D-42AE-9377-E010D8E4D0A8}" type="datetimeFigureOut">
              <a:rPr lang="en-US" smtClean="0"/>
              <a:pPr/>
              <a:t>3/31/2014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94E5D2-764D-42AE-9377-E010D8E4D0A8}" type="datetimeFigureOut">
              <a:rPr lang="en-US" smtClean="0"/>
              <a:pPr/>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94E5D2-764D-42AE-9377-E010D8E4D0A8}" type="datetimeFigureOut">
              <a:rPr lang="en-US" smtClean="0"/>
              <a:pPr/>
              <a:t>3/31/2014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4C594-2DCD-43C0-A22E-7D17C8CC61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4E5D2-764D-42AE-9377-E010D8E4D0A8}" type="datetimeFigureOut">
              <a:rPr lang="en-US" smtClean="0"/>
              <a:pPr/>
              <a:t>3/31/2014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4C594-2DCD-43C0-A22E-7D17C8CC61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3.jpeg"/><Relationship Id="rId1" Type="http://schemas.openxmlformats.org/officeDocument/2006/relationships/vmlDrawing" Target="../drawings/vmlDrawing1.v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png"/><Relationship Id="rId15" Type="http://schemas.openxmlformats.org/officeDocument/2006/relationships/image" Target="../media/image12.jpeg"/><Relationship Id="rId10" Type="http://schemas.openxmlformats.org/officeDocument/2006/relationships/image" Target="../media/image7.jpeg"/><Relationship Id="rId4" Type="http://schemas.openxmlformats.org/officeDocument/2006/relationships/package" Target="../embeddings/Microsoft_Visio_Drawing1.vsdx"/><Relationship Id="rId9" Type="http://schemas.openxmlformats.org/officeDocument/2006/relationships/image" Target="../media/image6.jpe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 name="Object 115"/>
          <p:cNvGraphicFramePr>
            <a:graphicFrameLocks noChangeAspect="1"/>
          </p:cNvGraphicFramePr>
          <p:nvPr/>
        </p:nvGraphicFramePr>
        <p:xfrm>
          <a:off x="2590800" y="2667000"/>
          <a:ext cx="8330902" cy="5562600"/>
        </p:xfrm>
        <a:graphic>
          <a:graphicData uri="http://schemas.openxmlformats.org/presentationml/2006/ole">
            <p:oleObj spid="_x0000_s1026" name="Visio" r:id="rId4" imgW="6105545" imgH="4076730" progId="Visio.Drawing.15">
              <p:embed/>
            </p:oleObj>
          </a:graphicData>
        </a:graphic>
      </p:graphicFrame>
      <p:sp>
        <p:nvSpPr>
          <p:cNvPr id="2" name="Title 1"/>
          <p:cNvSpPr>
            <a:spLocks noGrp="1"/>
          </p:cNvSpPr>
          <p:nvPr>
            <p:ph type="title"/>
          </p:nvPr>
        </p:nvSpPr>
        <p:spPr>
          <a:xfrm>
            <a:off x="0" y="152400"/>
            <a:ext cx="9144000" cy="381000"/>
          </a:xfrm>
        </p:spPr>
        <p:txBody>
          <a:bodyPr>
            <a:noAutofit/>
          </a:bodyPr>
          <a:lstStyle/>
          <a:p>
            <a:r>
              <a:rPr lang="en-US" sz="2400" b="1" dirty="0" smtClean="0"/>
              <a:t>A Framework for Protecting </a:t>
            </a:r>
            <a:r>
              <a:rPr lang="en-US" sz="2400" b="1" dirty="0"/>
              <a:t>Worker Location Privacy </a:t>
            </a:r>
            <a:r>
              <a:rPr lang="en-US" sz="2400" b="1" dirty="0" smtClean="0"/>
              <a:t>in </a:t>
            </a:r>
            <a:br>
              <a:rPr lang="en-US" sz="2400" b="1" dirty="0" smtClean="0"/>
            </a:br>
            <a:r>
              <a:rPr lang="en-US" sz="2400" b="1" dirty="0" smtClean="0"/>
              <a:t>Spatial </a:t>
            </a:r>
            <a:r>
              <a:rPr lang="en-US" sz="2400" b="1" dirty="0"/>
              <a:t>Crowdsourcing</a:t>
            </a:r>
          </a:p>
        </p:txBody>
      </p:sp>
      <p:grpSp>
        <p:nvGrpSpPr>
          <p:cNvPr id="11" name="Group 10"/>
          <p:cNvGrpSpPr/>
          <p:nvPr/>
        </p:nvGrpSpPr>
        <p:grpSpPr>
          <a:xfrm>
            <a:off x="228600" y="609600"/>
            <a:ext cx="4419599" cy="3581400"/>
            <a:chOff x="2557322" y="-287972"/>
            <a:chExt cx="7290386" cy="6767310"/>
          </a:xfrm>
        </p:grpSpPr>
        <p:sp>
          <p:nvSpPr>
            <p:cNvPr id="12" name="Freeform 11"/>
            <p:cNvSpPr/>
            <p:nvPr/>
          </p:nvSpPr>
          <p:spPr>
            <a:xfrm rot="2324640" flipH="1">
              <a:off x="6594849" y="2033515"/>
              <a:ext cx="75952" cy="86389"/>
            </a:xfrm>
            <a:custGeom>
              <a:avLst/>
              <a:gdLst/>
              <a:ahLst/>
              <a:cxnLst/>
              <a:rect l="0" t="0" r="0" b="0"/>
              <a:pathLst>
                <a:path>
                  <a:moveTo>
                    <a:pt x="0" y="30278"/>
                  </a:moveTo>
                  <a:lnTo>
                    <a:pt x="1154534" y="3027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rot="21586022">
              <a:off x="5448488" y="2882029"/>
              <a:ext cx="998067" cy="86389"/>
            </a:xfrm>
            <a:custGeom>
              <a:avLst/>
              <a:gdLst/>
              <a:ahLst/>
              <a:cxnLst/>
              <a:rect l="0" t="0" r="0" b="0"/>
              <a:pathLst>
                <a:path>
                  <a:moveTo>
                    <a:pt x="0" y="30278"/>
                  </a:moveTo>
                  <a:lnTo>
                    <a:pt x="1500875" y="3027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rot="19363885" flipV="1">
              <a:off x="5646763" y="4449659"/>
              <a:ext cx="825091" cy="118315"/>
            </a:xfrm>
            <a:custGeom>
              <a:avLst/>
              <a:gdLst/>
              <a:ahLst/>
              <a:cxnLst/>
              <a:rect l="0" t="0" r="0" b="0"/>
              <a:pathLst>
                <a:path>
                  <a:moveTo>
                    <a:pt x="0" y="30278"/>
                  </a:moveTo>
                  <a:lnTo>
                    <a:pt x="1255462" y="3027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Oval 14"/>
            <p:cNvSpPr/>
            <p:nvPr/>
          </p:nvSpPr>
          <p:spPr>
            <a:xfrm>
              <a:off x="5825427" y="719925"/>
              <a:ext cx="4022281" cy="4319560"/>
            </a:xfrm>
            <a:prstGeom prst="ellipse">
              <a:avLst/>
            </a:prstGeom>
            <a:blipFill rotWithShape="0">
              <a:blip r:embed="rId5" cstate="print"/>
              <a:stretch>
                <a:fillRect/>
              </a:stretch>
            </a:blip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Freeform 15"/>
            <p:cNvSpPr/>
            <p:nvPr/>
          </p:nvSpPr>
          <p:spPr>
            <a:xfrm>
              <a:off x="3060107" y="-287972"/>
              <a:ext cx="2862155" cy="2071851"/>
            </a:xfrm>
            <a:custGeom>
              <a:avLst/>
              <a:gdLst>
                <a:gd name="connsiteX0" fmla="*/ 0 w 2109858"/>
                <a:gd name="connsiteY0" fmla="*/ 963933 h 1927866"/>
                <a:gd name="connsiteX1" fmla="*/ 343327 w 2109858"/>
                <a:gd name="connsiteY1" fmla="*/ 252330 h 1927866"/>
                <a:gd name="connsiteX2" fmla="*/ 1054931 w 2109858"/>
                <a:gd name="connsiteY2" fmla="*/ 1 h 1927866"/>
                <a:gd name="connsiteX3" fmla="*/ 1766534 w 2109858"/>
                <a:gd name="connsiteY3" fmla="*/ 252332 h 1927866"/>
                <a:gd name="connsiteX4" fmla="*/ 2109859 w 2109858"/>
                <a:gd name="connsiteY4" fmla="*/ 963936 h 1927866"/>
                <a:gd name="connsiteX5" fmla="*/ 1766533 w 2109858"/>
                <a:gd name="connsiteY5" fmla="*/ 1675539 h 1927866"/>
                <a:gd name="connsiteX6" fmla="*/ 1054930 w 2109858"/>
                <a:gd name="connsiteY6" fmla="*/ 1927869 h 1927866"/>
                <a:gd name="connsiteX7" fmla="*/ 343327 w 2109858"/>
                <a:gd name="connsiteY7" fmla="*/ 1675538 h 1927866"/>
                <a:gd name="connsiteX8" fmla="*/ 2 w 2109858"/>
                <a:gd name="connsiteY8" fmla="*/ 963934 h 1927866"/>
                <a:gd name="connsiteX9" fmla="*/ 0 w 2109858"/>
                <a:gd name="connsiteY9" fmla="*/ 963933 h 192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9858" h="1927866">
                  <a:moveTo>
                    <a:pt x="0" y="963933"/>
                  </a:moveTo>
                  <a:cubicBezTo>
                    <a:pt x="0" y="693202"/>
                    <a:pt x="124599" y="434952"/>
                    <a:pt x="343327" y="252330"/>
                  </a:cubicBezTo>
                  <a:cubicBezTo>
                    <a:pt x="537744" y="90007"/>
                    <a:pt x="791575" y="1"/>
                    <a:pt x="1054931" y="1"/>
                  </a:cubicBezTo>
                  <a:cubicBezTo>
                    <a:pt x="1318286" y="1"/>
                    <a:pt x="1572118" y="90009"/>
                    <a:pt x="1766534" y="252332"/>
                  </a:cubicBezTo>
                  <a:cubicBezTo>
                    <a:pt x="1985262" y="434954"/>
                    <a:pt x="2109859" y="693205"/>
                    <a:pt x="2109859" y="963936"/>
                  </a:cubicBezTo>
                  <a:cubicBezTo>
                    <a:pt x="2109859" y="1234667"/>
                    <a:pt x="1985261" y="1492918"/>
                    <a:pt x="1766533" y="1675539"/>
                  </a:cubicBezTo>
                  <a:cubicBezTo>
                    <a:pt x="1572117" y="1837862"/>
                    <a:pt x="1318285" y="1927869"/>
                    <a:pt x="1054930" y="1927869"/>
                  </a:cubicBezTo>
                  <a:cubicBezTo>
                    <a:pt x="791575" y="1927869"/>
                    <a:pt x="537743" y="1837862"/>
                    <a:pt x="343327" y="1675538"/>
                  </a:cubicBezTo>
                  <a:cubicBezTo>
                    <a:pt x="124599" y="1492916"/>
                    <a:pt x="1" y="1234665"/>
                    <a:pt x="2" y="963934"/>
                  </a:cubicBezTo>
                  <a:cubicBezTo>
                    <a:pt x="1" y="963934"/>
                    <a:pt x="1" y="963933"/>
                    <a:pt x="0" y="9639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682" tIns="295029" rIns="321682" bIns="295029" numCol="1" spcCol="1270" anchor="ctr" anchorCtr="0">
              <a:noAutofit/>
            </a:bodyPr>
            <a:lstStyle/>
            <a:p>
              <a:pPr lvl="0" algn="ctr" defTabSz="889000">
                <a:lnSpc>
                  <a:spcPct val="90000"/>
                </a:lnSpc>
                <a:spcBef>
                  <a:spcPct val="0"/>
                </a:spcBef>
                <a:spcAft>
                  <a:spcPct val="35000"/>
                </a:spcAft>
              </a:pPr>
              <a:r>
                <a:rPr lang="en-US" sz="1400" kern="1200" dirty="0" smtClean="0"/>
                <a:t>Ubiquity of mobile users</a:t>
              </a:r>
              <a:endParaRPr lang="en-US" sz="1400" kern="1200" dirty="0"/>
            </a:p>
          </p:txBody>
        </p:sp>
        <p:sp>
          <p:nvSpPr>
            <p:cNvPr id="17" name="Freeform 16"/>
            <p:cNvSpPr/>
            <p:nvPr/>
          </p:nvSpPr>
          <p:spPr>
            <a:xfrm>
              <a:off x="2557322" y="1871808"/>
              <a:ext cx="2891188" cy="2303765"/>
            </a:xfrm>
            <a:custGeom>
              <a:avLst/>
              <a:gdLst>
                <a:gd name="connsiteX0" fmla="*/ 0 w 2171359"/>
                <a:gd name="connsiteY0" fmla="*/ 989903 h 1979805"/>
                <a:gd name="connsiteX1" fmla="*/ 354193 w 2171359"/>
                <a:gd name="connsiteY1" fmla="*/ 258415 h 1979805"/>
                <a:gd name="connsiteX2" fmla="*/ 1085682 w 2171359"/>
                <a:gd name="connsiteY2" fmla="*/ 1 h 1979805"/>
                <a:gd name="connsiteX3" fmla="*/ 1817170 w 2171359"/>
                <a:gd name="connsiteY3" fmla="*/ 258416 h 1979805"/>
                <a:gd name="connsiteX4" fmla="*/ 2171360 w 2171359"/>
                <a:gd name="connsiteY4" fmla="*/ 989905 h 1979805"/>
                <a:gd name="connsiteX5" fmla="*/ 1817168 w 2171359"/>
                <a:gd name="connsiteY5" fmla="*/ 1721394 h 1979805"/>
                <a:gd name="connsiteX6" fmla="*/ 1085679 w 2171359"/>
                <a:gd name="connsiteY6" fmla="*/ 1979808 h 1979805"/>
                <a:gd name="connsiteX7" fmla="*/ 354190 w 2171359"/>
                <a:gd name="connsiteY7" fmla="*/ 1721393 h 1979805"/>
                <a:gd name="connsiteX8" fmla="*/ -1 w 2171359"/>
                <a:gd name="connsiteY8" fmla="*/ 989904 h 1979805"/>
                <a:gd name="connsiteX9" fmla="*/ 0 w 2171359"/>
                <a:gd name="connsiteY9" fmla="*/ 989903 h 197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1359" h="1979805">
                  <a:moveTo>
                    <a:pt x="0" y="989903"/>
                  </a:moveTo>
                  <a:cubicBezTo>
                    <a:pt x="0" y="711510"/>
                    <a:pt x="128570" y="445985"/>
                    <a:pt x="354193" y="258415"/>
                  </a:cubicBezTo>
                  <a:cubicBezTo>
                    <a:pt x="554176" y="92160"/>
                    <a:pt x="815051" y="1"/>
                    <a:pt x="1085682" y="1"/>
                  </a:cubicBezTo>
                  <a:cubicBezTo>
                    <a:pt x="1356313" y="1"/>
                    <a:pt x="1617188" y="92161"/>
                    <a:pt x="1817170" y="258416"/>
                  </a:cubicBezTo>
                  <a:cubicBezTo>
                    <a:pt x="2042792" y="445987"/>
                    <a:pt x="2171361" y="711512"/>
                    <a:pt x="2171360" y="989905"/>
                  </a:cubicBezTo>
                  <a:cubicBezTo>
                    <a:pt x="2171360" y="1268298"/>
                    <a:pt x="2042791" y="1533823"/>
                    <a:pt x="1817168" y="1721394"/>
                  </a:cubicBezTo>
                  <a:cubicBezTo>
                    <a:pt x="1617185" y="1887649"/>
                    <a:pt x="1356311" y="1979808"/>
                    <a:pt x="1085679" y="1979808"/>
                  </a:cubicBezTo>
                  <a:cubicBezTo>
                    <a:pt x="815048" y="1979808"/>
                    <a:pt x="554173" y="1887648"/>
                    <a:pt x="354190" y="1721393"/>
                  </a:cubicBezTo>
                  <a:cubicBezTo>
                    <a:pt x="128568" y="1533822"/>
                    <a:pt x="-1" y="1268297"/>
                    <a:pt x="-1" y="989904"/>
                  </a:cubicBezTo>
                  <a:lnTo>
                    <a:pt x="0" y="9899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0688" tIns="302636" rIns="330688" bIns="302636" numCol="1" spcCol="1270" anchor="ctr" anchorCtr="0">
              <a:noAutofit/>
            </a:bodyPr>
            <a:lstStyle/>
            <a:p>
              <a:pPr lvl="0" algn="ctr" defTabSz="889000">
                <a:lnSpc>
                  <a:spcPct val="90000"/>
                </a:lnSpc>
                <a:spcBef>
                  <a:spcPct val="0"/>
                </a:spcBef>
                <a:spcAft>
                  <a:spcPct val="35000"/>
                </a:spcAft>
              </a:pPr>
              <a:r>
                <a:rPr lang="en-US" sz="1400" kern="1200" dirty="0" smtClean="0"/>
                <a:t>Technology advances on mobiles</a:t>
              </a:r>
              <a:endParaRPr lang="en-US" sz="1400" kern="1200" dirty="0"/>
            </a:p>
          </p:txBody>
        </p:sp>
        <p:sp>
          <p:nvSpPr>
            <p:cNvPr id="18" name="Freeform 17"/>
            <p:cNvSpPr/>
            <p:nvPr/>
          </p:nvSpPr>
          <p:spPr>
            <a:xfrm>
              <a:off x="3125689" y="4319560"/>
              <a:ext cx="2951131" cy="2159778"/>
            </a:xfrm>
            <a:custGeom>
              <a:avLst/>
              <a:gdLst>
                <a:gd name="connsiteX0" fmla="*/ 0 w 2282160"/>
                <a:gd name="connsiteY0" fmla="*/ 1044104 h 2088207"/>
                <a:gd name="connsiteX1" fmla="*/ 370782 w 2282160"/>
                <a:gd name="connsiteY1" fmla="*/ 273805 h 2088207"/>
                <a:gd name="connsiteX2" fmla="*/ 1141082 w 2282160"/>
                <a:gd name="connsiteY2" fmla="*/ 1 h 2088207"/>
                <a:gd name="connsiteX3" fmla="*/ 1911381 w 2282160"/>
                <a:gd name="connsiteY3" fmla="*/ 273807 h 2088207"/>
                <a:gd name="connsiteX4" fmla="*/ 2282160 w 2282160"/>
                <a:gd name="connsiteY4" fmla="*/ 1044107 h 2088207"/>
                <a:gd name="connsiteX5" fmla="*/ 1911379 w 2282160"/>
                <a:gd name="connsiteY5" fmla="*/ 1814407 h 2088207"/>
                <a:gd name="connsiteX6" fmla="*/ 1141079 w 2282160"/>
                <a:gd name="connsiteY6" fmla="*/ 2088211 h 2088207"/>
                <a:gd name="connsiteX7" fmla="*/ 370779 w 2282160"/>
                <a:gd name="connsiteY7" fmla="*/ 1814406 h 2088207"/>
                <a:gd name="connsiteX8" fmla="*/ -1 w 2282160"/>
                <a:gd name="connsiteY8" fmla="*/ 1044106 h 2088207"/>
                <a:gd name="connsiteX9" fmla="*/ 0 w 2282160"/>
                <a:gd name="connsiteY9" fmla="*/ 1044104 h 208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2160" h="2088207">
                  <a:moveTo>
                    <a:pt x="0" y="1044104"/>
                  </a:moveTo>
                  <a:cubicBezTo>
                    <a:pt x="0" y="751108"/>
                    <a:pt x="134544" y="471595"/>
                    <a:pt x="370782" y="273805"/>
                  </a:cubicBezTo>
                  <a:cubicBezTo>
                    <a:pt x="581144" y="97680"/>
                    <a:pt x="855947" y="1"/>
                    <a:pt x="1141082" y="1"/>
                  </a:cubicBezTo>
                  <a:cubicBezTo>
                    <a:pt x="1426217" y="1"/>
                    <a:pt x="1701020" y="97681"/>
                    <a:pt x="1911381" y="273807"/>
                  </a:cubicBezTo>
                  <a:cubicBezTo>
                    <a:pt x="2147619" y="471598"/>
                    <a:pt x="2282161" y="751112"/>
                    <a:pt x="2282160" y="1044107"/>
                  </a:cubicBezTo>
                  <a:cubicBezTo>
                    <a:pt x="2282160" y="1337103"/>
                    <a:pt x="2147617" y="1616616"/>
                    <a:pt x="1911379" y="1814407"/>
                  </a:cubicBezTo>
                  <a:cubicBezTo>
                    <a:pt x="1701017" y="1990532"/>
                    <a:pt x="1426214" y="2088211"/>
                    <a:pt x="1141079" y="2088211"/>
                  </a:cubicBezTo>
                  <a:cubicBezTo>
                    <a:pt x="855944" y="2088211"/>
                    <a:pt x="581141" y="1990531"/>
                    <a:pt x="370779" y="1814406"/>
                  </a:cubicBezTo>
                  <a:cubicBezTo>
                    <a:pt x="134541" y="1616616"/>
                    <a:pt x="-1" y="1337102"/>
                    <a:pt x="-1" y="1044106"/>
                  </a:cubicBezTo>
                  <a:cubicBezTo>
                    <a:pt x="-1" y="1044105"/>
                    <a:pt x="0" y="1044105"/>
                    <a:pt x="0" y="104410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6915" tIns="318511" rIns="346915" bIns="318511" numCol="1" spcCol="1270" anchor="ctr" anchorCtr="0">
              <a:noAutofit/>
            </a:bodyPr>
            <a:lstStyle/>
            <a:p>
              <a:pPr lvl="0" algn="ctr" defTabSz="889000" rtl="0">
                <a:lnSpc>
                  <a:spcPct val="90000"/>
                </a:lnSpc>
                <a:spcBef>
                  <a:spcPct val="0"/>
                </a:spcBef>
                <a:spcAft>
                  <a:spcPct val="35000"/>
                </a:spcAft>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Network bandwidth improvements</a:t>
              </a:r>
              <a:endParaRPr lang="en-US" sz="1400" kern="1200" dirty="0">
                <a:solidFill>
                  <a:schemeClr val="bg1"/>
                </a:solidFill>
              </a:endParaRPr>
            </a:p>
          </p:txBody>
        </p:sp>
      </p:grpSp>
      <p:sp>
        <p:nvSpPr>
          <p:cNvPr id="20" name="Rectangle 19"/>
          <p:cNvSpPr/>
          <p:nvPr/>
        </p:nvSpPr>
        <p:spPr>
          <a:xfrm>
            <a:off x="2362200" y="3392269"/>
            <a:ext cx="2743508" cy="646331"/>
          </a:xfrm>
          <a:prstGeom prst="rect">
            <a:avLst/>
          </a:prstGeom>
        </p:spPr>
        <p:txBody>
          <a:bodyPr wrap="none">
            <a:spAutoFit/>
          </a:bodyPr>
          <a:lstStyle/>
          <a:p>
            <a:pPr algn="ctr"/>
            <a:r>
              <a:rPr lang="en-US" i="1" dirty="0" smtClean="0"/>
              <a:t>Spatial Crowdsourcing (SC) </a:t>
            </a:r>
          </a:p>
          <a:p>
            <a:pPr algn="ctr"/>
            <a:r>
              <a:rPr lang="en-US" dirty="0" smtClean="0"/>
              <a:t>Applications</a:t>
            </a:r>
            <a:endParaRPr lang="en-US" dirty="0"/>
          </a:p>
        </p:txBody>
      </p:sp>
      <p:sp>
        <p:nvSpPr>
          <p:cNvPr id="21" name="Right Arrow 20"/>
          <p:cNvSpPr/>
          <p:nvPr/>
        </p:nvSpPr>
        <p:spPr>
          <a:xfrm>
            <a:off x="4800600" y="1905000"/>
            <a:ext cx="609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nvGrpSpPr>
          <p:cNvPr id="64" name="Group 63"/>
          <p:cNvGrpSpPr/>
          <p:nvPr/>
        </p:nvGrpSpPr>
        <p:grpSpPr>
          <a:xfrm>
            <a:off x="5486400" y="685800"/>
            <a:ext cx="3581400" cy="3048000"/>
            <a:chOff x="-352612" y="-766013"/>
            <a:chExt cx="9344212" cy="7243013"/>
          </a:xfrm>
        </p:grpSpPr>
        <p:grpSp>
          <p:nvGrpSpPr>
            <p:cNvPr id="65" name="Group 55"/>
            <p:cNvGrpSpPr/>
            <p:nvPr/>
          </p:nvGrpSpPr>
          <p:grpSpPr>
            <a:xfrm>
              <a:off x="-337608" y="-121922"/>
              <a:ext cx="3738437" cy="985589"/>
              <a:chOff x="-337608" y="-121922"/>
              <a:chExt cx="3738437" cy="985589"/>
            </a:xfrm>
          </p:grpSpPr>
          <p:pic>
            <p:nvPicPr>
              <p:cNvPr id="104" name="Picture 2" descr="https://encrypted-tbn1.google.com/images?q=tbn:ANd9GcSjWwGZY_Q-YnsZvRoY9ZM-Lw3PT-KLdaL7MT1Ntr32oEv7GtbZuQ"/>
              <p:cNvPicPr>
                <a:picLocks noChangeAspect="1" noChangeArrowheads="1"/>
              </p:cNvPicPr>
              <p:nvPr/>
            </p:nvPicPr>
            <p:blipFill>
              <a:blip r:embed="rId6" cstate="print"/>
              <a:srcRect/>
              <a:stretch>
                <a:fillRect/>
              </a:stretch>
            </p:blipFill>
            <p:spPr bwMode="auto">
              <a:xfrm>
                <a:off x="2629583" y="-41708"/>
                <a:ext cx="771246" cy="905375"/>
              </a:xfrm>
              <a:prstGeom prst="rect">
                <a:avLst/>
              </a:prstGeom>
              <a:noFill/>
            </p:spPr>
          </p:pic>
          <p:sp>
            <p:nvSpPr>
              <p:cNvPr id="105" name="TextBox 104"/>
              <p:cNvSpPr txBox="1"/>
              <p:nvPr/>
            </p:nvSpPr>
            <p:spPr>
              <a:xfrm>
                <a:off x="-337608" y="-121922"/>
                <a:ext cx="2967191" cy="804511"/>
              </a:xfrm>
              <a:prstGeom prst="rect">
                <a:avLst/>
              </a:prstGeom>
              <a:noFill/>
            </p:spPr>
            <p:txBody>
              <a:bodyPr wrap="square" rtlCol="0">
                <a:spAutoFit/>
              </a:bodyPr>
              <a:lstStyle/>
              <a:p>
                <a:r>
                  <a:rPr lang="en-US" sz="1600" b="1" dirty="0" smtClean="0">
                    <a:solidFill>
                      <a:schemeClr val="tx1"/>
                    </a:solidFill>
                  </a:rPr>
                  <a:t>Requesters</a:t>
                </a:r>
                <a:endParaRPr lang="en-US" sz="1600" b="1" dirty="0">
                  <a:solidFill>
                    <a:schemeClr val="tx1"/>
                  </a:solidFill>
                </a:endParaRPr>
              </a:p>
            </p:txBody>
          </p:sp>
        </p:grpSp>
        <p:pic>
          <p:nvPicPr>
            <p:cNvPr id="66" name="Picture 2"/>
            <p:cNvPicPr>
              <a:picLocks noChangeAspect="1" noChangeArrowheads="1"/>
            </p:cNvPicPr>
            <p:nvPr/>
          </p:nvPicPr>
          <p:blipFill>
            <a:blip r:embed="rId7" cstate="print"/>
            <a:srcRect r="10992" b="17557"/>
            <a:stretch>
              <a:fillRect/>
            </a:stretch>
          </p:blipFill>
          <p:spPr bwMode="auto">
            <a:xfrm>
              <a:off x="3352801" y="2831318"/>
              <a:ext cx="5602617" cy="3645682"/>
            </a:xfrm>
            <a:prstGeom prst="rect">
              <a:avLst/>
            </a:prstGeom>
            <a:noFill/>
          </p:spPr>
        </p:pic>
        <p:grpSp>
          <p:nvGrpSpPr>
            <p:cNvPr id="67" name="Group 72"/>
            <p:cNvGrpSpPr/>
            <p:nvPr/>
          </p:nvGrpSpPr>
          <p:grpSpPr>
            <a:xfrm>
              <a:off x="4021275" y="-766013"/>
              <a:ext cx="4970325" cy="3450258"/>
              <a:chOff x="4021275" y="-766013"/>
              <a:chExt cx="4970325" cy="3450258"/>
            </a:xfrm>
          </p:grpSpPr>
          <p:sp>
            <p:nvSpPr>
              <p:cNvPr id="100" name="Cloud Callout 99"/>
              <p:cNvSpPr/>
              <p:nvPr/>
            </p:nvSpPr>
            <p:spPr>
              <a:xfrm>
                <a:off x="4267200" y="-76200"/>
                <a:ext cx="4724400" cy="2514600"/>
              </a:xfrm>
              <a:prstGeom prst="cloudCallout">
                <a:avLst>
                  <a:gd name="adj1" fmla="val -62922"/>
                  <a:gd name="adj2" fmla="val 4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01" name="Picture 2" descr="https://encrypted-tbn1.gstatic.com/images?q=tbn:ANd9GcQKe2aFZoj7_CVN-gw-IdVh978p76yX5qdadJXES3kQchq5lHGjDA"/>
              <p:cNvPicPr>
                <a:picLocks noChangeAspect="1" noChangeArrowheads="1"/>
              </p:cNvPicPr>
              <p:nvPr/>
            </p:nvPicPr>
            <p:blipFill>
              <a:blip r:embed="rId8" cstate="print"/>
              <a:srcRect/>
              <a:stretch>
                <a:fillRect/>
              </a:stretch>
            </p:blipFill>
            <p:spPr bwMode="auto">
              <a:xfrm>
                <a:off x="6605844" y="-766010"/>
                <a:ext cx="2291975" cy="1525202"/>
              </a:xfrm>
              <a:prstGeom prst="rect">
                <a:avLst/>
              </a:prstGeom>
              <a:noFill/>
            </p:spPr>
          </p:pic>
          <p:pic>
            <p:nvPicPr>
              <p:cNvPr id="102" name="Picture 4" descr="http://1.bp.blogspot.com/-WpxQwxy7T3k/TVn8bKCqP3I/AAAAAAAAAbU/cfnP4gp0vyU/s1600/Egypt+revolution.JPG"/>
              <p:cNvPicPr>
                <a:picLocks noChangeAspect="1" noChangeArrowheads="1"/>
              </p:cNvPicPr>
              <p:nvPr/>
            </p:nvPicPr>
            <p:blipFill>
              <a:blip r:embed="rId9" cstate="print"/>
              <a:srcRect/>
              <a:stretch>
                <a:fillRect/>
              </a:stretch>
            </p:blipFill>
            <p:spPr bwMode="auto">
              <a:xfrm>
                <a:off x="5015340" y="863668"/>
                <a:ext cx="2730864" cy="1820577"/>
              </a:xfrm>
              <a:prstGeom prst="rect">
                <a:avLst/>
              </a:prstGeom>
              <a:noFill/>
              <a:ln w="9525">
                <a:noFill/>
                <a:miter lim="800000"/>
                <a:headEnd/>
                <a:tailEnd/>
              </a:ln>
            </p:spPr>
          </p:pic>
          <p:pic>
            <p:nvPicPr>
              <p:cNvPr id="103" name="Picture 12" descr="http://media.washtimes.com/media/image/2011/02/14/B3_Egypt_Protest_GG_WEB_s387x300.jpg?2bd39db3866892aa9a00620fb8c4c5de794e0409"/>
              <p:cNvPicPr>
                <a:picLocks noChangeAspect="1" noChangeArrowheads="1"/>
              </p:cNvPicPr>
              <p:nvPr/>
            </p:nvPicPr>
            <p:blipFill>
              <a:blip r:embed="rId10" cstate="print"/>
              <a:srcRect/>
              <a:stretch>
                <a:fillRect/>
              </a:stretch>
            </p:blipFill>
            <p:spPr bwMode="auto">
              <a:xfrm>
                <a:off x="4021275" y="-766013"/>
                <a:ext cx="2186943" cy="1458405"/>
              </a:xfrm>
              <a:prstGeom prst="rect">
                <a:avLst/>
              </a:prstGeom>
              <a:noFill/>
              <a:ln w="9525">
                <a:noFill/>
                <a:miter lim="800000"/>
                <a:headEnd/>
                <a:tailEnd/>
              </a:ln>
            </p:spPr>
          </p:pic>
        </p:grpSp>
        <p:grpSp>
          <p:nvGrpSpPr>
            <p:cNvPr id="68" name="Group 77"/>
            <p:cNvGrpSpPr/>
            <p:nvPr/>
          </p:nvGrpSpPr>
          <p:grpSpPr>
            <a:xfrm>
              <a:off x="-352612" y="1587967"/>
              <a:ext cx="4373888" cy="2615264"/>
              <a:chOff x="-352612" y="1587967"/>
              <a:chExt cx="4373888" cy="2615264"/>
            </a:xfrm>
          </p:grpSpPr>
          <p:pic>
            <p:nvPicPr>
              <p:cNvPr id="98" name="Picture 9" descr="http://t0.gstatic.com/images?q=tbn:ANd9GcRVd4zSZfndVhVYYwNvhC9HtotCV1dHhlP1gxHYMDf8vsYGhNuo"/>
              <p:cNvPicPr>
                <a:picLocks noChangeAspect="1" noChangeArrowheads="1"/>
              </p:cNvPicPr>
              <p:nvPr/>
            </p:nvPicPr>
            <p:blipFill>
              <a:blip r:embed="rId11" cstate="print"/>
              <a:srcRect/>
              <a:stretch>
                <a:fillRect/>
              </a:stretch>
            </p:blipFill>
            <p:spPr bwMode="auto">
              <a:xfrm>
                <a:off x="304799" y="1587967"/>
                <a:ext cx="1752600" cy="1865154"/>
              </a:xfrm>
              <a:prstGeom prst="rect">
                <a:avLst/>
              </a:prstGeom>
              <a:noFill/>
            </p:spPr>
          </p:pic>
          <p:sp>
            <p:nvSpPr>
              <p:cNvPr id="99" name="TextBox 98"/>
              <p:cNvSpPr txBox="1"/>
              <p:nvPr/>
            </p:nvSpPr>
            <p:spPr>
              <a:xfrm>
                <a:off x="-352612" y="3398719"/>
                <a:ext cx="4373888" cy="804512"/>
              </a:xfrm>
              <a:prstGeom prst="rect">
                <a:avLst/>
              </a:prstGeom>
              <a:noFill/>
            </p:spPr>
            <p:txBody>
              <a:bodyPr wrap="square" rtlCol="0">
                <a:spAutoFit/>
              </a:bodyPr>
              <a:lstStyle/>
              <a:p>
                <a:r>
                  <a:rPr lang="en-US" sz="1600" b="1" dirty="0" smtClean="0">
                    <a:solidFill>
                      <a:schemeClr val="tx1"/>
                    </a:solidFill>
                  </a:rPr>
                  <a:t>SC-server</a:t>
                </a:r>
                <a:endParaRPr lang="en-US" sz="1600" b="1" dirty="0">
                  <a:solidFill>
                    <a:schemeClr val="tx1"/>
                  </a:solidFill>
                </a:endParaRPr>
              </a:p>
            </p:txBody>
          </p:sp>
        </p:grpSp>
        <p:grpSp>
          <p:nvGrpSpPr>
            <p:cNvPr id="69" name="Group 80"/>
            <p:cNvGrpSpPr/>
            <p:nvPr/>
          </p:nvGrpSpPr>
          <p:grpSpPr>
            <a:xfrm>
              <a:off x="3581400" y="3429000"/>
              <a:ext cx="3581400" cy="2819400"/>
              <a:chOff x="3581400" y="3429000"/>
              <a:chExt cx="3581400" cy="2819400"/>
            </a:xfrm>
          </p:grpSpPr>
          <p:sp>
            <p:nvSpPr>
              <p:cNvPr id="92" name="Explosion 1 91"/>
              <p:cNvSpPr/>
              <p:nvPr/>
            </p:nvSpPr>
            <p:spPr>
              <a:xfrm>
                <a:off x="4419600" y="4876800"/>
                <a:ext cx="381000" cy="3048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Explosion 1 92"/>
              <p:cNvSpPr/>
              <p:nvPr/>
            </p:nvSpPr>
            <p:spPr>
              <a:xfrm>
                <a:off x="6781800" y="3962400"/>
                <a:ext cx="381000" cy="3048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Explosion 1 93"/>
              <p:cNvSpPr/>
              <p:nvPr/>
            </p:nvSpPr>
            <p:spPr>
              <a:xfrm>
                <a:off x="4724400" y="3429000"/>
                <a:ext cx="381000" cy="3048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Explosion 1 94"/>
              <p:cNvSpPr/>
              <p:nvPr/>
            </p:nvSpPr>
            <p:spPr>
              <a:xfrm>
                <a:off x="5791200" y="5943600"/>
                <a:ext cx="381000" cy="3048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Explosion 1 95"/>
              <p:cNvSpPr/>
              <p:nvPr/>
            </p:nvSpPr>
            <p:spPr>
              <a:xfrm>
                <a:off x="6705600" y="5105400"/>
                <a:ext cx="381000" cy="3048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Explosion 1 96"/>
              <p:cNvSpPr/>
              <p:nvPr/>
            </p:nvSpPr>
            <p:spPr>
              <a:xfrm>
                <a:off x="3581400" y="3733800"/>
                <a:ext cx="381000" cy="3048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cxnSp>
          <p:nvCxnSpPr>
            <p:cNvPr id="70" name="Straight Arrow Connector 69"/>
            <p:cNvCxnSpPr>
              <a:stCxn id="104" idx="2"/>
              <a:endCxn id="98" idx="3"/>
            </p:cNvCxnSpPr>
            <p:nvPr/>
          </p:nvCxnSpPr>
          <p:spPr>
            <a:xfrm flipH="1">
              <a:off x="2057398" y="863665"/>
              <a:ext cx="957809" cy="16568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71" name="Group 88"/>
            <p:cNvGrpSpPr/>
            <p:nvPr/>
          </p:nvGrpSpPr>
          <p:grpSpPr>
            <a:xfrm>
              <a:off x="3581396" y="3124198"/>
              <a:ext cx="4420291" cy="3197337"/>
              <a:chOff x="3581396" y="3124198"/>
              <a:chExt cx="4420291" cy="3197337"/>
            </a:xfrm>
          </p:grpSpPr>
          <p:pic>
            <p:nvPicPr>
              <p:cNvPr id="82" name="Picture 4" descr="user-128x128"/>
              <p:cNvPicPr>
                <a:picLocks noChangeAspect="1" noChangeArrowheads="1"/>
              </p:cNvPicPr>
              <p:nvPr/>
            </p:nvPicPr>
            <p:blipFill>
              <a:blip r:embed="rId12" cstate="print"/>
              <a:srcRect/>
              <a:stretch>
                <a:fillRect/>
              </a:stretch>
            </p:blipFill>
            <p:spPr bwMode="auto">
              <a:xfrm>
                <a:off x="7476701" y="4369872"/>
                <a:ext cx="524986" cy="477447"/>
              </a:xfrm>
              <a:prstGeom prst="rect">
                <a:avLst/>
              </a:prstGeom>
              <a:noFill/>
            </p:spPr>
          </p:pic>
          <p:pic>
            <p:nvPicPr>
              <p:cNvPr id="83" name="Picture 4" descr="user-128x128"/>
              <p:cNvPicPr>
                <a:picLocks noChangeAspect="1" noChangeArrowheads="1"/>
              </p:cNvPicPr>
              <p:nvPr/>
            </p:nvPicPr>
            <p:blipFill>
              <a:blip r:embed="rId12" cstate="print"/>
              <a:srcRect/>
              <a:stretch>
                <a:fillRect/>
              </a:stretch>
            </p:blipFill>
            <p:spPr bwMode="auto">
              <a:xfrm>
                <a:off x="6317012" y="3760273"/>
                <a:ext cx="487645" cy="443487"/>
              </a:xfrm>
              <a:prstGeom prst="rect">
                <a:avLst/>
              </a:prstGeom>
              <a:noFill/>
            </p:spPr>
          </p:pic>
          <p:pic>
            <p:nvPicPr>
              <p:cNvPr id="84" name="Picture 4" descr="user-128x128"/>
              <p:cNvPicPr>
                <a:picLocks noChangeAspect="1" noChangeArrowheads="1"/>
              </p:cNvPicPr>
              <p:nvPr/>
            </p:nvPicPr>
            <p:blipFill>
              <a:blip r:embed="rId12" cstate="print"/>
              <a:srcRect/>
              <a:stretch>
                <a:fillRect/>
              </a:stretch>
            </p:blipFill>
            <p:spPr bwMode="auto">
              <a:xfrm>
                <a:off x="7315200" y="3657595"/>
                <a:ext cx="511764" cy="465423"/>
              </a:xfrm>
              <a:prstGeom prst="rect">
                <a:avLst/>
              </a:prstGeom>
              <a:noFill/>
            </p:spPr>
          </p:pic>
          <p:pic>
            <p:nvPicPr>
              <p:cNvPr id="85" name="Picture 4" descr="user-128x128"/>
              <p:cNvPicPr>
                <a:picLocks noChangeAspect="1" noChangeArrowheads="1"/>
              </p:cNvPicPr>
              <p:nvPr/>
            </p:nvPicPr>
            <p:blipFill>
              <a:blip r:embed="rId12" cstate="print"/>
              <a:srcRect/>
              <a:stretch>
                <a:fillRect/>
              </a:stretch>
            </p:blipFill>
            <p:spPr bwMode="auto">
              <a:xfrm>
                <a:off x="4876796" y="3836475"/>
                <a:ext cx="536166" cy="487615"/>
              </a:xfrm>
              <a:prstGeom prst="rect">
                <a:avLst/>
              </a:prstGeom>
              <a:noFill/>
            </p:spPr>
          </p:pic>
          <p:pic>
            <p:nvPicPr>
              <p:cNvPr id="86" name="Picture 4" descr="user-128x128"/>
              <p:cNvPicPr>
                <a:picLocks noChangeAspect="1" noChangeArrowheads="1"/>
              </p:cNvPicPr>
              <p:nvPr/>
            </p:nvPicPr>
            <p:blipFill>
              <a:blip r:embed="rId12" cstate="print"/>
              <a:srcRect/>
              <a:stretch>
                <a:fillRect/>
              </a:stretch>
            </p:blipFill>
            <p:spPr bwMode="auto">
              <a:xfrm>
                <a:off x="4952997" y="4827073"/>
                <a:ext cx="459968" cy="418315"/>
              </a:xfrm>
              <a:prstGeom prst="rect">
                <a:avLst/>
              </a:prstGeom>
              <a:noFill/>
            </p:spPr>
          </p:pic>
          <p:pic>
            <p:nvPicPr>
              <p:cNvPr id="87" name="Picture 4" descr="user-128x128"/>
              <p:cNvPicPr>
                <a:picLocks noChangeAspect="1" noChangeArrowheads="1"/>
              </p:cNvPicPr>
              <p:nvPr/>
            </p:nvPicPr>
            <p:blipFill>
              <a:blip r:embed="rId12" cstate="print"/>
              <a:srcRect/>
              <a:stretch>
                <a:fillRect/>
              </a:stretch>
            </p:blipFill>
            <p:spPr bwMode="auto">
              <a:xfrm>
                <a:off x="6399560" y="4800598"/>
                <a:ext cx="449586" cy="408874"/>
              </a:xfrm>
              <a:prstGeom prst="rect">
                <a:avLst/>
              </a:prstGeom>
              <a:noFill/>
            </p:spPr>
          </p:pic>
          <p:pic>
            <p:nvPicPr>
              <p:cNvPr id="88" name="Picture 4" descr="user-128x128"/>
              <p:cNvPicPr>
                <a:picLocks noChangeAspect="1" noChangeArrowheads="1"/>
              </p:cNvPicPr>
              <p:nvPr/>
            </p:nvPicPr>
            <p:blipFill>
              <a:blip r:embed="rId12" cstate="print"/>
              <a:srcRect/>
              <a:stretch>
                <a:fillRect/>
              </a:stretch>
            </p:blipFill>
            <p:spPr bwMode="auto">
              <a:xfrm>
                <a:off x="3581396" y="4217474"/>
                <a:ext cx="493455" cy="448772"/>
              </a:xfrm>
              <a:prstGeom prst="rect">
                <a:avLst/>
              </a:prstGeom>
              <a:noFill/>
            </p:spPr>
          </p:pic>
          <p:pic>
            <p:nvPicPr>
              <p:cNvPr id="89" name="Picture 4" descr="user-128x128"/>
              <p:cNvPicPr>
                <a:picLocks noChangeAspect="1" noChangeArrowheads="1"/>
              </p:cNvPicPr>
              <p:nvPr/>
            </p:nvPicPr>
            <p:blipFill>
              <a:blip r:embed="rId12" cstate="print"/>
              <a:srcRect/>
              <a:stretch>
                <a:fillRect/>
              </a:stretch>
            </p:blipFill>
            <p:spPr bwMode="auto">
              <a:xfrm>
                <a:off x="4343398" y="4419596"/>
                <a:ext cx="473125" cy="430284"/>
              </a:xfrm>
              <a:prstGeom prst="rect">
                <a:avLst/>
              </a:prstGeom>
              <a:noFill/>
            </p:spPr>
          </p:pic>
          <p:pic>
            <p:nvPicPr>
              <p:cNvPr id="90" name="Picture 4" descr="user-128x128"/>
              <p:cNvPicPr>
                <a:picLocks noChangeAspect="1" noChangeArrowheads="1"/>
              </p:cNvPicPr>
              <p:nvPr/>
            </p:nvPicPr>
            <p:blipFill>
              <a:blip r:embed="rId12" cstate="print"/>
              <a:srcRect/>
              <a:stretch>
                <a:fillRect/>
              </a:stretch>
            </p:blipFill>
            <p:spPr bwMode="auto">
              <a:xfrm>
                <a:off x="5340348" y="5893874"/>
                <a:ext cx="470242" cy="427661"/>
              </a:xfrm>
              <a:prstGeom prst="rect">
                <a:avLst/>
              </a:prstGeom>
              <a:noFill/>
            </p:spPr>
          </p:pic>
          <p:pic>
            <p:nvPicPr>
              <p:cNvPr id="91" name="Picture 4" descr="user-128x128"/>
              <p:cNvPicPr>
                <a:picLocks noChangeAspect="1" noChangeArrowheads="1"/>
              </p:cNvPicPr>
              <p:nvPr/>
            </p:nvPicPr>
            <p:blipFill>
              <a:blip r:embed="rId12" cstate="print"/>
              <a:srcRect/>
              <a:stretch>
                <a:fillRect/>
              </a:stretch>
            </p:blipFill>
            <p:spPr bwMode="auto">
              <a:xfrm>
                <a:off x="5410197" y="3124198"/>
                <a:ext cx="500959" cy="455597"/>
              </a:xfrm>
              <a:prstGeom prst="rect">
                <a:avLst/>
              </a:prstGeom>
              <a:noFill/>
            </p:spPr>
          </p:pic>
        </p:grpSp>
        <p:grpSp>
          <p:nvGrpSpPr>
            <p:cNvPr id="72" name="Group 99"/>
            <p:cNvGrpSpPr/>
            <p:nvPr/>
          </p:nvGrpSpPr>
          <p:grpSpPr>
            <a:xfrm>
              <a:off x="1834332" y="3036569"/>
              <a:ext cx="4565229" cy="2857305"/>
              <a:chOff x="1834332" y="3036569"/>
              <a:chExt cx="4565229" cy="2857305"/>
            </a:xfrm>
          </p:grpSpPr>
          <p:cxnSp>
            <p:nvCxnSpPr>
              <p:cNvPr id="76" name="Straight Arrow Connector 75"/>
              <p:cNvCxnSpPr>
                <a:stCxn id="99" idx="0"/>
                <a:endCxn id="88" idx="1"/>
              </p:cNvCxnSpPr>
              <p:nvPr/>
            </p:nvCxnSpPr>
            <p:spPr>
              <a:xfrm>
                <a:off x="1834332" y="3398720"/>
                <a:ext cx="1747065" cy="10431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99" idx="0"/>
                <a:endCxn id="86" idx="1"/>
              </p:cNvCxnSpPr>
              <p:nvPr/>
            </p:nvCxnSpPr>
            <p:spPr>
              <a:xfrm>
                <a:off x="1834332" y="3398720"/>
                <a:ext cx="3118666" cy="1637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85" idx="1"/>
              </p:cNvCxnSpPr>
              <p:nvPr/>
            </p:nvCxnSpPr>
            <p:spPr>
              <a:xfrm>
                <a:off x="2033145" y="3217644"/>
                <a:ext cx="2843652" cy="8626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83" idx="1"/>
              </p:cNvCxnSpPr>
              <p:nvPr/>
            </p:nvCxnSpPr>
            <p:spPr>
              <a:xfrm>
                <a:off x="2033145" y="3036569"/>
                <a:ext cx="4283869" cy="94544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99" idx="0"/>
                <a:endCxn id="90" idx="0"/>
              </p:cNvCxnSpPr>
              <p:nvPr/>
            </p:nvCxnSpPr>
            <p:spPr>
              <a:xfrm>
                <a:off x="1834332" y="3398720"/>
                <a:ext cx="3741139" cy="24951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87" idx="1"/>
              </p:cNvCxnSpPr>
              <p:nvPr/>
            </p:nvCxnSpPr>
            <p:spPr>
              <a:xfrm>
                <a:off x="2033145" y="3398720"/>
                <a:ext cx="4366416" cy="16063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73" name="Group 106"/>
            <p:cNvGrpSpPr/>
            <p:nvPr/>
          </p:nvGrpSpPr>
          <p:grpSpPr>
            <a:xfrm>
              <a:off x="-352612" y="5028395"/>
              <a:ext cx="3379821" cy="985587"/>
              <a:chOff x="-352612" y="5587195"/>
              <a:chExt cx="3379821" cy="985587"/>
            </a:xfrm>
          </p:grpSpPr>
          <p:pic>
            <p:nvPicPr>
              <p:cNvPr id="74" name="Picture 4" descr="user-128x128"/>
              <p:cNvPicPr>
                <a:picLocks noChangeAspect="1" noChangeArrowheads="1"/>
              </p:cNvPicPr>
              <p:nvPr/>
            </p:nvPicPr>
            <p:blipFill>
              <a:blip r:embed="rId12" cstate="print"/>
              <a:srcRect/>
              <a:stretch>
                <a:fillRect/>
              </a:stretch>
            </p:blipFill>
            <p:spPr bwMode="auto">
              <a:xfrm>
                <a:off x="2033144" y="5587195"/>
                <a:ext cx="994065" cy="904048"/>
              </a:xfrm>
              <a:prstGeom prst="rect">
                <a:avLst/>
              </a:prstGeom>
              <a:noFill/>
            </p:spPr>
          </p:pic>
          <p:sp>
            <p:nvSpPr>
              <p:cNvPr id="75" name="TextBox 74"/>
              <p:cNvSpPr txBox="1"/>
              <p:nvPr/>
            </p:nvSpPr>
            <p:spPr>
              <a:xfrm>
                <a:off x="-352612" y="5768270"/>
                <a:ext cx="2584569" cy="804512"/>
              </a:xfrm>
              <a:prstGeom prst="rect">
                <a:avLst/>
              </a:prstGeom>
              <a:noFill/>
            </p:spPr>
            <p:txBody>
              <a:bodyPr wrap="square" rtlCol="0">
                <a:spAutoFit/>
              </a:bodyPr>
              <a:lstStyle/>
              <a:p>
                <a:r>
                  <a:rPr lang="en-US" sz="1600" b="1" dirty="0" smtClean="0">
                    <a:solidFill>
                      <a:schemeClr val="tx1"/>
                    </a:solidFill>
                  </a:rPr>
                  <a:t>Workers</a:t>
                </a:r>
                <a:endParaRPr lang="en-US" sz="1600" b="1" dirty="0">
                  <a:solidFill>
                    <a:schemeClr val="tx1"/>
                  </a:solidFill>
                </a:endParaRPr>
              </a:p>
            </p:txBody>
          </p:sp>
        </p:grpSp>
      </p:grpSp>
      <p:sp>
        <p:nvSpPr>
          <p:cNvPr id="118" name="Left Arrow 117"/>
          <p:cNvSpPr/>
          <p:nvPr/>
        </p:nvSpPr>
        <p:spPr>
          <a:xfrm>
            <a:off x="3581400" y="5105400"/>
            <a:ext cx="5334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nvGrpSpPr>
          <p:cNvPr id="119" name="Group 118"/>
          <p:cNvGrpSpPr/>
          <p:nvPr/>
        </p:nvGrpSpPr>
        <p:grpSpPr>
          <a:xfrm>
            <a:off x="228600" y="4343400"/>
            <a:ext cx="3200400" cy="2057400"/>
            <a:chOff x="-4479502" y="-533400"/>
            <a:chExt cx="13734627" cy="7392988"/>
          </a:xfrm>
        </p:grpSpPr>
        <p:pic>
          <p:nvPicPr>
            <p:cNvPr id="120" name="Picture 2" descr="B:\Dropbox\_USC\_Research\_Papers\vldb14-demo\figures\main.jpg"/>
            <p:cNvPicPr>
              <a:picLocks noChangeAspect="1" noChangeArrowheads="1"/>
            </p:cNvPicPr>
            <p:nvPr/>
          </p:nvPicPr>
          <p:blipFill>
            <a:blip r:embed="rId13" cstate="print"/>
            <a:srcRect/>
            <a:stretch>
              <a:fillRect/>
            </a:stretch>
          </p:blipFill>
          <p:spPr bwMode="auto">
            <a:xfrm>
              <a:off x="-393700" y="-503238"/>
              <a:ext cx="9648825" cy="7362826"/>
            </a:xfrm>
            <a:prstGeom prst="rect">
              <a:avLst/>
            </a:prstGeom>
            <a:noFill/>
          </p:spPr>
        </p:pic>
        <p:pic>
          <p:nvPicPr>
            <p:cNvPr id="121" name="Picture 5" descr="B:\Dropbox\_USC\_Research\_Papers\vldb14-demo\figures\test.jpg"/>
            <p:cNvPicPr>
              <a:picLocks noChangeAspect="1" noChangeArrowheads="1"/>
            </p:cNvPicPr>
            <p:nvPr/>
          </p:nvPicPr>
          <p:blipFill>
            <a:blip r:embed="rId14" cstate="print"/>
            <a:srcRect/>
            <a:stretch>
              <a:fillRect/>
            </a:stretch>
          </p:blipFill>
          <p:spPr bwMode="auto">
            <a:xfrm>
              <a:off x="-4479502" y="4238625"/>
              <a:ext cx="2152651" cy="1704975"/>
            </a:xfrm>
            <a:prstGeom prst="rect">
              <a:avLst/>
            </a:prstGeom>
            <a:noFill/>
          </p:spPr>
        </p:pic>
        <p:pic>
          <p:nvPicPr>
            <p:cNvPr id="122" name="Picture 7" descr="B:\Dropbox\_USC\_Research\_Papers\vldb14-demo\figures\config.jpg"/>
            <p:cNvPicPr>
              <a:picLocks noChangeAspect="1" noChangeArrowheads="1"/>
            </p:cNvPicPr>
            <p:nvPr/>
          </p:nvPicPr>
          <p:blipFill>
            <a:blip r:embed="rId15" cstate="print"/>
            <a:srcRect/>
            <a:stretch>
              <a:fillRect/>
            </a:stretch>
          </p:blipFill>
          <p:spPr bwMode="auto">
            <a:xfrm>
              <a:off x="-4479502" y="2305050"/>
              <a:ext cx="3200400" cy="1809751"/>
            </a:xfrm>
            <a:prstGeom prst="rect">
              <a:avLst/>
            </a:prstGeom>
            <a:noFill/>
          </p:spPr>
        </p:pic>
        <p:pic>
          <p:nvPicPr>
            <p:cNvPr id="124" name="Picture 8" descr="B:\Dropbox\_USC\_Research\_Papers\vldb14-demo\figures\release.jpg"/>
            <p:cNvPicPr>
              <a:picLocks noChangeAspect="1" noChangeArrowheads="1"/>
            </p:cNvPicPr>
            <p:nvPr/>
          </p:nvPicPr>
          <p:blipFill>
            <a:blip r:embed="rId16" cstate="print"/>
            <a:srcRect/>
            <a:stretch>
              <a:fillRect/>
            </a:stretch>
          </p:blipFill>
          <p:spPr bwMode="auto">
            <a:xfrm>
              <a:off x="-4479502" y="-533400"/>
              <a:ext cx="3743324" cy="1809751"/>
            </a:xfrm>
            <a:prstGeom prst="rect">
              <a:avLst/>
            </a:prstGeom>
            <a:noFill/>
          </p:spPr>
        </p:pic>
      </p:grpSp>
      <p:sp>
        <p:nvSpPr>
          <p:cNvPr id="137" name="Rectangle 136"/>
          <p:cNvSpPr/>
          <p:nvPr/>
        </p:nvSpPr>
        <p:spPr>
          <a:xfrm>
            <a:off x="304800" y="6443246"/>
            <a:ext cx="3191708" cy="369332"/>
          </a:xfrm>
          <a:prstGeom prst="rect">
            <a:avLst/>
          </a:prstGeom>
        </p:spPr>
        <p:txBody>
          <a:bodyPr wrap="none">
            <a:spAutoFit/>
          </a:bodyPr>
          <a:lstStyle/>
          <a:p>
            <a:r>
              <a:rPr lang="en-US" dirty="0" smtClean="0"/>
              <a:t>Prototype System: PriGeoCrowd</a:t>
            </a:r>
            <a:endParaRPr lang="en-US" sz="2400" dirty="0"/>
          </a:p>
        </p:txBody>
      </p:sp>
      <p:sp>
        <p:nvSpPr>
          <p:cNvPr id="138" name="Down Arrow 137"/>
          <p:cNvSpPr/>
          <p:nvPr/>
        </p:nvSpPr>
        <p:spPr>
          <a:xfrm>
            <a:off x="6172200" y="3733800"/>
            <a:ext cx="609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9" name="Oval 138"/>
          <p:cNvSpPr/>
          <p:nvPr/>
        </p:nvSpPr>
        <p:spPr>
          <a:xfrm>
            <a:off x="5334000" y="5181600"/>
            <a:ext cx="1219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943600" y="6400800"/>
            <a:ext cx="1962204" cy="369332"/>
          </a:xfrm>
          <a:prstGeom prst="rect">
            <a:avLst/>
          </a:prstGeom>
        </p:spPr>
        <p:txBody>
          <a:bodyPr wrap="none">
            <a:spAutoFit/>
          </a:bodyPr>
          <a:lstStyle/>
          <a:p>
            <a:r>
              <a:rPr lang="en-US" dirty="0" smtClean="0"/>
              <a:t>Privacy Framework</a:t>
            </a:r>
            <a:endParaRPr lang="en-US" sz="2400" dirty="0"/>
          </a:p>
        </p:txBody>
      </p:sp>
      <p:sp>
        <p:nvSpPr>
          <p:cNvPr id="107" name="Rectangle 106"/>
          <p:cNvSpPr/>
          <p:nvPr/>
        </p:nvSpPr>
        <p:spPr>
          <a:xfrm>
            <a:off x="7391400" y="3745468"/>
            <a:ext cx="1176925" cy="369332"/>
          </a:xfrm>
          <a:prstGeom prst="rect">
            <a:avLst/>
          </a:prstGeom>
        </p:spPr>
        <p:txBody>
          <a:bodyPr wrap="none">
            <a:spAutoFit/>
          </a:bodyPr>
          <a:lstStyle/>
          <a:p>
            <a:r>
              <a:rPr lang="en-US" dirty="0" smtClean="0"/>
              <a:t>A Scenario</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1" nodeType="clickEffect">
                                  <p:stCondLst>
                                    <p:cond delay="0"/>
                                  </p:stCondLst>
                                  <p:childTnLst>
                                    <p:animMotion origin="layout" path="M 1.11022E-16 0 L 0.10833 0.01111 " pathEditMode="relative" rAng="0" ptsTypes="AA">
                                      <p:cBhvr>
                                        <p:cTn id="26" dur="1000" fill="hold"/>
                                        <p:tgtEl>
                                          <p:spTgt spid="139"/>
                                        </p:tgtEl>
                                        <p:attrNameLst>
                                          <p:attrName>ppt_x</p:attrName>
                                          <p:attrName>ppt_y</p:attrName>
                                        </p:attrNameLst>
                                      </p:cBhvr>
                                      <p:rCtr x="54" y="6"/>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18" grpId="0" animBg="1"/>
      <p:bldP spid="138" grpId="0" animBg="1"/>
      <p:bldP spid="139" grpId="0" animBg="1"/>
      <p:bldP spid="13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2341</TotalTime>
  <Words>647</Words>
  <Application>Microsoft Office PowerPoint</Application>
  <PresentationFormat>On-screen Show (4:3)</PresentationFormat>
  <Paragraphs>28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Visio</vt:lpstr>
      <vt:lpstr>A Framework for Protecting Worker Location Privacy in  Spatial Crowdsourcing</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PriGeoCrowd: A Toolbox for Protecting Worker Location Privacy in Spatial Crowdsourcing</dc:title>
  <dc:creator>ubriela</dc:creator>
  <cp:lastModifiedBy>ubriela</cp:lastModifiedBy>
  <cp:revision>197</cp:revision>
  <dcterms:created xsi:type="dcterms:W3CDTF">2014-03-25T05:38:11Z</dcterms:created>
  <dcterms:modified xsi:type="dcterms:W3CDTF">2014-04-01T08:13:16Z</dcterms:modified>
</cp:coreProperties>
</file>