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8" r:id="rId1"/>
    <p:sldMasterId id="2147483670" r:id="rId2"/>
  </p:sldMasterIdLst>
  <p:notesMasterIdLst>
    <p:notesMasterId r:id="rId44"/>
  </p:notesMasterIdLst>
  <p:handoutMasterIdLst>
    <p:handoutMasterId r:id="rId45"/>
  </p:handoutMasterIdLst>
  <p:sldIdLst>
    <p:sldId id="337" r:id="rId3"/>
    <p:sldId id="479" r:id="rId4"/>
    <p:sldId id="520" r:id="rId5"/>
    <p:sldId id="455" r:id="rId6"/>
    <p:sldId id="481" r:id="rId7"/>
    <p:sldId id="521" r:id="rId8"/>
    <p:sldId id="522" r:id="rId9"/>
    <p:sldId id="523" r:id="rId10"/>
    <p:sldId id="524" r:id="rId11"/>
    <p:sldId id="525" r:id="rId12"/>
    <p:sldId id="527" r:id="rId13"/>
    <p:sldId id="483" r:id="rId14"/>
    <p:sldId id="480" r:id="rId15"/>
    <p:sldId id="482" r:id="rId16"/>
    <p:sldId id="484" r:id="rId17"/>
    <p:sldId id="486" r:id="rId18"/>
    <p:sldId id="501" r:id="rId19"/>
    <p:sldId id="487" r:id="rId20"/>
    <p:sldId id="526" r:id="rId21"/>
    <p:sldId id="488" r:id="rId22"/>
    <p:sldId id="489" r:id="rId23"/>
    <p:sldId id="448" r:id="rId24"/>
    <p:sldId id="499" r:id="rId25"/>
    <p:sldId id="531" r:id="rId26"/>
    <p:sldId id="491" r:id="rId27"/>
    <p:sldId id="492" r:id="rId28"/>
    <p:sldId id="505" r:id="rId29"/>
    <p:sldId id="503" r:id="rId30"/>
    <p:sldId id="506" r:id="rId31"/>
    <p:sldId id="507" r:id="rId32"/>
    <p:sldId id="509" r:id="rId33"/>
    <p:sldId id="510" r:id="rId34"/>
    <p:sldId id="532" r:id="rId35"/>
    <p:sldId id="513" r:id="rId36"/>
    <p:sldId id="528" r:id="rId37"/>
    <p:sldId id="529" r:id="rId38"/>
    <p:sldId id="530" r:id="rId39"/>
    <p:sldId id="516" r:id="rId40"/>
    <p:sldId id="519" r:id="rId41"/>
    <p:sldId id="427" r:id="rId42"/>
    <p:sldId id="485" r:id="rId43"/>
  </p:sldIdLst>
  <p:sldSz cx="9144000" cy="6858000" type="screen4x3"/>
  <p:notesSz cx="7315200" cy="9601200"/>
  <p:defaultTextStyle>
    <a:defPPr>
      <a:defRPr lang="en-US"/>
    </a:defPPr>
    <a:lvl1pPr algn="l" rtl="0" fontAlgn="base">
      <a:spcBef>
        <a:spcPct val="50000"/>
      </a:spcBef>
      <a:spcAft>
        <a:spcPct val="0"/>
      </a:spcAft>
      <a:defRPr kern="1200">
        <a:solidFill>
          <a:schemeClr val="tx1"/>
        </a:solidFill>
        <a:latin typeface="Arial" charset="0"/>
        <a:ea typeface="+mn-ea"/>
        <a:cs typeface="+mn-cs"/>
      </a:defRPr>
    </a:lvl1pPr>
    <a:lvl2pPr marL="457200" algn="l" rtl="0" fontAlgn="base">
      <a:spcBef>
        <a:spcPct val="50000"/>
      </a:spcBef>
      <a:spcAft>
        <a:spcPct val="0"/>
      </a:spcAft>
      <a:defRPr kern="1200">
        <a:solidFill>
          <a:schemeClr val="tx1"/>
        </a:solidFill>
        <a:latin typeface="Arial" charset="0"/>
        <a:ea typeface="+mn-ea"/>
        <a:cs typeface="+mn-cs"/>
      </a:defRPr>
    </a:lvl2pPr>
    <a:lvl3pPr marL="914400" algn="l" rtl="0" fontAlgn="base">
      <a:spcBef>
        <a:spcPct val="50000"/>
      </a:spcBef>
      <a:spcAft>
        <a:spcPct val="0"/>
      </a:spcAft>
      <a:defRPr kern="1200">
        <a:solidFill>
          <a:schemeClr val="tx1"/>
        </a:solidFill>
        <a:latin typeface="Arial" charset="0"/>
        <a:ea typeface="+mn-ea"/>
        <a:cs typeface="+mn-cs"/>
      </a:defRPr>
    </a:lvl3pPr>
    <a:lvl4pPr marL="1371600" algn="l" rtl="0" fontAlgn="base">
      <a:spcBef>
        <a:spcPct val="50000"/>
      </a:spcBef>
      <a:spcAft>
        <a:spcPct val="0"/>
      </a:spcAft>
      <a:defRPr kern="1200">
        <a:solidFill>
          <a:schemeClr val="tx1"/>
        </a:solidFill>
        <a:latin typeface="Arial" charset="0"/>
        <a:ea typeface="+mn-ea"/>
        <a:cs typeface="+mn-cs"/>
      </a:defRPr>
    </a:lvl4pPr>
    <a:lvl5pPr marL="1828800" algn="l"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0000"/>
    <a:srgbClr val="0066CC"/>
    <a:srgbClr val="FFB35F"/>
    <a:srgbClr val="F56D11"/>
    <a:srgbClr val="4D4D4D"/>
    <a:srgbClr val="CC00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34559" autoAdjust="0"/>
    <p:restoredTop sz="84806" autoAdjust="0"/>
  </p:normalViewPr>
  <p:slideViewPr>
    <p:cSldViewPr snapToGrid="0">
      <p:cViewPr>
        <p:scale>
          <a:sx n="66" d="100"/>
          <a:sy n="66" d="100"/>
        </p:scale>
        <p:origin x="-1188" y="-78"/>
      </p:cViewPr>
      <p:guideLst>
        <p:guide orient="horz" pos="2160"/>
        <p:guide pos="2880"/>
      </p:guideLst>
    </p:cSldViewPr>
  </p:slideViewPr>
  <p:outlineViewPr>
    <p:cViewPr>
      <p:scale>
        <a:sx n="33" d="100"/>
        <a:sy n="33" d="100"/>
      </p:scale>
      <p:origin x="0" y="15480"/>
    </p:cViewPr>
    <p:sldLst>
      <p:sld r:id="rId1" collapse="1"/>
    </p:sldLst>
  </p:outlineViewPr>
  <p:notesTextViewPr>
    <p:cViewPr>
      <p:scale>
        <a:sx n="100" d="100"/>
        <a:sy n="100" d="100"/>
      </p:scale>
      <p:origin x="0" y="0"/>
    </p:cViewPr>
  </p:notesTextViewPr>
  <p:sorterViewPr>
    <p:cViewPr>
      <p:scale>
        <a:sx n="100" d="100"/>
        <a:sy n="100" d="100"/>
      </p:scale>
      <p:origin x="0" y="6408"/>
    </p:cViewPr>
  </p:sorterViewPr>
  <p:notesViewPr>
    <p:cSldViewPr snapToGrid="0">
      <p:cViewPr>
        <p:scale>
          <a:sx n="125" d="100"/>
          <a:sy n="125" d="100"/>
        </p:scale>
        <p:origin x="-1170" y="6978"/>
      </p:cViewPr>
      <p:guideLst>
        <p:guide orient="horz" pos="3024"/>
        <p:guide pos="2304"/>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965676" y="240952"/>
            <a:ext cx="6086314" cy="661463"/>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2300" b="1" smtClean="0">
                <a:solidFill>
                  <a:srgbClr val="000000"/>
                </a:solidFill>
              </a:defRPr>
            </a:lvl1pPr>
          </a:lstStyle>
          <a:p>
            <a:pPr>
              <a:defRPr/>
            </a:pPr>
            <a:r>
              <a:rPr lang="en-GB"/>
              <a:t>Challenges at the University of Manchester Arising From Project UNITY </a:t>
            </a:r>
            <a:endParaRPr lang="en-US"/>
          </a:p>
        </p:txBody>
      </p:sp>
      <p:sp>
        <p:nvSpPr>
          <p:cNvPr id="15363" name="Rectangle 3"/>
          <p:cNvSpPr>
            <a:spLocks noGrp="1" noChangeArrowheads="1"/>
          </p:cNvSpPr>
          <p:nvPr>
            <p:ph type="dt" sz="quarter" idx="1"/>
          </p:nvPr>
        </p:nvSpPr>
        <p:spPr bwMode="auto">
          <a:xfrm>
            <a:off x="6371744" y="1"/>
            <a:ext cx="943456" cy="414374"/>
          </a:xfrm>
          <a:prstGeom prst="rect">
            <a:avLst/>
          </a:prstGeom>
          <a:noFill/>
          <a:ln w="9525">
            <a:solidFill>
              <a:schemeClr val="tx1"/>
            </a:solid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b="1" smtClean="0"/>
            </a:lvl1pPr>
          </a:lstStyle>
          <a:p>
            <a:pPr>
              <a:defRPr/>
            </a:pPr>
            <a:r>
              <a:rPr lang="en-US"/>
              <a:t>Day 2</a:t>
            </a:r>
            <a:br>
              <a:rPr lang="en-US"/>
            </a:br>
            <a:r>
              <a:rPr lang="en-US"/>
              <a:t>Plenary 1</a:t>
            </a:r>
          </a:p>
        </p:txBody>
      </p:sp>
      <p:sp>
        <p:nvSpPr>
          <p:cNvPr id="15364" name="Rectangle 4"/>
          <p:cNvSpPr>
            <a:spLocks noGrp="1" noChangeArrowheads="1"/>
          </p:cNvSpPr>
          <p:nvPr>
            <p:ph type="ftr" sz="quarter" idx="2"/>
          </p:nvPr>
        </p:nvSpPr>
        <p:spPr bwMode="auto">
          <a:xfrm>
            <a:off x="0" y="9025682"/>
            <a:ext cx="7315200" cy="575519"/>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ctr" defTabSz="962399" eaLnBrk="0" hangingPunct="0">
              <a:spcBef>
                <a:spcPct val="0"/>
              </a:spcBef>
              <a:defRPr sz="1200" smtClean="0"/>
            </a:lvl1pPr>
          </a:lstStyle>
          <a:p>
            <a:pPr>
              <a:defRPr/>
            </a:pPr>
            <a:r>
              <a:rPr lang="en-US"/>
              <a:t>Institutional Web Management Workshop 2005: Whose Web is It Anyway?</a:t>
            </a:r>
          </a:p>
          <a:p>
            <a:pPr>
              <a:defRPr/>
            </a:pPr>
            <a:r>
              <a:rPr lang="en-US"/>
              <a:t>&lt;http://www.ukoln.ac.uk/web-focus/events/workshops/webmaster-2005/&gt;</a:t>
            </a:r>
          </a:p>
          <a:p>
            <a:pPr>
              <a:defRPr/>
            </a:pPr>
            <a:endParaRPr lang="en-US"/>
          </a:p>
        </p:txBody>
      </p:sp>
      <p:pic>
        <p:nvPicPr>
          <p:cNvPr id="14341" name="Picture 6" descr="logo-new-jules"/>
          <p:cNvPicPr>
            <a:picLocks noChangeArrowheads="1"/>
          </p:cNvPicPr>
          <p:nvPr/>
        </p:nvPicPr>
        <p:blipFill>
          <a:blip r:embed="rId2" cstate="print"/>
          <a:srcRect/>
          <a:stretch>
            <a:fillRect/>
          </a:stretch>
        </p:blipFill>
        <p:spPr bwMode="auto">
          <a:xfrm>
            <a:off x="169208" y="171889"/>
            <a:ext cx="794758" cy="856373"/>
          </a:xfrm>
          <a:prstGeom prst="rect">
            <a:avLst/>
          </a:prstGeom>
          <a:noFill/>
          <a:ln w="9525">
            <a:noFill/>
            <a:miter lim="800000"/>
            <a:headEnd/>
            <a:tailEnd/>
          </a:ln>
        </p:spPr>
      </p:pic>
      <p:sp>
        <p:nvSpPr>
          <p:cNvPr id="15367" name="Rectangle 7"/>
          <p:cNvSpPr>
            <a:spLocks noChangeArrowheads="1"/>
          </p:cNvSpPr>
          <p:nvPr/>
        </p:nvSpPr>
        <p:spPr bwMode="auto">
          <a:xfrm>
            <a:off x="3452501" y="8743293"/>
            <a:ext cx="370905" cy="280351"/>
          </a:xfrm>
          <a:prstGeom prst="rect">
            <a:avLst/>
          </a:prstGeom>
          <a:noFill/>
          <a:ln w="9525" algn="ctr">
            <a:noFill/>
            <a:miter lim="800000"/>
            <a:headEnd/>
            <a:tailEnd/>
          </a:ln>
          <a:effectLst/>
        </p:spPr>
        <p:txBody>
          <a:bodyPr wrap="none" lIns="94759" tIns="47380" rIns="94759" bIns="47380">
            <a:spAutoFit/>
          </a:bodyPr>
          <a:lstStyle/>
          <a:p>
            <a:pPr defTabSz="904819">
              <a:defRPr/>
            </a:pPr>
            <a:fld id="{CDE201D1-8CD2-4331-8B81-C8512D555313}" type="slidenum">
              <a:rPr lang="en-US" sz="1200">
                <a:latin typeface="Times New Roman" pitchFamily="18" charset="0"/>
              </a:rPr>
              <a:pPr defTabSz="904819">
                <a:defRPr/>
              </a:pPr>
              <a:t>‹#›</a:t>
            </a:fld>
            <a:endParaRPr lang="en-GB" sz="1200" dirty="0">
              <a:latin typeface="Times New Roman"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70491" cy="480367"/>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3" name="Rectangle 3"/>
          <p:cNvSpPr>
            <a:spLocks noGrp="1" noChangeArrowheads="1"/>
          </p:cNvSpPr>
          <p:nvPr>
            <p:ph type="dt" idx="1"/>
          </p:nvPr>
        </p:nvSpPr>
        <p:spPr bwMode="auto">
          <a:xfrm>
            <a:off x="4143001" y="0"/>
            <a:ext cx="3170491" cy="480367"/>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731520" y="4561185"/>
            <a:ext cx="5852160" cy="4320233"/>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6086" name="Rectangle 6"/>
          <p:cNvSpPr>
            <a:spLocks noGrp="1" noChangeArrowheads="1"/>
          </p:cNvSpPr>
          <p:nvPr>
            <p:ph type="ftr" sz="quarter" idx="4"/>
          </p:nvPr>
        </p:nvSpPr>
        <p:spPr bwMode="auto">
          <a:xfrm>
            <a:off x="0" y="9119298"/>
            <a:ext cx="3170491" cy="480367"/>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7" name="Rectangle 7"/>
          <p:cNvSpPr>
            <a:spLocks noGrp="1" noChangeArrowheads="1"/>
          </p:cNvSpPr>
          <p:nvPr>
            <p:ph type="sldNum" sz="quarter" idx="5"/>
          </p:nvPr>
        </p:nvSpPr>
        <p:spPr bwMode="auto">
          <a:xfrm>
            <a:off x="4143001" y="9119298"/>
            <a:ext cx="3170491" cy="480367"/>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fld id="{D4FD196C-03AF-4D30-9C6D-E3A43310D668}"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lvl="0" indent="-342900" eaLnBrk="0" hangingPunct="0">
              <a:buClr>
                <a:srgbClr val="CC0000"/>
              </a:buClr>
              <a:buSzPct val="100000"/>
              <a:buFont typeface="Wingdings" pitchFamily="2" charset="2"/>
              <a:buNone/>
            </a:pPr>
            <a:r>
              <a:rPr lang="en-US" sz="1200" b="1" kern="1200" dirty="0" smtClean="0">
                <a:solidFill>
                  <a:srgbClr val="003399"/>
                </a:solidFill>
                <a:latin typeface="Times New Roman" pitchFamily="18" charset="0"/>
                <a:ea typeface="+mn-ea"/>
                <a:cs typeface="+mn-cs"/>
              </a:rPr>
              <a:t>List</a:t>
            </a:r>
            <a:r>
              <a:rPr lang="en-US" sz="1200" b="1" kern="1200" baseline="0" dirty="0" smtClean="0">
                <a:solidFill>
                  <a:srgbClr val="003399"/>
                </a:solidFill>
                <a:latin typeface="Times New Roman" pitchFamily="18" charset="0"/>
                <a:ea typeface="+mn-ea"/>
                <a:cs typeface="+mn-cs"/>
              </a:rPr>
              <a:t> of Group Members – Group 3</a:t>
            </a:r>
          </a:p>
          <a:p>
            <a:pPr marL="342900" lvl="0" indent="-342900" eaLnBrk="0" hangingPunct="0">
              <a:buClr>
                <a:srgbClr val="CC0000"/>
              </a:buClr>
              <a:buSzPct val="100000"/>
              <a:buFont typeface="Wingdings" pitchFamily="2" charset="2"/>
              <a:buNone/>
            </a:pPr>
            <a:endParaRPr lang="en-US" sz="1200" b="1" kern="1200" dirty="0" smtClean="0">
              <a:solidFill>
                <a:srgbClr val="003399"/>
              </a:solidFill>
              <a:latin typeface="Times New Roman" pitchFamily="18" charset="0"/>
              <a:ea typeface="+mn-ea"/>
              <a:cs typeface="+mn-cs"/>
            </a:endParaRP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Filippou, Chrysostomos Georgios</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Khan, Rayis</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Kiousi, Maria</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Paraskevas, Eleftherios</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Sampigehalli Anand Murthy, Mahindra</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Udoisang, Blessing Sunday</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Wang, Shulin</a:t>
            </a:r>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TOOLS USED:</a:t>
            </a:r>
          </a:p>
          <a:p>
            <a:r>
              <a:rPr lang="en-US" dirty="0" smtClean="0"/>
              <a:t>The most interesting thing about the</a:t>
            </a:r>
            <a:r>
              <a:rPr lang="en-US" baseline="0" dirty="0" smtClean="0"/>
              <a:t> tools we used for our task is that they are mostly online tools. Using such tools ensured we had collective ownership and access to our resources. Additionally, we could work remotely on the tasks irrespective of location. </a:t>
            </a:r>
            <a:r>
              <a:rPr lang="en-US" dirty="0" smtClean="0"/>
              <a:t>The</a:t>
            </a:r>
            <a:r>
              <a:rPr lang="en-US" baseline="0" dirty="0" smtClean="0"/>
              <a:t> following tools were used:</a:t>
            </a:r>
          </a:p>
          <a:p>
            <a:endParaRPr lang="en-US" baseline="0" dirty="0" smtClean="0"/>
          </a:p>
          <a:p>
            <a:r>
              <a:rPr lang="en-US" b="1" baseline="0" dirty="0" smtClean="0"/>
              <a:t>1. Google Documents:</a:t>
            </a:r>
          </a:p>
          <a:p>
            <a:r>
              <a:rPr lang="en-US" baseline="0" dirty="0" smtClean="0"/>
              <a:t>Google Documents enable users to create and edit documents collaboratively online. Every change made by any user is updated in real-time thus facilitating interaction and collaboration. The following document types were used as described below.</a:t>
            </a:r>
          </a:p>
          <a:p>
            <a:endParaRPr lang="en-US" baseline="0" dirty="0" smtClean="0"/>
          </a:p>
          <a:p>
            <a:pPr>
              <a:buFont typeface="Wingdings" pitchFamily="2" charset="2"/>
              <a:buChar char="§"/>
            </a:pPr>
            <a:r>
              <a:rPr lang="en-US" baseline="0" dirty="0" smtClean="0"/>
              <a:t> Spreadsheet for voting, attribute ratings, data profiling, etc.</a:t>
            </a:r>
          </a:p>
          <a:p>
            <a:r>
              <a:rPr lang="en-US" baseline="0" dirty="0" smtClean="0"/>
              <a:t>   (https://spreadsheets.google.com/ccc?key=0AgNGBLJMY1cEdGdrbHZMQ3c0TFNmSGdTc1oxVmhIeVE&amp;hl=en&amp;authkey=CJL8qeIM#gid=0)</a:t>
            </a:r>
          </a:p>
          <a:p>
            <a:endParaRPr lang="en-US" baseline="0" dirty="0" smtClean="0"/>
          </a:p>
          <a:p>
            <a:pPr>
              <a:buFont typeface="Wingdings" pitchFamily="2" charset="2"/>
              <a:buChar char="§"/>
            </a:pPr>
            <a:r>
              <a:rPr lang="en-US" baseline="0" dirty="0" smtClean="0"/>
              <a:t> Word Document for documenting discussions, meetings, research findings, individual questions, etc.</a:t>
            </a:r>
          </a:p>
          <a:p>
            <a:pPr>
              <a:buFont typeface="Wingdings" pitchFamily="2" charset="2"/>
              <a:buNone/>
            </a:pPr>
            <a:r>
              <a:rPr lang="en-US" baseline="0" dirty="0" smtClean="0"/>
              <a:t>   (https://docs.google.com/document/d/1rCblNsPCt1ySomDrIkg7S3r77Gr89lbdUPrg2-W0K94/edit?hl=en&amp;authkey=CIyy58YD#)</a:t>
            </a:r>
          </a:p>
          <a:p>
            <a:pPr>
              <a:buFont typeface="Wingdings" pitchFamily="2" charset="2"/>
              <a:buNone/>
            </a:pPr>
            <a:endParaRPr lang="en-US" baseline="0" dirty="0" smtClean="0"/>
          </a:p>
          <a:p>
            <a:pPr>
              <a:buFont typeface="Wingdings" pitchFamily="2" charset="2"/>
              <a:buChar char="§"/>
            </a:pPr>
            <a:r>
              <a:rPr lang="en-US" baseline="0" dirty="0" smtClean="0"/>
              <a:t> Presentation Document for collaboratively preparing the presentation. This was later downloaded and content transferred here.</a:t>
            </a:r>
          </a:p>
          <a:p>
            <a:pPr>
              <a:buFont typeface="Wingdings" pitchFamily="2" charset="2"/>
              <a:buNone/>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1" baseline="0" dirty="0" smtClean="0"/>
              <a:t>2. Skype:</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0" baseline="0" dirty="0" smtClean="0"/>
              <a:t>Skype is a software application that allows users to chat and make voice calls over the internet. Calls made between Skype users are free. This tool helped us collaborate and ensure we continued our task even during the Easter break when most of us travelled for the holidays.</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1" baseline="0" dirty="0" smtClean="0"/>
              <a:t>3. Email:</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0" baseline="0" dirty="0" smtClean="0"/>
              <a:t>The importance of email cannot be </a:t>
            </a:r>
            <a:r>
              <a:rPr lang="en-US" b="0" baseline="0" dirty="0" err="1" smtClean="0"/>
              <a:t>overemphasised</a:t>
            </a:r>
            <a:r>
              <a:rPr lang="en-US" b="0" baseline="0" dirty="0" smtClean="0"/>
              <a:t> here. Exchange of emails amongst ourselves was useful for asynchronous communication, documentation and sharing of files (e.g. report files, presentation drafts, images, etc).</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1" baseline="0" dirty="0" smtClean="0"/>
              <a:t>4. Web-HIPRE:</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0" baseline="0" dirty="0" smtClean="0"/>
              <a:t>Web-HIPRE is a DSS Tool that runs as a Java applet online. We used it to create a decision model for the task. Web-HIPRE was also used to run a sensitivity analysis on the recommended alternative. Two big advantages Web-HIPRE has over other DSS tools are: (1) It is web based (2) It is easy to use yet very effective.</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11</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Decision context </a:t>
            </a:r>
            <a:r>
              <a:rPr lang="en-US" dirty="0" smtClean="0"/>
              <a:t>is the </a:t>
            </a:r>
            <a:r>
              <a:rPr lang="en-US" u="sng" dirty="0" smtClean="0"/>
              <a:t>setting</a:t>
            </a:r>
            <a:r>
              <a:rPr lang="en-US" dirty="0" smtClean="0"/>
              <a:t> in which the decision occurs. It is framed by the </a:t>
            </a:r>
            <a:r>
              <a:rPr lang="en-US" u="sng" dirty="0" smtClean="0"/>
              <a:t>administrative</a:t>
            </a:r>
            <a:r>
              <a:rPr lang="en-US" dirty="0" smtClean="0"/>
              <a:t>, </a:t>
            </a:r>
            <a:r>
              <a:rPr lang="en-US" u="sng" dirty="0" smtClean="0"/>
              <a:t>political</a:t>
            </a:r>
            <a:r>
              <a:rPr lang="en-US" dirty="0" smtClean="0"/>
              <a:t> and </a:t>
            </a:r>
            <a:r>
              <a:rPr lang="en-US" u="sng" dirty="0" smtClean="0"/>
              <a:t>social</a:t>
            </a:r>
            <a:r>
              <a:rPr lang="en-US" dirty="0" smtClean="0"/>
              <a:t> structures that surround the decision under consideration (HUT, MCDA Theory,</a:t>
            </a:r>
            <a:r>
              <a:rPr lang="en-US" baseline="0" dirty="0" smtClean="0"/>
              <a:t> 2002)</a:t>
            </a:r>
            <a:r>
              <a:rPr lang="en-US" dirty="0" smtClean="0"/>
              <a:t>. It</a:t>
            </a:r>
            <a:r>
              <a:rPr lang="en-US" baseline="0" dirty="0" smtClean="0"/>
              <a:t> is obvious that the context of the task given would be greatly impacted by social factors than the other framing factors.</a:t>
            </a:r>
          </a:p>
          <a:p>
            <a:endParaRPr lang="en-US" baseline="0" dirty="0" smtClean="0"/>
          </a:p>
          <a:p>
            <a:r>
              <a:rPr lang="en-US" baseline="0" dirty="0" smtClean="0"/>
              <a:t>See Diagram: The factors are in dashed ellipses indicating that they may or may not impact the context. It also implies that they impact the context at varying degrees.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 Initial Objectives</a:t>
            </a:r>
          </a:p>
          <a:p>
            <a:endParaRPr lang="en-US" b="1" dirty="0" smtClean="0"/>
          </a:p>
          <a:p>
            <a:r>
              <a:rPr lang="en-US" b="0" dirty="0" smtClean="0"/>
              <a:t>By rotating the position of a facilitator</a:t>
            </a:r>
            <a:r>
              <a:rPr lang="en-US" b="0" baseline="0" dirty="0" smtClean="0"/>
              <a:t> amongst ourselves, we discussed about the decision problem, clarified the context and only then did we approach the subject of generating objectives. Collaboratively working together from different location via Google Documents (http://google.com/documents), each group member had the opportunity to individually provide a written list of objectives and then we moved on to a group discussion of the lists. Some of the concepts that helped us in generating objectives came from the Online MCDA course and also from the Course textbook. Among these are Use of alternatives, expert reviews, consequence </a:t>
            </a:r>
            <a:r>
              <a:rPr lang="en-US" b="0" baseline="0" dirty="0" err="1" smtClean="0"/>
              <a:t>modelling</a:t>
            </a:r>
            <a:r>
              <a:rPr lang="en-US" b="0" baseline="0" dirty="0" smtClean="0"/>
              <a:t>, online surveys, etc.</a:t>
            </a:r>
          </a:p>
          <a:p>
            <a:endParaRPr lang="en-US" b="0" baseline="0" dirty="0" smtClean="0"/>
          </a:p>
          <a:p>
            <a:r>
              <a:rPr lang="en-US" b="0" baseline="0" dirty="0" smtClean="0"/>
              <a:t>Below listed are the main objectives that guided our decision(s):</a:t>
            </a:r>
          </a:p>
          <a:p>
            <a:endParaRPr lang="en-US" b="0" baseline="0" dirty="0" smtClean="0"/>
          </a:p>
          <a:p>
            <a:r>
              <a:rPr lang="en-US" b="0" dirty="0" smtClean="0"/>
              <a:t>1. Minimize the cost. We don’t want to pay too much on the services. </a:t>
            </a:r>
          </a:p>
          <a:p>
            <a:r>
              <a:rPr lang="en-US" b="0" dirty="0" smtClean="0"/>
              <a:t>2. Maximize performance. We would like more preferred attributes from the services we will purchase.</a:t>
            </a:r>
          </a:p>
          <a:p>
            <a:r>
              <a:rPr lang="en-US" b="0" dirty="0" smtClean="0"/>
              <a:t>3. Maximize value added features. Some companies send gifts or free HD TV-boxes to their new customers. This added more value for us if we need the things gifted by the services suppliers.</a:t>
            </a:r>
          </a:p>
          <a:p>
            <a:r>
              <a:rPr lang="en-US" b="0" dirty="0" smtClean="0"/>
              <a:t>4. Maximize the customer services. However good the quality of the services, it would have some problems by accident. As broadband and TV play important role in modern life, we cannot wait too long to have suppliers fix them.</a:t>
            </a:r>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 Refined</a:t>
            </a:r>
            <a:r>
              <a:rPr lang="en-US" b="1" baseline="0" dirty="0" smtClean="0"/>
              <a:t> Objectives</a:t>
            </a:r>
          </a:p>
          <a:p>
            <a:endParaRPr lang="en-US" b="0" dirty="0" smtClean="0"/>
          </a:p>
          <a:p>
            <a:r>
              <a:rPr lang="en-US" b="0" dirty="0" smtClean="0"/>
              <a:t>After</a:t>
            </a:r>
            <a:r>
              <a:rPr lang="en-US" b="0" baseline="0" dirty="0" smtClean="0"/>
              <a:t> series of research and discussions, we decided to refine our objectives as shown here.</a:t>
            </a:r>
          </a:p>
          <a:p>
            <a:endParaRPr lang="en-US" b="0" baseline="0" dirty="0" smtClean="0"/>
          </a:p>
          <a:p>
            <a:r>
              <a:rPr lang="en-US" b="0" baseline="0" dirty="0" smtClean="0"/>
              <a:t>Maximize Entertainment was too vague and its attributes could be described from the attributes of Performance</a:t>
            </a: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19</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Conflicting Criteria</a:t>
            </a:r>
          </a:p>
          <a:p>
            <a:endParaRPr lang="en-US" b="1" dirty="0" smtClean="0"/>
          </a:p>
          <a:p>
            <a:r>
              <a:rPr lang="en-US" dirty="0" smtClean="0"/>
              <a:t>It became apparent after a little</a:t>
            </a:r>
            <a:r>
              <a:rPr lang="en-US" baseline="0" dirty="0" smtClean="0"/>
              <a:t> while that we cannot maximize all other objectives while at the same time minimizing cost. Our research showed a relationship between cost and the other objectives as depicted on the graph. </a:t>
            </a:r>
          </a:p>
          <a:p>
            <a:endParaRPr lang="en-US" baseline="0" dirty="0" smtClean="0"/>
          </a:p>
          <a:p>
            <a:r>
              <a:rPr lang="en-US" baseline="0" dirty="0" smtClean="0"/>
              <a:t>From the graph, the y axis show us trying to increase performance, extras, entertainment, etc. The X axis shows cost increasing. The more we wish to </a:t>
            </a:r>
            <a:r>
              <a:rPr lang="en-US" baseline="0" dirty="0" err="1" smtClean="0"/>
              <a:t>maximise</a:t>
            </a:r>
            <a:r>
              <a:rPr lang="en-US" baseline="0" dirty="0" smtClean="0"/>
              <a:t> performance, extras, etc, the more the cost slightly increased. However, it gets to a point where no matter what we want from them, the cost cannot increase anymore. At this point also, any extra incentive(s) won't make much to sense to us. We therefore have to find an optimal point where we get good value for the money we are willing to pay. </a:t>
            </a:r>
          </a:p>
          <a:p>
            <a:endParaRPr lang="en-US" baseline="0" dirty="0" smtClean="0"/>
          </a:p>
          <a:p>
            <a:r>
              <a:rPr lang="en-US" baseline="0" dirty="0" smtClean="0"/>
              <a:t>A balance had to be struck between them. The “Conflicting Criteria” had to be resolved rationally and this was where Multi-Criteria Decision Analysis (MCDA) came into the picture. The decision model helped us achieve this.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20</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Description</a:t>
            </a:r>
            <a:r>
              <a:rPr lang="en-GB" b="1" baseline="0" dirty="0" smtClean="0"/>
              <a:t> of Attributes:</a:t>
            </a:r>
          </a:p>
          <a:p>
            <a:r>
              <a:rPr lang="en-GB" b="0" baseline="0" dirty="0" smtClean="0"/>
              <a:t>To be written/adapted from </a:t>
            </a:r>
            <a:r>
              <a:rPr lang="en-GB" b="0" baseline="0" dirty="0" err="1" smtClean="0"/>
              <a:t>Lefteris</a:t>
            </a:r>
            <a:r>
              <a:rPr lang="en-GB" b="0" baseline="0" dirty="0" smtClean="0"/>
              <a:t>’ Doc File</a:t>
            </a:r>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SzPct val="100000"/>
              <a:buFont typeface="Wingdings" pitchFamily="2" charset="2"/>
              <a:buNone/>
            </a:pPr>
            <a:r>
              <a:rPr lang="en-US" sz="1200" b="1" dirty="0" smtClean="0">
                <a:solidFill>
                  <a:srgbClr val="7030A0"/>
                </a:solidFill>
              </a:rPr>
              <a:t>Presentation Content</a:t>
            </a:r>
          </a:p>
          <a:p>
            <a:pPr>
              <a:buSzPct val="100000"/>
              <a:buFont typeface="Wingdings" pitchFamily="2" charset="2"/>
              <a:buNone/>
            </a:pPr>
            <a:endParaRPr lang="en-US" sz="1200" b="1" dirty="0" smtClean="0">
              <a:solidFill>
                <a:srgbClr val="7030A0"/>
              </a:solidFill>
            </a:endParaRPr>
          </a:p>
          <a:p>
            <a:pPr>
              <a:buSzPct val="100000"/>
              <a:buFont typeface="Wingdings" pitchFamily="2" charset="2"/>
              <a:buChar char="§"/>
            </a:pPr>
            <a:r>
              <a:rPr lang="en-US" sz="1200" b="0" dirty="0" smtClean="0">
                <a:solidFill>
                  <a:srgbClr val="7030A0"/>
                </a:solidFill>
              </a:rPr>
              <a:t>Introduction</a:t>
            </a:r>
          </a:p>
          <a:p>
            <a:pPr>
              <a:buSzPct val="100000"/>
              <a:buFont typeface="Wingdings" pitchFamily="2" charset="2"/>
              <a:buChar char="§"/>
            </a:pPr>
            <a:r>
              <a:rPr lang="en-US" sz="1200" b="0" dirty="0" smtClean="0">
                <a:solidFill>
                  <a:srgbClr val="7030A0"/>
                </a:solidFill>
              </a:rPr>
              <a:t> Group Dynamics</a:t>
            </a:r>
          </a:p>
          <a:p>
            <a:pPr>
              <a:buSzPct val="100000"/>
              <a:buFont typeface="Wingdings" pitchFamily="2" charset="2"/>
              <a:buChar char="§"/>
            </a:pPr>
            <a:r>
              <a:rPr lang="en-US" sz="1200" b="0" dirty="0" smtClean="0">
                <a:solidFill>
                  <a:srgbClr val="7030A0"/>
                </a:solidFill>
              </a:rPr>
              <a:t> Problem Formulation</a:t>
            </a:r>
          </a:p>
          <a:p>
            <a:pPr>
              <a:buSzPct val="100000"/>
              <a:buFont typeface="Wingdings" pitchFamily="2" charset="2"/>
              <a:buChar char="§"/>
            </a:pPr>
            <a:r>
              <a:rPr lang="en-US" sz="1200" b="0" dirty="0" smtClean="0">
                <a:solidFill>
                  <a:srgbClr val="7030A0"/>
                </a:solidFill>
              </a:rPr>
              <a:t> Research and </a:t>
            </a:r>
            <a:r>
              <a:rPr lang="en-US" sz="1200" b="0" dirty="0" err="1" smtClean="0">
                <a:solidFill>
                  <a:srgbClr val="7030A0"/>
                </a:solidFill>
              </a:rPr>
              <a:t>Modelling</a:t>
            </a:r>
            <a:endParaRPr lang="en-US" sz="1200" b="0" dirty="0" smtClean="0">
              <a:solidFill>
                <a:srgbClr val="7030A0"/>
              </a:solidFill>
            </a:endParaRPr>
          </a:p>
          <a:p>
            <a:pPr>
              <a:buSzPct val="100000"/>
              <a:buFont typeface="Wingdings" pitchFamily="2" charset="2"/>
              <a:buChar char="§"/>
            </a:pPr>
            <a:r>
              <a:rPr lang="en-US" sz="1200" b="0" dirty="0" smtClean="0">
                <a:solidFill>
                  <a:srgbClr val="7030A0"/>
                </a:solidFill>
              </a:rPr>
              <a:t> Results and Analysis</a:t>
            </a:r>
          </a:p>
          <a:p>
            <a:pPr>
              <a:buSzPct val="100000"/>
              <a:buFont typeface="Wingdings" pitchFamily="2" charset="2"/>
              <a:buChar char="§"/>
            </a:pPr>
            <a:r>
              <a:rPr lang="en-US" sz="1200" b="0" dirty="0" smtClean="0">
                <a:solidFill>
                  <a:srgbClr val="7030A0"/>
                </a:solidFill>
              </a:rPr>
              <a:t> Summary</a:t>
            </a:r>
          </a:p>
          <a:p>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 Decision Alternatives</a:t>
            </a:r>
          </a:p>
          <a:p>
            <a:r>
              <a:rPr lang="en-US" b="0" dirty="0" smtClean="0"/>
              <a:t>A full list of</a:t>
            </a:r>
            <a:r>
              <a:rPr lang="en-US" b="0" baseline="0" dirty="0" smtClean="0"/>
              <a:t> all packages considered is included in the Microsoft word report file.</a:t>
            </a:r>
            <a:endParaRPr lang="en-US"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22</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Customer Rating</a:t>
            </a:r>
            <a:r>
              <a:rPr lang="en-US" dirty="0" smtClean="0"/>
              <a:t>: </a:t>
            </a:r>
          </a:p>
          <a:p>
            <a:r>
              <a:rPr lang="en-US" dirty="0" smtClean="0"/>
              <a:t>Research was conducted based on opinions of many users and reviews of websites on the customer service and support of the companies. Based on these</a:t>
            </a:r>
            <a:r>
              <a:rPr lang="en-US" baseline="0" dirty="0" smtClean="0"/>
              <a:t> research, a </a:t>
            </a:r>
            <a:r>
              <a:rPr lang="en-US" dirty="0" smtClean="0"/>
              <a:t>scale was constructed as follows:</a:t>
            </a:r>
          </a:p>
          <a:p>
            <a:r>
              <a:rPr lang="en-US" dirty="0" smtClean="0"/>
              <a:t>Excellent – 1.000</a:t>
            </a:r>
          </a:p>
          <a:p>
            <a:r>
              <a:rPr lang="en-US" dirty="0" smtClean="0"/>
              <a:t>Very Good- 0.800</a:t>
            </a:r>
          </a:p>
          <a:p>
            <a:r>
              <a:rPr lang="en-US" dirty="0" smtClean="0"/>
              <a:t>Good – 0.60 </a:t>
            </a:r>
          </a:p>
          <a:p>
            <a:r>
              <a:rPr lang="en-US" dirty="0" smtClean="0"/>
              <a:t>Fair – 0.50</a:t>
            </a:r>
          </a:p>
          <a:p>
            <a:r>
              <a:rPr lang="en-US" dirty="0" smtClean="0"/>
              <a:t>Bad- 0.10</a:t>
            </a:r>
          </a:p>
          <a:p>
            <a:endParaRPr lang="en-US" dirty="0" smtClean="0"/>
          </a:p>
          <a:p>
            <a:endParaRPr lang="en-US" dirty="0" smtClean="0"/>
          </a:p>
          <a:p>
            <a:r>
              <a:rPr lang="en-US" b="1" dirty="0" smtClean="0"/>
              <a:t>Contract Duration</a:t>
            </a:r>
            <a:r>
              <a:rPr lang="en-US" dirty="0" smtClean="0"/>
              <a:t>: </a:t>
            </a:r>
          </a:p>
          <a:p>
            <a:r>
              <a:rPr lang="en-US" dirty="0" smtClean="0"/>
              <a:t>Based on our</a:t>
            </a:r>
            <a:r>
              <a:rPr lang="en-US" baseline="0" dirty="0" smtClean="0"/>
              <a:t> findings, t</a:t>
            </a:r>
            <a:r>
              <a:rPr lang="en-US" dirty="0" smtClean="0"/>
              <a:t>hree choices were generally</a:t>
            </a:r>
            <a:r>
              <a:rPr lang="en-US" baseline="0" dirty="0" smtClean="0"/>
              <a:t> </a:t>
            </a:r>
            <a:r>
              <a:rPr lang="en-US" dirty="0" smtClean="0"/>
              <a:t>available for the various packages. 12 , 18 and 24 months. It was decided to construct this scale of preference for these options:</a:t>
            </a:r>
          </a:p>
          <a:p>
            <a:endParaRPr lang="en-US" dirty="0" smtClean="0"/>
          </a:p>
          <a:p>
            <a:r>
              <a:rPr lang="en-US" dirty="0" smtClean="0"/>
              <a:t>18 months -  most preferred  -  assigned weight:1.0</a:t>
            </a:r>
          </a:p>
          <a:p>
            <a:r>
              <a:rPr lang="en-US" dirty="0" smtClean="0"/>
              <a:t>12 months – second most preferred  -assigned weight: 0.75</a:t>
            </a:r>
          </a:p>
          <a:p>
            <a:r>
              <a:rPr lang="en-US" dirty="0" smtClean="0"/>
              <a:t>24 months – least preferred – assigned weight: 0.25 </a:t>
            </a:r>
          </a:p>
          <a:p>
            <a:endParaRPr lang="en-US" dirty="0" smtClean="0"/>
          </a:p>
          <a:p>
            <a:r>
              <a:rPr lang="en-US" dirty="0" smtClean="0"/>
              <a:t>Although the 18 months contracts is the first choice as specified</a:t>
            </a:r>
            <a:r>
              <a:rPr lang="en-US" baseline="0" dirty="0" smtClean="0"/>
              <a:t> by our task description</a:t>
            </a:r>
            <a:r>
              <a:rPr lang="en-US" dirty="0" smtClean="0"/>
              <a:t>, the 12 months contract gives us the choice of renewal, so it is a good choice too</a:t>
            </a:r>
            <a:r>
              <a:rPr lang="en-US" baseline="0" dirty="0" smtClean="0"/>
              <a:t> </a:t>
            </a:r>
            <a:r>
              <a:rPr lang="en-US" dirty="0" smtClean="0"/>
              <a:t>(that is why there is not very big difference in the values of their weights). The 24 months contract was the worst choice, because of the 18 months period specified in the project description.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23</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24</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PREFERENCE ELICITATION –WEIGHTING</a:t>
            </a:r>
            <a:r>
              <a:rPr lang="en-US" b="1" baseline="0" dirty="0" smtClean="0"/>
              <a:t> METHODS:</a:t>
            </a:r>
          </a:p>
          <a:p>
            <a:endParaRPr lang="en-US" dirty="0" smtClean="0"/>
          </a:p>
          <a:p>
            <a:r>
              <a:rPr lang="en-US" dirty="0" smtClean="0"/>
              <a:t>Generally, Swing was used to show our preferences between various attributes. Its advantages are that it gave us the choice to declare the most important attribute or objective according to our discussions and then value all other attributes based on this. Also having the chance to work in a scale from 0-100 and assign values provides a great range that helped us to interpret our exact preferences in the decision model.</a:t>
            </a:r>
          </a:p>
          <a:p>
            <a:r>
              <a:rPr lang="en-US" dirty="0" smtClean="0"/>
              <a:t>From the voting we did before, the preference points can be concluded. Everyone prefer good customer service to the other objectives because of the highest average score 4.429. So we decided to give it the highest preference point 100. As the same, the cost, performance and added value were given 75, 85 and 40 respectively.</a:t>
            </a:r>
          </a:p>
          <a:p>
            <a:endParaRPr lang="en-US" dirty="0" smtClean="0"/>
          </a:p>
          <a:p>
            <a:r>
              <a:rPr lang="en-US" dirty="0" smtClean="0"/>
              <a:t>In order to assign weights for the alternatives two methods were used:</a:t>
            </a:r>
          </a:p>
          <a:p>
            <a:endParaRPr lang="en-US" dirty="0" smtClean="0"/>
          </a:p>
          <a:p>
            <a:r>
              <a:rPr lang="en-US" b="1" dirty="0" smtClean="0"/>
              <a:t>Direct weighting</a:t>
            </a:r>
            <a:r>
              <a:rPr lang="en-US" dirty="0" smtClean="0"/>
              <a:t>: whenever the attribute was non- numerical. In cases where we had to choose if an attribute is offered by a specific package, we used direct weighting to assign 1.00 to the packages that offered the attribute and 0.00 to those that did not.</a:t>
            </a:r>
          </a:p>
          <a:p>
            <a:endParaRPr lang="en-US" dirty="0" smtClean="0"/>
          </a:p>
          <a:p>
            <a:r>
              <a:rPr lang="en-US" b="1" dirty="0" smtClean="0"/>
              <a:t>Value Function</a:t>
            </a:r>
            <a:r>
              <a:rPr lang="en-US" dirty="0" smtClean="0"/>
              <a:t>: whenever the attribute was numerical. Linear functions was used in all cases because they better reflected the domain of interest. In cost related attributes the linear function was vertically flipped in order to show that the more expensive a service the less we prefer it.</a:t>
            </a:r>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27</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28</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29</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32</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33</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If we increase the weight on cost from 0.25 to 0.42, Package P7 becomes the recommended alternative because it is relatively cheaper, however, we are ready to bear a little more cost to get better performance. Additionally, we are 7 in number,</a:t>
            </a:r>
            <a:r>
              <a:rPr lang="en-US" baseline="0" dirty="0" smtClean="0"/>
              <a:t> </a:t>
            </a:r>
            <a:r>
              <a:rPr lang="en-US" dirty="0" smtClean="0"/>
              <a:t>so we can share cost.</a:t>
            </a:r>
            <a:r>
              <a:rPr lang="en-US" baseline="0" dirty="0" smtClean="0"/>
              <a:t> Hence, we </a:t>
            </a:r>
            <a:r>
              <a:rPr lang="en-US" dirty="0" smtClean="0"/>
              <a:t>are not likely going to put more weight on </a:t>
            </a:r>
            <a:r>
              <a:rPr lang="en-US" dirty="0" err="1" smtClean="0"/>
              <a:t>minimising</a:t>
            </a:r>
            <a:r>
              <a:rPr lang="en-US" dirty="0" smtClean="0"/>
              <a:t> cost.</a:t>
            </a:r>
            <a:r>
              <a:rPr lang="en-US" baseline="0" dirty="0" smtClean="0"/>
              <a:t> The recommendation is therefore not sensitive to changes in cost.</a:t>
            </a:r>
            <a:endParaRPr lang="en-US"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34</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decrease the weight on performance from 0.28 to 0.22, then P4 becomes the recommended alternative. However, performance is essential for us so we are not willing to sacrifice performance. Additionally, P4, is relatively more expensive for lesser performance which is not a good decision to make. If we increase performance, which is more likely</a:t>
            </a:r>
            <a:r>
              <a:rPr lang="en-US" baseline="0" dirty="0" smtClean="0"/>
              <a:t> in this case</a:t>
            </a:r>
            <a:r>
              <a:rPr lang="en-US" dirty="0" smtClean="0"/>
              <a:t>, P5 remains the better option. Therefore,</a:t>
            </a:r>
            <a:r>
              <a:rPr lang="en-US" baseline="0" dirty="0" smtClean="0"/>
              <a:t> the recommended alternative is not sensitive to changes in performance.</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35</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mj-lt"/>
              </a:rPr>
              <a:t>Scenario</a:t>
            </a:r>
          </a:p>
          <a:p>
            <a:endParaRPr lang="en-US" dirty="0" smtClean="0">
              <a:latin typeface="+mn-lt"/>
            </a:endParaRPr>
          </a:p>
          <a:p>
            <a:pPr algn="just">
              <a:lnSpc>
                <a:spcPct val="100000"/>
              </a:lnSpc>
            </a:pPr>
            <a:r>
              <a:rPr lang="en-US" dirty="0" smtClean="0">
                <a:latin typeface="+mn-lt"/>
              </a:rPr>
              <a:t>We are to imagine that we share a house in “Fallowfield” (A place</a:t>
            </a:r>
            <a:r>
              <a:rPr lang="en-US" baseline="0" dirty="0" smtClean="0">
                <a:latin typeface="+mn-lt"/>
              </a:rPr>
              <a:t> in Manchester, UK)</a:t>
            </a:r>
            <a:r>
              <a:rPr lang="en-US" dirty="0" smtClean="0">
                <a:latin typeface="+mn-lt"/>
              </a:rPr>
              <a:t> and will do so for at least 18 months. Imagine too that it is the beginning of the academic year and that we have all just moved in. In all other respects we may take prices and availability of items and services as they are today.</a:t>
            </a:r>
          </a:p>
          <a:p>
            <a:pPr algn="just">
              <a:lnSpc>
                <a:spcPct val="100000"/>
              </a:lnSpc>
            </a:pPr>
            <a:endParaRPr lang="en-US" dirty="0" smtClean="0">
              <a:latin typeface="+mn-lt"/>
            </a:endParaRPr>
          </a:p>
          <a:p>
            <a:pPr algn="just">
              <a:lnSpc>
                <a:spcPct val="100000"/>
              </a:lnSpc>
            </a:pPr>
            <a:r>
              <a:rPr lang="en-US" dirty="0" smtClean="0">
                <a:latin typeface="+mn-lt"/>
              </a:rPr>
              <a:t>Our task as a group is to decide upon how to provide </a:t>
            </a:r>
            <a:r>
              <a:rPr lang="en-US" b="1" dirty="0" smtClean="0">
                <a:latin typeface="+mn-lt"/>
              </a:rPr>
              <a:t>TV</a:t>
            </a:r>
            <a:r>
              <a:rPr lang="en-US" dirty="0" smtClean="0">
                <a:latin typeface="+mn-lt"/>
              </a:rPr>
              <a:t> and </a:t>
            </a:r>
            <a:r>
              <a:rPr lang="en-US" b="1" dirty="0" smtClean="0">
                <a:latin typeface="+mn-lt"/>
              </a:rPr>
              <a:t>internet</a:t>
            </a:r>
            <a:r>
              <a:rPr lang="en-US" dirty="0" smtClean="0">
                <a:latin typeface="+mn-lt"/>
              </a:rPr>
              <a:t> in our house. We might look at all in one packages build our own bundle of services from say terrestrial digital TV and TalkTalk Broadband. Currently there is no broadband, no cable (though it is available in the street that our house is on). There is a landline connection to the house, but no current contract. Each of us is to imagine that we have our personal computer as it is now – or that we do not have one, if indeed we</a:t>
            </a:r>
            <a:r>
              <a:rPr lang="en-US" baseline="0" dirty="0" smtClean="0">
                <a:latin typeface="+mn-lt"/>
              </a:rPr>
              <a:t> </a:t>
            </a:r>
            <a:r>
              <a:rPr lang="en-US" dirty="0" smtClean="0">
                <a:latin typeface="+mn-lt"/>
              </a:rPr>
              <a:t>don’t. One of us also has a modern TV able to receive Freeview and Freesat and that person is willing to put this in the communal lounge. Generally we are to play ourselves with our own tastes and preferences. </a:t>
            </a:r>
          </a:p>
          <a:p>
            <a:pPr algn="just">
              <a:lnSpc>
                <a:spcPct val="100000"/>
              </a:lnSpc>
            </a:pPr>
            <a:endParaRPr lang="en-US" dirty="0" smtClean="0">
              <a:latin typeface="+mn-lt"/>
            </a:endParaRPr>
          </a:p>
          <a:p>
            <a:pPr algn="just">
              <a:lnSpc>
                <a:spcPct val="100000"/>
              </a:lnSpc>
            </a:pPr>
            <a:r>
              <a:rPr lang="en-US" dirty="0" smtClean="0">
                <a:latin typeface="+mn-lt"/>
              </a:rPr>
              <a:t>As a group we are to decide on how to provide TV and internet access at our house.</a:t>
            </a:r>
          </a:p>
          <a:p>
            <a:pPr algn="just">
              <a:lnSpc>
                <a:spcPct val="100000"/>
              </a:lnSpc>
            </a:pPr>
            <a:endParaRPr lang="en-US" dirty="0" smtClean="0">
              <a:latin typeface="+mn-lt"/>
            </a:endParaRPr>
          </a:p>
          <a:p>
            <a:pPr algn="just">
              <a:lnSpc>
                <a:spcPct val="100000"/>
              </a:lnSpc>
            </a:pPr>
            <a:r>
              <a:rPr lang="en-US" dirty="0" smtClean="0">
                <a:latin typeface="+mn-lt"/>
              </a:rPr>
              <a:t>As a group we need to identify our objectives. Come up with 4 or 5 objectives at least. We should also identify some possible ways of providing TV and internet, cost them approximately, etc. Use the web or whatever to gather data and make these as reasonable as possible. Then conduct a decision analysis to help you choose which one you would organize.</a:t>
            </a:r>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increase the weight on value added features from 0.13 to 0.5, then P4 is the best option. However, this would imply that we would totally change our preferences and put much weight on something that is not important for us at this point. On the other hand, decrease it from 0.13 to 0.08 then P7 become the recommended option. However, P7's performance is much worse than P5 so we still prefer P5.</a:t>
            </a:r>
          </a:p>
          <a:p>
            <a:endParaRPr lang="en-US" dirty="0" smtClean="0"/>
          </a:p>
          <a:p>
            <a:r>
              <a:rPr lang="en-US" dirty="0" smtClean="0"/>
              <a:t>While V.A. Features are good and needful, they are only important as additives not as basis for deciding as any provider can give some form of  extras features at anytime e.g. spring bonuses, summer specials, etc. We are therefore not likely to fall into the temptation of swinging the weight of our decision in </a:t>
            </a:r>
            <a:r>
              <a:rPr lang="en-US" dirty="0" err="1" smtClean="0"/>
              <a:t>favour</a:t>
            </a:r>
            <a:r>
              <a:rPr lang="en-US" dirty="0" smtClean="0"/>
              <a:t> of them.</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36</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increase the weight on Customer Service to 0.4 then P4 becomes the best alternative. P4 is worse in terms of performance than P5 and much more expensive. Also, customer service is very important to us and it is reflected in the fact that it carries the highest weight (slightly higher than performance). We are not prepared to put unnecessary higher weight on it. </a:t>
            </a:r>
            <a:r>
              <a:rPr lang="en-US" dirty="0" err="1" smtClean="0"/>
              <a:t>Afterall</a:t>
            </a:r>
            <a:r>
              <a:rPr lang="en-US" dirty="0" smtClean="0"/>
              <a:t>, the customer reviews may not be totally right. P</a:t>
            </a:r>
            <a:r>
              <a:rPr lang="en-US" baseline="0" dirty="0" smtClean="0"/>
              <a:t>roviders also do have technical difficulties that can negatively impact their customer service performance and give them negative rating during a given period</a:t>
            </a:r>
            <a:r>
              <a:rPr lang="en-US" dirty="0" smtClean="0"/>
              <a:t>. We believe that the weight we have attached to it is enough and not likely to change. Hence we will stick to the recommended choice.</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37</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will</a:t>
            </a:r>
            <a:r>
              <a:rPr lang="en-US" baseline="0" dirty="0" smtClean="0"/>
              <a:t> be removed later, here now to remind me of @TODO Items.</a:t>
            </a:r>
          </a:p>
          <a:p>
            <a:endParaRPr lang="en-US" baseline="0" dirty="0" smtClean="0"/>
          </a:p>
          <a:p>
            <a:endParaRPr lang="en-US" dirty="0" smtClean="0"/>
          </a:p>
          <a:p>
            <a:pPr>
              <a:buFont typeface="Arial" charset="0"/>
              <a:buChar char="•"/>
            </a:pPr>
            <a:r>
              <a:rPr lang="en-US" dirty="0" smtClean="0"/>
              <a:t> Add References Slide &gt;&gt; Done</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Reference course textbook</a:t>
            </a:r>
            <a:r>
              <a:rPr lang="en-US" baseline="0" dirty="0" smtClean="0"/>
              <a:t> in list of refs &gt;&gt; Done</a:t>
            </a:r>
          </a:p>
          <a:p>
            <a:pPr>
              <a:buFont typeface="Arial" charset="0"/>
              <a:buChar char="•"/>
            </a:pPr>
            <a:endParaRPr lang="en-US" dirty="0" smtClean="0"/>
          </a:p>
          <a:p>
            <a:pPr>
              <a:buFont typeface="Arial" charset="0"/>
              <a:buChar char="•"/>
            </a:pPr>
            <a:endParaRPr lang="en-US" dirty="0" smtClean="0"/>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The Decision Context – 2: Put List of Alternatives in notes, attached word doc where </a:t>
            </a:r>
            <a:r>
              <a:rPr lang="en-US" dirty="0" err="1" smtClean="0"/>
              <a:t>posssible</a:t>
            </a:r>
            <a:endParaRPr lang="en-US" dirty="0" smtClean="0"/>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Slide (Decision Alternatives) yet to be updated.</a:t>
            </a:r>
          </a:p>
          <a:p>
            <a:pPr>
              <a:buFont typeface="Arial" charset="0"/>
              <a:buChar char="•"/>
            </a:pPr>
            <a:r>
              <a:rPr lang="en-US" baseline="0" dirty="0" smtClean="0"/>
              <a:t> Complete write up on Slide (Objectives 1)</a:t>
            </a:r>
          </a:p>
          <a:p>
            <a:pPr>
              <a:buFont typeface="Arial" charset="0"/>
              <a:buChar char="•"/>
            </a:pPr>
            <a:r>
              <a:rPr lang="en-US" baseline="0" dirty="0" smtClean="0"/>
              <a:t> Slide (Hierarchical Organisation of Objectives) – Write up needed</a:t>
            </a:r>
          </a:p>
          <a:p>
            <a:pPr>
              <a:buFont typeface="Arial" charset="0"/>
              <a:buChar char="•"/>
            </a:pPr>
            <a:r>
              <a:rPr lang="en-US" baseline="0" dirty="0" smtClean="0"/>
              <a:t> All Slides on Attributes require Description and Specifications for Type of Attributes (constructed, natural, proxy, unit of measure, etc)</a:t>
            </a:r>
          </a:p>
          <a:p>
            <a:pPr>
              <a:buFont typeface="Arial" charset="0"/>
              <a:buChar char="•"/>
            </a:pPr>
            <a:r>
              <a:rPr lang="en-US" baseline="0" dirty="0" smtClean="0"/>
              <a:t> Kindly cross compare attributes slides 1 – n to ensure </a:t>
            </a:r>
            <a:r>
              <a:rPr lang="en-US" baseline="0" dirty="0" err="1" smtClean="0"/>
              <a:t>comformity</a:t>
            </a:r>
            <a:r>
              <a:rPr lang="en-US" baseline="0" dirty="0" smtClean="0"/>
              <a:t> with slide (hierarchical organisation diagram)</a:t>
            </a:r>
          </a:p>
          <a:p>
            <a:pPr>
              <a:buFont typeface="Arial" charset="0"/>
              <a:buChar char="•"/>
            </a:pPr>
            <a:r>
              <a:rPr lang="en-US" dirty="0" smtClean="0"/>
              <a:t> I did not include virgin bundle as we have discussed in previous meetings because there is no coverage in </a:t>
            </a:r>
            <a:r>
              <a:rPr lang="en-US" dirty="0" err="1" smtClean="0"/>
              <a:t>fallowfield</a:t>
            </a:r>
            <a:r>
              <a:rPr lang="en-US" dirty="0" smtClean="0"/>
              <a:t> area for their TV</a:t>
            </a:r>
          </a:p>
          <a:p>
            <a:pPr>
              <a:buFont typeface="Arial" charset="0"/>
              <a:buChar char="•"/>
            </a:pPr>
            <a:r>
              <a:rPr lang="en-US" dirty="0" smtClean="0"/>
              <a:t> 12GBP added across board as line rental for all packages because the price range was very close for all packages, so we took the average on all and decided as a group to set the figure fixed at 12GBP across board.</a:t>
            </a:r>
          </a:p>
          <a:p>
            <a:pPr>
              <a:buFont typeface="Arial" charset="0"/>
              <a:buChar char="•"/>
            </a:pPr>
            <a:r>
              <a:rPr lang="en-US" baseline="0" dirty="0" smtClean="0"/>
              <a:t> Since TV License is same in the UK, we agreed as a group to add it to the one off cost for all packages too. Also, we agreed that we use the </a:t>
            </a:r>
            <a:r>
              <a:rPr lang="en-US" baseline="0" dirty="0" err="1" smtClean="0"/>
              <a:t>colour</a:t>
            </a:r>
            <a:r>
              <a:rPr lang="en-US" baseline="0" dirty="0" smtClean="0"/>
              <a:t> </a:t>
            </a:r>
            <a:r>
              <a:rPr lang="en-US" baseline="0" dirty="0" err="1" smtClean="0"/>
              <a:t>tv</a:t>
            </a:r>
            <a:r>
              <a:rPr lang="en-US" baseline="0" dirty="0" smtClean="0"/>
              <a:t> license as none of us was in love with the "Black and White" option.</a:t>
            </a:r>
          </a:p>
          <a:p>
            <a:pPr>
              <a:buFont typeface="Arial" charset="0"/>
              <a:buChar char="•"/>
            </a:pPr>
            <a:r>
              <a:rPr lang="en-US" baseline="0" dirty="0" smtClean="0"/>
              <a:t> After discussing among ourselves we refined our customer service objective by eliminating Response Time and Wait Time in </a:t>
            </a:r>
            <a:r>
              <a:rPr lang="en-US" baseline="0" dirty="0" err="1" smtClean="0"/>
              <a:t>favour</a:t>
            </a:r>
            <a:r>
              <a:rPr lang="en-US" baseline="0" dirty="0" smtClean="0"/>
              <a:t> of Customer Ratings. This is because the former attributes were quite difficult to measure while the latter could be easily gotten from the internet and other sources</a:t>
            </a:r>
          </a:p>
          <a:p>
            <a:pPr>
              <a:buFont typeface="Arial" charset="0"/>
              <a:buChar char="•"/>
            </a:pPr>
            <a:r>
              <a:rPr lang="en-US" baseline="0" dirty="0" smtClean="0"/>
              <a:t> We initially agreed to rate a particular level of Service Coverage as excellent so if the package providers can meet that level, we rated them as </a:t>
            </a:r>
            <a:r>
              <a:rPr lang="en-US" baseline="0" dirty="0" err="1" smtClean="0"/>
              <a:t>excellent.However</a:t>
            </a:r>
            <a:r>
              <a:rPr lang="en-US" baseline="0" dirty="0" smtClean="0"/>
              <a:t>, on further discussion, we decided it was possible to construct a scale of measurement and research to fit this scale. We then constructed a scale as shown here: Excellent = ? ...etc.</a:t>
            </a:r>
          </a:p>
          <a:p>
            <a:pPr>
              <a:buFont typeface="Arial"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41</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5</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Group dynamics is the study of groups, and also a general term for group processes. A group is two or more individuals who are connected to each other by social relationships (Forsyth,</a:t>
            </a:r>
            <a:r>
              <a:rPr lang="en-US" baseline="0" dirty="0" smtClean="0"/>
              <a:t> </a:t>
            </a:r>
            <a:r>
              <a:rPr lang="en-US" dirty="0" smtClean="0"/>
              <a:t>2010).</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Our Shared Values</a:t>
            </a:r>
          </a:p>
          <a:p>
            <a:endParaRPr lang="en-US" b="1" dirty="0" smtClean="0"/>
          </a:p>
          <a:p>
            <a:r>
              <a:rPr lang="en-US" dirty="0" smtClean="0"/>
              <a:t>According to the Business Dictionary [online], Shared Values are "explicit or implicit fundamental beliefs, concepts, and principles that underlie the culture of an organization, and which guide decisions and behavior of its employees, management, and members".</a:t>
            </a:r>
          </a:p>
          <a:p>
            <a:endParaRPr lang="en-US" dirty="0" smtClean="0"/>
          </a:p>
          <a:p>
            <a:r>
              <a:rPr lang="en-US" dirty="0" smtClean="0"/>
              <a:t>Our shared values in the group</a:t>
            </a:r>
            <a:r>
              <a:rPr lang="en-US" baseline="0" dirty="0" smtClean="0"/>
              <a:t> </a:t>
            </a:r>
            <a:r>
              <a:rPr lang="en-US" dirty="0" smtClean="0"/>
              <a:t>are the underlying principles that guided our group processes. During</a:t>
            </a:r>
            <a:r>
              <a:rPr lang="en-US" baseline="0" dirty="0" smtClean="0"/>
              <a:t> the first meeting, we articulated and agreed on our shared values and they guided us all through the period of the task.</a:t>
            </a:r>
            <a:endParaRPr lang="en-US" dirty="0" smtClean="0"/>
          </a:p>
          <a:p>
            <a:endParaRPr lang="en-US" dirty="0" smtClean="0"/>
          </a:p>
          <a:p>
            <a:r>
              <a:rPr lang="en-US" dirty="0" smtClean="0"/>
              <a:t>As a group, we value a "common goal": That means we have a reason to work together, we were not gathered to play thus everyone had an obligation to put in their best.</a:t>
            </a:r>
          </a:p>
          <a:p>
            <a:endParaRPr lang="en-US" dirty="0" smtClean="0"/>
          </a:p>
          <a:p>
            <a:r>
              <a:rPr lang="en-US" dirty="0" smtClean="0"/>
              <a:t>As a group, we value "effective communication“. This means no member should leave others in the dark as regards</a:t>
            </a:r>
            <a:r>
              <a:rPr lang="en-US" baseline="0" dirty="0" smtClean="0"/>
              <a:t> </a:t>
            </a:r>
            <a:r>
              <a:rPr lang="en-US" dirty="0" smtClean="0"/>
              <a:t>what is going on. For instance when</a:t>
            </a:r>
            <a:r>
              <a:rPr lang="en-US" baseline="0" dirty="0" smtClean="0"/>
              <a:t> </a:t>
            </a:r>
            <a:r>
              <a:rPr lang="en-US" dirty="0" smtClean="0"/>
              <a:t>given a task and its not done, such member should tell others on time instead of keeping silent.</a:t>
            </a:r>
          </a:p>
          <a:p>
            <a:endParaRPr lang="en-US" dirty="0" smtClean="0"/>
          </a:p>
          <a:p>
            <a:r>
              <a:rPr lang="en-US" dirty="0" smtClean="0"/>
              <a:t>As a group, we value: Responsibility and Commitment which ensure</a:t>
            </a:r>
            <a:r>
              <a:rPr lang="en-US" baseline="0" dirty="0" smtClean="0"/>
              <a:t> we successfully completed our task. No one was given a free ride in the group</a:t>
            </a:r>
            <a:r>
              <a:rPr lang="en-US" dirty="0" smtClean="0"/>
              <a:t>. </a:t>
            </a:r>
          </a:p>
          <a:p>
            <a:endParaRPr lang="en-US" dirty="0" smtClean="0"/>
          </a:p>
          <a:p>
            <a:r>
              <a:rPr lang="en-US" dirty="0" smtClean="0"/>
              <a:t>We value reporting and documentation</a:t>
            </a:r>
            <a:r>
              <a:rPr lang="en-US" baseline="0" dirty="0" smtClean="0"/>
              <a:t> so we can compile a final report and presentation.</a:t>
            </a:r>
          </a:p>
          <a:p>
            <a:endParaRPr lang="en-US" baseline="0" dirty="0" smtClean="0"/>
          </a:p>
          <a:p>
            <a:r>
              <a:rPr lang="en-US" baseline="0" dirty="0" smtClean="0"/>
              <a:t>We value devil’s advocacy in every discussion so as to strengthen our opinions, arguments and decisions. Devil’s advocacy also ensured we were not infected by the “Groupthink” phenomenon.</a:t>
            </a:r>
          </a:p>
          <a:p>
            <a:endParaRPr lang="en-US" baseline="0" dirty="0" smtClean="0"/>
          </a:p>
          <a:p>
            <a:r>
              <a:rPr lang="en-US" baseline="0" dirty="0" smtClean="0"/>
              <a:t>Above all we value TIME which is the most scarce resource available to a student. Hence we try to keep to meeting times and also finish our tasks on time.</a:t>
            </a:r>
          </a:p>
          <a:p>
            <a:endParaRPr lang="en-US"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8</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Group</a:t>
            </a:r>
            <a:r>
              <a:rPr lang="en-GB" b="1" baseline="0" dirty="0" smtClean="0"/>
              <a:t> Activities</a:t>
            </a:r>
          </a:p>
          <a:p>
            <a:endParaRPr lang="en-GB" b="0" baseline="0" dirty="0" smtClean="0"/>
          </a:p>
          <a:p>
            <a:r>
              <a:rPr lang="en-US" b="0" dirty="0" smtClean="0"/>
              <a:t>Meetings</a:t>
            </a:r>
            <a:br>
              <a:rPr lang="en-US" b="0" dirty="0" smtClean="0"/>
            </a:br>
            <a:endParaRPr lang="en-US" sz="1100" b="0" dirty="0" smtClean="0"/>
          </a:p>
          <a:p>
            <a:r>
              <a:rPr lang="en-US" b="0" dirty="0" smtClean="0"/>
              <a:t>Pair-up Tasks</a:t>
            </a:r>
            <a:br>
              <a:rPr lang="en-US" b="0" dirty="0" smtClean="0"/>
            </a:br>
            <a:endParaRPr lang="en-US" sz="1100" b="0" dirty="0" smtClean="0"/>
          </a:p>
          <a:p>
            <a:r>
              <a:rPr lang="en-US" b="0" dirty="0" smtClean="0"/>
              <a:t>Research</a:t>
            </a:r>
            <a:br>
              <a:rPr lang="en-US" b="0" dirty="0" smtClean="0"/>
            </a:br>
            <a:endParaRPr lang="en-US" sz="1100" b="0" dirty="0" smtClean="0"/>
          </a:p>
          <a:p>
            <a:r>
              <a:rPr lang="en-US" b="0" dirty="0" smtClean="0"/>
              <a:t>Voting</a:t>
            </a:r>
            <a:endParaRPr lang="en-GB" b="0"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9</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GROUP MEETINGS, VENUES and ROLES:</a:t>
            </a:r>
          </a:p>
          <a:p>
            <a:endParaRPr lang="en-US" dirty="0" smtClean="0"/>
          </a:p>
          <a:p>
            <a:r>
              <a:rPr lang="en-US" dirty="0" smtClean="0"/>
              <a:t>We had two kinds</a:t>
            </a:r>
            <a:r>
              <a:rPr lang="en-US" baseline="0" dirty="0" smtClean="0"/>
              <a:t> of meetings: “Face-to-Face” and “Online” meetings.</a:t>
            </a:r>
          </a:p>
          <a:p>
            <a:endParaRPr lang="en-US" baseline="0" dirty="0" smtClean="0"/>
          </a:p>
          <a:p>
            <a:r>
              <a:rPr lang="en-US" dirty="0" smtClean="0"/>
              <a:t>From</a:t>
            </a:r>
            <a:r>
              <a:rPr lang="en-US" baseline="0" dirty="0" smtClean="0"/>
              <a:t> the lectures, we understood the importance of seating arrangement in Group Decision Making, as such we endeavoured to hold our meetings in rooms that support the model according to the lectures (</a:t>
            </a:r>
            <a:r>
              <a:rPr lang="en-US" b="1" dirty="0" smtClean="0"/>
              <a:t>GROUP DECISION SUPPORT ROOMS</a:t>
            </a:r>
            <a:r>
              <a:rPr lang="en-US" baseline="0" dirty="0" smtClean="0"/>
              <a:t>). Our seating arrangement was usually in the manner shown above. During online meetings, we also ensured we used group chat wares as described on the next slide.</a:t>
            </a:r>
          </a:p>
          <a:p>
            <a:endParaRPr lang="en-US" baseline="0" dirty="0" smtClean="0"/>
          </a:p>
          <a:p>
            <a:r>
              <a:rPr lang="en-US" baseline="0" dirty="0" smtClean="0"/>
              <a:t>The big screen monitor provided a shared interface for all to see what is being worked on and contribute accordingly.</a:t>
            </a:r>
          </a:p>
          <a:p>
            <a:endParaRPr lang="en-US" baseline="0" dirty="0" smtClean="0"/>
          </a:p>
          <a:p>
            <a:r>
              <a:rPr lang="en-US" baseline="0" dirty="0" smtClean="0"/>
              <a:t>Two roles were always vital in every meeting. The “</a:t>
            </a:r>
            <a:r>
              <a:rPr lang="en-US" b="1" baseline="0" dirty="0" smtClean="0"/>
              <a:t>Facilitator</a:t>
            </a:r>
            <a:r>
              <a:rPr lang="en-US" baseline="0" dirty="0" smtClean="0"/>
              <a:t>” and the “</a:t>
            </a:r>
            <a:r>
              <a:rPr lang="en-US" b="1" baseline="0" dirty="0" smtClean="0"/>
              <a:t>Recorder</a:t>
            </a:r>
            <a:r>
              <a:rPr lang="en-US" baseline="0" dirty="0" smtClean="0"/>
              <a:t>” as described below.</a:t>
            </a:r>
          </a:p>
          <a:p>
            <a:endParaRPr lang="en-US" baseline="0" dirty="0" smtClean="0"/>
          </a:p>
          <a:p>
            <a:r>
              <a:rPr lang="en-US" b="1" baseline="0" dirty="0" smtClean="0"/>
              <a:t>The Facilitator</a:t>
            </a:r>
            <a:endParaRPr lang="en-US" b="0" baseline="0" dirty="0" smtClean="0"/>
          </a:p>
          <a:p>
            <a:r>
              <a:rPr lang="en-US" b="0" baseline="0" dirty="0" smtClean="0"/>
              <a:t>The facilitator was always responsible for ensuring a productive group process. This role was rotated among each of us for every meeting held whether online or face to face. The group member facilitating performed the job of a leader and a referee as described below.</a:t>
            </a:r>
          </a:p>
          <a:p>
            <a:endParaRPr lang="en-US" b="0" baseline="0" dirty="0" smtClean="0"/>
          </a:p>
          <a:p>
            <a:pPr>
              <a:buFont typeface="Wingdings" pitchFamily="2" charset="2"/>
              <a:buChar char="§"/>
            </a:pPr>
            <a:r>
              <a:rPr lang="en-US" b="1" baseline="0" dirty="0" smtClean="0"/>
              <a:t> Leadership</a:t>
            </a:r>
          </a:p>
          <a:p>
            <a:r>
              <a:rPr lang="en-US" b="0" baseline="0" dirty="0" smtClean="0"/>
              <a:t>The facilitator’s leadership role involved ensuring the following in the meetings: Focus, Active Participation, Equal Opportunity, Stimulation and Support. The facilitator had to ensure introvert group members contributed instead of sitting silent. By encouraging active participation, confidence was built within the group and everyone bared their minds as expected.</a:t>
            </a:r>
          </a:p>
          <a:p>
            <a:endParaRPr lang="en-US" b="0" baseline="0" dirty="0" smtClean="0"/>
          </a:p>
          <a:p>
            <a:pPr>
              <a:buFont typeface="Wingdings" pitchFamily="2" charset="2"/>
              <a:buChar char="§"/>
            </a:pPr>
            <a:r>
              <a:rPr lang="en-US" b="1" baseline="0" dirty="0" smtClean="0"/>
              <a:t> Referee</a:t>
            </a:r>
          </a:p>
          <a:p>
            <a:r>
              <a:rPr lang="en-US" b="0" baseline="0" dirty="0" smtClean="0"/>
              <a:t>As a referee, the facilitator had to maintain order during discussions, ensure we don’t waste time on trivialities and also deal with group members trying to catch a “free ride” through. Also, it was the facilitator’s duty to ensure all contributions are treated equally and none is rebuffed.</a:t>
            </a:r>
          </a:p>
          <a:p>
            <a:endParaRPr lang="en-US" b="0" baseline="0" dirty="0" smtClean="0"/>
          </a:p>
          <a:p>
            <a:r>
              <a:rPr lang="en-US" b="1" baseline="0" dirty="0" smtClean="0"/>
              <a:t>The Recorder</a:t>
            </a:r>
            <a:endParaRPr lang="en-US" b="0" baseline="0" dirty="0" smtClean="0"/>
          </a:p>
          <a:p>
            <a:r>
              <a:rPr lang="en-US" b="0" baseline="0" dirty="0" smtClean="0"/>
              <a:t>The recorder was always in charge of ensuring that every point raised in the meeting was recorded. Additionally, s/he was in control of what appeared on the “big screen monitor”. The recorder documented the decisions, matters arising, tasks assigned, issues, etc. At the end of each meeting the recorder was responsible for forwarding the meeting summary to the other group members. Like the facilitator, this role was also rotated among each group member.</a:t>
            </a:r>
            <a:endParaRPr lang="en-US" b="1"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10</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295939" name="Rectangle 3"/>
          <p:cNvSpPr>
            <a:spLocks noGrp="1" noChangeArrowheads="1"/>
          </p:cNvSpPr>
          <p:nvPr>
            <p:ph type="ctrTitle"/>
          </p:nvPr>
        </p:nvSpPr>
        <p:spPr>
          <a:xfrm>
            <a:off x="898525" y="2159000"/>
            <a:ext cx="7197725" cy="1439863"/>
          </a:xfrm>
        </p:spPr>
        <p:txBody>
          <a:bodyPr/>
          <a:lstStyle>
            <a:lvl1pPr>
              <a:defRPr sz="3600" b="0"/>
            </a:lvl1pPr>
          </a:lstStyle>
          <a:p>
            <a:r>
              <a:rPr lang="en-GB"/>
              <a:t>Click to edit Master title style</a:t>
            </a:r>
          </a:p>
        </p:txBody>
      </p:sp>
      <p:sp>
        <p:nvSpPr>
          <p:cNvPr id="295940" name="Rectangle 4"/>
          <p:cNvSpPr>
            <a:spLocks noGrp="1" noChangeArrowheads="1"/>
          </p:cNvSpPr>
          <p:nvPr>
            <p:ph type="subTitle" idx="1"/>
          </p:nvPr>
        </p:nvSpPr>
        <p:spPr>
          <a:xfrm>
            <a:off x="898525" y="3957638"/>
            <a:ext cx="7197725" cy="1439862"/>
          </a:xfrm>
        </p:spPr>
        <p:txBody>
          <a:bodyPr/>
          <a:lstStyle>
            <a:lvl1pPr marL="0" indent="0">
              <a:buFont typeface="Wingdings" pitchFamily="2" charset="2"/>
              <a:buNone/>
              <a:defRPr sz="4000"/>
            </a:lvl1pPr>
          </a:lstStyle>
          <a:p>
            <a:r>
              <a:rPr lang="en-GB"/>
              <a:t>Click to edit Master subtitle style</a:t>
            </a:r>
          </a:p>
        </p:txBody>
      </p:sp>
      <p:sp>
        <p:nvSpPr>
          <p:cNvPr id="5" name="Rectangle 5"/>
          <p:cNvSpPr>
            <a:spLocks noGrp="1" noChangeArrowheads="1"/>
          </p:cNvSpPr>
          <p:nvPr>
            <p:ph type="ftr" sz="quarter" idx="10"/>
          </p:nvPr>
        </p:nvSpPr>
        <p:spPr>
          <a:xfrm>
            <a:off x="3124200" y="6245225"/>
            <a:ext cx="2895600" cy="476250"/>
          </a:xfrm>
        </p:spPr>
        <p:txBody>
          <a:bodyPr anchor="t" anchorCtr="0"/>
          <a:lstStyle>
            <a:lvl1pPr>
              <a:defRPr>
                <a:latin typeface="Arial" charset="0"/>
              </a:defRPr>
            </a:lvl1pPr>
          </a:lstStyle>
          <a:p>
            <a:r>
              <a:rPr lang="en-GB"/>
              <a:t>EUNIS 2004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85039E83-A416-4220-B1BF-F88D425A62F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BD3057DB-D63C-4932-9B43-A593A34ABF73}"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F45B16DB-56BD-4A90-80D7-DACECE52E256}"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3538" y="152400"/>
            <a:ext cx="1985962" cy="6156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5650" y="152400"/>
            <a:ext cx="5805488" cy="6156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BF335FB7-2078-42F4-BB7B-BA33FB43D649}"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152400"/>
            <a:ext cx="6227762"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55650"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295D41C-4D87-4CDA-AF00-5728F5549DB6}" type="slidenum">
              <a:rPr lang="en-GB"/>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792288" y="2676525"/>
            <a:ext cx="5568950" cy="38100"/>
            <a:chOff x="6" y="0"/>
            <a:chExt cx="3508" cy="24"/>
          </a:xfrm>
        </p:grpSpPr>
        <p:sp>
          <p:nvSpPr>
            <p:cNvPr id="5" name="Rectangle 5"/>
            <p:cNvSpPr>
              <a:spLocks noChangeArrowheads="1" noTextEdit="1"/>
            </p:cNvSpPr>
            <p:nvPr userDrawn="1"/>
          </p:nvSpPr>
          <p:spPr bwMode="auto">
            <a:xfrm>
              <a:off x="6" y="0"/>
              <a:ext cx="1428" cy="24"/>
            </a:xfrm>
            <a:prstGeom prst="rect">
              <a:avLst/>
            </a:prstGeom>
            <a:noFill/>
            <a:ln w="9525">
              <a:noFill/>
              <a:miter lim="800000"/>
              <a:headEnd/>
              <a:tailEnd/>
            </a:ln>
            <a:effectLst/>
          </p:spPr>
          <p:txBody>
            <a:bodyPr>
              <a:spAutoFit/>
            </a:bodyPr>
            <a:lstStyle/>
            <a:p>
              <a:pPr>
                <a:defRPr/>
              </a:pPr>
              <a:endParaRPr lang="en-US"/>
            </a:p>
          </p:txBody>
        </p:sp>
        <p:sp>
          <p:nvSpPr>
            <p:cNvPr id="6" name="Rectangle 6"/>
            <p:cNvSpPr>
              <a:spLocks noChangeArrowheads="1" noTextEdit="1"/>
            </p:cNvSpPr>
            <p:nvPr userDrawn="1"/>
          </p:nvSpPr>
          <p:spPr bwMode="auto">
            <a:xfrm>
              <a:off x="1434" y="0"/>
              <a:ext cx="2080" cy="24"/>
            </a:xfrm>
            <a:prstGeom prst="rect">
              <a:avLst/>
            </a:prstGeom>
            <a:noFill/>
            <a:ln w="9525">
              <a:noFill/>
              <a:miter lim="800000"/>
              <a:headEnd/>
              <a:tailEnd/>
            </a:ln>
            <a:effectLst/>
          </p:spPr>
          <p:txBody>
            <a:bodyPr>
              <a:spAutoFit/>
            </a:bodyPr>
            <a:lstStyle/>
            <a:p>
              <a:pPr>
                <a:defRPr/>
              </a:pPr>
              <a:endParaRPr lang="en-US"/>
            </a:p>
          </p:txBody>
        </p:sp>
      </p:grpSp>
      <p:sp>
        <p:nvSpPr>
          <p:cNvPr id="305154" name="Rectangle 2"/>
          <p:cNvSpPr>
            <a:spLocks noGrp="1" noChangeArrowheads="1"/>
          </p:cNvSpPr>
          <p:nvPr>
            <p:ph type="ctrTitle"/>
          </p:nvPr>
        </p:nvSpPr>
        <p:spPr>
          <a:xfrm>
            <a:off x="755650" y="333375"/>
            <a:ext cx="7772400" cy="1143000"/>
          </a:xfrm>
        </p:spPr>
        <p:txBody>
          <a:bodyPr/>
          <a:lstStyle>
            <a:lvl1pPr algn="r">
              <a:defRPr sz="2400" b="0"/>
            </a:lvl1pPr>
          </a:lstStyle>
          <a:p>
            <a:r>
              <a:rPr lang="en-US"/>
              <a:t>Click to edit Master title style</a:t>
            </a:r>
          </a:p>
        </p:txBody>
      </p:sp>
      <p:sp>
        <p:nvSpPr>
          <p:cNvPr id="305155" name="Rectangle 3"/>
          <p:cNvSpPr>
            <a:spLocks noGrp="1" noChangeArrowheads="1"/>
          </p:cNvSpPr>
          <p:nvPr>
            <p:ph type="subTitle" idx="1"/>
          </p:nvPr>
        </p:nvSpPr>
        <p:spPr>
          <a:xfrm>
            <a:off x="1981200" y="5029200"/>
            <a:ext cx="6400800" cy="1447800"/>
          </a:xfrm>
        </p:spPr>
        <p:txBody>
          <a:bodyPr/>
          <a:lstStyle>
            <a:lvl1pPr marL="0" indent="0" algn="r">
              <a:buFont typeface="Wingdings" pitchFamily="2" charset="2"/>
              <a:buNone/>
              <a:defRPr sz="2000">
                <a:solidFill>
                  <a:srgbClr val="003399"/>
                </a:solidFill>
              </a:defRPr>
            </a:lvl1pPr>
          </a:lstStyle>
          <a:p>
            <a:r>
              <a:rPr lang="en-US"/>
              <a:t>Click to edit Master subtitle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UoM-Pbs">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254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p:nvPr>
        </p:nvSpPr>
        <p:spPr/>
        <p:txBody>
          <a:bodyPr/>
          <a:lstStyle>
            <a:lvl1pPr algn="r">
              <a:defRPr sz="3200"/>
            </a:lvl1pPr>
          </a:lstStyle>
          <a:p>
            <a:r>
              <a:rPr lang="en-US" dirty="0" smtClean="0"/>
              <a:t>Click to edit Master title style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038350" cy="5711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62650" cy="5711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981200"/>
            <a:ext cx="4000500"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981200"/>
            <a:ext cx="4000500"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113213"/>
            <a:ext cx="4000500"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UoM-Pbs-2">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127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hasCustomPrompt="1"/>
          </p:nvPr>
        </p:nvSpPr>
        <p:spPr>
          <a:xfrm>
            <a:off x="2513013" y="469901"/>
            <a:ext cx="6227762" cy="571500"/>
          </a:xfrm>
        </p:spPr>
        <p:txBody>
          <a:bodyPr/>
          <a:lstStyle>
            <a:lvl1pPr algn="r">
              <a:defRPr sz="3200" baseline="0"/>
            </a:lvl1pPr>
          </a:lstStyle>
          <a:p>
            <a:r>
              <a:rPr lang="en-US" dirty="0" smtClean="0"/>
              <a:t>Click to edit title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E1794286-0581-4674-BEC4-055C947B74C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80DC617C-A447-43A3-9F31-DF5947E27248}"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5650"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FC4499A-6DE3-4398-96FA-A387B58C079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endParaRPr lang="en-GB"/>
          </a:p>
        </p:txBody>
      </p:sp>
      <p:sp>
        <p:nvSpPr>
          <p:cNvPr id="8" name="Rectangle 6"/>
          <p:cNvSpPr>
            <a:spLocks noGrp="1" noChangeArrowheads="1"/>
          </p:cNvSpPr>
          <p:nvPr>
            <p:ph type="ftr" sz="quarter" idx="11"/>
          </p:nvPr>
        </p:nvSpPr>
        <p:spPr>
          <a:ln/>
        </p:spPr>
        <p:txBody>
          <a:bodyPr/>
          <a:lstStyle>
            <a:lvl1pPr>
              <a:defRPr/>
            </a:lvl1pPr>
          </a:lstStyle>
          <a:p>
            <a:r>
              <a:rPr lang="en-GB"/>
              <a:t>EUNIS 2004</a:t>
            </a:r>
          </a:p>
        </p:txBody>
      </p:sp>
      <p:sp>
        <p:nvSpPr>
          <p:cNvPr id="9" name="Rectangle 7"/>
          <p:cNvSpPr>
            <a:spLocks noGrp="1" noChangeArrowheads="1"/>
          </p:cNvSpPr>
          <p:nvPr>
            <p:ph type="sldNum" sz="quarter" idx="12"/>
          </p:nvPr>
        </p:nvSpPr>
        <p:spPr>
          <a:ln/>
        </p:spPr>
        <p:txBody>
          <a:bodyPr/>
          <a:lstStyle>
            <a:lvl1pPr>
              <a:defRPr/>
            </a:lvl1pPr>
          </a:lstStyle>
          <a:p>
            <a:fld id="{A9FED37D-1DE9-45BD-B7A1-ED6250CBDE8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endParaRPr lang="en-GB"/>
          </a:p>
        </p:txBody>
      </p:sp>
      <p:sp>
        <p:nvSpPr>
          <p:cNvPr id="4" name="Rectangle 6"/>
          <p:cNvSpPr>
            <a:spLocks noGrp="1" noChangeArrowheads="1"/>
          </p:cNvSpPr>
          <p:nvPr>
            <p:ph type="ftr" sz="quarter" idx="11"/>
          </p:nvPr>
        </p:nvSpPr>
        <p:spPr>
          <a:ln/>
        </p:spPr>
        <p:txBody>
          <a:bodyPr/>
          <a:lstStyle>
            <a:lvl1pPr>
              <a:defRPr/>
            </a:lvl1pPr>
          </a:lstStyle>
          <a:p>
            <a:r>
              <a:rPr lang="en-GB"/>
              <a:t>EUNIS 2004</a:t>
            </a:r>
          </a:p>
        </p:txBody>
      </p:sp>
      <p:sp>
        <p:nvSpPr>
          <p:cNvPr id="5" name="Rectangle 7"/>
          <p:cNvSpPr>
            <a:spLocks noGrp="1" noChangeArrowheads="1"/>
          </p:cNvSpPr>
          <p:nvPr>
            <p:ph type="sldNum" sz="quarter" idx="12"/>
          </p:nvPr>
        </p:nvSpPr>
        <p:spPr>
          <a:ln/>
        </p:spPr>
        <p:txBody>
          <a:bodyPr/>
          <a:lstStyle>
            <a:lvl1pPr>
              <a:defRPr/>
            </a:lvl1pPr>
          </a:lstStyle>
          <a:p>
            <a:fld id="{A5AFF148-7E1B-4BED-A456-3ECBE506FAA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endParaRPr lang="en-GB"/>
          </a:p>
        </p:txBody>
      </p:sp>
      <p:sp>
        <p:nvSpPr>
          <p:cNvPr id="3" name="Rectangle 6"/>
          <p:cNvSpPr>
            <a:spLocks noGrp="1" noChangeArrowheads="1"/>
          </p:cNvSpPr>
          <p:nvPr>
            <p:ph type="ftr" sz="quarter" idx="11"/>
          </p:nvPr>
        </p:nvSpPr>
        <p:spPr>
          <a:ln/>
        </p:spPr>
        <p:txBody>
          <a:bodyPr/>
          <a:lstStyle>
            <a:lvl1pPr>
              <a:defRPr/>
            </a:lvl1pPr>
          </a:lstStyle>
          <a:p>
            <a:r>
              <a:rPr lang="en-GB"/>
              <a:t>EUNIS 2004</a:t>
            </a:r>
          </a:p>
        </p:txBody>
      </p:sp>
      <p:sp>
        <p:nvSpPr>
          <p:cNvPr id="4" name="Rectangle 7"/>
          <p:cNvSpPr>
            <a:spLocks noGrp="1" noChangeArrowheads="1"/>
          </p:cNvSpPr>
          <p:nvPr>
            <p:ph type="sldNum" sz="quarter" idx="12"/>
          </p:nvPr>
        </p:nvSpPr>
        <p:spPr>
          <a:ln/>
        </p:spPr>
        <p:txBody>
          <a:bodyPr/>
          <a:lstStyle>
            <a:lvl1pPr>
              <a:defRPr/>
            </a:lvl1pPr>
          </a:lstStyle>
          <a:p>
            <a:fld id="{C296F8E4-A065-4CDC-9949-8B1B3E34D646}"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UOM_4COL-WTH"/>
          <p:cNvPicPr>
            <a:picLocks noChangeAspect="1" noChangeArrowheads="1"/>
          </p:cNvPicPr>
          <p:nvPr/>
        </p:nvPicPr>
        <p:blipFill>
          <a:blip r:embed="rId16" cstate="print"/>
          <a:srcRect l="5815" t="13000"/>
          <a:stretch>
            <a:fillRect/>
          </a:stretch>
        </p:blipFill>
        <p:spPr bwMode="auto">
          <a:xfrm>
            <a:off x="0" y="0"/>
            <a:ext cx="2339975" cy="19335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2411413" y="152401"/>
            <a:ext cx="6227762" cy="82550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755650" y="1143000"/>
            <a:ext cx="7943850" cy="5165725"/>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p:txBody>
      </p:sp>
      <p:sp>
        <p:nvSpPr>
          <p:cNvPr id="294917" name="Rectangle 5"/>
          <p:cNvSpPr>
            <a:spLocks noGrp="1" noChangeArrowheads="1"/>
          </p:cNvSpPr>
          <p:nvPr>
            <p:ph type="dt" sz="half" idx="2"/>
          </p:nvPr>
        </p:nvSpPr>
        <p:spPr bwMode="auto">
          <a:xfrm>
            <a:off x="762000" y="6453188"/>
            <a:ext cx="3017838" cy="268287"/>
          </a:xfrm>
          <a:prstGeom prst="rect">
            <a:avLst/>
          </a:prstGeom>
          <a:noFill/>
          <a:ln w="9525">
            <a:noFill/>
            <a:miter lim="800000"/>
            <a:headEnd/>
            <a:tailEnd/>
          </a:ln>
          <a:effectLst/>
        </p:spPr>
        <p:txBody>
          <a:bodyPr vert="horz" wrap="square" lIns="0" tIns="43637" rIns="87272" bIns="43637" numCol="1" anchor="b" anchorCtr="0" compatLnSpc="1">
            <a:prstTxWarp prst="textNoShape">
              <a:avLst/>
            </a:prstTxWarp>
          </a:bodyPr>
          <a:lstStyle>
            <a:lvl1pPr>
              <a:spcBef>
                <a:spcPct val="0"/>
              </a:spcBef>
              <a:defRPr sz="800">
                <a:latin typeface="Verdana" pitchFamily="34" charset="0"/>
              </a:defRPr>
            </a:lvl1pPr>
          </a:lstStyle>
          <a:p>
            <a:endParaRPr lang="en-GB"/>
          </a:p>
        </p:txBody>
      </p:sp>
      <p:sp>
        <p:nvSpPr>
          <p:cNvPr id="294918" name="Rectangle 6"/>
          <p:cNvSpPr>
            <a:spLocks noGrp="1" noChangeArrowheads="1"/>
          </p:cNvSpPr>
          <p:nvPr>
            <p:ph type="ftr" sz="quarter" idx="3"/>
          </p:nvPr>
        </p:nvSpPr>
        <p:spPr bwMode="auto">
          <a:xfrm>
            <a:off x="3132138" y="6453188"/>
            <a:ext cx="2879725" cy="268287"/>
          </a:xfrm>
          <a:prstGeom prst="rect">
            <a:avLst/>
          </a:prstGeom>
          <a:noFill/>
          <a:ln w="9525">
            <a:noFill/>
            <a:miter lim="800000"/>
            <a:headEnd/>
            <a:tailEnd/>
          </a:ln>
          <a:effectLst/>
        </p:spPr>
        <p:txBody>
          <a:bodyPr vert="horz" wrap="square" lIns="87272" tIns="43637" rIns="87272" bIns="43637" numCol="1" anchor="b" anchorCtr="1" compatLnSpc="1">
            <a:prstTxWarp prst="textNoShape">
              <a:avLst/>
            </a:prstTxWarp>
          </a:bodyPr>
          <a:lstStyle>
            <a:lvl1pPr algn="ctr">
              <a:spcBef>
                <a:spcPct val="0"/>
              </a:spcBef>
              <a:defRPr sz="800">
                <a:latin typeface="Verdana" pitchFamily="34" charset="0"/>
              </a:defRPr>
            </a:lvl1pPr>
          </a:lstStyle>
          <a:p>
            <a:r>
              <a:rPr lang="en-GB"/>
              <a:t>EUNIS 2004</a:t>
            </a:r>
          </a:p>
        </p:txBody>
      </p:sp>
      <p:sp>
        <p:nvSpPr>
          <p:cNvPr id="294919" name="Rectangle 7"/>
          <p:cNvSpPr>
            <a:spLocks noGrp="1" noChangeArrowheads="1"/>
          </p:cNvSpPr>
          <p:nvPr>
            <p:ph type="sldNum" sz="quarter" idx="4"/>
          </p:nvPr>
        </p:nvSpPr>
        <p:spPr bwMode="auto">
          <a:xfrm>
            <a:off x="6553200" y="6453188"/>
            <a:ext cx="2133600" cy="268287"/>
          </a:xfrm>
          <a:prstGeom prst="rect">
            <a:avLst/>
          </a:prstGeom>
          <a:noFill/>
          <a:ln w="9525">
            <a:noFill/>
            <a:miter lim="800000"/>
            <a:headEnd/>
            <a:tailEnd/>
          </a:ln>
          <a:effectLst/>
        </p:spPr>
        <p:txBody>
          <a:bodyPr vert="horz" wrap="square" lIns="87272" tIns="43637" rIns="0" bIns="43637" numCol="1" anchor="b" anchorCtr="0" compatLnSpc="1">
            <a:prstTxWarp prst="textNoShape">
              <a:avLst/>
            </a:prstTxWarp>
          </a:bodyPr>
          <a:lstStyle>
            <a:lvl1pPr algn="r">
              <a:spcBef>
                <a:spcPct val="0"/>
              </a:spcBef>
              <a:defRPr sz="1400" b="1">
                <a:latin typeface="Verdana" pitchFamily="34" charset="0"/>
              </a:defRPr>
            </a:lvl1pPr>
          </a:lstStyle>
          <a:p>
            <a:fld id="{03C03BD0-2B41-43B0-8943-8714FFD5F03B}" type="slidenum">
              <a:rPr lang="en-GB"/>
              <a:pPr/>
              <a:t>‹#›</a:t>
            </a:fld>
            <a:endParaRPr lang="en-GB"/>
          </a:p>
        </p:txBody>
      </p:sp>
      <p:sp>
        <p:nvSpPr>
          <p:cNvPr id="294920" name="Line 8"/>
          <p:cNvSpPr>
            <a:spLocks noChangeShapeType="1"/>
          </p:cNvSpPr>
          <p:nvPr/>
        </p:nvSpPr>
        <p:spPr bwMode="auto">
          <a:xfrm>
            <a:off x="768350" y="1068388"/>
            <a:ext cx="7897813" cy="0"/>
          </a:xfrm>
          <a:prstGeom prst="line">
            <a:avLst/>
          </a:prstGeom>
          <a:noFill/>
          <a:ln w="28575">
            <a:solidFill>
              <a:srgbClr val="6D009D"/>
            </a:solidFill>
            <a:round/>
            <a:headEnd type="diamond" w="lg" len="lg"/>
            <a:tailEnd/>
          </a:ln>
          <a:effectLst/>
        </p:spPr>
        <p:txBody>
          <a:bodyPr/>
          <a:lstStyle/>
          <a:p>
            <a:pPr>
              <a:defRPr/>
            </a:pPr>
            <a:endParaRPr lang="en-US"/>
          </a:p>
        </p:txBody>
      </p:sp>
      <p:sp>
        <p:nvSpPr>
          <p:cNvPr id="294921" name="Line 9"/>
          <p:cNvSpPr>
            <a:spLocks noChangeShapeType="1"/>
          </p:cNvSpPr>
          <p:nvPr/>
        </p:nvSpPr>
        <p:spPr bwMode="auto">
          <a:xfrm flipV="1">
            <a:off x="755650" y="63976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8" r:id="rId1"/>
    <p:sldLayoutId id="2147483720" r:id="rId2"/>
    <p:sldLayoutId id="2147483721"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iming>
    <p:tnLst>
      <p:par>
        <p:cTn id="1" dur="indefinite" restart="never" nodeType="tmRoot"/>
      </p:par>
    </p:tnLst>
  </p:timing>
  <p:hf hdr="0" ftr="0" dt="0"/>
  <p:txStyles>
    <p:titleStyle>
      <a:lvl1pPr algn="l" defTabSz="873125" rtl="0" eaLnBrk="0" fontAlgn="base" hangingPunct="0">
        <a:spcBef>
          <a:spcPct val="0"/>
        </a:spcBef>
        <a:spcAft>
          <a:spcPct val="0"/>
        </a:spcAft>
        <a:defRPr sz="2800" b="1">
          <a:solidFill>
            <a:schemeClr val="tx2"/>
          </a:solidFill>
          <a:latin typeface="+mj-lt"/>
          <a:ea typeface="+mj-ea"/>
          <a:cs typeface="+mj-cs"/>
        </a:defRPr>
      </a:lvl1pPr>
      <a:lvl2pPr algn="l" defTabSz="873125" rtl="0" eaLnBrk="0" fontAlgn="base" hangingPunct="0">
        <a:spcBef>
          <a:spcPct val="0"/>
        </a:spcBef>
        <a:spcAft>
          <a:spcPct val="0"/>
        </a:spcAft>
        <a:defRPr sz="2800" b="1">
          <a:solidFill>
            <a:schemeClr val="tx2"/>
          </a:solidFill>
          <a:latin typeface="Verdana" pitchFamily="34" charset="0"/>
        </a:defRPr>
      </a:lvl2pPr>
      <a:lvl3pPr algn="l" defTabSz="873125" rtl="0" eaLnBrk="0" fontAlgn="base" hangingPunct="0">
        <a:spcBef>
          <a:spcPct val="0"/>
        </a:spcBef>
        <a:spcAft>
          <a:spcPct val="0"/>
        </a:spcAft>
        <a:defRPr sz="2800" b="1">
          <a:solidFill>
            <a:schemeClr val="tx2"/>
          </a:solidFill>
          <a:latin typeface="Verdana" pitchFamily="34" charset="0"/>
        </a:defRPr>
      </a:lvl3pPr>
      <a:lvl4pPr algn="l" defTabSz="873125" rtl="0" eaLnBrk="0" fontAlgn="base" hangingPunct="0">
        <a:spcBef>
          <a:spcPct val="0"/>
        </a:spcBef>
        <a:spcAft>
          <a:spcPct val="0"/>
        </a:spcAft>
        <a:defRPr sz="2800" b="1">
          <a:solidFill>
            <a:schemeClr val="tx2"/>
          </a:solidFill>
          <a:latin typeface="Verdana" pitchFamily="34" charset="0"/>
        </a:defRPr>
      </a:lvl4pPr>
      <a:lvl5pPr algn="l" defTabSz="873125" rtl="0" eaLnBrk="0" fontAlgn="base" hangingPunct="0">
        <a:spcBef>
          <a:spcPct val="0"/>
        </a:spcBef>
        <a:spcAft>
          <a:spcPct val="0"/>
        </a:spcAft>
        <a:defRPr sz="2800" b="1">
          <a:solidFill>
            <a:schemeClr val="tx2"/>
          </a:solidFill>
          <a:latin typeface="Verdana" pitchFamily="34" charset="0"/>
        </a:defRPr>
      </a:lvl5pPr>
      <a:lvl6pPr marL="457200" algn="l" defTabSz="873125" rtl="0" fontAlgn="base">
        <a:spcBef>
          <a:spcPct val="0"/>
        </a:spcBef>
        <a:spcAft>
          <a:spcPct val="0"/>
        </a:spcAft>
        <a:defRPr sz="2800" b="1">
          <a:solidFill>
            <a:schemeClr val="tx2"/>
          </a:solidFill>
          <a:latin typeface="Verdana" pitchFamily="34" charset="0"/>
        </a:defRPr>
      </a:lvl6pPr>
      <a:lvl7pPr marL="914400" algn="l" defTabSz="873125" rtl="0" fontAlgn="base">
        <a:spcBef>
          <a:spcPct val="0"/>
        </a:spcBef>
        <a:spcAft>
          <a:spcPct val="0"/>
        </a:spcAft>
        <a:defRPr sz="2800" b="1">
          <a:solidFill>
            <a:schemeClr val="tx2"/>
          </a:solidFill>
          <a:latin typeface="Verdana" pitchFamily="34" charset="0"/>
        </a:defRPr>
      </a:lvl7pPr>
      <a:lvl8pPr marL="1371600" algn="l" defTabSz="873125" rtl="0" fontAlgn="base">
        <a:spcBef>
          <a:spcPct val="0"/>
        </a:spcBef>
        <a:spcAft>
          <a:spcPct val="0"/>
        </a:spcAft>
        <a:defRPr sz="2800" b="1">
          <a:solidFill>
            <a:schemeClr val="tx2"/>
          </a:solidFill>
          <a:latin typeface="Verdana" pitchFamily="34" charset="0"/>
        </a:defRPr>
      </a:lvl8pPr>
      <a:lvl9pPr marL="1828800" algn="l" defTabSz="873125" rtl="0" fontAlgn="base">
        <a:spcBef>
          <a:spcPct val="0"/>
        </a:spcBef>
        <a:spcAft>
          <a:spcPct val="0"/>
        </a:spcAft>
        <a:defRPr sz="2800" b="1">
          <a:solidFill>
            <a:schemeClr val="tx2"/>
          </a:solidFill>
          <a:latin typeface="Verdana" pitchFamily="34" charset="0"/>
        </a:defRPr>
      </a:lvl9pPr>
    </p:titleStyle>
    <p:bodyStyle>
      <a:lvl1pPr marL="327025" indent="-327025" algn="l" defTabSz="873125" rtl="0" eaLnBrk="0" fontAlgn="base" hangingPunct="0">
        <a:lnSpc>
          <a:spcPct val="120000"/>
        </a:lnSpc>
        <a:spcBef>
          <a:spcPct val="0"/>
        </a:spcBef>
        <a:spcAft>
          <a:spcPct val="0"/>
        </a:spcAft>
        <a:buClr>
          <a:srgbClr val="6D009D"/>
        </a:buClr>
        <a:buSzPct val="150000"/>
        <a:buFont typeface="Wingdings" pitchFamily="2" charset="2"/>
        <a:buChar char="§"/>
        <a:defRPr sz="2400">
          <a:solidFill>
            <a:schemeClr val="tx1"/>
          </a:solidFill>
          <a:latin typeface="+mn-lt"/>
          <a:ea typeface="+mn-ea"/>
          <a:cs typeface="+mn-cs"/>
        </a:defRPr>
      </a:lvl1pPr>
      <a:lvl2pPr marL="709613" indent="-273050" algn="l" defTabSz="873125" rtl="0" eaLnBrk="0" fontAlgn="base" hangingPunct="0">
        <a:lnSpc>
          <a:spcPct val="120000"/>
        </a:lnSpc>
        <a:spcBef>
          <a:spcPct val="0"/>
        </a:spcBef>
        <a:spcAft>
          <a:spcPct val="0"/>
        </a:spcAft>
        <a:buClr>
          <a:srgbClr val="6D009D"/>
        </a:buClr>
        <a:buSzPct val="120000"/>
        <a:buChar char="•"/>
        <a:defRPr sz="2000">
          <a:solidFill>
            <a:schemeClr val="tx1"/>
          </a:solidFill>
          <a:latin typeface="+mn-lt"/>
        </a:defRPr>
      </a:lvl2pPr>
      <a:lvl3pPr marL="1090613" indent="-217488" algn="l" defTabSz="873125" rtl="0" eaLnBrk="0" fontAlgn="base" hangingPunct="0">
        <a:lnSpc>
          <a:spcPct val="120000"/>
        </a:lnSpc>
        <a:spcBef>
          <a:spcPct val="0"/>
        </a:spcBef>
        <a:spcAft>
          <a:spcPct val="0"/>
        </a:spcAft>
        <a:buClr>
          <a:srgbClr val="6D009D"/>
        </a:buClr>
        <a:buChar char="•"/>
        <a:defRPr>
          <a:solidFill>
            <a:schemeClr val="tx1"/>
          </a:solidFill>
          <a:latin typeface="+mn-lt"/>
        </a:defRPr>
      </a:lvl3pPr>
      <a:lvl4pPr marL="1527175" indent="-217488" algn="l" defTabSz="873125" rtl="0" eaLnBrk="0" fontAlgn="base" hangingPunct="0">
        <a:lnSpc>
          <a:spcPct val="120000"/>
        </a:lnSpc>
        <a:spcBef>
          <a:spcPct val="0"/>
        </a:spcBef>
        <a:spcAft>
          <a:spcPct val="0"/>
        </a:spcAft>
        <a:buChar char="–"/>
        <a:defRPr sz="1600">
          <a:solidFill>
            <a:schemeClr val="tx1"/>
          </a:solidFill>
          <a:latin typeface="+mn-lt"/>
        </a:defRPr>
      </a:lvl4pPr>
      <a:lvl5pPr marL="1963738" indent="-219075" algn="l" defTabSz="873125" rtl="0" eaLnBrk="0" fontAlgn="base" hangingPunct="0">
        <a:lnSpc>
          <a:spcPct val="120000"/>
        </a:lnSpc>
        <a:spcBef>
          <a:spcPct val="0"/>
        </a:spcBef>
        <a:spcAft>
          <a:spcPct val="0"/>
        </a:spcAft>
        <a:buChar char="»"/>
        <a:defRPr sz="1600">
          <a:solidFill>
            <a:schemeClr val="tx1"/>
          </a:solidFill>
          <a:latin typeface="+mn-lt"/>
        </a:defRPr>
      </a:lvl5pPr>
      <a:lvl6pPr marL="2420938" indent="-219075" algn="l" defTabSz="873125" rtl="0" fontAlgn="base">
        <a:lnSpc>
          <a:spcPct val="120000"/>
        </a:lnSpc>
        <a:spcBef>
          <a:spcPct val="0"/>
        </a:spcBef>
        <a:spcAft>
          <a:spcPct val="0"/>
        </a:spcAft>
        <a:buChar char="»"/>
        <a:defRPr sz="1600">
          <a:solidFill>
            <a:schemeClr val="tx1"/>
          </a:solidFill>
          <a:latin typeface="+mn-lt"/>
        </a:defRPr>
      </a:lvl6pPr>
      <a:lvl7pPr marL="2878138" indent="-219075" algn="l" defTabSz="873125" rtl="0" fontAlgn="base">
        <a:lnSpc>
          <a:spcPct val="120000"/>
        </a:lnSpc>
        <a:spcBef>
          <a:spcPct val="0"/>
        </a:spcBef>
        <a:spcAft>
          <a:spcPct val="0"/>
        </a:spcAft>
        <a:buChar char="»"/>
        <a:defRPr sz="1600">
          <a:solidFill>
            <a:schemeClr val="tx1"/>
          </a:solidFill>
          <a:latin typeface="+mn-lt"/>
        </a:defRPr>
      </a:lvl7pPr>
      <a:lvl8pPr marL="3335338" indent="-219075" algn="l" defTabSz="873125" rtl="0" fontAlgn="base">
        <a:lnSpc>
          <a:spcPct val="120000"/>
        </a:lnSpc>
        <a:spcBef>
          <a:spcPct val="0"/>
        </a:spcBef>
        <a:spcAft>
          <a:spcPct val="0"/>
        </a:spcAft>
        <a:buChar char="»"/>
        <a:defRPr sz="1600">
          <a:solidFill>
            <a:schemeClr val="tx1"/>
          </a:solidFill>
          <a:latin typeface="+mn-lt"/>
        </a:defRPr>
      </a:lvl8pPr>
      <a:lvl9pPr marL="3792538" indent="-219075" algn="l" defTabSz="873125" rtl="0" fontAlgn="base">
        <a:lnSpc>
          <a:spcPct val="120000"/>
        </a:lnSpc>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Rectangle 2"/>
          <p:cNvSpPr>
            <a:spLocks noChangeArrowheads="1"/>
          </p:cNvSpPr>
          <p:nvPr userDrawn="1"/>
        </p:nvSpPr>
        <p:spPr bwMode="auto">
          <a:xfrm>
            <a:off x="0" y="6165850"/>
            <a:ext cx="9144000" cy="692150"/>
          </a:xfrm>
          <a:prstGeom prst="rect">
            <a:avLst/>
          </a:prstGeom>
          <a:solidFill>
            <a:srgbClr val="FF0000"/>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533400" y="381000"/>
            <a:ext cx="8153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533400" y="1981200"/>
            <a:ext cx="8153400"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4133" name="Line 5"/>
          <p:cNvSpPr>
            <a:spLocks noChangeShapeType="1"/>
          </p:cNvSpPr>
          <p:nvPr/>
        </p:nvSpPr>
        <p:spPr bwMode="auto">
          <a:xfrm>
            <a:off x="539750" y="1484313"/>
            <a:ext cx="8135938" cy="0"/>
          </a:xfrm>
          <a:prstGeom prst="line">
            <a:avLst/>
          </a:prstGeom>
          <a:noFill/>
          <a:ln w="28575">
            <a:solidFill>
              <a:srgbClr val="CC0000"/>
            </a:solidFill>
            <a:round/>
            <a:headEnd type="diamond" w="lg" len="lg"/>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9"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Verdana" pitchFamily="34" charset="0"/>
        </a:defRPr>
      </a:lvl2pPr>
      <a:lvl3pPr algn="l" rtl="0" eaLnBrk="0" fontAlgn="base" hangingPunct="0">
        <a:spcBef>
          <a:spcPct val="0"/>
        </a:spcBef>
        <a:spcAft>
          <a:spcPct val="0"/>
        </a:spcAft>
        <a:defRPr sz="2800" b="1">
          <a:solidFill>
            <a:schemeClr val="tx1"/>
          </a:solidFill>
          <a:latin typeface="Verdana" pitchFamily="34" charset="0"/>
        </a:defRPr>
      </a:lvl3pPr>
      <a:lvl4pPr algn="l" rtl="0" eaLnBrk="0" fontAlgn="base" hangingPunct="0">
        <a:spcBef>
          <a:spcPct val="0"/>
        </a:spcBef>
        <a:spcAft>
          <a:spcPct val="0"/>
        </a:spcAft>
        <a:defRPr sz="2800" b="1">
          <a:solidFill>
            <a:schemeClr val="tx1"/>
          </a:solidFill>
          <a:latin typeface="Verdana" pitchFamily="34" charset="0"/>
        </a:defRPr>
      </a:lvl4pPr>
      <a:lvl5pPr algn="l" rtl="0" eaLnBrk="0" fontAlgn="base" hangingPunct="0">
        <a:spcBef>
          <a:spcPct val="0"/>
        </a:spcBef>
        <a:spcAft>
          <a:spcPct val="0"/>
        </a:spcAft>
        <a:defRPr sz="2800" b="1">
          <a:solidFill>
            <a:schemeClr val="tx1"/>
          </a:solidFill>
          <a:latin typeface="Verdana" pitchFamily="34" charset="0"/>
        </a:defRPr>
      </a:lvl5pPr>
      <a:lvl6pPr marL="457200" algn="l" rtl="0" eaLnBrk="0" fontAlgn="base" hangingPunct="0">
        <a:spcBef>
          <a:spcPct val="0"/>
        </a:spcBef>
        <a:spcAft>
          <a:spcPct val="0"/>
        </a:spcAft>
        <a:defRPr sz="2800" b="1">
          <a:solidFill>
            <a:schemeClr val="tx1"/>
          </a:solidFill>
          <a:latin typeface="Verdana" pitchFamily="34" charset="0"/>
        </a:defRPr>
      </a:lvl6pPr>
      <a:lvl7pPr marL="914400" algn="l" rtl="0" eaLnBrk="0" fontAlgn="base" hangingPunct="0">
        <a:spcBef>
          <a:spcPct val="0"/>
        </a:spcBef>
        <a:spcAft>
          <a:spcPct val="0"/>
        </a:spcAft>
        <a:defRPr sz="2800" b="1">
          <a:solidFill>
            <a:schemeClr val="tx1"/>
          </a:solidFill>
          <a:latin typeface="Verdana" pitchFamily="34" charset="0"/>
        </a:defRPr>
      </a:lvl7pPr>
      <a:lvl8pPr marL="1371600" algn="l" rtl="0" eaLnBrk="0" fontAlgn="base" hangingPunct="0">
        <a:spcBef>
          <a:spcPct val="0"/>
        </a:spcBef>
        <a:spcAft>
          <a:spcPct val="0"/>
        </a:spcAft>
        <a:defRPr sz="2800" b="1">
          <a:solidFill>
            <a:schemeClr val="tx1"/>
          </a:solidFill>
          <a:latin typeface="Verdana" pitchFamily="34" charset="0"/>
        </a:defRPr>
      </a:lvl8pPr>
      <a:lvl9pPr marL="1828800" algn="l" rtl="0" eaLnBrk="0" fontAlgn="base" hangingPunct="0">
        <a:spcBef>
          <a:spcPct val="0"/>
        </a:spcBef>
        <a:spcAft>
          <a:spcPct val="0"/>
        </a:spcAft>
        <a:defRPr sz="28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CC0000"/>
        </a:buClr>
        <a:buSzPct val="75000"/>
        <a:buFont typeface="Wingdings" pitchFamily="2" charset="2"/>
        <a:buChar char="o"/>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CC0000"/>
        </a:buClr>
        <a:buSzPct val="75000"/>
        <a:buFont typeface="Wingdings" pitchFamily="2" charset="2"/>
        <a:buChar char="è"/>
        <a:defRPr sz="2000">
          <a:solidFill>
            <a:schemeClr val="tx2"/>
          </a:solidFill>
          <a:latin typeface="+mn-lt"/>
        </a:defRPr>
      </a:lvl2pPr>
      <a:lvl3pPr marL="1143000" indent="-228600" algn="l" rtl="0" eaLnBrk="0" fontAlgn="base" hangingPunct="0">
        <a:spcBef>
          <a:spcPct val="20000"/>
        </a:spcBef>
        <a:spcAft>
          <a:spcPct val="0"/>
        </a:spcAft>
        <a:buClr>
          <a:srgbClr val="CC0000"/>
        </a:buClr>
        <a:buSzPct val="75000"/>
        <a:buFont typeface="Wingdings" pitchFamily="2" charset="2"/>
        <a:buChar char="Ü"/>
        <a:defRPr>
          <a:solidFill>
            <a:schemeClr val="tx2"/>
          </a:solidFill>
          <a:latin typeface="+mn-lt"/>
        </a:defRPr>
      </a:lvl3pPr>
      <a:lvl4pPr marL="1600200" indent="-228600" algn="l" rtl="0" eaLnBrk="0" fontAlgn="base" hangingPunct="0">
        <a:spcBef>
          <a:spcPct val="20000"/>
        </a:spcBef>
        <a:spcAft>
          <a:spcPct val="0"/>
        </a:spcAft>
        <a:buClr>
          <a:srgbClr val="CC0000"/>
        </a:buClr>
        <a:buSzPct val="75000"/>
        <a:buFont typeface="Wingdings" pitchFamily="2" charset="2"/>
        <a:buChar char="²"/>
        <a:defRPr sz="1600">
          <a:solidFill>
            <a:schemeClr val="tx2"/>
          </a:solidFill>
          <a:latin typeface="+mn-lt"/>
        </a:defRPr>
      </a:lvl4pPr>
      <a:lvl5pPr marL="2057400" indent="-228600" algn="l" rtl="0" eaLnBrk="0" fontAlgn="base" hangingPunct="0">
        <a:spcBef>
          <a:spcPct val="20000"/>
        </a:spcBef>
        <a:spcAft>
          <a:spcPct val="0"/>
        </a:spcAft>
        <a:buClr>
          <a:srgbClr val="CC0000"/>
        </a:buClr>
        <a:buSzPct val="75000"/>
        <a:buChar char="»"/>
        <a:defRPr sz="1400">
          <a:solidFill>
            <a:schemeClr val="tx2"/>
          </a:solidFill>
          <a:latin typeface="+mn-lt"/>
        </a:defRPr>
      </a:lvl5pPr>
      <a:lvl6pPr marL="2514600" indent="-228600" algn="l" rtl="0" eaLnBrk="0" fontAlgn="base" hangingPunct="0">
        <a:spcBef>
          <a:spcPct val="20000"/>
        </a:spcBef>
        <a:spcAft>
          <a:spcPct val="0"/>
        </a:spcAft>
        <a:buClr>
          <a:srgbClr val="CC0000"/>
        </a:buClr>
        <a:buSzPct val="75000"/>
        <a:buChar char="»"/>
        <a:defRPr sz="1400">
          <a:solidFill>
            <a:schemeClr val="tx2"/>
          </a:solidFill>
          <a:latin typeface="+mn-lt"/>
        </a:defRPr>
      </a:lvl6pPr>
      <a:lvl7pPr marL="2971800" indent="-228600" algn="l" rtl="0" eaLnBrk="0" fontAlgn="base" hangingPunct="0">
        <a:spcBef>
          <a:spcPct val="20000"/>
        </a:spcBef>
        <a:spcAft>
          <a:spcPct val="0"/>
        </a:spcAft>
        <a:buClr>
          <a:srgbClr val="CC0000"/>
        </a:buClr>
        <a:buSzPct val="75000"/>
        <a:buChar char="»"/>
        <a:defRPr sz="1400">
          <a:solidFill>
            <a:schemeClr val="tx2"/>
          </a:solidFill>
          <a:latin typeface="+mn-lt"/>
        </a:defRPr>
      </a:lvl7pPr>
      <a:lvl8pPr marL="3429000" indent="-228600" algn="l" rtl="0" eaLnBrk="0" fontAlgn="base" hangingPunct="0">
        <a:spcBef>
          <a:spcPct val="20000"/>
        </a:spcBef>
        <a:spcAft>
          <a:spcPct val="0"/>
        </a:spcAft>
        <a:buClr>
          <a:srgbClr val="CC0000"/>
        </a:buClr>
        <a:buSzPct val="75000"/>
        <a:buChar char="»"/>
        <a:defRPr sz="1400">
          <a:solidFill>
            <a:schemeClr val="tx2"/>
          </a:solidFill>
          <a:latin typeface="+mn-lt"/>
        </a:defRPr>
      </a:lvl8pPr>
      <a:lvl9pPr marL="3886200" indent="-228600" algn="l" rtl="0" eaLnBrk="0" fontAlgn="base" hangingPunct="0">
        <a:spcBef>
          <a:spcPct val="20000"/>
        </a:spcBef>
        <a:spcAft>
          <a:spcPct val="0"/>
        </a:spcAft>
        <a:buClr>
          <a:srgbClr val="CC0000"/>
        </a:buClr>
        <a:buSzPct val="75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7" descr="TUOM_4COL-WTH"/>
          <p:cNvPicPr>
            <a:picLocks noChangeAspect="1" noChangeArrowheads="1"/>
          </p:cNvPicPr>
          <p:nvPr/>
        </p:nvPicPr>
        <p:blipFill>
          <a:blip r:embed="rId3" cstate="print"/>
          <a:srcRect l="5815" t="13000"/>
          <a:stretch>
            <a:fillRect/>
          </a:stretch>
        </p:blipFill>
        <p:spPr bwMode="auto">
          <a:xfrm>
            <a:off x="0" y="0"/>
            <a:ext cx="2555875" cy="2112963"/>
          </a:xfrm>
          <a:prstGeom prst="rect">
            <a:avLst/>
          </a:prstGeom>
          <a:noFill/>
          <a:ln w="9525">
            <a:noFill/>
            <a:miter lim="800000"/>
            <a:headEnd/>
            <a:tailEnd/>
          </a:ln>
        </p:spPr>
      </p:pic>
      <p:sp>
        <p:nvSpPr>
          <p:cNvPr id="5123" name="Rectangle 2"/>
          <p:cNvSpPr>
            <a:spLocks noGrp="1" noChangeArrowheads="1"/>
          </p:cNvSpPr>
          <p:nvPr>
            <p:ph type="subTitle" idx="1"/>
          </p:nvPr>
        </p:nvSpPr>
        <p:spPr>
          <a:xfrm>
            <a:off x="647700" y="1371600"/>
            <a:ext cx="8280400" cy="939800"/>
          </a:xfrm>
        </p:spPr>
        <p:txBody>
          <a:bodyPr/>
          <a:lstStyle/>
          <a:p>
            <a:pPr algn="ctr">
              <a:lnSpc>
                <a:spcPct val="80000"/>
              </a:lnSpc>
            </a:pPr>
            <a:r>
              <a:rPr lang="en-GB" sz="4400" b="1" dirty="0" smtClean="0">
                <a:solidFill>
                  <a:srgbClr val="7030A0"/>
                </a:solidFill>
              </a:rPr>
              <a:t>GROUP PROJECT WORK</a:t>
            </a:r>
          </a:p>
        </p:txBody>
      </p:sp>
      <p:sp>
        <p:nvSpPr>
          <p:cNvPr id="13" name="TextBox 12"/>
          <p:cNvSpPr txBox="1"/>
          <p:nvPr/>
        </p:nvSpPr>
        <p:spPr>
          <a:xfrm>
            <a:off x="5842000" y="800100"/>
            <a:ext cx="2656496" cy="523220"/>
          </a:xfrm>
          <a:prstGeom prst="rect">
            <a:avLst/>
          </a:prstGeom>
          <a:noFill/>
        </p:spPr>
        <p:txBody>
          <a:bodyPr wrap="none" rtlCol="0">
            <a:spAutoFit/>
          </a:bodyPr>
          <a:lstStyle/>
          <a:p>
            <a:r>
              <a:rPr lang="en-GB" sz="2800" b="1" dirty="0" smtClean="0">
                <a:solidFill>
                  <a:srgbClr val="003399"/>
                </a:solidFill>
                <a:latin typeface="+mn-lt"/>
              </a:rPr>
              <a:t>BMAN61102</a:t>
            </a:r>
          </a:p>
        </p:txBody>
      </p:sp>
      <p:sp>
        <p:nvSpPr>
          <p:cNvPr id="7" name="Subtitle 2"/>
          <p:cNvSpPr txBox="1">
            <a:spLocks/>
          </p:cNvSpPr>
          <p:nvPr/>
        </p:nvSpPr>
        <p:spPr>
          <a:xfrm>
            <a:off x="1041400" y="3009900"/>
            <a:ext cx="7556500" cy="3467100"/>
          </a:xfrm>
          <a:prstGeom prst="rect">
            <a:avLst/>
          </a:prstGeom>
        </p:spPr>
        <p:txBody>
          <a:bodyPr/>
          <a:lstStyle/>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Filippou, Chrysostomos Georgios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Khan, Rayis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Kiousi, Maria</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Paraskevas, Eleftherios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Sampigehalli Anand Murthy, Mahindra</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Udoisang, Blessing Sunday</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Wang, Shulin</a:t>
            </a:r>
          </a:p>
        </p:txBody>
      </p:sp>
      <p:sp>
        <p:nvSpPr>
          <p:cNvPr id="8" name="TextBox 7"/>
          <p:cNvSpPr txBox="1"/>
          <p:nvPr/>
        </p:nvSpPr>
        <p:spPr>
          <a:xfrm>
            <a:off x="1079500" y="2324100"/>
            <a:ext cx="1994457" cy="523220"/>
          </a:xfrm>
          <a:prstGeom prst="rect">
            <a:avLst/>
          </a:prstGeom>
          <a:noFill/>
        </p:spPr>
        <p:txBody>
          <a:bodyPr wrap="none" rtlCol="0">
            <a:spAutoFit/>
          </a:bodyPr>
          <a:lstStyle/>
          <a:p>
            <a:r>
              <a:rPr lang="en-GB" sz="2800" b="1" dirty="0" smtClean="0">
                <a:solidFill>
                  <a:srgbClr val="003399"/>
                </a:solidFill>
                <a:latin typeface="+mn-lt"/>
              </a:rPr>
              <a:t>GROUP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Group Activities - Meetings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10</a:t>
            </a:fld>
            <a:endParaRPr lang="en-GB" dirty="0"/>
          </a:p>
        </p:txBody>
      </p:sp>
      <p:pic>
        <p:nvPicPr>
          <p:cNvPr id="2" name="Picture 2" descr="E:\Documents and Settings\iXeon\My Documents\My Pictures\Copy of Proj-Linear-Collab-Space.png"/>
          <p:cNvPicPr>
            <a:picLocks noChangeAspect="1" noChangeArrowheads="1"/>
          </p:cNvPicPr>
          <p:nvPr/>
        </p:nvPicPr>
        <p:blipFill>
          <a:blip r:embed="rId3" cstate="print"/>
          <a:srcRect l="7598" r="14421"/>
          <a:stretch>
            <a:fillRect/>
          </a:stretch>
        </p:blipFill>
        <p:spPr bwMode="auto">
          <a:xfrm>
            <a:off x="2159000" y="1524000"/>
            <a:ext cx="4953000" cy="3811588"/>
          </a:xfrm>
          <a:prstGeom prst="rect">
            <a:avLst/>
          </a:prstGeom>
          <a:noFill/>
        </p:spPr>
      </p:pic>
      <p:sp>
        <p:nvSpPr>
          <p:cNvPr id="6" name="Subtitle 5"/>
          <p:cNvSpPr>
            <a:spLocks noGrp="1"/>
          </p:cNvSpPr>
          <p:nvPr>
            <p:ph idx="1"/>
          </p:nvPr>
        </p:nvSpPr>
        <p:spPr>
          <a:xfrm>
            <a:off x="755650" y="5426075"/>
            <a:ext cx="8197850" cy="771525"/>
          </a:xfrm>
        </p:spPr>
        <p:txBody>
          <a:bodyPr/>
          <a:lstStyle/>
          <a:p>
            <a:pPr algn="ctr">
              <a:buNone/>
            </a:pPr>
            <a:r>
              <a:rPr lang="en-US" b="1" dirty="0" smtClean="0"/>
              <a:t>Our Meeting Rooms: Collab (in Kilburn) &amp; Precinct Library Study Room</a:t>
            </a:r>
            <a:endParaRPr lang="en-GB"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Group Activities – Tools Used</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11</a:t>
            </a:fld>
            <a:endParaRPr lang="en-GB" dirty="0"/>
          </a:p>
        </p:txBody>
      </p:sp>
      <p:pic>
        <p:nvPicPr>
          <p:cNvPr id="1028" name="Picture 4" descr="E:\Documents and Settings\iXeon\My Documents\My Pictures\Bman-Tools-Used.png"/>
          <p:cNvPicPr>
            <a:picLocks noChangeAspect="1" noChangeArrowheads="1"/>
          </p:cNvPicPr>
          <p:nvPr/>
        </p:nvPicPr>
        <p:blipFill>
          <a:blip r:embed="rId3" cstate="print"/>
          <a:srcRect/>
          <a:stretch>
            <a:fillRect/>
          </a:stretch>
        </p:blipFill>
        <p:spPr bwMode="auto">
          <a:xfrm>
            <a:off x="762000" y="1435100"/>
            <a:ext cx="7798440" cy="42545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PROBLEM FORMULATION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Understanding what is to be done and deciding the best approach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Discussion Points</a:t>
            </a:r>
            <a:endParaRPr lang="en-GB" dirty="0"/>
          </a:p>
        </p:txBody>
      </p:sp>
      <p:sp>
        <p:nvSpPr>
          <p:cNvPr id="6" name="Subtitle 5"/>
          <p:cNvSpPr>
            <a:spLocks noGrp="1"/>
          </p:cNvSpPr>
          <p:nvPr>
            <p:ph idx="1"/>
          </p:nvPr>
        </p:nvSpPr>
        <p:spPr/>
        <p:txBody>
          <a:bodyPr/>
          <a:lstStyle/>
          <a:p>
            <a:endParaRPr lang="en-US" dirty="0" smtClean="0"/>
          </a:p>
          <a:p>
            <a:r>
              <a:rPr lang="en-US" dirty="0" smtClean="0"/>
              <a:t>The Decision Context</a:t>
            </a:r>
          </a:p>
          <a:p>
            <a:r>
              <a:rPr lang="en-US" dirty="0" smtClean="0"/>
              <a:t>The  Objectives</a:t>
            </a:r>
          </a:p>
          <a:p>
            <a:r>
              <a:rPr lang="en-US" dirty="0" smtClean="0"/>
              <a:t>The Decision alternatives</a:t>
            </a:r>
          </a:p>
          <a:p>
            <a:r>
              <a:rPr lang="en-US" dirty="0" smtClean="0"/>
              <a:t>Hierarchical Organisation of Objectives</a:t>
            </a:r>
          </a:p>
          <a:p>
            <a:r>
              <a:rPr lang="en-US" dirty="0" smtClean="0"/>
              <a:t>The Attributes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13</a:t>
            </a:fld>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br>
              <a:rPr lang="en-US" sz="2000" dirty="0" smtClean="0">
                <a:solidFill>
                  <a:schemeClr val="bg2"/>
                </a:solidFill>
              </a:rPr>
            </a:br>
            <a:r>
              <a:rPr lang="en-US" dirty="0" smtClean="0"/>
              <a:t>The Decision Context - 1</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14</a:t>
            </a:fld>
            <a:endParaRPr lang="en-GB" dirty="0"/>
          </a:p>
        </p:txBody>
      </p:sp>
      <p:pic>
        <p:nvPicPr>
          <p:cNvPr id="1026" name="Picture 2" descr="E:\Documents and Settings\iXeon\My Documents\My Pictures\DecisionContext1.png"/>
          <p:cNvPicPr>
            <a:picLocks noChangeAspect="1" noChangeArrowheads="1"/>
          </p:cNvPicPr>
          <p:nvPr/>
        </p:nvPicPr>
        <p:blipFill>
          <a:blip r:embed="rId3" cstate="print"/>
          <a:srcRect t="3460" b="12858"/>
          <a:stretch>
            <a:fillRect/>
          </a:stretch>
        </p:blipFill>
        <p:spPr bwMode="auto">
          <a:xfrm>
            <a:off x="1665288" y="1384300"/>
            <a:ext cx="5827712" cy="4876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Decision Context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The Decision Problem</a:t>
            </a:r>
            <a:br>
              <a:rPr lang="en-US" b="1" dirty="0" smtClean="0"/>
            </a:br>
            <a:r>
              <a:rPr lang="en-US" dirty="0" smtClean="0"/>
              <a:t>To Provide TV &amp; Internet in the House.</a:t>
            </a:r>
          </a:p>
          <a:p>
            <a:r>
              <a:rPr lang="en-US" b="1" dirty="0" smtClean="0"/>
              <a:t>The Decision Makers</a:t>
            </a:r>
            <a:r>
              <a:rPr lang="en-US" dirty="0" smtClean="0"/>
              <a:t/>
            </a:r>
            <a:br>
              <a:rPr lang="en-US" dirty="0" smtClean="0"/>
            </a:br>
            <a:r>
              <a:rPr lang="en-US" dirty="0" smtClean="0"/>
              <a:t>The Group (Also responsible for the Consequences)</a:t>
            </a:r>
          </a:p>
          <a:p>
            <a:r>
              <a:rPr lang="en-US" b="1" dirty="0" smtClean="0"/>
              <a:t>Decision Alternatives</a:t>
            </a:r>
            <a:r>
              <a:rPr lang="en-US" dirty="0" smtClean="0"/>
              <a:t/>
            </a:r>
            <a:br>
              <a:rPr lang="en-US" dirty="0" smtClean="0"/>
            </a:br>
            <a:r>
              <a:rPr lang="en-US" dirty="0" smtClean="0"/>
              <a:t>Market Research on available broadband and TV providers.</a:t>
            </a:r>
          </a:p>
          <a:p>
            <a:r>
              <a:rPr lang="en-US" b="1" dirty="0" smtClean="0"/>
              <a:t>Our Values</a:t>
            </a:r>
            <a:br>
              <a:rPr lang="en-US" b="1" dirty="0" smtClean="0"/>
            </a:br>
            <a:r>
              <a:rPr lang="en-US" dirty="0" smtClean="0"/>
              <a:t>Performance (high priority), Satisfaction, Entertainment, Prompt Attention</a:t>
            </a:r>
          </a:p>
          <a:p>
            <a:endParaRPr lang="en-US" dirty="0" smtClean="0"/>
          </a:p>
          <a:p>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15</a:t>
            </a:fld>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sz="2000" dirty="0" smtClean="0"/>
              <a:t/>
            </a:r>
            <a:br>
              <a:rPr lang="en-US" sz="2000" dirty="0" smtClean="0"/>
            </a:br>
            <a:r>
              <a:rPr lang="en-US" dirty="0" smtClean="0"/>
              <a:t>The Decision Context - 3</a:t>
            </a:r>
            <a:endParaRPr lang="en-GB" dirty="0"/>
          </a:p>
        </p:txBody>
      </p:sp>
      <p:sp>
        <p:nvSpPr>
          <p:cNvPr id="6" name="Subtitle 5"/>
          <p:cNvSpPr>
            <a:spLocks noGrp="1"/>
          </p:cNvSpPr>
          <p:nvPr>
            <p:ph idx="1"/>
          </p:nvPr>
        </p:nvSpPr>
        <p:spPr>
          <a:xfrm>
            <a:off x="755650" y="1069974"/>
            <a:ext cx="8197850" cy="5419725"/>
          </a:xfrm>
        </p:spPr>
        <p:txBody>
          <a:bodyPr/>
          <a:lstStyle/>
          <a:p>
            <a:r>
              <a:rPr lang="en-US" b="1" dirty="0" smtClean="0"/>
              <a:t>The Stakeholders</a:t>
            </a:r>
            <a:br>
              <a:rPr lang="en-US" b="1" dirty="0" smtClean="0"/>
            </a:br>
            <a:r>
              <a:rPr lang="en-US" dirty="0" smtClean="0"/>
              <a:t>Friends, Course mates, Neighbours, Family, Tax Authorities, Licensing Authorities, TV &amp; Broadband companies.</a:t>
            </a:r>
          </a:p>
          <a:p>
            <a:r>
              <a:rPr lang="en-US" b="1" dirty="0" smtClean="0"/>
              <a:t>The Social Context</a:t>
            </a:r>
            <a:r>
              <a:rPr lang="en-US" dirty="0" smtClean="0"/>
              <a:t/>
            </a:r>
            <a:br>
              <a:rPr lang="en-US" dirty="0" smtClean="0"/>
            </a:br>
            <a:r>
              <a:rPr lang="en-US" dirty="0" smtClean="0"/>
              <a:t>Differences in Opinions, Taste &amp; Preferences;</a:t>
            </a:r>
            <a:br>
              <a:rPr lang="en-US" dirty="0" smtClean="0"/>
            </a:br>
            <a:r>
              <a:rPr lang="en-US" dirty="0" smtClean="0"/>
              <a:t>Differences in Demands</a:t>
            </a:r>
          </a:p>
          <a:p>
            <a:r>
              <a:rPr lang="en-US" b="1" dirty="0" smtClean="0"/>
              <a:t>Information Sources</a:t>
            </a:r>
            <a:r>
              <a:rPr lang="en-US" dirty="0" smtClean="0"/>
              <a:t/>
            </a:r>
            <a:br>
              <a:rPr lang="en-US" dirty="0" smtClean="0"/>
            </a:br>
            <a:r>
              <a:rPr lang="en-US" dirty="0" smtClean="0"/>
              <a:t>The Internet, Sales Brochures, Interviews, Sales Agents and Friends</a:t>
            </a:r>
          </a:p>
          <a:p>
            <a:r>
              <a:rPr lang="en-US" b="1" dirty="0" smtClean="0"/>
              <a:t>Timespan of Discretion</a:t>
            </a:r>
            <a:br>
              <a:rPr lang="en-US" b="1" dirty="0" smtClean="0"/>
            </a:br>
            <a:r>
              <a:rPr lang="en-US" dirty="0" smtClean="0"/>
              <a:t>Very Short, Almost Immediately</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16</a:t>
            </a:fld>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Constraints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17</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7" name="Content Placeholder 6"/>
          <p:cNvGraphicFramePr>
            <a:graphicFrameLocks/>
          </p:cNvGraphicFramePr>
          <p:nvPr/>
        </p:nvGraphicFramePr>
        <p:xfrm>
          <a:off x="755650" y="1460500"/>
          <a:ext cx="7842250" cy="4457702"/>
        </p:xfrm>
        <a:graphic>
          <a:graphicData uri="http://schemas.openxmlformats.org/drawingml/2006/table">
            <a:tbl>
              <a:tblPr firstRow="1" bandRow="1">
                <a:tableStyleId>{9DCAF9ED-07DC-4A11-8D7F-57B35C25682E}</a:tableStyleId>
              </a:tblPr>
              <a:tblGrid>
                <a:gridCol w="3206358"/>
                <a:gridCol w="4635892"/>
              </a:tblGrid>
              <a:tr h="582570">
                <a:tc>
                  <a:txBody>
                    <a:bodyPr/>
                    <a:lstStyle/>
                    <a:p>
                      <a:pPr marL="0" marR="0">
                        <a:spcBef>
                          <a:spcPts val="0"/>
                        </a:spcBef>
                        <a:spcAft>
                          <a:spcPts val="0"/>
                        </a:spcAft>
                      </a:pPr>
                      <a:r>
                        <a:rPr lang="en-US" sz="1600" cap="all" dirty="0" smtClean="0"/>
                        <a:t>Constraint</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a:t>
                      </a:r>
                      <a:r>
                        <a:rPr lang="en-US" sz="1200" baseline="0" dirty="0" smtClean="0"/>
                        <a:t> Rigidity</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Most contracts are fixed at 12 or 18 months,.</a:t>
                      </a:r>
                      <a:r>
                        <a:rPr lang="en-US" sz="1200" baseline="0" dirty="0" smtClean="0"/>
                        <a:t> Decide either to choose a 12 month contact and renew it after one year or eliminate package choices only to 18 months’ contact.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Wi-Fi</a:t>
                      </a:r>
                      <a:r>
                        <a:rPr lang="en-US" sz="1200" baseline="0" dirty="0" smtClean="0"/>
                        <a:t> Router</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solidFill>
                            <a:schemeClr val="dk1"/>
                          </a:solidFill>
                          <a:latin typeface="+mn-lt"/>
                          <a:ea typeface="+mn-ea"/>
                          <a:cs typeface="+mn-cs"/>
                        </a:rPr>
                        <a:t>Due</a:t>
                      </a:r>
                      <a:r>
                        <a:rPr lang="en-US" sz="1200" b="0" i="0" baseline="0" dirty="0" smtClean="0">
                          <a:solidFill>
                            <a:schemeClr val="dk1"/>
                          </a:solidFill>
                          <a:latin typeface="+mn-lt"/>
                          <a:ea typeface="+mn-ea"/>
                          <a:cs typeface="+mn-cs"/>
                        </a:rPr>
                        <a:t> to the fact that 7 people will share the same connection, a Wi-Fi Router appears necessary.</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Unlimited</a:t>
                      </a:r>
                      <a:r>
                        <a:rPr lang="en-US" sz="1200" baseline="0" dirty="0" smtClean="0"/>
                        <a:t> Download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baseline="0" dirty="0" smtClean="0">
                          <a:solidFill>
                            <a:schemeClr val="tx1"/>
                          </a:solidFill>
                          <a:latin typeface="+mn-lt"/>
                          <a:ea typeface="Verdana" pitchFamily="34" charset="0"/>
                          <a:cs typeface="Verdana" pitchFamily="34" charset="0"/>
                        </a:rPr>
                        <a:t>Due to the high volume of data downloaded everyday from seven students, the download  data allowance should be unlimited.</a:t>
                      </a:r>
                      <a:endParaRPr lang="en-US" sz="1200" b="0" i="0" dirty="0" smtClean="0">
                        <a:solidFill>
                          <a:schemeClr val="tx1"/>
                        </a:solidFill>
                        <a:latin typeface="+mn-lt"/>
                        <a:ea typeface="Verdana" pitchFamily="34" charset="0"/>
                        <a:cs typeface="Verdana"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TV</a:t>
                      </a:r>
                      <a:r>
                        <a:rPr lang="en-US" sz="1200" baseline="0" dirty="0" smtClean="0"/>
                        <a:t> License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solidFill>
                            <a:schemeClr val="tx1"/>
                          </a:solidFill>
                          <a:latin typeface="+mn-lt"/>
                          <a:ea typeface="Times New Roman"/>
                          <a:cs typeface="Times New Roman"/>
                        </a:rPr>
                        <a:t>Since there is already a TV and</a:t>
                      </a:r>
                      <a:r>
                        <a:rPr lang="en-US" sz="1200" b="0" i="0" baseline="0" dirty="0" smtClean="0">
                          <a:solidFill>
                            <a:schemeClr val="tx1"/>
                          </a:solidFill>
                          <a:latin typeface="+mn-lt"/>
                          <a:ea typeface="Times New Roman"/>
                          <a:cs typeface="Times New Roman"/>
                        </a:rPr>
                        <a:t> we have to pay for the TV License,  TV packages are proposed in order to </a:t>
                      </a:r>
                      <a:r>
                        <a:rPr lang="en-US" sz="1200" b="0" i="0" baseline="0" dirty="0" err="1" smtClean="0">
                          <a:solidFill>
                            <a:schemeClr val="tx1"/>
                          </a:solidFill>
                          <a:latin typeface="+mn-lt"/>
                          <a:ea typeface="Times New Roman"/>
                          <a:cs typeface="Times New Roman"/>
                        </a:rPr>
                        <a:t>maximise</a:t>
                      </a:r>
                      <a:r>
                        <a:rPr lang="en-US" sz="1200" b="0" i="0" baseline="0" dirty="0" smtClean="0">
                          <a:solidFill>
                            <a:schemeClr val="tx1"/>
                          </a:solidFill>
                          <a:latin typeface="+mn-lt"/>
                          <a:ea typeface="Times New Roman"/>
                          <a:cs typeface="Times New Roman"/>
                        </a:rPr>
                        <a:t> the value of fee for the TV License.  </a:t>
                      </a:r>
                      <a:endParaRPr lang="en-US" sz="1200" b="0" i="0" dirty="0" smtClean="0">
                        <a:solidFill>
                          <a:schemeClr val="tx1"/>
                        </a:solidFill>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br>
              <a:rPr lang="en-US" sz="2000" dirty="0" smtClean="0">
                <a:solidFill>
                  <a:schemeClr val="bg2"/>
                </a:solidFill>
              </a:rPr>
            </a:br>
            <a:r>
              <a:rPr lang="en-US" dirty="0" smtClean="0"/>
              <a:t>The  Initial Objectives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MINIMIZE  COST</a:t>
            </a:r>
            <a:br>
              <a:rPr lang="en-US" b="1" dirty="0" smtClean="0"/>
            </a:br>
            <a:endParaRPr lang="en-US" b="1" dirty="0" smtClean="0"/>
          </a:p>
          <a:p>
            <a:r>
              <a:rPr lang="en-US" b="1" dirty="0" smtClean="0"/>
              <a:t>MAXIMIZE PERFORMANCE</a:t>
            </a:r>
            <a:br>
              <a:rPr lang="en-US" b="1" dirty="0" smtClean="0"/>
            </a:br>
            <a:endParaRPr lang="en-US" b="1" dirty="0" smtClean="0"/>
          </a:p>
          <a:p>
            <a:r>
              <a:rPr lang="en-US" b="1" dirty="0" smtClean="0"/>
              <a:t>MAXIMIZE VALUE ADDED / EXTRAS</a:t>
            </a:r>
            <a:br>
              <a:rPr lang="en-US" b="1" dirty="0" smtClean="0"/>
            </a:br>
            <a:endParaRPr lang="en-US" b="1" dirty="0" smtClean="0"/>
          </a:p>
          <a:p>
            <a:r>
              <a:rPr lang="en-US" b="1" dirty="0" smtClean="0"/>
              <a:t>MAXIMIZE CUSTOMER SERVICE</a:t>
            </a:r>
            <a:br>
              <a:rPr lang="en-US" b="1" dirty="0" smtClean="0"/>
            </a:br>
            <a:endParaRPr lang="en-US" b="1" dirty="0" smtClean="0"/>
          </a:p>
          <a:p>
            <a:r>
              <a:rPr lang="en-US" b="1" dirty="0" smtClean="0"/>
              <a:t>MAXIMIZE  ENTERTAINMENT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18</a:t>
            </a:fld>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br>
              <a:rPr lang="en-US" sz="2000" dirty="0" smtClean="0">
                <a:solidFill>
                  <a:schemeClr val="bg2"/>
                </a:solidFill>
              </a:rPr>
            </a:br>
            <a:r>
              <a:rPr lang="en-US" dirty="0" smtClean="0"/>
              <a:t>The  Refined Objectives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MINIMIZE  COST</a:t>
            </a:r>
            <a:br>
              <a:rPr lang="en-US" b="1" dirty="0" smtClean="0"/>
            </a:br>
            <a:endParaRPr lang="en-US" b="1" dirty="0" smtClean="0"/>
          </a:p>
          <a:p>
            <a:r>
              <a:rPr lang="en-US" b="1" dirty="0" smtClean="0"/>
              <a:t>MAXIMIZE PERFORMANCE</a:t>
            </a:r>
            <a:br>
              <a:rPr lang="en-US" b="1" dirty="0" smtClean="0"/>
            </a:br>
            <a:endParaRPr lang="en-US" b="1" dirty="0" smtClean="0"/>
          </a:p>
          <a:p>
            <a:r>
              <a:rPr lang="en-US" b="1" dirty="0" smtClean="0"/>
              <a:t>MAXIMIZE VALUE ADDED / EXTRAS</a:t>
            </a:r>
            <a:br>
              <a:rPr lang="en-US" b="1" dirty="0" smtClean="0"/>
            </a:br>
            <a:endParaRPr lang="en-US" b="1" dirty="0" smtClean="0"/>
          </a:p>
          <a:p>
            <a:r>
              <a:rPr lang="en-US" b="1" dirty="0" smtClean="0"/>
              <a:t>MAXIMIZE CUSTOMER SERVICE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19</a:t>
            </a:fld>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CONTENTS</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Introduction</a:t>
            </a:r>
          </a:p>
          <a:p>
            <a:pPr>
              <a:buSzPct val="100000"/>
              <a:buFont typeface="Wingdings" pitchFamily="2" charset="2"/>
              <a:buChar char="§"/>
            </a:pPr>
            <a:r>
              <a:rPr lang="en-US" sz="2400" b="1" dirty="0" smtClean="0">
                <a:solidFill>
                  <a:srgbClr val="7030A0"/>
                </a:solidFill>
              </a:rPr>
              <a:t> Group Dynamics</a:t>
            </a: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Modelling</a:t>
            </a:r>
          </a:p>
          <a:p>
            <a:pPr>
              <a:buSzPct val="100000"/>
              <a:buFont typeface="Wingdings" pitchFamily="2" charset="2"/>
              <a:buChar char="§"/>
            </a:pPr>
            <a:r>
              <a:rPr lang="en-US" sz="2400" b="1" dirty="0" smtClean="0">
                <a:solidFill>
                  <a:srgbClr val="7030A0"/>
                </a:solidFill>
              </a:rPr>
              <a:t> Results and Analysis</a:t>
            </a:r>
          </a:p>
          <a:p>
            <a:pPr>
              <a:buSzPct val="100000"/>
              <a:buFont typeface="Wingdings" pitchFamily="2" charset="2"/>
              <a:buChar char="§"/>
            </a:pPr>
            <a:r>
              <a:rPr lang="en-US" sz="2400" b="1" dirty="0" smtClean="0">
                <a:solidFill>
                  <a:srgbClr val="7030A0"/>
                </a:solidFill>
              </a:rPr>
              <a:t>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Conflicting Criteria</a:t>
            </a:r>
            <a:endParaRPr lang="en-GB" dirty="0"/>
          </a:p>
        </p:txBody>
      </p:sp>
      <p:sp>
        <p:nvSpPr>
          <p:cNvPr id="6" name="Subtitle 5"/>
          <p:cNvSpPr>
            <a:spLocks noGrp="1"/>
          </p:cNvSpPr>
          <p:nvPr>
            <p:ph idx="1"/>
          </p:nvPr>
        </p:nvSpPr>
        <p:spPr>
          <a:xfrm>
            <a:off x="755650" y="1120775"/>
            <a:ext cx="8197850" cy="4895850"/>
          </a:xfrm>
        </p:spPr>
        <p:txBody>
          <a:bodyPr/>
          <a:lstStyle/>
          <a:p>
            <a:r>
              <a:rPr lang="en-US" b="1" dirty="0" smtClean="0"/>
              <a:t>The Conflict of Interest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20</a:t>
            </a:fld>
            <a:endParaRPr lang="en-GB"/>
          </a:p>
        </p:txBody>
      </p:sp>
      <p:pic>
        <p:nvPicPr>
          <p:cNvPr id="1026" name="Picture 2" descr="E:\Documents and Settings\iXeon\My Documents\My Pictures\Bman-Objectives-Conflict.png"/>
          <p:cNvPicPr>
            <a:picLocks noChangeAspect="1" noChangeArrowheads="1"/>
          </p:cNvPicPr>
          <p:nvPr/>
        </p:nvPicPr>
        <p:blipFill>
          <a:blip r:embed="rId3" cstate="print"/>
          <a:srcRect l="3224" t="8222" r="5399" b="15996"/>
          <a:stretch>
            <a:fillRect/>
          </a:stretch>
        </p:blipFill>
        <p:spPr bwMode="auto">
          <a:xfrm>
            <a:off x="1854200" y="1714500"/>
            <a:ext cx="5499100" cy="4560523"/>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1200" y="241300"/>
            <a:ext cx="8016875" cy="1008063"/>
          </a:xfrm>
        </p:spPr>
        <p:txBody>
          <a:bodyPr/>
          <a:lstStyle/>
          <a:p>
            <a:pPr algn="r"/>
            <a:r>
              <a:rPr lang="en-US" sz="2000" dirty="0" smtClean="0">
                <a:solidFill>
                  <a:schemeClr val="bg2"/>
                </a:solidFill>
              </a:rPr>
              <a:t>PROBLEM FORMULATION</a:t>
            </a:r>
            <a:r>
              <a:rPr lang="en-US" dirty="0" smtClean="0"/>
              <a:t/>
            </a:r>
            <a:br>
              <a:rPr lang="en-US" dirty="0" smtClean="0"/>
            </a:br>
            <a:r>
              <a:rPr lang="en-US" dirty="0" smtClean="0"/>
              <a:t>Hierarchical Organisation of Objectives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21</a:t>
            </a:fld>
            <a:endParaRPr lang="en-GB"/>
          </a:p>
        </p:txBody>
      </p:sp>
      <p:pic>
        <p:nvPicPr>
          <p:cNvPr id="2051" name="Picture 3" descr="E:\Documents and Settings\iXeon\My Documents\My Pictures\Bman-Org-Objectives.png"/>
          <p:cNvPicPr>
            <a:picLocks noChangeAspect="1" noChangeArrowheads="1"/>
          </p:cNvPicPr>
          <p:nvPr/>
        </p:nvPicPr>
        <p:blipFill>
          <a:blip r:embed="rId3" cstate="print"/>
          <a:srcRect l="3600" t="6267" r="6267" b="28667"/>
          <a:stretch>
            <a:fillRect/>
          </a:stretch>
        </p:blipFill>
        <p:spPr bwMode="auto">
          <a:xfrm>
            <a:off x="609599" y="1574800"/>
            <a:ext cx="8127792" cy="39116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Decision Alternatives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22</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17550" y="1933575"/>
          <a:ext cx="8046150" cy="2346325"/>
        </p:xfrm>
        <a:graphic>
          <a:graphicData uri="http://schemas.openxmlformats.org/drawingml/2006/table">
            <a:tbl>
              <a:tblPr firstRow="1" bandRow="1">
                <a:tableStyleId>{9DCAF9ED-07DC-4A11-8D7F-57B35C25682E}</a:tableStyleId>
              </a:tblPr>
              <a:tblGrid>
                <a:gridCol w="2178050"/>
                <a:gridCol w="2565400"/>
                <a:gridCol w="1316737"/>
                <a:gridCol w="1985963"/>
              </a:tblGrid>
              <a:tr h="441325">
                <a:tc>
                  <a:txBody>
                    <a:bodyPr/>
                    <a:lstStyle/>
                    <a:p>
                      <a:pPr marL="0" marR="0">
                        <a:spcBef>
                          <a:spcPts val="0"/>
                        </a:spcBef>
                        <a:spcAft>
                          <a:spcPts val="0"/>
                        </a:spcAft>
                      </a:pPr>
                      <a:r>
                        <a:rPr lang="en-US" sz="2000" cap="all" dirty="0" smtClean="0"/>
                        <a:t>Package</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kern="0" cap="all" dirty="0" smtClean="0"/>
                        <a:t>PACkage Type</a:t>
                      </a:r>
                      <a:endParaRPr lang="en-US" sz="2000" b="1" kern="0" dirty="0">
                        <a:latin typeface="Calibri"/>
                        <a:ea typeface="Calibri"/>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yyy</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zzz</a:t>
                      </a:r>
                      <a:endParaRPr lang="en-US" sz="2000" b="1" dirty="0">
                        <a:latin typeface="Times New Roman"/>
                        <a:ea typeface="Times New Roman"/>
                        <a:cs typeface="Times New Roman"/>
                      </a:endParaRPr>
                    </a:p>
                  </a:txBody>
                  <a:tcPr marL="68580" marR="68580" marT="0" marB="0" anchor="ctr">
                    <a:solidFill>
                      <a:srgbClr val="7030A0"/>
                    </a:solidFill>
                  </a:tcPr>
                </a:tc>
              </a:tr>
              <a:tr h="419100">
                <a:tc>
                  <a:txBody>
                    <a:bodyPr/>
                    <a:lstStyle/>
                    <a:p>
                      <a:pPr algn="l"/>
                      <a:r>
                        <a:rPr lang="en-US" sz="2000" dirty="0" smtClean="0"/>
                        <a:t>Package</a:t>
                      </a:r>
                      <a:r>
                        <a:rPr lang="en-US" sz="2000" baseline="0" dirty="0" smtClean="0"/>
                        <a:t> One</a:t>
                      </a:r>
                      <a:endParaRPr lang="en-US" sz="2000" dirty="0"/>
                    </a:p>
                  </a:txBody>
                  <a:tcPr marL="68580" marR="68580" marT="0" marB="0" anchor="ctr"/>
                </a:tc>
                <a:tc>
                  <a:txBody>
                    <a:bodyPr/>
                    <a:lstStyle/>
                    <a:p>
                      <a:pPr marL="102870" marR="0" indent="-171450" algn="l">
                        <a:spcBef>
                          <a:spcPts val="0"/>
                        </a:spcBef>
                        <a:spcAft>
                          <a:spcPts val="0"/>
                        </a:spcAft>
                      </a:pPr>
                      <a:r>
                        <a:rPr lang="en-US" sz="2000" dirty="0" smtClean="0"/>
                        <a:t>Single Provider</a:t>
                      </a:r>
                      <a:endParaRPr lang="en-US" sz="2000" b="0" i="0" dirty="0">
                        <a:solidFill>
                          <a:schemeClr val="tx1"/>
                        </a:solidFill>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1910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Two</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57200">
                <a:tc>
                  <a:txBody>
                    <a:bodyPr/>
                    <a:lstStyle/>
                    <a:p>
                      <a:pPr marL="0" marR="0" algn="l">
                        <a:spcBef>
                          <a:spcPts val="0"/>
                        </a:spcBef>
                        <a:spcAft>
                          <a:spcPts val="0"/>
                        </a:spcAft>
                      </a:pPr>
                      <a:r>
                        <a:rPr lang="en-US" sz="2000" dirty="0" smtClean="0"/>
                        <a:t>Package Three</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Calibri"/>
                        <a:ea typeface="Calibri"/>
                        <a:cs typeface="Times New Roman"/>
                      </a:endParaRPr>
                    </a:p>
                  </a:txBody>
                  <a:tcPr marL="68580" marR="68580" marT="0" marB="0" anchor="ctr"/>
                </a:tc>
              </a:tr>
              <a:tr h="37084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X</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Single Provider</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endParaRPr lang="en-US" sz="2000" b="0" i="0" dirty="0" smtClean="0">
                        <a:solidFill>
                          <a:schemeClr val="tx1"/>
                        </a:solidFill>
                        <a:latin typeface="Calibri"/>
                        <a:ea typeface="Calibri"/>
                        <a:cs typeface="Times New Roman"/>
                      </a:endParaRPr>
                    </a:p>
                    <a:p>
                      <a:pPr marL="0" marR="0" algn="l">
                        <a:spcBef>
                          <a:spcPts val="0"/>
                        </a:spcBef>
                        <a:spcAft>
                          <a:spcPts val="0"/>
                        </a:spcAft>
                      </a:pPr>
                      <a:endParaRPr lang="en-US" sz="2000" b="0" i="0" dirty="0">
                        <a:solidFill>
                          <a:schemeClr val="tx1"/>
                        </a:solidFill>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Constructed Attributes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23</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812800" y="1498600"/>
            <a:ext cx="6545382" cy="369332"/>
          </a:xfrm>
          <a:prstGeom prst="rect">
            <a:avLst/>
          </a:prstGeom>
          <a:noFill/>
        </p:spPr>
        <p:txBody>
          <a:bodyPr wrap="none" rtlCol="0">
            <a:spAutoFit/>
          </a:bodyPr>
          <a:lstStyle/>
          <a:p>
            <a:r>
              <a:rPr lang="en-US" dirty="0" smtClean="0"/>
              <a:t>Some attribute scales were constructed. See examples below:</a:t>
            </a:r>
            <a:endParaRPr lang="en-GB" dirty="0"/>
          </a:p>
        </p:txBody>
      </p:sp>
      <p:graphicFrame>
        <p:nvGraphicFramePr>
          <p:cNvPr id="8" name="Content Placeholder 6"/>
          <p:cNvGraphicFramePr>
            <a:graphicFrameLocks/>
          </p:cNvGraphicFramePr>
          <p:nvPr/>
        </p:nvGraphicFramePr>
        <p:xfrm>
          <a:off x="1009650" y="2108200"/>
          <a:ext cx="3003550" cy="3467101"/>
        </p:xfrm>
        <a:graphic>
          <a:graphicData uri="http://schemas.openxmlformats.org/drawingml/2006/table">
            <a:tbl>
              <a:tblPr firstRow="1" bandRow="1">
                <a:tableStyleId>{9DCAF9ED-07DC-4A11-8D7F-57B35C25682E}</a:tableStyleId>
              </a:tblPr>
              <a:tblGrid>
                <a:gridCol w="1508825"/>
                <a:gridCol w="1494725"/>
              </a:tblGrid>
              <a:tr h="337090">
                <a:tc>
                  <a:txBody>
                    <a:bodyPr/>
                    <a:lstStyle/>
                    <a:p>
                      <a:pPr marL="0" marR="0">
                        <a:spcBef>
                          <a:spcPts val="0"/>
                        </a:spcBef>
                        <a:spcAft>
                          <a:spcPts val="0"/>
                        </a:spcAft>
                      </a:pPr>
                      <a:r>
                        <a:rPr lang="en-US" sz="1600" cap="all" dirty="0" smtClean="0"/>
                        <a:t>Value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Score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27196">
                <a:tc gridSpan="2">
                  <a:txBody>
                    <a:bodyPr/>
                    <a:lstStyle/>
                    <a:p>
                      <a:pPr algn="l"/>
                      <a:r>
                        <a:rPr lang="en-US" sz="1200" b="1" dirty="0" smtClean="0"/>
                        <a:t>CUSTOMER RATING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Excellent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Very Good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Good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Fair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Content Placeholder 6"/>
          <p:cNvGraphicFramePr>
            <a:graphicFrameLocks/>
          </p:cNvGraphicFramePr>
          <p:nvPr/>
        </p:nvGraphicFramePr>
        <p:xfrm>
          <a:off x="4819650" y="2108200"/>
          <a:ext cx="3003550" cy="2345975"/>
        </p:xfrm>
        <a:graphic>
          <a:graphicData uri="http://schemas.openxmlformats.org/drawingml/2006/table">
            <a:tbl>
              <a:tblPr firstRow="1" bandRow="1">
                <a:tableStyleId>{9DCAF9ED-07DC-4A11-8D7F-57B35C25682E}</a:tableStyleId>
              </a:tblPr>
              <a:tblGrid>
                <a:gridCol w="1508825"/>
                <a:gridCol w="1494725"/>
              </a:tblGrid>
              <a:tr h="337090">
                <a:tc>
                  <a:txBody>
                    <a:bodyPr/>
                    <a:lstStyle/>
                    <a:p>
                      <a:pPr marL="0" marR="0">
                        <a:spcBef>
                          <a:spcPts val="0"/>
                        </a:spcBef>
                        <a:spcAft>
                          <a:spcPts val="0"/>
                        </a:spcAft>
                      </a:pPr>
                      <a:r>
                        <a:rPr lang="en-US" sz="1600" cap="all" dirty="0" smtClean="0"/>
                        <a:t>value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score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27196">
                <a:tc gridSpan="2">
                  <a:txBody>
                    <a:bodyPr/>
                    <a:lstStyle/>
                    <a:p>
                      <a:pPr algn="l"/>
                      <a:r>
                        <a:rPr lang="en-US" sz="1200" b="1" dirty="0" smtClean="0"/>
                        <a:t>CONTRACT DURATION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18 months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12 months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24 months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0.25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Group Votes for Attributes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24</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7" name="Content Placeholder 6"/>
          <p:cNvGraphicFramePr>
            <a:graphicFrameLocks/>
          </p:cNvGraphicFramePr>
          <p:nvPr/>
        </p:nvGraphicFramePr>
        <p:xfrm>
          <a:off x="755650" y="1460500"/>
          <a:ext cx="7842250" cy="4457702"/>
        </p:xfrm>
        <a:graphic>
          <a:graphicData uri="http://schemas.openxmlformats.org/drawingml/2006/table">
            <a:tbl>
              <a:tblPr firstRow="1" bandRow="1">
                <a:tableStyleId>{9DCAF9ED-07DC-4A11-8D7F-57B35C25682E}</a:tableStyleId>
              </a:tblPr>
              <a:tblGrid>
                <a:gridCol w="3206358"/>
                <a:gridCol w="4635892"/>
              </a:tblGrid>
              <a:tr h="582570">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vote</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RESEARCH AND MODELLING</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Bringing Rationality into the Chaos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MODELLING</a:t>
            </a:r>
            <a:r>
              <a:rPr lang="en-US" dirty="0" smtClean="0"/>
              <a:t/>
            </a:r>
            <a:br>
              <a:rPr lang="en-US" dirty="0" smtClean="0"/>
            </a:br>
            <a:r>
              <a:rPr lang="en-US" dirty="0" smtClean="0"/>
              <a:t>Discussion Points</a:t>
            </a:r>
            <a:endParaRPr lang="en-GB" dirty="0"/>
          </a:p>
        </p:txBody>
      </p:sp>
      <p:sp>
        <p:nvSpPr>
          <p:cNvPr id="6" name="Subtitle 5"/>
          <p:cNvSpPr>
            <a:spLocks noGrp="1"/>
          </p:cNvSpPr>
          <p:nvPr>
            <p:ph idx="1"/>
          </p:nvPr>
        </p:nvSpPr>
        <p:spPr>
          <a:xfrm>
            <a:off x="965200" y="1428750"/>
            <a:ext cx="6502400" cy="3886199"/>
          </a:xfrm>
        </p:spPr>
        <p:txBody>
          <a:bodyPr/>
          <a:lstStyle/>
          <a:p>
            <a:endParaRPr lang="en-US" dirty="0" smtClean="0"/>
          </a:p>
          <a:p>
            <a:r>
              <a:rPr lang="en-US" dirty="0" smtClean="0"/>
              <a:t>Preference Elicitation</a:t>
            </a:r>
          </a:p>
          <a:p>
            <a:endParaRPr lang="en-US" dirty="0" smtClean="0"/>
          </a:p>
          <a:p>
            <a:r>
              <a:rPr lang="en-US" dirty="0" smtClean="0"/>
              <a:t>Weight Elicitation</a:t>
            </a:r>
          </a:p>
          <a:p>
            <a:endParaRPr lang="en-US" dirty="0" smtClean="0"/>
          </a:p>
          <a:p>
            <a:r>
              <a:rPr lang="en-US" dirty="0" smtClean="0"/>
              <a:t>The Model</a:t>
            </a:r>
          </a:p>
        </p:txBody>
      </p:sp>
      <p:sp>
        <p:nvSpPr>
          <p:cNvPr id="4" name="Slide Number Placeholder 3"/>
          <p:cNvSpPr>
            <a:spLocks noGrp="1"/>
          </p:cNvSpPr>
          <p:nvPr>
            <p:ph type="sldNum" sz="quarter" idx="12"/>
          </p:nvPr>
        </p:nvSpPr>
        <p:spPr/>
        <p:txBody>
          <a:bodyPr/>
          <a:lstStyle/>
          <a:p>
            <a:fld id="{E1794286-0581-4674-BEC4-055C947B74C2}" type="slidenum">
              <a:rPr lang="en-GB" smtClean="0"/>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RESEARCH AND MODELLING</a:t>
            </a:r>
            <a:r>
              <a:rPr lang="en-US" dirty="0" smtClean="0"/>
              <a:t/>
            </a:r>
            <a:br>
              <a:rPr lang="en-US" dirty="0" smtClean="0"/>
            </a:br>
            <a:r>
              <a:rPr lang="en-US" dirty="0" smtClean="0"/>
              <a:t>P. E. – Weighting Methods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27</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943850" cy="3314700"/>
        </p:xfrm>
        <a:graphic>
          <a:graphicData uri="http://schemas.openxmlformats.org/drawingml/2006/table">
            <a:tbl>
              <a:tblPr firstRow="1" bandRow="1">
                <a:tableStyleId>{9DCAF9ED-07DC-4A11-8D7F-57B35C25682E}</a:tableStyleId>
              </a:tblPr>
              <a:tblGrid>
                <a:gridCol w="2012950"/>
                <a:gridCol w="5930900"/>
              </a:tblGrid>
              <a:tr h="553479">
                <a:tc>
                  <a:txBody>
                    <a:bodyPr/>
                    <a:lstStyle/>
                    <a:p>
                      <a:pPr marL="0" marR="0">
                        <a:spcBef>
                          <a:spcPts val="0"/>
                        </a:spcBef>
                        <a:spcAft>
                          <a:spcPts val="0"/>
                        </a:spcAft>
                      </a:pPr>
                      <a:r>
                        <a:rPr lang="en-US" sz="1600" cap="all" dirty="0" smtClean="0"/>
                        <a:t>Method</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cap="all" dirty="0" smtClean="0"/>
                        <a:t>Attributes</a:t>
                      </a:r>
                      <a:endParaRPr lang="en-US" sz="1600" b="1" dirty="0" smtClean="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9204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Value Function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One-Off cost,</a:t>
                      </a:r>
                      <a:r>
                        <a:rPr lang="en-US" sz="1200" baseline="0" dirty="0" smtClean="0"/>
                        <a:t> </a:t>
                      </a:r>
                      <a:r>
                        <a:rPr lang="en-US" sz="1200" dirty="0" smtClean="0"/>
                        <a:t>Monthly Cost,</a:t>
                      </a:r>
                      <a:r>
                        <a:rPr lang="en-US" sz="1200" baseline="0" dirty="0" smtClean="0"/>
                        <a:t> </a:t>
                      </a:r>
                      <a:r>
                        <a:rPr lang="en-US" sz="1200" dirty="0" smtClean="0"/>
                        <a:t>Download Speed,</a:t>
                      </a:r>
                      <a:r>
                        <a:rPr lang="en-US" sz="1200" baseline="0" dirty="0" smtClean="0"/>
                        <a:t> </a:t>
                      </a:r>
                      <a:r>
                        <a:rPr lang="en-US" sz="1200" dirty="0" smtClean="0"/>
                        <a:t>Upload Speed,</a:t>
                      </a:r>
                      <a:r>
                        <a:rPr lang="en-US" sz="1200" baseline="0" dirty="0" smtClean="0"/>
                        <a:t> </a:t>
                      </a:r>
                      <a:r>
                        <a:rPr lang="en-US" sz="1200" dirty="0" smtClean="0"/>
                        <a:t>Download Allowance,</a:t>
                      </a:r>
                      <a:r>
                        <a:rPr lang="en-US" sz="1200" baseline="0" dirty="0" smtClean="0"/>
                        <a:t> </a:t>
                      </a:r>
                      <a:r>
                        <a:rPr lang="en-US" sz="1200" dirty="0" smtClean="0"/>
                        <a:t>Channel Coverage,</a:t>
                      </a:r>
                      <a:r>
                        <a:rPr lang="en-US" sz="1200" baseline="0" dirty="0" smtClean="0"/>
                        <a:t> </a:t>
                      </a:r>
                      <a:r>
                        <a:rPr lang="en-US" sz="1200" dirty="0" smtClean="0"/>
                        <a:t>Vouchers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04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Direct</a:t>
                      </a:r>
                      <a:r>
                        <a:rPr lang="en-US" sz="1200" baseline="0" dirty="0" smtClean="0"/>
                        <a:t> Rating</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 Duration, Service Coverage, Router, Recording Memory, Interactiveness, Phone Bundles, High Definition (HD), Security Application,</a:t>
                      </a:r>
                      <a:r>
                        <a:rPr lang="en-US" sz="1200" baseline="0" dirty="0" smtClean="0"/>
                        <a:t> </a:t>
                      </a:r>
                      <a:r>
                        <a:rPr lang="en-US" sz="1200" dirty="0" smtClean="0"/>
                        <a:t>24/7 Customer Support,</a:t>
                      </a:r>
                      <a:r>
                        <a:rPr lang="en-US" sz="1200" baseline="0" dirty="0" smtClean="0"/>
                        <a:t> </a:t>
                      </a:r>
                      <a:r>
                        <a:rPr lang="en-US" sz="1200" dirty="0" smtClean="0"/>
                        <a:t>Customer Rating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04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Swing Weighting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Cost, Performance, Value</a:t>
                      </a:r>
                      <a:r>
                        <a:rPr lang="en-US" sz="1200" baseline="0" dirty="0" smtClean="0"/>
                        <a:t> Added Features, Customer Service, TV &amp; Internet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MODELLING</a:t>
            </a:r>
            <a:r>
              <a:rPr lang="en-US" dirty="0" smtClean="0"/>
              <a:t/>
            </a:r>
            <a:br>
              <a:rPr lang="en-US" dirty="0" smtClean="0"/>
            </a:br>
            <a:r>
              <a:rPr lang="en-US" dirty="0" smtClean="0"/>
              <a:t>Weight Elicitation</a:t>
            </a:r>
            <a:endParaRPr lang="en-GB" dirty="0"/>
          </a:p>
        </p:txBody>
      </p:sp>
      <p:sp>
        <p:nvSpPr>
          <p:cNvPr id="6" name="Subtitle 5"/>
          <p:cNvSpPr>
            <a:spLocks noGrp="1"/>
          </p:cNvSpPr>
          <p:nvPr>
            <p:ph idx="1"/>
          </p:nvPr>
        </p:nvSpPr>
        <p:spPr>
          <a:xfrm>
            <a:off x="755650" y="1412875"/>
            <a:ext cx="8197850" cy="949325"/>
          </a:xfrm>
        </p:spPr>
        <p:txBody>
          <a:bodyPr/>
          <a:lstStyle/>
          <a:p>
            <a:pPr algn="ctr"/>
            <a:r>
              <a:rPr lang="en-US" b="1" dirty="0" smtClean="0"/>
              <a:t>Adjusting the weights of each objective to reflect our priorities</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28</a:t>
            </a:fld>
            <a:endParaRPr lang="en-GB"/>
          </a:p>
        </p:txBody>
      </p:sp>
      <p:pic>
        <p:nvPicPr>
          <p:cNvPr id="3074" name="Picture 2" descr="E:\Documents and Settings\iXeon\My Documents\My Pictures\Bman-Weight-Elicitation.png"/>
          <p:cNvPicPr>
            <a:picLocks noChangeAspect="1" noChangeArrowheads="1"/>
          </p:cNvPicPr>
          <p:nvPr/>
        </p:nvPicPr>
        <p:blipFill>
          <a:blip r:embed="rId3" cstate="print"/>
          <a:srcRect l="7867" r="12667"/>
          <a:stretch>
            <a:fillRect/>
          </a:stretch>
        </p:blipFill>
        <p:spPr bwMode="auto">
          <a:xfrm>
            <a:off x="622299" y="2841624"/>
            <a:ext cx="7884583" cy="198437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MODELLING</a:t>
            </a:r>
            <a:r>
              <a:rPr lang="en-US" dirty="0" smtClean="0"/>
              <a:t/>
            </a:r>
            <a:br>
              <a:rPr lang="en-US" dirty="0" smtClean="0"/>
            </a:br>
            <a:r>
              <a:rPr lang="en-US" smtClean="0"/>
              <a:t>The Decision Model</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29</a:t>
            </a:fld>
            <a:endParaRPr lang="en-GB"/>
          </a:p>
        </p:txBody>
      </p:sp>
      <p:pic>
        <p:nvPicPr>
          <p:cNvPr id="4098" name="Picture 2" descr="E:\Documents and Settings\iXeon\My Documents\My Pictures\Bman-Full-Model.png"/>
          <p:cNvPicPr>
            <a:picLocks noChangeAspect="1" noChangeArrowheads="1"/>
          </p:cNvPicPr>
          <p:nvPr/>
        </p:nvPicPr>
        <p:blipFill>
          <a:blip r:embed="rId3" cstate="print"/>
          <a:srcRect/>
          <a:stretch>
            <a:fillRect/>
          </a:stretch>
        </p:blipFill>
        <p:spPr bwMode="auto">
          <a:xfrm>
            <a:off x="673100" y="1188194"/>
            <a:ext cx="8254999" cy="502861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INTRODUCTION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Where it all began…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RESULTS AND ANALYSIS</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The best alternative has been suggested but how sensitive is it to changes in our objectives? (and we’re humans, we change, don’t we?)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Discussion Points</a:t>
            </a:r>
            <a:endParaRPr lang="en-GB" dirty="0"/>
          </a:p>
        </p:txBody>
      </p:sp>
      <p:sp>
        <p:nvSpPr>
          <p:cNvPr id="6" name="Subtitle 5"/>
          <p:cNvSpPr>
            <a:spLocks noGrp="1"/>
          </p:cNvSpPr>
          <p:nvPr>
            <p:ph idx="1"/>
          </p:nvPr>
        </p:nvSpPr>
        <p:spPr>
          <a:xfrm>
            <a:off x="755650" y="1143001"/>
            <a:ext cx="7943850" cy="2457450"/>
          </a:xfrm>
        </p:spPr>
        <p:txBody>
          <a:bodyPr/>
          <a:lstStyle/>
          <a:p>
            <a:endParaRPr lang="en-US" dirty="0" smtClean="0"/>
          </a:p>
          <a:p>
            <a:endParaRPr lang="en-US" dirty="0" smtClean="0"/>
          </a:p>
          <a:p>
            <a:r>
              <a:rPr lang="en-US" dirty="0" smtClean="0"/>
              <a:t>Recommended Package</a:t>
            </a:r>
          </a:p>
          <a:p>
            <a:endParaRPr lang="en-US" dirty="0" smtClean="0"/>
          </a:p>
          <a:p>
            <a:r>
              <a:rPr lang="en-US" dirty="0" smtClean="0"/>
              <a:t>Sensitivity Analysis</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Recommended Package - 1</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32</a:t>
            </a:fld>
            <a:endParaRPr lang="en-GB"/>
          </a:p>
        </p:txBody>
      </p:sp>
      <p:pic>
        <p:nvPicPr>
          <p:cNvPr id="5123" name="Picture 3" descr="E:\Documents and Settings\iXeon\My Documents\My Pictures\Bman-Recommended-Alternative.png"/>
          <p:cNvPicPr>
            <a:picLocks noChangeAspect="1" noChangeArrowheads="1"/>
          </p:cNvPicPr>
          <p:nvPr/>
        </p:nvPicPr>
        <p:blipFill>
          <a:blip r:embed="rId3" cstate="print"/>
          <a:srcRect/>
          <a:stretch>
            <a:fillRect/>
          </a:stretch>
        </p:blipFill>
        <p:spPr bwMode="auto">
          <a:xfrm>
            <a:off x="1282700" y="1149350"/>
            <a:ext cx="6545578" cy="507365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RESULTS AND ANALYSIS</a:t>
            </a:r>
            <a:r>
              <a:rPr lang="en-US" sz="2000" dirty="0" smtClean="0"/>
              <a:t/>
            </a:r>
            <a:br>
              <a:rPr lang="en-US" sz="2000" dirty="0" smtClean="0"/>
            </a:br>
            <a:r>
              <a:rPr lang="en-US" dirty="0" smtClean="0"/>
              <a:t>Scores for Alternatives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33</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6" name="Content Placeholder 6"/>
          <p:cNvGraphicFramePr>
            <a:graphicFrameLocks/>
          </p:cNvGraphicFramePr>
          <p:nvPr/>
        </p:nvGraphicFramePr>
        <p:xfrm>
          <a:off x="755650" y="1460500"/>
          <a:ext cx="7842251" cy="4457702"/>
        </p:xfrm>
        <a:graphic>
          <a:graphicData uri="http://schemas.openxmlformats.org/drawingml/2006/table">
            <a:tbl>
              <a:tblPr firstRow="1" bandRow="1">
                <a:tableStyleId>{9DCAF9ED-07DC-4A11-8D7F-57B35C25682E}</a:tableStyleId>
              </a:tblPr>
              <a:tblGrid>
                <a:gridCol w="2015129"/>
                <a:gridCol w="2913561"/>
                <a:gridCol w="2913561"/>
              </a:tblGrid>
              <a:tr h="582570">
                <a:tc>
                  <a:txBody>
                    <a:bodyPr/>
                    <a:lstStyle/>
                    <a:p>
                      <a:pPr marL="0" marR="0">
                        <a:spcBef>
                          <a:spcPts val="0"/>
                        </a:spcBef>
                        <a:spcAft>
                          <a:spcPts val="0"/>
                        </a:spcAft>
                      </a:pPr>
                      <a:r>
                        <a:rPr lang="en-US" sz="1600" cap="all" dirty="0" smtClean="0"/>
                        <a:t>Package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score</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Score2</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8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Sample,</a:t>
                      </a:r>
                      <a:r>
                        <a:rPr lang="en-US" sz="1200" baseline="0" dirty="0" smtClean="0"/>
                        <a:t> would change soon!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Cost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34</a:t>
            </a:fld>
            <a:endParaRPr lang="en-GB"/>
          </a:p>
        </p:txBody>
      </p:sp>
      <p:pic>
        <p:nvPicPr>
          <p:cNvPr id="6146" name="Picture 2" descr="E:\Documents and Settings\iXeon\My Documents\My Pictures\Bman-Sensitivity-Analysis-1.png"/>
          <p:cNvPicPr>
            <a:picLocks noChangeAspect="1" noChangeArrowheads="1"/>
          </p:cNvPicPr>
          <p:nvPr/>
        </p:nvPicPr>
        <p:blipFill>
          <a:blip r:embed="rId3" cstate="print"/>
          <a:srcRect/>
          <a:stretch>
            <a:fillRect/>
          </a:stretch>
        </p:blipFill>
        <p:spPr bwMode="auto">
          <a:xfrm>
            <a:off x="1308100" y="1170630"/>
            <a:ext cx="6718300" cy="5133286"/>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62100" y="209551"/>
            <a:ext cx="7077075" cy="825500"/>
          </a:xfrm>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Performance</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35</a:t>
            </a:fld>
            <a:endParaRPr lang="en-GB"/>
          </a:p>
        </p:txBody>
      </p:sp>
      <p:pic>
        <p:nvPicPr>
          <p:cNvPr id="7170" name="Picture 2" descr="E:\Documents and Settings\iXeon\My Documents\My Pictures\Bman-Sensitivity-Analysis-2.png"/>
          <p:cNvPicPr>
            <a:picLocks noChangeAspect="1" noChangeArrowheads="1"/>
          </p:cNvPicPr>
          <p:nvPr/>
        </p:nvPicPr>
        <p:blipFill>
          <a:blip r:embed="rId3" cstate="print"/>
          <a:srcRect/>
          <a:stretch>
            <a:fillRect/>
          </a:stretch>
        </p:blipFill>
        <p:spPr bwMode="auto">
          <a:xfrm>
            <a:off x="1295400" y="1169994"/>
            <a:ext cx="6692900" cy="5135962"/>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62100" y="228601"/>
            <a:ext cx="7077075" cy="825500"/>
          </a:xfrm>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V.A. Extras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36</a:t>
            </a:fld>
            <a:endParaRPr lang="en-GB"/>
          </a:p>
        </p:txBody>
      </p:sp>
      <p:pic>
        <p:nvPicPr>
          <p:cNvPr id="8194" name="Picture 2" descr="E:\Documents and Settings\iXeon\My Documents\My Pictures\Bman-Sensitivity-Analysis-3.png"/>
          <p:cNvPicPr>
            <a:picLocks noChangeAspect="1" noChangeArrowheads="1"/>
          </p:cNvPicPr>
          <p:nvPr/>
        </p:nvPicPr>
        <p:blipFill>
          <a:blip r:embed="rId3" cstate="print"/>
          <a:srcRect/>
          <a:stretch>
            <a:fillRect/>
          </a:stretch>
        </p:blipFill>
        <p:spPr bwMode="auto">
          <a:xfrm>
            <a:off x="1282700" y="1134118"/>
            <a:ext cx="6743700" cy="5161208"/>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657350" y="228601"/>
            <a:ext cx="6981825" cy="825500"/>
          </a:xfrm>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C. Service</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37</a:t>
            </a:fld>
            <a:endParaRPr lang="en-GB"/>
          </a:p>
        </p:txBody>
      </p:sp>
      <p:pic>
        <p:nvPicPr>
          <p:cNvPr id="9218" name="Picture 2" descr="E:\Documents and Settings\iXeon\My Documents\My Pictures\Bman-Sensitivity-Analysis-4.png"/>
          <p:cNvPicPr>
            <a:picLocks noChangeAspect="1" noChangeArrowheads="1"/>
          </p:cNvPicPr>
          <p:nvPr/>
        </p:nvPicPr>
        <p:blipFill>
          <a:blip r:embed="rId3" cstate="print"/>
          <a:srcRect/>
          <a:stretch>
            <a:fillRect/>
          </a:stretch>
        </p:blipFill>
        <p:spPr bwMode="auto">
          <a:xfrm>
            <a:off x="1346200" y="1200150"/>
            <a:ext cx="6645484" cy="506095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CONCLUSION</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All is well that ends well.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REFERENCES</a:t>
            </a:r>
            <a:endParaRPr lang="en-US" sz="3200" b="1" dirty="0"/>
          </a:p>
        </p:txBody>
      </p:sp>
      <p:sp>
        <p:nvSpPr>
          <p:cNvPr id="3" name="Subtitle 2"/>
          <p:cNvSpPr>
            <a:spLocks noGrp="1"/>
          </p:cNvSpPr>
          <p:nvPr>
            <p:ph type="body" sz="quarter" idx="10"/>
          </p:nvPr>
        </p:nvSpPr>
        <p:spPr>
          <a:xfrm>
            <a:off x="762000" y="1612900"/>
            <a:ext cx="7937500" cy="4927600"/>
          </a:xfrm>
        </p:spPr>
        <p:txBody>
          <a:bodyPr/>
          <a:lstStyle/>
          <a:p>
            <a:r>
              <a:rPr lang="en-US" sz="1200" b="0" dirty="0" smtClean="0">
                <a:solidFill>
                  <a:schemeClr val="tx1"/>
                </a:solidFill>
              </a:rPr>
              <a:t> Business Dictionary, 2011. Shared Values [online] Available at: &lt;http://www.businessdictionary.com/definition/shared-values.html&gt; [Accessed 07 April 2011]</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FRENCH, S., MAULE, J., &amp; PAPAMICHAIL, N. (2009). </a:t>
            </a:r>
            <a:r>
              <a:rPr lang="en-US" sz="1200" b="0" i="1" dirty="0" smtClean="0">
                <a:solidFill>
                  <a:schemeClr val="tx1"/>
                </a:solidFill>
              </a:rPr>
              <a:t>Decision Behaviour, Analysis and Support</a:t>
            </a:r>
            <a:r>
              <a:rPr lang="en-US" sz="1200" b="0" dirty="0" smtClean="0">
                <a:solidFill>
                  <a:schemeClr val="tx1"/>
                </a:solidFill>
              </a:rPr>
              <a:t>. Cambridge, UK, Cambridge University Press. </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 Helsinki University of Technology. (2002). </a:t>
            </a:r>
            <a:r>
              <a:rPr lang="en-US" sz="1200" b="0" i="1" dirty="0" smtClean="0">
                <a:solidFill>
                  <a:schemeClr val="tx1"/>
                </a:solidFill>
              </a:rPr>
              <a:t>MCDA – Theory</a:t>
            </a:r>
            <a:r>
              <a:rPr lang="en-US" sz="1200" b="0" dirty="0" smtClean="0">
                <a:solidFill>
                  <a:schemeClr val="tx1"/>
                </a:solidFill>
              </a:rPr>
              <a:t>. Available at &lt;http://www.mcda.hut.fi/value_tree/theory/&gt; [Accessed, 01-04-2011]</a:t>
            </a:r>
          </a:p>
          <a:p>
            <a:endParaRPr lang="en-US" sz="1200" b="0" dirty="0" smtClean="0">
              <a:solidFill>
                <a:schemeClr val="tx1"/>
              </a:solidFill>
            </a:endParaRPr>
          </a:p>
          <a:p>
            <a:r>
              <a:rPr lang="en-US" sz="1200" b="0" dirty="0" smtClean="0">
                <a:solidFill>
                  <a:schemeClr val="tx1"/>
                </a:solidFill>
              </a:rPr>
              <a:t>FORSYTH, D. R. (2010). </a:t>
            </a:r>
            <a:r>
              <a:rPr lang="en-US" sz="1200" b="0" i="1" dirty="0" smtClean="0">
                <a:solidFill>
                  <a:schemeClr val="tx1"/>
                </a:solidFill>
              </a:rPr>
              <a:t>Group Dynamics </a:t>
            </a:r>
            <a:r>
              <a:rPr lang="en-US" sz="1200" b="0" dirty="0" smtClean="0">
                <a:solidFill>
                  <a:schemeClr val="tx1"/>
                </a:solidFill>
              </a:rPr>
              <a:t>(5th edition). Belmont, CA: Wadsworth/</a:t>
            </a:r>
            <a:r>
              <a:rPr lang="en-US" sz="1200" b="0" dirty="0" err="1" smtClean="0">
                <a:solidFill>
                  <a:schemeClr val="tx1"/>
                </a:solidFill>
              </a:rPr>
              <a:t>Cengage</a:t>
            </a:r>
            <a:r>
              <a:rPr lang="en-US" sz="1200" b="0" dirty="0" smtClean="0">
                <a:solidFill>
                  <a:schemeClr val="tx1"/>
                </a:solidFill>
              </a:rPr>
              <a:t> </a:t>
            </a:r>
          </a:p>
          <a:p>
            <a:endParaRPr lang="en-US" sz="1200" b="0" dirty="0" smtClean="0">
              <a:solidFill>
                <a:schemeClr val="tx1"/>
              </a:solidFill>
            </a:endParaRPr>
          </a:p>
          <a:p>
            <a:r>
              <a:rPr lang="en-US" sz="1200" b="0" dirty="0" err="1" smtClean="0">
                <a:solidFill>
                  <a:schemeClr val="tx1"/>
                </a:solidFill>
              </a:rPr>
              <a:t>ThinkBroadBand</a:t>
            </a:r>
            <a:r>
              <a:rPr lang="en-US" sz="1200" b="0" dirty="0" smtClean="0">
                <a:solidFill>
                  <a:schemeClr val="tx1"/>
                </a:solidFill>
              </a:rPr>
              <a:t>, 2011. Service Provider Comparison [online] Available at: &lt;http://www.thinkbroadband.com/isp/compare.html?commit=Compare&amp;isp_7=1&amp;isp_86=1&amp;isp_21=1&amp;isp_84=1&gt; [Accessed 02 May 2011]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sz="2000" dirty="0" smtClean="0">
                <a:solidFill>
                  <a:schemeClr val="bg2"/>
                </a:solidFill>
              </a:rPr>
              <a:t>INTRODUCTION</a:t>
            </a:r>
            <a:br>
              <a:rPr lang="en-US" sz="2000" dirty="0" smtClean="0">
                <a:solidFill>
                  <a:schemeClr val="bg2"/>
                </a:solidFill>
              </a:rPr>
            </a:br>
            <a:r>
              <a:rPr lang="en-US" dirty="0" smtClean="0"/>
              <a:t>The Case: TV &amp; Internet Package</a:t>
            </a:r>
            <a:endParaRPr lang="en-US" dirty="0"/>
          </a:p>
        </p:txBody>
      </p:sp>
      <p:sp>
        <p:nvSpPr>
          <p:cNvPr id="3" name="Content Placeholder 2"/>
          <p:cNvSpPr>
            <a:spLocks noGrp="1"/>
          </p:cNvSpPr>
          <p:nvPr>
            <p:ph idx="1"/>
          </p:nvPr>
        </p:nvSpPr>
        <p:spPr>
          <a:xfrm>
            <a:off x="755650" y="3340099"/>
            <a:ext cx="7943850" cy="2641601"/>
          </a:xfrm>
        </p:spPr>
        <p:txBody>
          <a:bodyPr/>
          <a:lstStyle/>
          <a:p>
            <a:r>
              <a:rPr lang="en-US" dirty="0" smtClean="0"/>
              <a:t>A group of 7 students</a:t>
            </a:r>
          </a:p>
          <a:p>
            <a:r>
              <a:rPr lang="en-US" dirty="0" smtClean="0"/>
              <a:t>Just moved in and staying for 18 months</a:t>
            </a:r>
          </a:p>
          <a:p>
            <a:r>
              <a:rPr lang="en-US" dirty="0" smtClean="0"/>
              <a:t>No broadband or cable presently in the house</a:t>
            </a:r>
          </a:p>
          <a:p>
            <a:r>
              <a:rPr lang="en-US" dirty="0" smtClean="0"/>
              <a:t>One modern TV available from one of us with capacity to receive Freeview &amp; Freesat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a:t>
            </a:fld>
            <a:endParaRPr lang="en-GB" dirty="0"/>
          </a:p>
        </p:txBody>
      </p:sp>
      <p:sp>
        <p:nvSpPr>
          <p:cNvPr id="6" name="TextBox 5"/>
          <p:cNvSpPr txBox="1"/>
          <p:nvPr/>
        </p:nvSpPr>
        <p:spPr>
          <a:xfrm>
            <a:off x="787400" y="1346200"/>
            <a:ext cx="862737" cy="369332"/>
          </a:xfrm>
          <a:prstGeom prst="rect">
            <a:avLst/>
          </a:prstGeom>
          <a:noFill/>
        </p:spPr>
        <p:txBody>
          <a:bodyPr wrap="none" rtlCol="0">
            <a:spAutoFit/>
          </a:bodyPr>
          <a:lstStyle/>
          <a:p>
            <a:r>
              <a:rPr lang="en-US" b="1" dirty="0" smtClean="0">
                <a:latin typeface="+mj-lt"/>
              </a:rPr>
              <a:t>TASK</a:t>
            </a:r>
            <a:endParaRPr lang="en-GB" b="1" dirty="0">
              <a:latin typeface="+mj-lt"/>
            </a:endParaRPr>
          </a:p>
        </p:txBody>
      </p:sp>
      <p:sp>
        <p:nvSpPr>
          <p:cNvPr id="7" name="TextBox 6"/>
          <p:cNvSpPr txBox="1"/>
          <p:nvPr/>
        </p:nvSpPr>
        <p:spPr>
          <a:xfrm>
            <a:off x="787400" y="2870200"/>
            <a:ext cx="2024913" cy="369332"/>
          </a:xfrm>
          <a:prstGeom prst="rect">
            <a:avLst/>
          </a:prstGeom>
          <a:noFill/>
        </p:spPr>
        <p:txBody>
          <a:bodyPr wrap="none" rtlCol="0">
            <a:spAutoFit/>
          </a:bodyPr>
          <a:lstStyle/>
          <a:p>
            <a:r>
              <a:rPr lang="en-US" b="1" dirty="0" smtClean="0">
                <a:latin typeface="+mj-lt"/>
              </a:rPr>
              <a:t>BACKGROUND</a:t>
            </a:r>
            <a:endParaRPr lang="en-GB" b="1" dirty="0" smtClean="0">
              <a:latin typeface="+mj-lt"/>
            </a:endParaRPr>
          </a:p>
        </p:txBody>
      </p:sp>
      <p:sp>
        <p:nvSpPr>
          <p:cNvPr id="8" name="TextBox 7"/>
          <p:cNvSpPr txBox="1"/>
          <p:nvPr/>
        </p:nvSpPr>
        <p:spPr>
          <a:xfrm>
            <a:off x="787400" y="1676400"/>
            <a:ext cx="8001000" cy="931730"/>
          </a:xfrm>
          <a:prstGeom prst="rect">
            <a:avLst/>
          </a:prstGeom>
          <a:noFill/>
        </p:spPr>
        <p:txBody>
          <a:bodyPr wrap="square" rtlCol="0">
            <a:spAutoFit/>
          </a:bodyPr>
          <a:lstStyle/>
          <a:p>
            <a:pPr marL="327025" indent="-327025" defTabSz="873125" eaLnBrk="0" hangingPunct="0">
              <a:lnSpc>
                <a:spcPct val="120000"/>
              </a:lnSpc>
              <a:spcBef>
                <a:spcPct val="0"/>
              </a:spcBef>
              <a:buClr>
                <a:srgbClr val="6D009D"/>
              </a:buClr>
              <a:buSzPct val="150000"/>
              <a:buFont typeface="Wingdings" pitchFamily="2" charset="2"/>
              <a:buChar char="§"/>
            </a:pPr>
            <a:r>
              <a:rPr lang="en-US" sz="2400" dirty="0" smtClean="0">
                <a:latin typeface="+mn-lt"/>
              </a:rPr>
              <a:t>Decide as a group, on how to provide TV and internet in our house</a:t>
            </a:r>
            <a:endParaRPr lang="en-GB" sz="2400" dirty="0" smtClean="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40</a:t>
            </a:fld>
            <a:endParaRPr lang="en-GB">
              <a:latin typeface="+mn-lt"/>
            </a:endParaRPr>
          </a:p>
        </p:txBody>
      </p:sp>
      <p:sp>
        <p:nvSpPr>
          <p:cNvPr id="12291" name="Rectangle 2"/>
          <p:cNvSpPr>
            <a:spLocks noGrp="1" noChangeArrowheads="1"/>
          </p:cNvSpPr>
          <p:nvPr>
            <p:ph type="title"/>
          </p:nvPr>
        </p:nvSpPr>
        <p:spPr>
          <a:xfrm>
            <a:off x="1370013" y="1968500"/>
            <a:ext cx="6227762" cy="825499"/>
          </a:xfrm>
        </p:spPr>
        <p:txBody>
          <a:bodyPr/>
          <a:lstStyle/>
          <a:p>
            <a:pPr algn="ctr" eaLnBrk="1" hangingPunct="1"/>
            <a:r>
              <a:rPr lang="en-GB" dirty="0" smtClean="0"/>
              <a:t>Thank you!</a:t>
            </a:r>
          </a:p>
        </p:txBody>
      </p:sp>
      <p:sp>
        <p:nvSpPr>
          <p:cNvPr id="12293" name="Text Box 5"/>
          <p:cNvSpPr txBox="1">
            <a:spLocks noChangeArrowheads="1"/>
          </p:cNvSpPr>
          <p:nvPr/>
        </p:nvSpPr>
        <p:spPr bwMode="auto">
          <a:xfrm>
            <a:off x="2373313" y="3054350"/>
            <a:ext cx="4373313" cy="1015663"/>
          </a:xfrm>
          <a:prstGeom prst="rect">
            <a:avLst/>
          </a:prstGeom>
          <a:noFill/>
          <a:ln w="9525" algn="ctr">
            <a:noFill/>
            <a:miter lim="800000"/>
            <a:headEnd/>
            <a:tailEnd/>
          </a:ln>
        </p:spPr>
        <p:txBody>
          <a:bodyPr wrap="none">
            <a:spAutoFit/>
          </a:bodyPr>
          <a:lstStyle/>
          <a:p>
            <a:pPr defTabSz="873125"/>
            <a:r>
              <a:rPr lang="en-GB" sz="6000" b="1" dirty="0">
                <a:solidFill>
                  <a:srgbClr val="7030A0"/>
                </a:solidFill>
              </a:rPr>
              <a:t>Questions?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41</a:t>
            </a:fld>
            <a:endParaRPr lang="en-GB">
              <a:latin typeface="+mn-lt"/>
            </a:endParaRPr>
          </a:p>
        </p:txBody>
      </p:sp>
      <p:sp>
        <p:nvSpPr>
          <p:cNvPr id="12291" name="Rectangle 2"/>
          <p:cNvSpPr>
            <a:spLocks noGrp="1" noChangeArrowheads="1"/>
          </p:cNvSpPr>
          <p:nvPr>
            <p:ph type="title"/>
          </p:nvPr>
        </p:nvSpPr>
        <p:spPr>
          <a:xfrm>
            <a:off x="1041400" y="1981200"/>
            <a:ext cx="7204075" cy="825499"/>
          </a:xfrm>
        </p:spPr>
        <p:txBody>
          <a:bodyPr/>
          <a:lstStyle/>
          <a:p>
            <a:pPr algn="ctr" eaLnBrk="1" hangingPunct="1"/>
            <a:r>
              <a:rPr lang="en-GB" dirty="0" smtClean="0"/>
              <a:t>FIND REMINDERS IN NOTES HERE</a:t>
            </a:r>
          </a:p>
        </p:txBody>
      </p:sp>
      <p:sp>
        <p:nvSpPr>
          <p:cNvPr id="12293" name="Text Box 5"/>
          <p:cNvSpPr txBox="1">
            <a:spLocks noChangeArrowheads="1"/>
          </p:cNvSpPr>
          <p:nvPr/>
        </p:nvSpPr>
        <p:spPr bwMode="auto">
          <a:xfrm>
            <a:off x="1255713" y="2901950"/>
            <a:ext cx="6768199" cy="1015663"/>
          </a:xfrm>
          <a:prstGeom prst="rect">
            <a:avLst/>
          </a:prstGeom>
          <a:noFill/>
          <a:ln w="9525" algn="ctr">
            <a:noFill/>
            <a:miter lim="800000"/>
            <a:headEnd/>
            <a:tailEnd/>
          </a:ln>
        </p:spPr>
        <p:txBody>
          <a:bodyPr wrap="none">
            <a:spAutoFit/>
          </a:bodyPr>
          <a:lstStyle/>
          <a:p>
            <a:pPr defTabSz="873125"/>
            <a:r>
              <a:rPr lang="en-GB" sz="6000" b="1" dirty="0" smtClean="0">
                <a:solidFill>
                  <a:srgbClr val="7030A0"/>
                </a:solidFill>
              </a:rPr>
              <a:t>REMINDER SLIDE</a:t>
            </a:r>
            <a:endParaRPr lang="en-GB" sz="6000" b="1"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sz="2000" dirty="0" smtClean="0">
                <a:solidFill>
                  <a:schemeClr val="bg2"/>
                </a:solidFill>
              </a:rPr>
              <a:t>INTRODUCTION</a:t>
            </a:r>
            <a:r>
              <a:rPr lang="en-US" dirty="0" smtClean="0"/>
              <a:t/>
            </a:r>
            <a:br>
              <a:rPr lang="en-US" dirty="0" smtClean="0"/>
            </a:br>
            <a:r>
              <a:rPr lang="en-US" dirty="0" smtClean="0"/>
              <a:t>Domain of Decision Making</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5</a:t>
            </a:fld>
            <a:endParaRPr lang="en-GB" dirty="0"/>
          </a:p>
        </p:txBody>
      </p:sp>
      <p:pic>
        <p:nvPicPr>
          <p:cNvPr id="2051" name="Picture 3" descr="E:\Documents and Settings\iXeon\My Documents\My Pictures\Bman-Domain-of-Decision.png"/>
          <p:cNvPicPr>
            <a:picLocks noChangeAspect="1" noChangeArrowheads="1"/>
          </p:cNvPicPr>
          <p:nvPr/>
        </p:nvPicPr>
        <p:blipFill>
          <a:blip r:embed="rId3" cstate="print"/>
          <a:srcRect t="26993" r="3624" b="9223"/>
          <a:stretch>
            <a:fillRect/>
          </a:stretch>
        </p:blipFill>
        <p:spPr bwMode="auto">
          <a:xfrm>
            <a:off x="1130300" y="1854200"/>
            <a:ext cx="6121400" cy="40513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GROUP DYNAMICS</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How we worked together, what we shared, which tools were used…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Discussion Points</a:t>
            </a:r>
            <a:endParaRPr lang="en-GB" dirty="0"/>
          </a:p>
        </p:txBody>
      </p:sp>
      <p:sp>
        <p:nvSpPr>
          <p:cNvPr id="6" name="Subtitle 5"/>
          <p:cNvSpPr>
            <a:spLocks noGrp="1"/>
          </p:cNvSpPr>
          <p:nvPr>
            <p:ph idx="1"/>
          </p:nvPr>
        </p:nvSpPr>
        <p:spPr/>
        <p:txBody>
          <a:bodyPr/>
          <a:lstStyle/>
          <a:p>
            <a:r>
              <a:rPr lang="en-US" dirty="0" smtClean="0"/>
              <a:t>Shared Values</a:t>
            </a:r>
          </a:p>
          <a:p>
            <a:r>
              <a:rPr lang="en-US" dirty="0" smtClean="0"/>
              <a:t>Group Activities</a:t>
            </a:r>
          </a:p>
          <a:p>
            <a:r>
              <a:rPr lang="en-US" dirty="0" smtClean="0"/>
              <a:t>Tools Used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7</a:t>
            </a:fld>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Shared Values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Common Goal</a:t>
            </a:r>
            <a:br>
              <a:rPr lang="en-US" b="1" dirty="0" smtClean="0"/>
            </a:br>
            <a:r>
              <a:rPr lang="en-US" sz="2000" dirty="0" smtClean="0"/>
              <a:t>The task on ground – A good TV &amp; Internet Package.</a:t>
            </a:r>
          </a:p>
          <a:p>
            <a:r>
              <a:rPr lang="en-US" b="1" dirty="0" smtClean="0"/>
              <a:t>Effective Communication</a:t>
            </a:r>
            <a:r>
              <a:rPr lang="en-US" dirty="0" smtClean="0"/>
              <a:t/>
            </a:r>
            <a:br>
              <a:rPr lang="en-US" dirty="0" smtClean="0"/>
            </a:br>
            <a:r>
              <a:rPr lang="en-US" sz="2000" dirty="0" smtClean="0"/>
              <a:t>Everyone has a voice in the group</a:t>
            </a:r>
          </a:p>
          <a:p>
            <a:r>
              <a:rPr lang="en-US" b="1" dirty="0" smtClean="0"/>
              <a:t>Responsibility &amp; Commitment</a:t>
            </a:r>
            <a:r>
              <a:rPr lang="en-US" dirty="0" smtClean="0"/>
              <a:t/>
            </a:r>
            <a:br>
              <a:rPr lang="en-US" dirty="0" smtClean="0"/>
            </a:br>
            <a:r>
              <a:rPr lang="en-US" sz="2000" dirty="0" smtClean="0"/>
              <a:t>Commitment to assigned tasks; NO FREE RIDE!</a:t>
            </a:r>
          </a:p>
          <a:p>
            <a:r>
              <a:rPr lang="en-US" b="1" dirty="0" smtClean="0"/>
              <a:t>Reporting and Documentation</a:t>
            </a:r>
            <a:br>
              <a:rPr lang="en-US" b="1" dirty="0" smtClean="0"/>
            </a:br>
            <a:r>
              <a:rPr lang="en-US" sz="2000" dirty="0" smtClean="0"/>
              <a:t>For consistency &amp; to ensure nothing is overlooked</a:t>
            </a:r>
          </a:p>
          <a:p>
            <a:r>
              <a:rPr lang="en-US" b="1" dirty="0" smtClean="0"/>
              <a:t>Devil’s Advocacy</a:t>
            </a:r>
            <a:br>
              <a:rPr lang="en-US" b="1" dirty="0" smtClean="0"/>
            </a:br>
            <a:r>
              <a:rPr lang="en-US" sz="2000" dirty="0" smtClean="0"/>
              <a:t>Identify weaknesses in decisions or processes</a:t>
            </a:r>
          </a:p>
          <a:p>
            <a:r>
              <a:rPr lang="en-US" sz="2000" b="1" dirty="0" smtClean="0"/>
              <a:t>TIME</a:t>
            </a:r>
            <a:br>
              <a:rPr lang="en-US" sz="2000" b="1" dirty="0" smtClean="0"/>
            </a:br>
            <a:r>
              <a:rPr lang="en-US" sz="2000" dirty="0" smtClean="0"/>
              <a:t>Attend meetings on time; finish tasks on time.</a:t>
            </a:r>
            <a:endParaRPr lang="en-GB" sz="2000" dirty="0" smtClean="0"/>
          </a:p>
          <a:p>
            <a:endParaRPr lang="en-GB" sz="2000"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8</a:t>
            </a:fld>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Group Activities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Meetings</a:t>
            </a:r>
            <a:br>
              <a:rPr lang="en-US" b="1" dirty="0" smtClean="0"/>
            </a:br>
            <a:endParaRPr lang="en-US" sz="2000" dirty="0" smtClean="0"/>
          </a:p>
          <a:p>
            <a:r>
              <a:rPr lang="en-US" b="1" dirty="0" smtClean="0"/>
              <a:t>Pair-up Tasks</a:t>
            </a:r>
            <a:r>
              <a:rPr lang="en-US" dirty="0" smtClean="0"/>
              <a:t/>
            </a:r>
            <a:br>
              <a:rPr lang="en-US" dirty="0" smtClean="0"/>
            </a:br>
            <a:endParaRPr lang="en-US" sz="2000" dirty="0" smtClean="0"/>
          </a:p>
          <a:p>
            <a:r>
              <a:rPr lang="en-US" b="1" dirty="0" smtClean="0"/>
              <a:t>Research</a:t>
            </a:r>
            <a:r>
              <a:rPr lang="en-US" dirty="0" smtClean="0"/>
              <a:t/>
            </a:r>
            <a:br>
              <a:rPr lang="en-US" dirty="0" smtClean="0"/>
            </a:br>
            <a:endParaRPr lang="en-US" sz="2000" dirty="0" smtClean="0"/>
          </a:p>
          <a:p>
            <a:r>
              <a:rPr lang="en-US" b="1" dirty="0" smtClean="0"/>
              <a:t>Voting</a:t>
            </a:r>
            <a:br>
              <a:rPr lang="en-US" b="1" dirty="0" smtClean="0"/>
            </a:br>
            <a:endParaRPr lang="en-US" sz="2000"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9</a:t>
            </a:fld>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UoMPowerpoint">
  <a:themeElements>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oMPowerpo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7030A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oM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oM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oM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oM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oM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oMPowerpoi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oM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oM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oM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oM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oM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QW">
  <a:themeElements>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QW">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Q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Q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Q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Q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Q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Q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MJC-Style</Template>
  <TotalTime>7581</TotalTime>
  <Words>4079</Words>
  <Application>Microsoft Office PowerPoint</Application>
  <PresentationFormat>On-screen Show (4:3)</PresentationFormat>
  <Paragraphs>452</Paragraphs>
  <Slides>41</Slides>
  <Notes>32</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1_UoMPowerpoint</vt:lpstr>
      <vt:lpstr>SQW</vt:lpstr>
      <vt:lpstr>Slide 1</vt:lpstr>
      <vt:lpstr>CONTENTS</vt:lpstr>
      <vt:lpstr>INTRODUCTION</vt:lpstr>
      <vt:lpstr>INTRODUCTION The Case: TV &amp; Internet Package</vt:lpstr>
      <vt:lpstr>INTRODUCTION Domain of Decision Making</vt:lpstr>
      <vt:lpstr>GROUP DYNAMICS</vt:lpstr>
      <vt:lpstr>GROUP DYNAMICS Discussion Points</vt:lpstr>
      <vt:lpstr>GROUP DYNAMICS Shared Values</vt:lpstr>
      <vt:lpstr>GROUP DYNAMICS Group Activities</vt:lpstr>
      <vt:lpstr>GROUP DYNAMICS Group Activities - Meetings</vt:lpstr>
      <vt:lpstr>GROUP DYNAMICS Group Activities – Tools Used</vt:lpstr>
      <vt:lpstr>PROBLEM FORMULATION</vt:lpstr>
      <vt:lpstr>PROBLEM FORMULATION Discussion Points</vt:lpstr>
      <vt:lpstr>PROBLEM FORMULATION The Decision Context - 1</vt:lpstr>
      <vt:lpstr>PROBLEM FORMULATION The Decision Context - 2</vt:lpstr>
      <vt:lpstr>PROBLEM FORMULATION The Decision Context - 3</vt:lpstr>
      <vt:lpstr>PROBLEM FORMULATION The Constraints</vt:lpstr>
      <vt:lpstr>PROBLEM FORMULATION The  Initial Objectives</vt:lpstr>
      <vt:lpstr>PROBLEM FORMULATION The  Refined Objectives</vt:lpstr>
      <vt:lpstr>PROBLEM FORMULATION Conflicting Criteria</vt:lpstr>
      <vt:lpstr>PROBLEM FORMULATION Hierarchical Organisation of Objectives</vt:lpstr>
      <vt:lpstr>PROBLEM FORMULATION The Decision Alternatives</vt:lpstr>
      <vt:lpstr>PROBLEM FORMULATION Constructed Attributes</vt:lpstr>
      <vt:lpstr>PROBLEM FORMULATION Group Votes for Attributes</vt:lpstr>
      <vt:lpstr>RESEARCH AND MODELLING</vt:lpstr>
      <vt:lpstr>RESEARCH AND MODELLING Discussion Points</vt:lpstr>
      <vt:lpstr>RESEARCH AND MODELLING P. E. – Weighting Methods</vt:lpstr>
      <vt:lpstr>RESEARCH AND MODELLING Weight Elicitation</vt:lpstr>
      <vt:lpstr>RESEARCH AND MODELLING The Decision Model</vt:lpstr>
      <vt:lpstr>RESULTS AND ANALYSIS</vt:lpstr>
      <vt:lpstr>RESULTS AND ANALYSIS Discussion Points</vt:lpstr>
      <vt:lpstr>RESULTS AND ANALYSIS Recommended Package - 1</vt:lpstr>
      <vt:lpstr>RESULTS AND ANALYSIS Scores for Alternatives</vt:lpstr>
      <vt:lpstr>RESULTS AND ANALYSIS Sensitivity Analysis - Cost</vt:lpstr>
      <vt:lpstr>RESULTS AND ANALYSIS Sensitivity Analysis - Performance</vt:lpstr>
      <vt:lpstr>RESULTS AND ANALYSIS Sensitivity Analysis – V.A. Extras</vt:lpstr>
      <vt:lpstr>RESULTS AND ANALYSIS Sensitivity Analysis – C. Service</vt:lpstr>
      <vt:lpstr>CONCLUSION</vt:lpstr>
      <vt:lpstr>REFERENCES</vt:lpstr>
      <vt:lpstr>Thank you!</vt:lpstr>
      <vt:lpstr>FIND REMINDERS IN NOTES HERE</vt:lpstr>
    </vt:vector>
  </TitlesOfParts>
  <Company>SQW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at the University of Manchester arising from Project UNITY</dc:title>
  <dc:creator>costas Babalis</dc:creator>
  <cp:lastModifiedBy>Blessing Udoisang</cp:lastModifiedBy>
  <cp:revision>983</cp:revision>
  <cp:lastPrinted>2004-06-25T08:28:37Z</cp:lastPrinted>
  <dcterms:created xsi:type="dcterms:W3CDTF">2003-01-16T08:51:29Z</dcterms:created>
  <dcterms:modified xsi:type="dcterms:W3CDTF">2011-05-04T17:07:54Z</dcterms:modified>
</cp:coreProperties>
</file>