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8" r:id="rId1"/>
    <p:sldMasterId id="2147483670" r:id="rId2"/>
  </p:sldMasterIdLst>
  <p:notesMasterIdLst>
    <p:notesMasterId r:id="rId46"/>
  </p:notesMasterIdLst>
  <p:handoutMasterIdLst>
    <p:handoutMasterId r:id="rId47"/>
  </p:handoutMasterIdLst>
  <p:sldIdLst>
    <p:sldId id="337" r:id="rId3"/>
    <p:sldId id="479" r:id="rId4"/>
    <p:sldId id="520" r:id="rId5"/>
    <p:sldId id="455" r:id="rId6"/>
    <p:sldId id="481" r:id="rId7"/>
    <p:sldId id="483" r:id="rId8"/>
    <p:sldId id="480" r:id="rId9"/>
    <p:sldId id="482" r:id="rId10"/>
    <p:sldId id="484" r:id="rId11"/>
    <p:sldId id="486" r:id="rId12"/>
    <p:sldId id="487" r:id="rId13"/>
    <p:sldId id="488" r:id="rId14"/>
    <p:sldId id="448" r:id="rId15"/>
    <p:sldId id="489" r:id="rId16"/>
    <p:sldId id="490" r:id="rId17"/>
    <p:sldId id="495" r:id="rId18"/>
    <p:sldId id="496" r:id="rId19"/>
    <p:sldId id="497" r:id="rId20"/>
    <p:sldId id="498" r:id="rId21"/>
    <p:sldId id="499" r:id="rId22"/>
    <p:sldId id="501" r:id="rId23"/>
    <p:sldId id="500" r:id="rId24"/>
    <p:sldId id="491" r:id="rId25"/>
    <p:sldId id="492" r:id="rId26"/>
    <p:sldId id="502" r:id="rId27"/>
    <p:sldId id="504" r:id="rId28"/>
    <p:sldId id="505" r:id="rId29"/>
    <p:sldId id="512" r:id="rId30"/>
    <p:sldId id="503" r:id="rId31"/>
    <p:sldId id="511" r:id="rId32"/>
    <p:sldId id="506" r:id="rId33"/>
    <p:sldId id="507" r:id="rId34"/>
    <p:sldId id="509" r:id="rId35"/>
    <p:sldId id="510" r:id="rId36"/>
    <p:sldId id="513" r:id="rId37"/>
    <p:sldId id="514" r:id="rId38"/>
    <p:sldId id="515" r:id="rId39"/>
    <p:sldId id="508" r:id="rId40"/>
    <p:sldId id="518" r:id="rId41"/>
    <p:sldId id="516" r:id="rId42"/>
    <p:sldId id="519" r:id="rId43"/>
    <p:sldId id="427" r:id="rId44"/>
    <p:sldId id="485" r:id="rId45"/>
  </p:sldIdLst>
  <p:sldSz cx="9144000" cy="6858000" type="screen4x3"/>
  <p:notesSz cx="7099300" cy="10234613"/>
  <p:defaultTextStyle>
    <a:defPPr>
      <a:defRPr lang="en-US"/>
    </a:defPPr>
    <a:lvl1pPr algn="l" rtl="0" fontAlgn="base">
      <a:spcBef>
        <a:spcPct val="50000"/>
      </a:spcBef>
      <a:spcAft>
        <a:spcPct val="0"/>
      </a:spcAft>
      <a:defRPr kern="1200">
        <a:solidFill>
          <a:schemeClr val="tx1"/>
        </a:solidFill>
        <a:latin typeface="Arial" charset="0"/>
        <a:ea typeface="+mn-ea"/>
        <a:cs typeface="+mn-cs"/>
      </a:defRPr>
    </a:lvl1pPr>
    <a:lvl2pPr marL="457200" algn="l" rtl="0" fontAlgn="base">
      <a:spcBef>
        <a:spcPct val="50000"/>
      </a:spcBef>
      <a:spcAft>
        <a:spcPct val="0"/>
      </a:spcAft>
      <a:defRPr kern="1200">
        <a:solidFill>
          <a:schemeClr val="tx1"/>
        </a:solidFill>
        <a:latin typeface="Arial" charset="0"/>
        <a:ea typeface="+mn-ea"/>
        <a:cs typeface="+mn-cs"/>
      </a:defRPr>
    </a:lvl2pPr>
    <a:lvl3pPr marL="914400" algn="l" rtl="0" fontAlgn="base">
      <a:spcBef>
        <a:spcPct val="50000"/>
      </a:spcBef>
      <a:spcAft>
        <a:spcPct val="0"/>
      </a:spcAft>
      <a:defRPr kern="1200">
        <a:solidFill>
          <a:schemeClr val="tx1"/>
        </a:solidFill>
        <a:latin typeface="Arial" charset="0"/>
        <a:ea typeface="+mn-ea"/>
        <a:cs typeface="+mn-cs"/>
      </a:defRPr>
    </a:lvl3pPr>
    <a:lvl4pPr marL="1371600" algn="l" rtl="0" fontAlgn="base">
      <a:spcBef>
        <a:spcPct val="50000"/>
      </a:spcBef>
      <a:spcAft>
        <a:spcPct val="0"/>
      </a:spcAft>
      <a:defRPr kern="1200">
        <a:solidFill>
          <a:schemeClr val="tx1"/>
        </a:solidFill>
        <a:latin typeface="Arial" charset="0"/>
        <a:ea typeface="+mn-ea"/>
        <a:cs typeface="+mn-cs"/>
      </a:defRPr>
    </a:lvl4pPr>
    <a:lvl5pPr marL="1828800" algn="l" rtl="0" fontAlgn="base">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0000"/>
    <a:srgbClr val="0066CC"/>
    <a:srgbClr val="FFB35F"/>
    <a:srgbClr val="F56D11"/>
    <a:srgbClr val="4D4D4D"/>
    <a:srgbClr val="CC0000"/>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34559" autoAdjust="0"/>
    <p:restoredTop sz="88280" autoAdjust="0"/>
  </p:normalViewPr>
  <p:slideViewPr>
    <p:cSldViewPr snapToGrid="0">
      <p:cViewPr>
        <p:scale>
          <a:sx n="75" d="100"/>
          <a:sy n="75" d="100"/>
        </p:scale>
        <p:origin x="-918" y="-78"/>
      </p:cViewPr>
      <p:guideLst>
        <p:guide orient="horz" pos="2160"/>
        <p:guide pos="2880"/>
      </p:guideLst>
    </p:cSldViewPr>
  </p:slideViewPr>
  <p:outlineViewPr>
    <p:cViewPr>
      <p:scale>
        <a:sx n="33" d="100"/>
        <a:sy n="33" d="100"/>
      </p:scale>
      <p:origin x="0" y="1548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3" d="100"/>
          <a:sy n="63" d="100"/>
        </p:scale>
        <p:origin x="-2202" y="-120"/>
      </p:cViewPr>
      <p:guideLst>
        <p:guide orient="horz" pos="3224"/>
        <p:guide pos="2236"/>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937175" y="256848"/>
            <a:ext cx="5906683" cy="705101"/>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defTabSz="962399" eaLnBrk="0" hangingPunct="0">
              <a:spcBef>
                <a:spcPct val="0"/>
              </a:spcBef>
              <a:defRPr sz="2300" b="1" smtClean="0">
                <a:solidFill>
                  <a:srgbClr val="000000"/>
                </a:solidFill>
              </a:defRPr>
            </a:lvl1pPr>
          </a:lstStyle>
          <a:p>
            <a:pPr>
              <a:defRPr/>
            </a:pPr>
            <a:r>
              <a:rPr lang="en-GB"/>
              <a:t>Challenges at the University of Manchester Arising From Project UNITY </a:t>
            </a:r>
            <a:endParaRPr lang="en-US"/>
          </a:p>
        </p:txBody>
      </p:sp>
      <p:sp>
        <p:nvSpPr>
          <p:cNvPr id="15363" name="Rectangle 3"/>
          <p:cNvSpPr>
            <a:spLocks noGrp="1" noChangeArrowheads="1"/>
          </p:cNvSpPr>
          <p:nvPr>
            <p:ph type="dt" sz="quarter" idx="1"/>
          </p:nvPr>
        </p:nvSpPr>
        <p:spPr bwMode="auto">
          <a:xfrm>
            <a:off x="6183689" y="1"/>
            <a:ext cx="915611" cy="441711"/>
          </a:xfrm>
          <a:prstGeom prst="rect">
            <a:avLst/>
          </a:prstGeom>
          <a:noFill/>
          <a:ln w="9525">
            <a:solidFill>
              <a:schemeClr val="tx1"/>
            </a:solidFill>
            <a:miter lim="800000"/>
            <a:headEnd/>
            <a:tailEnd/>
          </a:ln>
          <a:effectLst/>
        </p:spPr>
        <p:txBody>
          <a:bodyPr vert="horz" wrap="square" lIns="96209" tIns="48105" rIns="96209" bIns="48105" numCol="1" anchor="t" anchorCtr="0" compatLnSpc="1">
            <a:prstTxWarp prst="textNoShape">
              <a:avLst/>
            </a:prstTxWarp>
          </a:bodyPr>
          <a:lstStyle>
            <a:lvl1pPr algn="r" defTabSz="962399" eaLnBrk="0" hangingPunct="0">
              <a:spcBef>
                <a:spcPct val="0"/>
              </a:spcBef>
              <a:defRPr sz="1200" b="1" smtClean="0"/>
            </a:lvl1pPr>
          </a:lstStyle>
          <a:p>
            <a:pPr>
              <a:defRPr/>
            </a:pPr>
            <a:r>
              <a:rPr lang="en-US"/>
              <a:t>Day 2</a:t>
            </a:r>
            <a:br>
              <a:rPr lang="en-US"/>
            </a:br>
            <a:r>
              <a:rPr lang="en-US"/>
              <a:t>Plenary 1</a:t>
            </a:r>
          </a:p>
        </p:txBody>
      </p:sp>
      <p:sp>
        <p:nvSpPr>
          <p:cNvPr id="15364" name="Rectangle 4"/>
          <p:cNvSpPr>
            <a:spLocks noGrp="1" noChangeArrowheads="1"/>
          </p:cNvSpPr>
          <p:nvPr>
            <p:ph type="ftr" sz="quarter" idx="2"/>
          </p:nvPr>
        </p:nvSpPr>
        <p:spPr bwMode="auto">
          <a:xfrm>
            <a:off x="0" y="9621126"/>
            <a:ext cx="7099300" cy="613487"/>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algn="ctr" defTabSz="962399" eaLnBrk="0" hangingPunct="0">
              <a:spcBef>
                <a:spcPct val="0"/>
              </a:spcBef>
              <a:defRPr sz="1200" smtClean="0"/>
            </a:lvl1pPr>
          </a:lstStyle>
          <a:p>
            <a:pPr>
              <a:defRPr/>
            </a:pPr>
            <a:r>
              <a:rPr lang="en-US"/>
              <a:t>Institutional Web Management Workshop 2005: Whose Web is It Anyway?</a:t>
            </a:r>
          </a:p>
          <a:p>
            <a:pPr>
              <a:defRPr/>
            </a:pPr>
            <a:r>
              <a:rPr lang="en-US"/>
              <a:t>&lt;http://www.ukoln.ac.uk/web-focus/events/workshops/webmaster-2005/&gt;</a:t>
            </a:r>
          </a:p>
          <a:p>
            <a:pPr>
              <a:defRPr/>
            </a:pPr>
            <a:endParaRPr lang="en-US"/>
          </a:p>
        </p:txBody>
      </p:sp>
      <p:pic>
        <p:nvPicPr>
          <p:cNvPr id="14341" name="Picture 6" descr="logo-new-jules"/>
          <p:cNvPicPr>
            <a:picLocks noChangeArrowheads="1"/>
          </p:cNvPicPr>
          <p:nvPr/>
        </p:nvPicPr>
        <p:blipFill>
          <a:blip r:embed="rId2" cstate="print"/>
          <a:srcRect/>
          <a:stretch>
            <a:fillRect/>
          </a:stretch>
        </p:blipFill>
        <p:spPr bwMode="auto">
          <a:xfrm>
            <a:off x="164214" y="183229"/>
            <a:ext cx="771302" cy="912870"/>
          </a:xfrm>
          <a:prstGeom prst="rect">
            <a:avLst/>
          </a:prstGeom>
          <a:noFill/>
          <a:ln w="9525">
            <a:noFill/>
            <a:miter lim="800000"/>
            <a:headEnd/>
            <a:tailEnd/>
          </a:ln>
        </p:spPr>
      </p:pic>
      <p:sp>
        <p:nvSpPr>
          <p:cNvPr id="15367" name="Rectangle 7"/>
          <p:cNvSpPr>
            <a:spLocks noChangeArrowheads="1"/>
          </p:cNvSpPr>
          <p:nvPr/>
        </p:nvSpPr>
        <p:spPr bwMode="auto">
          <a:xfrm>
            <a:off x="3350604" y="9320108"/>
            <a:ext cx="378187" cy="283022"/>
          </a:xfrm>
          <a:prstGeom prst="rect">
            <a:avLst/>
          </a:prstGeom>
          <a:noFill/>
          <a:ln w="9525" algn="ctr">
            <a:noFill/>
            <a:miter lim="800000"/>
            <a:headEnd/>
            <a:tailEnd/>
          </a:ln>
          <a:effectLst/>
        </p:spPr>
        <p:txBody>
          <a:bodyPr wrap="none" lIns="94759" tIns="47380" rIns="94759" bIns="47380">
            <a:spAutoFit/>
          </a:bodyPr>
          <a:lstStyle/>
          <a:p>
            <a:pPr defTabSz="904819">
              <a:defRPr/>
            </a:pPr>
            <a:fld id="{CDE201D1-8CD2-4331-8B81-C8512D555313}" type="slidenum">
              <a:rPr lang="en-US" sz="1200">
                <a:latin typeface="Times New Roman" pitchFamily="18" charset="0"/>
              </a:rPr>
              <a:pPr defTabSz="904819">
                <a:defRPr/>
              </a:pPr>
              <a:t>‹#›</a:t>
            </a:fld>
            <a:endParaRPr lang="en-GB" sz="1200" dirty="0">
              <a:latin typeface="Times New Roman"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6917" cy="512058"/>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defTabSz="962399" eaLnBrk="0" hangingPunct="0">
              <a:spcBef>
                <a:spcPct val="0"/>
              </a:spcBef>
              <a:defRPr sz="1200" smtClean="0">
                <a:latin typeface="Times New Roman" pitchFamily="18" charset="0"/>
              </a:defRPr>
            </a:lvl1pPr>
          </a:lstStyle>
          <a:p>
            <a:pPr>
              <a:defRPr/>
            </a:pPr>
            <a:endParaRPr lang="en-GB"/>
          </a:p>
        </p:txBody>
      </p:sp>
      <p:sp>
        <p:nvSpPr>
          <p:cNvPr id="46083" name="Rectangle 3"/>
          <p:cNvSpPr>
            <a:spLocks noGrp="1" noChangeArrowheads="1"/>
          </p:cNvSpPr>
          <p:nvPr>
            <p:ph type="dt" idx="1"/>
          </p:nvPr>
        </p:nvSpPr>
        <p:spPr bwMode="auto">
          <a:xfrm>
            <a:off x="4020725" y="0"/>
            <a:ext cx="3076917" cy="512058"/>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algn="r" defTabSz="962399" eaLnBrk="0" hangingPunct="0">
              <a:spcBef>
                <a:spcPct val="0"/>
              </a:spcBef>
              <a:defRPr sz="1200" smtClean="0">
                <a:latin typeface="Times New Roman" pitchFamily="18" charset="0"/>
              </a:defRPr>
            </a:lvl1pPr>
          </a:lstStyle>
          <a:p>
            <a:pPr>
              <a:defRPr/>
            </a:pPr>
            <a:endParaRPr lang="en-GB"/>
          </a:p>
        </p:txBody>
      </p:sp>
      <p:sp>
        <p:nvSpPr>
          <p:cNvPr id="13316" name="Rectangle 4"/>
          <p:cNvSpPr>
            <a:spLocks noGrp="1" noRot="1" noChangeAspect="1" noChangeArrowheads="1" noTextEdit="1"/>
          </p:cNvSpPr>
          <p:nvPr>
            <p:ph type="sldImg" idx="2"/>
          </p:nvPr>
        </p:nvSpPr>
        <p:spPr bwMode="auto">
          <a:xfrm>
            <a:off x="990600" y="766763"/>
            <a:ext cx="5119688" cy="3840162"/>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709930" y="4862096"/>
            <a:ext cx="5679440" cy="4605249"/>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6086" name="Rectangle 6"/>
          <p:cNvSpPr>
            <a:spLocks noGrp="1" noChangeArrowheads="1"/>
          </p:cNvSpPr>
          <p:nvPr>
            <p:ph type="ftr" sz="quarter" idx="4"/>
          </p:nvPr>
        </p:nvSpPr>
        <p:spPr bwMode="auto">
          <a:xfrm>
            <a:off x="0" y="9720919"/>
            <a:ext cx="3076917" cy="512058"/>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defTabSz="962399" eaLnBrk="0" hangingPunct="0">
              <a:spcBef>
                <a:spcPct val="0"/>
              </a:spcBef>
              <a:defRPr sz="1200" smtClean="0">
                <a:latin typeface="Times New Roman" pitchFamily="18" charset="0"/>
              </a:defRPr>
            </a:lvl1pPr>
          </a:lstStyle>
          <a:p>
            <a:pPr>
              <a:defRPr/>
            </a:pPr>
            <a:endParaRPr lang="en-GB"/>
          </a:p>
        </p:txBody>
      </p:sp>
      <p:sp>
        <p:nvSpPr>
          <p:cNvPr id="46087" name="Rectangle 7"/>
          <p:cNvSpPr>
            <a:spLocks noGrp="1" noChangeArrowheads="1"/>
          </p:cNvSpPr>
          <p:nvPr>
            <p:ph type="sldNum" sz="quarter" idx="5"/>
          </p:nvPr>
        </p:nvSpPr>
        <p:spPr bwMode="auto">
          <a:xfrm>
            <a:off x="4020725" y="9720919"/>
            <a:ext cx="3076917" cy="512058"/>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algn="r" defTabSz="962399" eaLnBrk="0" hangingPunct="0">
              <a:spcBef>
                <a:spcPct val="0"/>
              </a:spcBef>
              <a:defRPr sz="1200" smtClean="0">
                <a:latin typeface="Times New Roman" pitchFamily="18" charset="0"/>
              </a:defRPr>
            </a:lvl1pPr>
          </a:lstStyle>
          <a:p>
            <a:pPr>
              <a:defRPr/>
            </a:pPr>
            <a:fld id="{D4FD196C-03AF-4D30-9C6D-E3A43310D668}"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mj-lt"/>
              </a:rPr>
              <a:t>Scenario</a:t>
            </a:r>
          </a:p>
          <a:p>
            <a:endParaRPr lang="en-US" dirty="0" smtClean="0">
              <a:latin typeface="+mn-lt"/>
            </a:endParaRPr>
          </a:p>
          <a:p>
            <a:pPr algn="just">
              <a:lnSpc>
                <a:spcPct val="100000"/>
              </a:lnSpc>
            </a:pPr>
            <a:r>
              <a:rPr lang="en-US" dirty="0" smtClean="0">
                <a:latin typeface="+mn-lt"/>
              </a:rPr>
              <a:t>We are to imagine that we share a house in “Fallowfield” (A place</a:t>
            </a:r>
            <a:r>
              <a:rPr lang="en-US" baseline="0" dirty="0" smtClean="0">
                <a:latin typeface="+mn-lt"/>
              </a:rPr>
              <a:t> in Manchester, UK)</a:t>
            </a:r>
            <a:r>
              <a:rPr lang="en-US" dirty="0" smtClean="0">
                <a:latin typeface="+mn-lt"/>
              </a:rPr>
              <a:t> and will do so for at least 18 months. Imagine too that it is the beginning of the academic year and that we have all just moved in. In all other respects we may take prices and availability of items and services as they are today.</a:t>
            </a:r>
          </a:p>
          <a:p>
            <a:pPr algn="just">
              <a:lnSpc>
                <a:spcPct val="100000"/>
              </a:lnSpc>
            </a:pPr>
            <a:endParaRPr lang="en-US" dirty="0" smtClean="0">
              <a:latin typeface="+mn-lt"/>
            </a:endParaRPr>
          </a:p>
          <a:p>
            <a:pPr algn="just">
              <a:lnSpc>
                <a:spcPct val="100000"/>
              </a:lnSpc>
            </a:pPr>
            <a:r>
              <a:rPr lang="en-US" dirty="0" smtClean="0">
                <a:latin typeface="+mn-lt"/>
              </a:rPr>
              <a:t>Our task as a group is to decide upon how to provide </a:t>
            </a:r>
            <a:r>
              <a:rPr lang="en-US" b="1" dirty="0" smtClean="0">
                <a:latin typeface="+mn-lt"/>
              </a:rPr>
              <a:t>TV</a:t>
            </a:r>
            <a:r>
              <a:rPr lang="en-US" dirty="0" smtClean="0">
                <a:latin typeface="+mn-lt"/>
              </a:rPr>
              <a:t> and </a:t>
            </a:r>
            <a:r>
              <a:rPr lang="en-US" b="1" dirty="0" smtClean="0">
                <a:latin typeface="+mn-lt"/>
              </a:rPr>
              <a:t>internet</a:t>
            </a:r>
            <a:r>
              <a:rPr lang="en-US" dirty="0" smtClean="0">
                <a:latin typeface="+mn-lt"/>
              </a:rPr>
              <a:t> in our house. We might look at all in one packages build our own bundle of services from say terrestrial digital TV and TalkTalk Broadband. Currently there is no broadband, no cable (though it is available in the street that our house is on). There is a landline connection to the house, but no current contract. Each of us is to imagine that we have our personal computer as it is now – or that we do not have one, if indeed we</a:t>
            </a:r>
            <a:r>
              <a:rPr lang="en-US" baseline="0" dirty="0" smtClean="0">
                <a:latin typeface="+mn-lt"/>
              </a:rPr>
              <a:t> </a:t>
            </a:r>
            <a:r>
              <a:rPr lang="en-US" dirty="0" smtClean="0">
                <a:latin typeface="+mn-lt"/>
              </a:rPr>
              <a:t>don’t. One of us also has a modern TV able to receive Freeview and Freesat and that person is willing to put this in the communal lounge. Generally we are to play ourselves with our own tastes and preferences. </a:t>
            </a:r>
          </a:p>
          <a:p>
            <a:pPr algn="just">
              <a:lnSpc>
                <a:spcPct val="100000"/>
              </a:lnSpc>
            </a:pPr>
            <a:endParaRPr lang="en-US" dirty="0" smtClean="0">
              <a:latin typeface="+mn-lt"/>
            </a:endParaRPr>
          </a:p>
          <a:p>
            <a:pPr algn="just">
              <a:lnSpc>
                <a:spcPct val="100000"/>
              </a:lnSpc>
            </a:pPr>
            <a:r>
              <a:rPr lang="en-US" dirty="0" smtClean="0">
                <a:latin typeface="+mn-lt"/>
              </a:rPr>
              <a:t>As a group we are to decide on how to provide TV and internet access at our house.</a:t>
            </a:r>
          </a:p>
          <a:p>
            <a:pPr algn="just">
              <a:lnSpc>
                <a:spcPct val="100000"/>
              </a:lnSpc>
            </a:pPr>
            <a:endParaRPr lang="en-US" dirty="0" smtClean="0">
              <a:latin typeface="+mn-lt"/>
            </a:endParaRPr>
          </a:p>
          <a:p>
            <a:pPr algn="just">
              <a:lnSpc>
                <a:spcPct val="100000"/>
              </a:lnSpc>
            </a:pPr>
            <a:r>
              <a:rPr lang="en-US" dirty="0" smtClean="0">
                <a:latin typeface="+mn-lt"/>
              </a:rPr>
              <a:t>As a group we need to identify our objectives. Come up with 4 or 5 objectives at least. We should also identify some possible ways of providing TV and internet, cost them approximately, etc. Use the web or whatever to gather data and make these as reasonable as possible. Then conduct a decision analysis to help you choose which one you would organize.</a:t>
            </a:r>
            <a:endParaRPr lang="en-US" dirty="0">
              <a:latin typeface="+mn-lt"/>
            </a:endParaRPr>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15</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16</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17</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18</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19</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20</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21</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22</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25</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26</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mn-lt"/>
            </a:endParaRPr>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5</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27</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28</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29</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30</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31</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34</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35</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36</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37</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will</a:t>
            </a:r>
            <a:r>
              <a:rPr lang="en-US" baseline="0" dirty="0" smtClean="0"/>
              <a:t> be removed later, here now to remind me of @TODO Items.</a:t>
            </a:r>
          </a:p>
          <a:p>
            <a:endParaRPr lang="en-US" baseline="0" dirty="0" smtClean="0"/>
          </a:p>
          <a:p>
            <a:endParaRPr lang="en-US" dirty="0" smtClean="0"/>
          </a:p>
          <a:p>
            <a:pPr>
              <a:buFont typeface="Arial" charset="0"/>
              <a:buChar char="•"/>
            </a:pPr>
            <a:r>
              <a:rPr lang="en-US" dirty="0" smtClean="0"/>
              <a:t> Add References Slide</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US" dirty="0" smtClean="0"/>
              <a:t> The Decision Context – 2: Put </a:t>
            </a:r>
            <a:r>
              <a:rPr lang="en-US" dirty="0" smtClean="0"/>
              <a:t>List </a:t>
            </a:r>
            <a:r>
              <a:rPr lang="en-US" dirty="0" smtClean="0"/>
              <a:t>of Alternatives in notes, attached word doc where </a:t>
            </a:r>
            <a:r>
              <a:rPr lang="en-US" dirty="0" err="1" smtClean="0"/>
              <a:t>posssible</a:t>
            </a:r>
            <a:endParaRPr lang="en-US" dirty="0" smtClean="0"/>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US" dirty="0" smtClean="0"/>
              <a:t> Slide (Decision Alternatives) yet to be updated.</a:t>
            </a:r>
            <a:endParaRPr lang="en-US" dirty="0" smtClean="0"/>
          </a:p>
          <a:p>
            <a:pPr>
              <a:buFont typeface="Arial" charset="0"/>
              <a:buChar char="•"/>
            </a:pPr>
            <a:r>
              <a:rPr lang="en-US" dirty="0" smtClean="0"/>
              <a:t> Reference course textbook</a:t>
            </a:r>
            <a:r>
              <a:rPr lang="en-US" baseline="0" dirty="0" smtClean="0"/>
              <a:t> in list of refs</a:t>
            </a:r>
          </a:p>
          <a:p>
            <a:pPr>
              <a:buFont typeface="Arial" charset="0"/>
              <a:buChar char="•"/>
            </a:pPr>
            <a:r>
              <a:rPr lang="en-US" baseline="0" dirty="0" smtClean="0"/>
              <a:t> Complete write up on Slide (Objectives 1)</a:t>
            </a:r>
          </a:p>
          <a:p>
            <a:pPr>
              <a:buFont typeface="Arial" charset="0"/>
              <a:buChar char="•"/>
            </a:pPr>
            <a:r>
              <a:rPr lang="en-US" baseline="0" dirty="0" smtClean="0"/>
              <a:t> Slide (Hierarchical Organisation of Objectives) – Write up </a:t>
            </a:r>
            <a:r>
              <a:rPr lang="en-US" baseline="0" dirty="0" smtClean="0"/>
              <a:t>needed</a:t>
            </a:r>
          </a:p>
          <a:p>
            <a:pPr>
              <a:buFont typeface="Arial" charset="0"/>
              <a:buChar char="•"/>
            </a:pPr>
            <a:r>
              <a:rPr lang="en-US" baseline="0" dirty="0" smtClean="0"/>
              <a:t> All Slides on Attributes require Description and Specifications for Type of Attributes (constructed, natural, proxy, unit of measure, etc)</a:t>
            </a:r>
          </a:p>
          <a:p>
            <a:pPr>
              <a:buFont typeface="Arial" charset="0"/>
              <a:buChar char="•"/>
            </a:pPr>
            <a:r>
              <a:rPr lang="en-US" baseline="0" dirty="0" smtClean="0"/>
              <a:t> Kindly cross compare attributes slides 1 – n to ensure </a:t>
            </a:r>
            <a:r>
              <a:rPr lang="en-US" baseline="0" dirty="0" err="1" smtClean="0"/>
              <a:t>comformity</a:t>
            </a:r>
            <a:r>
              <a:rPr lang="en-US" baseline="0" dirty="0" smtClean="0"/>
              <a:t> with slide (hierarchical organisation diagram)</a:t>
            </a:r>
            <a:endParaRPr lang="en-US"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Decision context </a:t>
            </a:r>
            <a:r>
              <a:rPr lang="en-US" dirty="0" smtClean="0"/>
              <a:t>is the </a:t>
            </a:r>
            <a:r>
              <a:rPr lang="en-US" u="sng" dirty="0" smtClean="0"/>
              <a:t>setting</a:t>
            </a:r>
            <a:r>
              <a:rPr lang="en-US" dirty="0" smtClean="0"/>
              <a:t> in which the decision occurs. It is framed by the </a:t>
            </a:r>
            <a:r>
              <a:rPr lang="en-US" u="sng" dirty="0" smtClean="0"/>
              <a:t>administrative</a:t>
            </a:r>
            <a:r>
              <a:rPr lang="en-US" dirty="0" smtClean="0"/>
              <a:t>, </a:t>
            </a:r>
            <a:r>
              <a:rPr lang="en-US" u="sng" dirty="0" smtClean="0"/>
              <a:t>political</a:t>
            </a:r>
            <a:r>
              <a:rPr lang="en-US" dirty="0" smtClean="0"/>
              <a:t> and </a:t>
            </a:r>
            <a:r>
              <a:rPr lang="en-US" u="sng" dirty="0" smtClean="0"/>
              <a:t>social</a:t>
            </a:r>
            <a:r>
              <a:rPr lang="en-US" dirty="0" smtClean="0"/>
              <a:t> structures that surround the decision under consideration (HUT, MCDA Theory,</a:t>
            </a:r>
            <a:r>
              <a:rPr lang="en-US" baseline="0" dirty="0" smtClean="0"/>
              <a:t> 2002)</a:t>
            </a:r>
            <a:r>
              <a:rPr lang="en-US" dirty="0" smtClean="0"/>
              <a:t>. It</a:t>
            </a:r>
            <a:r>
              <a:rPr lang="en-US" baseline="0" dirty="0" smtClean="0"/>
              <a:t> is obvious that the context of the task given would be greatly impacted by social factors than the other framing factors.</a:t>
            </a:r>
          </a:p>
          <a:p>
            <a:endParaRPr lang="en-US" baseline="0" dirty="0" smtClean="0"/>
          </a:p>
          <a:p>
            <a:r>
              <a:rPr lang="en-US" baseline="0" dirty="0" smtClean="0"/>
              <a:t>See Diagram: The factors are in dashed ellipses indicating that they may or may not impact the context. It also implies that they impact the context at varying degrees.</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8</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9</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10</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By rotating the position of a facilitator</a:t>
            </a:r>
            <a:r>
              <a:rPr lang="en-US" b="0" baseline="0" dirty="0" smtClean="0"/>
              <a:t> amongst ourselves, we discussed about the decision problem, clarified the context and only then did we approach the subject of generating objectives. Collaboratively working together from different location via Google Documents (http://google.com/documents), each group member had the opportunity to individually provide a written list of objectives and then we moved on to a group discussion of the lists. Some of the concepts that helped us in generating objectives came from the Online MCDA course and also from the Course textbook. Among these are Use of alternatives, expert reviews, consequence modelling, online surveys, etc.</a:t>
            </a:r>
          </a:p>
          <a:p>
            <a:endParaRPr lang="en-US" b="0" baseline="0" dirty="0" smtClean="0"/>
          </a:p>
          <a:p>
            <a:r>
              <a:rPr lang="en-US" b="0" baseline="0" dirty="0" smtClean="0"/>
              <a:t>Below listed are the main objectives that guided our decision(s):</a:t>
            </a:r>
          </a:p>
          <a:p>
            <a:endParaRPr lang="en-US" b="0" dirty="0" smtClean="0"/>
          </a:p>
          <a:p>
            <a:r>
              <a:rPr lang="en-US" b="1" dirty="0" smtClean="0"/>
              <a:t>MINIMIZE  COST</a:t>
            </a:r>
          </a:p>
          <a:p>
            <a:r>
              <a:rPr lang="en-US" b="0" dirty="0" smtClean="0"/>
              <a:t>We</a:t>
            </a:r>
            <a:r>
              <a:rPr lang="en-US" b="0" baseline="0" dirty="0" smtClean="0"/>
              <a:t> plan to bla </a:t>
            </a:r>
            <a:r>
              <a:rPr lang="en-US" b="0" baseline="0" dirty="0" err="1" smtClean="0"/>
              <a:t>bla</a:t>
            </a:r>
            <a:r>
              <a:rPr lang="en-US" b="0" baseline="0" dirty="0" smtClean="0"/>
              <a:t> </a:t>
            </a:r>
            <a:r>
              <a:rPr lang="en-US" b="0" baseline="0" dirty="0" err="1" smtClean="0"/>
              <a:t>bla</a:t>
            </a:r>
            <a:r>
              <a:rPr lang="en-US" b="1" dirty="0" smtClean="0"/>
              <a:t/>
            </a:r>
            <a:br>
              <a:rPr lang="en-US" b="1" dirty="0" smtClean="0"/>
            </a:br>
            <a:endParaRPr lang="en-US" b="1" dirty="0" smtClean="0"/>
          </a:p>
          <a:p>
            <a:r>
              <a:rPr lang="en-US" b="1" dirty="0" smtClean="0"/>
              <a:t>MAXIMIZE PERFORMANCE</a:t>
            </a:r>
          </a:p>
          <a:p>
            <a:r>
              <a:rPr lang="en-US" b="0" dirty="0" smtClean="0"/>
              <a:t>Due to the bla </a:t>
            </a:r>
            <a:r>
              <a:rPr lang="en-US" b="0" dirty="0" err="1" smtClean="0"/>
              <a:t>bla</a:t>
            </a:r>
            <a:r>
              <a:rPr lang="en-US" b="0" dirty="0" smtClean="0"/>
              <a:t> </a:t>
            </a:r>
            <a:r>
              <a:rPr lang="en-US" b="0" dirty="0" err="1" smtClean="0"/>
              <a:t>bla</a:t>
            </a:r>
            <a:r>
              <a:rPr lang="en-US" b="1" dirty="0" smtClean="0"/>
              <a:t/>
            </a:r>
            <a:br>
              <a:rPr lang="en-US" b="1" dirty="0" smtClean="0"/>
            </a:br>
            <a:endParaRPr lang="en-US" b="1" dirty="0" smtClean="0"/>
          </a:p>
          <a:p>
            <a:r>
              <a:rPr lang="en-US" b="1" dirty="0" smtClean="0"/>
              <a:t>MAXIMIZE VALUE ADDED / EXTRAS</a:t>
            </a:r>
          </a:p>
          <a:p>
            <a:r>
              <a:rPr lang="en-US" b="0" dirty="0" smtClean="0"/>
              <a:t>To maximize bla </a:t>
            </a:r>
            <a:r>
              <a:rPr lang="en-US" b="0" dirty="0" err="1" smtClean="0"/>
              <a:t>bla</a:t>
            </a:r>
            <a:r>
              <a:rPr lang="en-US" b="0" dirty="0" smtClean="0"/>
              <a:t> </a:t>
            </a:r>
            <a:r>
              <a:rPr lang="en-US" b="0" dirty="0" err="1" smtClean="0"/>
              <a:t>bla</a:t>
            </a:r>
            <a:r>
              <a:rPr lang="en-US" b="1" dirty="0" smtClean="0"/>
              <a:t/>
            </a:r>
            <a:br>
              <a:rPr lang="en-US" b="1" dirty="0" smtClean="0"/>
            </a:br>
            <a:endParaRPr lang="en-US" b="1" dirty="0" smtClean="0"/>
          </a:p>
          <a:p>
            <a:r>
              <a:rPr lang="en-US" b="1" dirty="0" smtClean="0"/>
              <a:t>MAXIMIZE CUSTOMER SERVICE</a:t>
            </a:r>
          </a:p>
          <a:p>
            <a:r>
              <a:rPr lang="en-US" b="0" dirty="0" err="1" smtClean="0"/>
              <a:t>Maximising</a:t>
            </a:r>
            <a:r>
              <a:rPr lang="en-US" b="0" dirty="0" smtClean="0"/>
              <a:t> bla </a:t>
            </a:r>
            <a:r>
              <a:rPr lang="en-US" b="0" dirty="0" err="1" smtClean="0"/>
              <a:t>bla</a:t>
            </a:r>
            <a:r>
              <a:rPr lang="en-US" b="0" baseline="0" dirty="0" smtClean="0"/>
              <a:t>  </a:t>
            </a:r>
            <a:r>
              <a:rPr lang="en-US" b="0" baseline="0" dirty="0" err="1" smtClean="0"/>
              <a:t>bla</a:t>
            </a:r>
            <a:r>
              <a:rPr lang="en-US" b="0" baseline="0" dirty="0" smtClean="0"/>
              <a:t> </a:t>
            </a:r>
            <a:r>
              <a:rPr lang="en-US" b="0" baseline="0" dirty="0" err="1" smtClean="0"/>
              <a:t>bla</a:t>
            </a:r>
            <a:r>
              <a:rPr lang="en-US" b="1" dirty="0" smtClean="0"/>
              <a:t/>
            </a:r>
            <a:br>
              <a:rPr lang="en-US" b="1" dirty="0" smtClean="0"/>
            </a:br>
            <a:endParaRPr lang="en-US" b="1" dirty="0" smtClean="0"/>
          </a:p>
          <a:p>
            <a:r>
              <a:rPr lang="en-US" b="1" dirty="0" smtClean="0"/>
              <a:t>MAXIMIZE  ENTERTAINMENT</a:t>
            </a:r>
          </a:p>
          <a:p>
            <a:r>
              <a:rPr lang="en-US" b="0" dirty="0" err="1" smtClean="0"/>
              <a:t>Maximising</a:t>
            </a:r>
            <a:r>
              <a:rPr lang="en-US" b="0" dirty="0" smtClean="0"/>
              <a:t> bla </a:t>
            </a:r>
            <a:r>
              <a:rPr lang="en-US" b="0" dirty="0" err="1" smtClean="0"/>
              <a:t>bla</a:t>
            </a:r>
            <a:r>
              <a:rPr lang="en-US" b="0" baseline="0" dirty="0" smtClean="0"/>
              <a:t>  </a:t>
            </a:r>
            <a:r>
              <a:rPr lang="en-US" b="0" baseline="0" dirty="0" err="1" smtClean="0"/>
              <a:t>bla</a:t>
            </a:r>
            <a:r>
              <a:rPr lang="en-US" b="0" baseline="0" dirty="0" smtClean="0"/>
              <a:t> </a:t>
            </a:r>
            <a:r>
              <a:rPr lang="en-US" b="0" baseline="0" dirty="0" err="1" smtClean="0"/>
              <a:t>bla</a:t>
            </a:r>
            <a:endParaRPr lang="en-US" b="0" baseline="0" dirty="0" smtClean="0"/>
          </a:p>
          <a:p>
            <a:endParaRPr lang="en-GB" b="0"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11</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became apparent after a little</a:t>
            </a:r>
            <a:r>
              <a:rPr lang="en-US" baseline="0" dirty="0" smtClean="0"/>
              <a:t> while that we cannot maximize all our objectives while at the same time minimizing cost. A balance had to be struck between them. The “Conflicting Criteria” had to be resolved on the basis of rationality and this is where Multi-Criteria Decision Analysis (MCDA) comes into the picture.</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13</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final structure, but we didn’t arrive at this at once, can someone give a discussion of how we arrived at this stating steps we took at each</a:t>
            </a:r>
            <a:r>
              <a:rPr lang="en-US" baseline="0" dirty="0" smtClean="0"/>
              <a:t> point and justifying them (how did we as a group justify the so taken steps?)</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295939" name="Rectangle 3"/>
          <p:cNvSpPr>
            <a:spLocks noGrp="1" noChangeArrowheads="1"/>
          </p:cNvSpPr>
          <p:nvPr>
            <p:ph type="ctrTitle"/>
          </p:nvPr>
        </p:nvSpPr>
        <p:spPr>
          <a:xfrm>
            <a:off x="898525" y="2159000"/>
            <a:ext cx="7197725" cy="1439863"/>
          </a:xfrm>
        </p:spPr>
        <p:txBody>
          <a:bodyPr/>
          <a:lstStyle>
            <a:lvl1pPr>
              <a:defRPr sz="3600" b="0"/>
            </a:lvl1pPr>
          </a:lstStyle>
          <a:p>
            <a:r>
              <a:rPr lang="en-GB"/>
              <a:t>Click to edit Master title style</a:t>
            </a:r>
          </a:p>
        </p:txBody>
      </p:sp>
      <p:sp>
        <p:nvSpPr>
          <p:cNvPr id="295940" name="Rectangle 4"/>
          <p:cNvSpPr>
            <a:spLocks noGrp="1" noChangeArrowheads="1"/>
          </p:cNvSpPr>
          <p:nvPr>
            <p:ph type="subTitle" idx="1"/>
          </p:nvPr>
        </p:nvSpPr>
        <p:spPr>
          <a:xfrm>
            <a:off x="898525" y="3957638"/>
            <a:ext cx="7197725" cy="1439862"/>
          </a:xfrm>
        </p:spPr>
        <p:txBody>
          <a:bodyPr/>
          <a:lstStyle>
            <a:lvl1pPr marL="0" indent="0">
              <a:buFont typeface="Wingdings" pitchFamily="2" charset="2"/>
              <a:buNone/>
              <a:defRPr sz="4000"/>
            </a:lvl1pPr>
          </a:lstStyle>
          <a:p>
            <a:r>
              <a:rPr lang="en-GB"/>
              <a:t>Click to edit Master subtitle style</a:t>
            </a:r>
          </a:p>
        </p:txBody>
      </p:sp>
      <p:sp>
        <p:nvSpPr>
          <p:cNvPr id="5" name="Rectangle 5"/>
          <p:cNvSpPr>
            <a:spLocks noGrp="1" noChangeArrowheads="1"/>
          </p:cNvSpPr>
          <p:nvPr>
            <p:ph type="ftr" sz="quarter" idx="10"/>
          </p:nvPr>
        </p:nvSpPr>
        <p:spPr>
          <a:xfrm>
            <a:off x="3124200" y="6245225"/>
            <a:ext cx="2895600" cy="476250"/>
          </a:xfrm>
        </p:spPr>
        <p:txBody>
          <a:bodyPr anchor="t" anchorCtr="0"/>
          <a:lstStyle>
            <a:lvl1pPr>
              <a:defRPr>
                <a:latin typeface="Arial" charset="0"/>
              </a:defRPr>
            </a:lvl1pPr>
          </a:lstStyle>
          <a:p>
            <a:r>
              <a:rPr lang="en-GB"/>
              <a:t>EUNIS 2004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85039E83-A416-4220-B1BF-F88D425A62F1}"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BD3057DB-D63C-4932-9B43-A593A34ABF73}"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F45B16DB-56BD-4A90-80D7-DACECE52E256}"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3538" y="152400"/>
            <a:ext cx="1985962" cy="6156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55650" y="152400"/>
            <a:ext cx="5805488" cy="6156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BF335FB7-2078-42F4-BB7B-BA33FB43D649}"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152400"/>
            <a:ext cx="6227762"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55650" y="1412875"/>
            <a:ext cx="3895725"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3775" y="1412875"/>
            <a:ext cx="3895725"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6295D41C-4D87-4CDA-AF00-5728F5549DB6}" type="slidenum">
              <a:rPr lang="en-GB"/>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1792288" y="2676525"/>
            <a:ext cx="5568950" cy="38100"/>
            <a:chOff x="6" y="0"/>
            <a:chExt cx="3508" cy="24"/>
          </a:xfrm>
        </p:grpSpPr>
        <p:sp>
          <p:nvSpPr>
            <p:cNvPr id="5" name="Rectangle 5"/>
            <p:cNvSpPr>
              <a:spLocks noChangeArrowheads="1" noTextEdit="1"/>
            </p:cNvSpPr>
            <p:nvPr userDrawn="1"/>
          </p:nvSpPr>
          <p:spPr bwMode="auto">
            <a:xfrm>
              <a:off x="6" y="0"/>
              <a:ext cx="1428" cy="24"/>
            </a:xfrm>
            <a:prstGeom prst="rect">
              <a:avLst/>
            </a:prstGeom>
            <a:noFill/>
            <a:ln w="9525">
              <a:noFill/>
              <a:miter lim="800000"/>
              <a:headEnd/>
              <a:tailEnd/>
            </a:ln>
            <a:effectLst/>
          </p:spPr>
          <p:txBody>
            <a:bodyPr>
              <a:spAutoFit/>
            </a:bodyPr>
            <a:lstStyle/>
            <a:p>
              <a:pPr>
                <a:defRPr/>
              </a:pPr>
              <a:endParaRPr lang="en-US"/>
            </a:p>
          </p:txBody>
        </p:sp>
        <p:sp>
          <p:nvSpPr>
            <p:cNvPr id="6" name="Rectangle 6"/>
            <p:cNvSpPr>
              <a:spLocks noChangeArrowheads="1" noTextEdit="1"/>
            </p:cNvSpPr>
            <p:nvPr userDrawn="1"/>
          </p:nvSpPr>
          <p:spPr bwMode="auto">
            <a:xfrm>
              <a:off x="1434" y="0"/>
              <a:ext cx="2080" cy="24"/>
            </a:xfrm>
            <a:prstGeom prst="rect">
              <a:avLst/>
            </a:prstGeom>
            <a:noFill/>
            <a:ln w="9525">
              <a:noFill/>
              <a:miter lim="800000"/>
              <a:headEnd/>
              <a:tailEnd/>
            </a:ln>
            <a:effectLst/>
          </p:spPr>
          <p:txBody>
            <a:bodyPr>
              <a:spAutoFit/>
            </a:bodyPr>
            <a:lstStyle/>
            <a:p>
              <a:pPr>
                <a:defRPr/>
              </a:pPr>
              <a:endParaRPr lang="en-US"/>
            </a:p>
          </p:txBody>
        </p:sp>
      </p:grpSp>
      <p:sp>
        <p:nvSpPr>
          <p:cNvPr id="305154" name="Rectangle 2"/>
          <p:cNvSpPr>
            <a:spLocks noGrp="1" noChangeArrowheads="1"/>
          </p:cNvSpPr>
          <p:nvPr>
            <p:ph type="ctrTitle"/>
          </p:nvPr>
        </p:nvSpPr>
        <p:spPr>
          <a:xfrm>
            <a:off x="755650" y="333375"/>
            <a:ext cx="7772400" cy="1143000"/>
          </a:xfrm>
        </p:spPr>
        <p:txBody>
          <a:bodyPr/>
          <a:lstStyle>
            <a:lvl1pPr algn="r">
              <a:defRPr sz="2400" b="0"/>
            </a:lvl1pPr>
          </a:lstStyle>
          <a:p>
            <a:r>
              <a:rPr lang="en-US"/>
              <a:t>Click to edit Master title style</a:t>
            </a:r>
          </a:p>
        </p:txBody>
      </p:sp>
      <p:sp>
        <p:nvSpPr>
          <p:cNvPr id="305155" name="Rectangle 3"/>
          <p:cNvSpPr>
            <a:spLocks noGrp="1" noChangeArrowheads="1"/>
          </p:cNvSpPr>
          <p:nvPr>
            <p:ph type="subTitle" idx="1"/>
          </p:nvPr>
        </p:nvSpPr>
        <p:spPr>
          <a:xfrm>
            <a:off x="1981200" y="5029200"/>
            <a:ext cx="6400800" cy="1447800"/>
          </a:xfrm>
        </p:spPr>
        <p:txBody>
          <a:bodyPr/>
          <a:lstStyle>
            <a:lvl1pPr marL="0" indent="0" algn="r">
              <a:buFont typeface="Wingdings" pitchFamily="2" charset="2"/>
              <a:buNone/>
              <a:defRPr sz="2000">
                <a:solidFill>
                  <a:srgbClr val="003399"/>
                </a:solidFill>
              </a:defRPr>
            </a:lvl1pPr>
          </a:lstStyle>
          <a:p>
            <a:r>
              <a:rPr lang="en-US"/>
              <a:t>Click to edit Master subtitle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981200"/>
            <a:ext cx="4000500"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981200"/>
            <a:ext cx="4000500"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UoM-Pbs">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6" name="Title 1"/>
          <p:cNvSpPr txBox="1">
            <a:spLocks/>
          </p:cNvSpPr>
          <p:nvPr userDrawn="1"/>
        </p:nvSpPr>
        <p:spPr bwMode="auto">
          <a:xfrm>
            <a:off x="2603499" y="152400"/>
            <a:ext cx="6035675" cy="1008063"/>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0" marR="0" lvl="0" indent="0" algn="r" defTabSz="873125" rtl="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7" name="Line 9"/>
          <p:cNvSpPr>
            <a:spLocks noChangeShapeType="1"/>
          </p:cNvSpPr>
          <p:nvPr userDrawn="1"/>
        </p:nvSpPr>
        <p:spPr bwMode="auto">
          <a:xfrm flipV="1">
            <a:off x="857250" y="12541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
        <p:nvSpPr>
          <p:cNvPr id="8" name="Title 7"/>
          <p:cNvSpPr>
            <a:spLocks noGrp="1"/>
          </p:cNvSpPr>
          <p:nvPr>
            <p:ph type="title"/>
          </p:nvPr>
        </p:nvSpPr>
        <p:spPr/>
        <p:txBody>
          <a:bodyPr/>
          <a:lstStyle>
            <a:lvl1pPr algn="r">
              <a:defRPr sz="3200"/>
            </a:lvl1pPr>
          </a:lstStyle>
          <a:p>
            <a:r>
              <a:rPr lang="en-US" dirty="0" smtClean="0"/>
              <a:t>Click to edit Master title style</a:t>
            </a:r>
            <a:endParaRPr lang="en-GB" dirty="0"/>
          </a:p>
        </p:txBody>
      </p:sp>
      <p:sp>
        <p:nvSpPr>
          <p:cNvPr id="10" name="Text Placeholder 9"/>
          <p:cNvSpPr>
            <a:spLocks noGrp="1"/>
          </p:cNvSpPr>
          <p:nvPr>
            <p:ph type="body" sz="quarter" idx="10" hasCustomPrompt="1"/>
          </p:nvPr>
        </p:nvSpPr>
        <p:spPr>
          <a:xfrm>
            <a:off x="762000" y="1612900"/>
            <a:ext cx="7937500" cy="2209800"/>
          </a:xfrm>
        </p:spPr>
        <p:txBody>
          <a:bodyPr/>
          <a:lstStyle>
            <a:lvl1pPr>
              <a:buSzPct val="100000"/>
              <a:defRPr b="1" baseline="0">
                <a:solidFill>
                  <a:srgbClr val="7030A0"/>
                </a:solidFill>
              </a:defRPr>
            </a:lvl1pPr>
          </a:lstStyle>
          <a:p>
            <a:pPr lvl="0"/>
            <a:r>
              <a:rPr lang="en-US" dirty="0" smtClean="0"/>
              <a:t>Add Your Points here as due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81000"/>
            <a:ext cx="2038350" cy="5711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62650" cy="5711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53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981200"/>
            <a:ext cx="4000500" cy="411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981200"/>
            <a:ext cx="4000500" cy="197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4113213"/>
            <a:ext cx="4000500" cy="1979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UoM-Pbs-2">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6" name="Title 1"/>
          <p:cNvSpPr txBox="1">
            <a:spLocks/>
          </p:cNvSpPr>
          <p:nvPr userDrawn="1"/>
        </p:nvSpPr>
        <p:spPr bwMode="auto">
          <a:xfrm>
            <a:off x="2603499" y="152400"/>
            <a:ext cx="6035675" cy="1008063"/>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0" marR="0" lvl="0" indent="0" algn="r" defTabSz="873125" rtl="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7" name="Line 9"/>
          <p:cNvSpPr>
            <a:spLocks noChangeShapeType="1"/>
          </p:cNvSpPr>
          <p:nvPr userDrawn="1"/>
        </p:nvSpPr>
        <p:spPr bwMode="auto">
          <a:xfrm flipV="1">
            <a:off x="857250" y="11271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
        <p:nvSpPr>
          <p:cNvPr id="8" name="Title 7"/>
          <p:cNvSpPr>
            <a:spLocks noGrp="1"/>
          </p:cNvSpPr>
          <p:nvPr>
            <p:ph type="title" hasCustomPrompt="1"/>
          </p:nvPr>
        </p:nvSpPr>
        <p:spPr>
          <a:xfrm>
            <a:off x="2513013" y="469901"/>
            <a:ext cx="6227762" cy="571500"/>
          </a:xfrm>
        </p:spPr>
        <p:txBody>
          <a:bodyPr/>
          <a:lstStyle>
            <a:lvl1pPr algn="r">
              <a:defRPr sz="3200" baseline="0"/>
            </a:lvl1pPr>
          </a:lstStyle>
          <a:p>
            <a:r>
              <a:rPr lang="en-US" dirty="0" smtClean="0"/>
              <a:t>Click to edit title</a:t>
            </a:r>
            <a:endParaRPr lang="en-GB" dirty="0"/>
          </a:p>
        </p:txBody>
      </p:sp>
      <p:sp>
        <p:nvSpPr>
          <p:cNvPr id="10" name="Text Placeholder 9"/>
          <p:cNvSpPr>
            <a:spLocks noGrp="1"/>
          </p:cNvSpPr>
          <p:nvPr>
            <p:ph type="body" sz="quarter" idx="10" hasCustomPrompt="1"/>
          </p:nvPr>
        </p:nvSpPr>
        <p:spPr>
          <a:xfrm>
            <a:off x="762000" y="1612900"/>
            <a:ext cx="7937500" cy="2209800"/>
          </a:xfrm>
        </p:spPr>
        <p:txBody>
          <a:bodyPr/>
          <a:lstStyle>
            <a:lvl1pPr>
              <a:buSzPct val="100000"/>
              <a:defRPr b="1" baseline="0">
                <a:solidFill>
                  <a:srgbClr val="7030A0"/>
                </a:solidFill>
              </a:defRPr>
            </a:lvl1pPr>
          </a:lstStyle>
          <a:p>
            <a:pPr lvl="0"/>
            <a:r>
              <a:rPr lang="en-US" dirty="0" smtClean="0"/>
              <a:t>Add Your Points here as due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E1794286-0581-4674-BEC4-055C947B74C2}"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80DC617C-A447-43A3-9F31-DF5947E27248}"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55650" y="1412875"/>
            <a:ext cx="389572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3775" y="1412875"/>
            <a:ext cx="389572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6FC4499A-6DE3-4398-96FA-A387B58C079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endParaRPr lang="en-GB"/>
          </a:p>
        </p:txBody>
      </p:sp>
      <p:sp>
        <p:nvSpPr>
          <p:cNvPr id="8" name="Rectangle 6"/>
          <p:cNvSpPr>
            <a:spLocks noGrp="1" noChangeArrowheads="1"/>
          </p:cNvSpPr>
          <p:nvPr>
            <p:ph type="ftr" sz="quarter" idx="11"/>
          </p:nvPr>
        </p:nvSpPr>
        <p:spPr>
          <a:ln/>
        </p:spPr>
        <p:txBody>
          <a:bodyPr/>
          <a:lstStyle>
            <a:lvl1pPr>
              <a:defRPr/>
            </a:lvl1pPr>
          </a:lstStyle>
          <a:p>
            <a:r>
              <a:rPr lang="en-GB"/>
              <a:t>EUNIS 2004</a:t>
            </a:r>
          </a:p>
        </p:txBody>
      </p:sp>
      <p:sp>
        <p:nvSpPr>
          <p:cNvPr id="9" name="Rectangle 7"/>
          <p:cNvSpPr>
            <a:spLocks noGrp="1" noChangeArrowheads="1"/>
          </p:cNvSpPr>
          <p:nvPr>
            <p:ph type="sldNum" sz="quarter" idx="12"/>
          </p:nvPr>
        </p:nvSpPr>
        <p:spPr>
          <a:ln/>
        </p:spPr>
        <p:txBody>
          <a:bodyPr/>
          <a:lstStyle>
            <a:lvl1pPr>
              <a:defRPr/>
            </a:lvl1pPr>
          </a:lstStyle>
          <a:p>
            <a:fld id="{A9FED37D-1DE9-45BD-B7A1-ED6250CBDE86}"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endParaRPr lang="en-GB"/>
          </a:p>
        </p:txBody>
      </p:sp>
      <p:sp>
        <p:nvSpPr>
          <p:cNvPr id="4" name="Rectangle 6"/>
          <p:cNvSpPr>
            <a:spLocks noGrp="1" noChangeArrowheads="1"/>
          </p:cNvSpPr>
          <p:nvPr>
            <p:ph type="ftr" sz="quarter" idx="11"/>
          </p:nvPr>
        </p:nvSpPr>
        <p:spPr>
          <a:ln/>
        </p:spPr>
        <p:txBody>
          <a:bodyPr/>
          <a:lstStyle>
            <a:lvl1pPr>
              <a:defRPr/>
            </a:lvl1pPr>
          </a:lstStyle>
          <a:p>
            <a:r>
              <a:rPr lang="en-GB"/>
              <a:t>EUNIS 2004</a:t>
            </a:r>
          </a:p>
        </p:txBody>
      </p:sp>
      <p:sp>
        <p:nvSpPr>
          <p:cNvPr id="5" name="Rectangle 7"/>
          <p:cNvSpPr>
            <a:spLocks noGrp="1" noChangeArrowheads="1"/>
          </p:cNvSpPr>
          <p:nvPr>
            <p:ph type="sldNum" sz="quarter" idx="12"/>
          </p:nvPr>
        </p:nvSpPr>
        <p:spPr>
          <a:ln/>
        </p:spPr>
        <p:txBody>
          <a:bodyPr/>
          <a:lstStyle>
            <a:lvl1pPr>
              <a:defRPr/>
            </a:lvl1pPr>
          </a:lstStyle>
          <a:p>
            <a:fld id="{A5AFF148-7E1B-4BED-A456-3ECBE506FAA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endParaRPr lang="en-GB"/>
          </a:p>
        </p:txBody>
      </p:sp>
      <p:sp>
        <p:nvSpPr>
          <p:cNvPr id="3" name="Rectangle 6"/>
          <p:cNvSpPr>
            <a:spLocks noGrp="1" noChangeArrowheads="1"/>
          </p:cNvSpPr>
          <p:nvPr>
            <p:ph type="ftr" sz="quarter" idx="11"/>
          </p:nvPr>
        </p:nvSpPr>
        <p:spPr>
          <a:ln/>
        </p:spPr>
        <p:txBody>
          <a:bodyPr/>
          <a:lstStyle>
            <a:lvl1pPr>
              <a:defRPr/>
            </a:lvl1pPr>
          </a:lstStyle>
          <a:p>
            <a:r>
              <a:rPr lang="en-GB"/>
              <a:t>EUNIS 2004</a:t>
            </a:r>
          </a:p>
        </p:txBody>
      </p:sp>
      <p:sp>
        <p:nvSpPr>
          <p:cNvPr id="4" name="Rectangle 7"/>
          <p:cNvSpPr>
            <a:spLocks noGrp="1" noChangeArrowheads="1"/>
          </p:cNvSpPr>
          <p:nvPr>
            <p:ph type="sldNum" sz="quarter" idx="12"/>
          </p:nvPr>
        </p:nvSpPr>
        <p:spPr>
          <a:ln/>
        </p:spPr>
        <p:txBody>
          <a:bodyPr/>
          <a:lstStyle>
            <a:lvl1pPr>
              <a:defRPr/>
            </a:lvl1pPr>
          </a:lstStyle>
          <a:p>
            <a:fld id="{C296F8E4-A065-4CDC-9949-8B1B3E34D646}"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UOM_4COL-WTH"/>
          <p:cNvPicPr>
            <a:picLocks noChangeAspect="1" noChangeArrowheads="1"/>
          </p:cNvPicPr>
          <p:nvPr/>
        </p:nvPicPr>
        <p:blipFill>
          <a:blip r:embed="rId16" cstate="print"/>
          <a:srcRect l="5815" t="13000"/>
          <a:stretch>
            <a:fillRect/>
          </a:stretch>
        </p:blipFill>
        <p:spPr bwMode="auto">
          <a:xfrm>
            <a:off x="0" y="0"/>
            <a:ext cx="2339975" cy="1933575"/>
          </a:xfrm>
          <a:prstGeom prst="rect">
            <a:avLst/>
          </a:prstGeom>
          <a:noFill/>
          <a:ln w="9525">
            <a:noFill/>
            <a:miter lim="800000"/>
            <a:headEnd/>
            <a:tailEnd/>
          </a:ln>
        </p:spPr>
      </p:pic>
      <p:sp>
        <p:nvSpPr>
          <p:cNvPr id="1027" name="Rectangle 3"/>
          <p:cNvSpPr>
            <a:spLocks noGrp="1" noChangeArrowheads="1"/>
          </p:cNvSpPr>
          <p:nvPr>
            <p:ph type="title"/>
          </p:nvPr>
        </p:nvSpPr>
        <p:spPr bwMode="auto">
          <a:xfrm>
            <a:off x="2411413" y="152400"/>
            <a:ext cx="6227762" cy="1008063"/>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lvl="0"/>
            <a:r>
              <a:rPr lang="en-GB" smtClean="0"/>
              <a:t>Click to edit Master title style</a:t>
            </a:r>
          </a:p>
        </p:txBody>
      </p:sp>
      <p:sp>
        <p:nvSpPr>
          <p:cNvPr id="1028" name="Rectangle 4"/>
          <p:cNvSpPr>
            <a:spLocks noGrp="1" noChangeArrowheads="1"/>
          </p:cNvSpPr>
          <p:nvPr>
            <p:ph type="body" idx="1"/>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p:txBody>
      </p:sp>
      <p:sp>
        <p:nvSpPr>
          <p:cNvPr id="294917" name="Rectangle 5"/>
          <p:cNvSpPr>
            <a:spLocks noGrp="1" noChangeArrowheads="1"/>
          </p:cNvSpPr>
          <p:nvPr>
            <p:ph type="dt" sz="half" idx="2"/>
          </p:nvPr>
        </p:nvSpPr>
        <p:spPr bwMode="auto">
          <a:xfrm>
            <a:off x="762000" y="6453188"/>
            <a:ext cx="3017838" cy="268287"/>
          </a:xfrm>
          <a:prstGeom prst="rect">
            <a:avLst/>
          </a:prstGeom>
          <a:noFill/>
          <a:ln w="9525">
            <a:noFill/>
            <a:miter lim="800000"/>
            <a:headEnd/>
            <a:tailEnd/>
          </a:ln>
          <a:effectLst/>
        </p:spPr>
        <p:txBody>
          <a:bodyPr vert="horz" wrap="square" lIns="0" tIns="43637" rIns="87272" bIns="43637" numCol="1" anchor="b" anchorCtr="0" compatLnSpc="1">
            <a:prstTxWarp prst="textNoShape">
              <a:avLst/>
            </a:prstTxWarp>
          </a:bodyPr>
          <a:lstStyle>
            <a:lvl1pPr>
              <a:spcBef>
                <a:spcPct val="0"/>
              </a:spcBef>
              <a:defRPr sz="800">
                <a:latin typeface="Verdana" pitchFamily="34" charset="0"/>
              </a:defRPr>
            </a:lvl1pPr>
          </a:lstStyle>
          <a:p>
            <a:endParaRPr lang="en-GB"/>
          </a:p>
        </p:txBody>
      </p:sp>
      <p:sp>
        <p:nvSpPr>
          <p:cNvPr id="294918" name="Rectangle 6"/>
          <p:cNvSpPr>
            <a:spLocks noGrp="1" noChangeArrowheads="1"/>
          </p:cNvSpPr>
          <p:nvPr>
            <p:ph type="ftr" sz="quarter" idx="3"/>
          </p:nvPr>
        </p:nvSpPr>
        <p:spPr bwMode="auto">
          <a:xfrm>
            <a:off x="3132138" y="6453188"/>
            <a:ext cx="2879725" cy="268287"/>
          </a:xfrm>
          <a:prstGeom prst="rect">
            <a:avLst/>
          </a:prstGeom>
          <a:noFill/>
          <a:ln w="9525">
            <a:noFill/>
            <a:miter lim="800000"/>
            <a:headEnd/>
            <a:tailEnd/>
          </a:ln>
          <a:effectLst/>
        </p:spPr>
        <p:txBody>
          <a:bodyPr vert="horz" wrap="square" lIns="87272" tIns="43637" rIns="87272" bIns="43637" numCol="1" anchor="b" anchorCtr="1" compatLnSpc="1">
            <a:prstTxWarp prst="textNoShape">
              <a:avLst/>
            </a:prstTxWarp>
          </a:bodyPr>
          <a:lstStyle>
            <a:lvl1pPr algn="ctr">
              <a:spcBef>
                <a:spcPct val="0"/>
              </a:spcBef>
              <a:defRPr sz="800">
                <a:latin typeface="Verdana" pitchFamily="34" charset="0"/>
              </a:defRPr>
            </a:lvl1pPr>
          </a:lstStyle>
          <a:p>
            <a:r>
              <a:rPr lang="en-GB"/>
              <a:t>EUNIS 2004</a:t>
            </a:r>
          </a:p>
        </p:txBody>
      </p:sp>
      <p:sp>
        <p:nvSpPr>
          <p:cNvPr id="294919" name="Rectangle 7"/>
          <p:cNvSpPr>
            <a:spLocks noGrp="1" noChangeArrowheads="1"/>
          </p:cNvSpPr>
          <p:nvPr>
            <p:ph type="sldNum" sz="quarter" idx="4"/>
          </p:nvPr>
        </p:nvSpPr>
        <p:spPr bwMode="auto">
          <a:xfrm>
            <a:off x="6553200" y="6453188"/>
            <a:ext cx="2133600" cy="268287"/>
          </a:xfrm>
          <a:prstGeom prst="rect">
            <a:avLst/>
          </a:prstGeom>
          <a:noFill/>
          <a:ln w="9525">
            <a:noFill/>
            <a:miter lim="800000"/>
            <a:headEnd/>
            <a:tailEnd/>
          </a:ln>
          <a:effectLst/>
        </p:spPr>
        <p:txBody>
          <a:bodyPr vert="horz" wrap="square" lIns="87272" tIns="43637" rIns="0" bIns="43637" numCol="1" anchor="b" anchorCtr="0" compatLnSpc="1">
            <a:prstTxWarp prst="textNoShape">
              <a:avLst/>
            </a:prstTxWarp>
          </a:bodyPr>
          <a:lstStyle>
            <a:lvl1pPr algn="r">
              <a:spcBef>
                <a:spcPct val="0"/>
              </a:spcBef>
              <a:defRPr sz="1400" b="1">
                <a:latin typeface="Verdana" pitchFamily="34" charset="0"/>
              </a:defRPr>
            </a:lvl1pPr>
          </a:lstStyle>
          <a:p>
            <a:fld id="{03C03BD0-2B41-43B0-8943-8714FFD5F03B}" type="slidenum">
              <a:rPr lang="en-GB"/>
              <a:pPr/>
              <a:t>‹#›</a:t>
            </a:fld>
            <a:endParaRPr lang="en-GB"/>
          </a:p>
        </p:txBody>
      </p:sp>
      <p:sp>
        <p:nvSpPr>
          <p:cNvPr id="294920" name="Line 8"/>
          <p:cNvSpPr>
            <a:spLocks noChangeShapeType="1"/>
          </p:cNvSpPr>
          <p:nvPr/>
        </p:nvSpPr>
        <p:spPr bwMode="auto">
          <a:xfrm>
            <a:off x="755650" y="1233488"/>
            <a:ext cx="7897813" cy="0"/>
          </a:xfrm>
          <a:prstGeom prst="line">
            <a:avLst/>
          </a:prstGeom>
          <a:noFill/>
          <a:ln w="28575">
            <a:solidFill>
              <a:srgbClr val="6D009D"/>
            </a:solidFill>
            <a:round/>
            <a:headEnd type="diamond" w="lg" len="lg"/>
            <a:tailEnd/>
          </a:ln>
          <a:effectLst/>
        </p:spPr>
        <p:txBody>
          <a:bodyPr/>
          <a:lstStyle/>
          <a:p>
            <a:pPr>
              <a:defRPr/>
            </a:pPr>
            <a:endParaRPr lang="en-US"/>
          </a:p>
        </p:txBody>
      </p:sp>
      <p:sp>
        <p:nvSpPr>
          <p:cNvPr id="294921" name="Line 9"/>
          <p:cNvSpPr>
            <a:spLocks noChangeShapeType="1"/>
          </p:cNvSpPr>
          <p:nvPr/>
        </p:nvSpPr>
        <p:spPr bwMode="auto">
          <a:xfrm flipV="1">
            <a:off x="755650" y="63976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18" r:id="rId1"/>
    <p:sldLayoutId id="2147483720" r:id="rId2"/>
    <p:sldLayoutId id="2147483721"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timing>
    <p:tnLst>
      <p:par>
        <p:cTn id="1" dur="indefinite" restart="never" nodeType="tmRoot"/>
      </p:par>
    </p:tnLst>
  </p:timing>
  <p:hf hdr="0" ftr="0" dt="0"/>
  <p:txStyles>
    <p:titleStyle>
      <a:lvl1pPr algn="l" defTabSz="873125" rtl="0" eaLnBrk="0" fontAlgn="base" hangingPunct="0">
        <a:spcBef>
          <a:spcPct val="0"/>
        </a:spcBef>
        <a:spcAft>
          <a:spcPct val="0"/>
        </a:spcAft>
        <a:defRPr sz="2800" b="1">
          <a:solidFill>
            <a:schemeClr val="tx2"/>
          </a:solidFill>
          <a:latin typeface="+mj-lt"/>
          <a:ea typeface="+mj-ea"/>
          <a:cs typeface="+mj-cs"/>
        </a:defRPr>
      </a:lvl1pPr>
      <a:lvl2pPr algn="l" defTabSz="873125" rtl="0" eaLnBrk="0" fontAlgn="base" hangingPunct="0">
        <a:spcBef>
          <a:spcPct val="0"/>
        </a:spcBef>
        <a:spcAft>
          <a:spcPct val="0"/>
        </a:spcAft>
        <a:defRPr sz="2800" b="1">
          <a:solidFill>
            <a:schemeClr val="tx2"/>
          </a:solidFill>
          <a:latin typeface="Verdana" pitchFamily="34" charset="0"/>
        </a:defRPr>
      </a:lvl2pPr>
      <a:lvl3pPr algn="l" defTabSz="873125" rtl="0" eaLnBrk="0" fontAlgn="base" hangingPunct="0">
        <a:spcBef>
          <a:spcPct val="0"/>
        </a:spcBef>
        <a:spcAft>
          <a:spcPct val="0"/>
        </a:spcAft>
        <a:defRPr sz="2800" b="1">
          <a:solidFill>
            <a:schemeClr val="tx2"/>
          </a:solidFill>
          <a:latin typeface="Verdana" pitchFamily="34" charset="0"/>
        </a:defRPr>
      </a:lvl3pPr>
      <a:lvl4pPr algn="l" defTabSz="873125" rtl="0" eaLnBrk="0" fontAlgn="base" hangingPunct="0">
        <a:spcBef>
          <a:spcPct val="0"/>
        </a:spcBef>
        <a:spcAft>
          <a:spcPct val="0"/>
        </a:spcAft>
        <a:defRPr sz="2800" b="1">
          <a:solidFill>
            <a:schemeClr val="tx2"/>
          </a:solidFill>
          <a:latin typeface="Verdana" pitchFamily="34" charset="0"/>
        </a:defRPr>
      </a:lvl4pPr>
      <a:lvl5pPr algn="l" defTabSz="873125" rtl="0" eaLnBrk="0" fontAlgn="base" hangingPunct="0">
        <a:spcBef>
          <a:spcPct val="0"/>
        </a:spcBef>
        <a:spcAft>
          <a:spcPct val="0"/>
        </a:spcAft>
        <a:defRPr sz="2800" b="1">
          <a:solidFill>
            <a:schemeClr val="tx2"/>
          </a:solidFill>
          <a:latin typeface="Verdana" pitchFamily="34" charset="0"/>
        </a:defRPr>
      </a:lvl5pPr>
      <a:lvl6pPr marL="457200" algn="l" defTabSz="873125" rtl="0" fontAlgn="base">
        <a:spcBef>
          <a:spcPct val="0"/>
        </a:spcBef>
        <a:spcAft>
          <a:spcPct val="0"/>
        </a:spcAft>
        <a:defRPr sz="2800" b="1">
          <a:solidFill>
            <a:schemeClr val="tx2"/>
          </a:solidFill>
          <a:latin typeface="Verdana" pitchFamily="34" charset="0"/>
        </a:defRPr>
      </a:lvl6pPr>
      <a:lvl7pPr marL="914400" algn="l" defTabSz="873125" rtl="0" fontAlgn="base">
        <a:spcBef>
          <a:spcPct val="0"/>
        </a:spcBef>
        <a:spcAft>
          <a:spcPct val="0"/>
        </a:spcAft>
        <a:defRPr sz="2800" b="1">
          <a:solidFill>
            <a:schemeClr val="tx2"/>
          </a:solidFill>
          <a:latin typeface="Verdana" pitchFamily="34" charset="0"/>
        </a:defRPr>
      </a:lvl7pPr>
      <a:lvl8pPr marL="1371600" algn="l" defTabSz="873125" rtl="0" fontAlgn="base">
        <a:spcBef>
          <a:spcPct val="0"/>
        </a:spcBef>
        <a:spcAft>
          <a:spcPct val="0"/>
        </a:spcAft>
        <a:defRPr sz="2800" b="1">
          <a:solidFill>
            <a:schemeClr val="tx2"/>
          </a:solidFill>
          <a:latin typeface="Verdana" pitchFamily="34" charset="0"/>
        </a:defRPr>
      </a:lvl8pPr>
      <a:lvl9pPr marL="1828800" algn="l" defTabSz="873125" rtl="0" fontAlgn="base">
        <a:spcBef>
          <a:spcPct val="0"/>
        </a:spcBef>
        <a:spcAft>
          <a:spcPct val="0"/>
        </a:spcAft>
        <a:defRPr sz="2800" b="1">
          <a:solidFill>
            <a:schemeClr val="tx2"/>
          </a:solidFill>
          <a:latin typeface="Verdana" pitchFamily="34" charset="0"/>
        </a:defRPr>
      </a:lvl9pPr>
    </p:titleStyle>
    <p:bodyStyle>
      <a:lvl1pPr marL="327025" indent="-327025" algn="l" defTabSz="873125" rtl="0" eaLnBrk="0" fontAlgn="base" hangingPunct="0">
        <a:lnSpc>
          <a:spcPct val="120000"/>
        </a:lnSpc>
        <a:spcBef>
          <a:spcPct val="0"/>
        </a:spcBef>
        <a:spcAft>
          <a:spcPct val="0"/>
        </a:spcAft>
        <a:buClr>
          <a:srgbClr val="6D009D"/>
        </a:buClr>
        <a:buSzPct val="150000"/>
        <a:buFont typeface="Wingdings" pitchFamily="2" charset="2"/>
        <a:buChar char="§"/>
        <a:defRPr sz="2400">
          <a:solidFill>
            <a:schemeClr val="tx1"/>
          </a:solidFill>
          <a:latin typeface="+mn-lt"/>
          <a:ea typeface="+mn-ea"/>
          <a:cs typeface="+mn-cs"/>
        </a:defRPr>
      </a:lvl1pPr>
      <a:lvl2pPr marL="709613" indent="-273050" algn="l" defTabSz="873125" rtl="0" eaLnBrk="0" fontAlgn="base" hangingPunct="0">
        <a:lnSpc>
          <a:spcPct val="120000"/>
        </a:lnSpc>
        <a:spcBef>
          <a:spcPct val="0"/>
        </a:spcBef>
        <a:spcAft>
          <a:spcPct val="0"/>
        </a:spcAft>
        <a:buClr>
          <a:srgbClr val="6D009D"/>
        </a:buClr>
        <a:buSzPct val="120000"/>
        <a:buChar char="•"/>
        <a:defRPr sz="2000">
          <a:solidFill>
            <a:schemeClr val="tx1"/>
          </a:solidFill>
          <a:latin typeface="+mn-lt"/>
        </a:defRPr>
      </a:lvl2pPr>
      <a:lvl3pPr marL="1090613" indent="-217488" algn="l" defTabSz="873125" rtl="0" eaLnBrk="0" fontAlgn="base" hangingPunct="0">
        <a:lnSpc>
          <a:spcPct val="120000"/>
        </a:lnSpc>
        <a:spcBef>
          <a:spcPct val="0"/>
        </a:spcBef>
        <a:spcAft>
          <a:spcPct val="0"/>
        </a:spcAft>
        <a:buClr>
          <a:srgbClr val="6D009D"/>
        </a:buClr>
        <a:buChar char="•"/>
        <a:defRPr>
          <a:solidFill>
            <a:schemeClr val="tx1"/>
          </a:solidFill>
          <a:latin typeface="+mn-lt"/>
        </a:defRPr>
      </a:lvl3pPr>
      <a:lvl4pPr marL="1527175" indent="-217488" algn="l" defTabSz="873125" rtl="0" eaLnBrk="0" fontAlgn="base" hangingPunct="0">
        <a:lnSpc>
          <a:spcPct val="120000"/>
        </a:lnSpc>
        <a:spcBef>
          <a:spcPct val="0"/>
        </a:spcBef>
        <a:spcAft>
          <a:spcPct val="0"/>
        </a:spcAft>
        <a:buChar char="–"/>
        <a:defRPr sz="1600">
          <a:solidFill>
            <a:schemeClr val="tx1"/>
          </a:solidFill>
          <a:latin typeface="+mn-lt"/>
        </a:defRPr>
      </a:lvl4pPr>
      <a:lvl5pPr marL="1963738" indent="-219075" algn="l" defTabSz="873125" rtl="0" eaLnBrk="0" fontAlgn="base" hangingPunct="0">
        <a:lnSpc>
          <a:spcPct val="120000"/>
        </a:lnSpc>
        <a:spcBef>
          <a:spcPct val="0"/>
        </a:spcBef>
        <a:spcAft>
          <a:spcPct val="0"/>
        </a:spcAft>
        <a:buChar char="»"/>
        <a:defRPr sz="1600">
          <a:solidFill>
            <a:schemeClr val="tx1"/>
          </a:solidFill>
          <a:latin typeface="+mn-lt"/>
        </a:defRPr>
      </a:lvl5pPr>
      <a:lvl6pPr marL="2420938" indent="-219075" algn="l" defTabSz="873125" rtl="0" fontAlgn="base">
        <a:lnSpc>
          <a:spcPct val="120000"/>
        </a:lnSpc>
        <a:spcBef>
          <a:spcPct val="0"/>
        </a:spcBef>
        <a:spcAft>
          <a:spcPct val="0"/>
        </a:spcAft>
        <a:buChar char="»"/>
        <a:defRPr sz="1600">
          <a:solidFill>
            <a:schemeClr val="tx1"/>
          </a:solidFill>
          <a:latin typeface="+mn-lt"/>
        </a:defRPr>
      </a:lvl6pPr>
      <a:lvl7pPr marL="2878138" indent="-219075" algn="l" defTabSz="873125" rtl="0" fontAlgn="base">
        <a:lnSpc>
          <a:spcPct val="120000"/>
        </a:lnSpc>
        <a:spcBef>
          <a:spcPct val="0"/>
        </a:spcBef>
        <a:spcAft>
          <a:spcPct val="0"/>
        </a:spcAft>
        <a:buChar char="»"/>
        <a:defRPr sz="1600">
          <a:solidFill>
            <a:schemeClr val="tx1"/>
          </a:solidFill>
          <a:latin typeface="+mn-lt"/>
        </a:defRPr>
      </a:lvl7pPr>
      <a:lvl8pPr marL="3335338" indent="-219075" algn="l" defTabSz="873125" rtl="0" fontAlgn="base">
        <a:lnSpc>
          <a:spcPct val="120000"/>
        </a:lnSpc>
        <a:spcBef>
          <a:spcPct val="0"/>
        </a:spcBef>
        <a:spcAft>
          <a:spcPct val="0"/>
        </a:spcAft>
        <a:buChar char="»"/>
        <a:defRPr sz="1600">
          <a:solidFill>
            <a:schemeClr val="tx1"/>
          </a:solidFill>
          <a:latin typeface="+mn-lt"/>
        </a:defRPr>
      </a:lvl8pPr>
      <a:lvl9pPr marL="3792538" indent="-219075" algn="l" defTabSz="873125" rtl="0" fontAlgn="base">
        <a:lnSpc>
          <a:spcPct val="120000"/>
        </a:lnSpc>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4130" name="Rectangle 2"/>
          <p:cNvSpPr>
            <a:spLocks noChangeArrowheads="1"/>
          </p:cNvSpPr>
          <p:nvPr userDrawn="1"/>
        </p:nvSpPr>
        <p:spPr bwMode="auto">
          <a:xfrm>
            <a:off x="0" y="6165850"/>
            <a:ext cx="9144000" cy="692150"/>
          </a:xfrm>
          <a:prstGeom prst="rect">
            <a:avLst/>
          </a:prstGeom>
          <a:solidFill>
            <a:srgbClr val="FF0000"/>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533400" y="381000"/>
            <a:ext cx="81534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533400" y="1981200"/>
            <a:ext cx="8153400" cy="4111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4133" name="Line 5"/>
          <p:cNvSpPr>
            <a:spLocks noChangeShapeType="1"/>
          </p:cNvSpPr>
          <p:nvPr/>
        </p:nvSpPr>
        <p:spPr bwMode="auto">
          <a:xfrm>
            <a:off x="539750" y="1484313"/>
            <a:ext cx="8135938" cy="0"/>
          </a:xfrm>
          <a:prstGeom prst="line">
            <a:avLst/>
          </a:prstGeom>
          <a:noFill/>
          <a:ln w="28575">
            <a:solidFill>
              <a:srgbClr val="CC0000"/>
            </a:solidFill>
            <a:round/>
            <a:headEnd type="diamond" w="lg" len="lg"/>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19"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Verdana" pitchFamily="34" charset="0"/>
        </a:defRPr>
      </a:lvl2pPr>
      <a:lvl3pPr algn="l" rtl="0" eaLnBrk="0" fontAlgn="base" hangingPunct="0">
        <a:spcBef>
          <a:spcPct val="0"/>
        </a:spcBef>
        <a:spcAft>
          <a:spcPct val="0"/>
        </a:spcAft>
        <a:defRPr sz="2800" b="1">
          <a:solidFill>
            <a:schemeClr val="tx1"/>
          </a:solidFill>
          <a:latin typeface="Verdana" pitchFamily="34" charset="0"/>
        </a:defRPr>
      </a:lvl3pPr>
      <a:lvl4pPr algn="l" rtl="0" eaLnBrk="0" fontAlgn="base" hangingPunct="0">
        <a:spcBef>
          <a:spcPct val="0"/>
        </a:spcBef>
        <a:spcAft>
          <a:spcPct val="0"/>
        </a:spcAft>
        <a:defRPr sz="2800" b="1">
          <a:solidFill>
            <a:schemeClr val="tx1"/>
          </a:solidFill>
          <a:latin typeface="Verdana" pitchFamily="34" charset="0"/>
        </a:defRPr>
      </a:lvl4pPr>
      <a:lvl5pPr algn="l" rtl="0" eaLnBrk="0" fontAlgn="base" hangingPunct="0">
        <a:spcBef>
          <a:spcPct val="0"/>
        </a:spcBef>
        <a:spcAft>
          <a:spcPct val="0"/>
        </a:spcAft>
        <a:defRPr sz="2800" b="1">
          <a:solidFill>
            <a:schemeClr val="tx1"/>
          </a:solidFill>
          <a:latin typeface="Verdana" pitchFamily="34" charset="0"/>
        </a:defRPr>
      </a:lvl5pPr>
      <a:lvl6pPr marL="457200" algn="l" rtl="0" eaLnBrk="0" fontAlgn="base" hangingPunct="0">
        <a:spcBef>
          <a:spcPct val="0"/>
        </a:spcBef>
        <a:spcAft>
          <a:spcPct val="0"/>
        </a:spcAft>
        <a:defRPr sz="2800" b="1">
          <a:solidFill>
            <a:schemeClr val="tx1"/>
          </a:solidFill>
          <a:latin typeface="Verdana" pitchFamily="34" charset="0"/>
        </a:defRPr>
      </a:lvl6pPr>
      <a:lvl7pPr marL="914400" algn="l" rtl="0" eaLnBrk="0" fontAlgn="base" hangingPunct="0">
        <a:spcBef>
          <a:spcPct val="0"/>
        </a:spcBef>
        <a:spcAft>
          <a:spcPct val="0"/>
        </a:spcAft>
        <a:defRPr sz="2800" b="1">
          <a:solidFill>
            <a:schemeClr val="tx1"/>
          </a:solidFill>
          <a:latin typeface="Verdana" pitchFamily="34" charset="0"/>
        </a:defRPr>
      </a:lvl7pPr>
      <a:lvl8pPr marL="1371600" algn="l" rtl="0" eaLnBrk="0" fontAlgn="base" hangingPunct="0">
        <a:spcBef>
          <a:spcPct val="0"/>
        </a:spcBef>
        <a:spcAft>
          <a:spcPct val="0"/>
        </a:spcAft>
        <a:defRPr sz="2800" b="1">
          <a:solidFill>
            <a:schemeClr val="tx1"/>
          </a:solidFill>
          <a:latin typeface="Verdana" pitchFamily="34" charset="0"/>
        </a:defRPr>
      </a:lvl8pPr>
      <a:lvl9pPr marL="1828800" algn="l" rtl="0" eaLnBrk="0" fontAlgn="base" hangingPunct="0">
        <a:spcBef>
          <a:spcPct val="0"/>
        </a:spcBef>
        <a:spcAft>
          <a:spcPct val="0"/>
        </a:spcAft>
        <a:defRPr sz="28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rgbClr val="CC0000"/>
        </a:buClr>
        <a:buSzPct val="75000"/>
        <a:buFont typeface="Wingdings" pitchFamily="2" charset="2"/>
        <a:buChar char="o"/>
        <a:defRPr sz="2400">
          <a:solidFill>
            <a:schemeClr val="tx2"/>
          </a:solidFill>
          <a:latin typeface="+mn-lt"/>
          <a:ea typeface="+mn-ea"/>
          <a:cs typeface="+mn-cs"/>
        </a:defRPr>
      </a:lvl1pPr>
      <a:lvl2pPr marL="742950" indent="-285750" algn="l" rtl="0" eaLnBrk="0" fontAlgn="base" hangingPunct="0">
        <a:spcBef>
          <a:spcPct val="20000"/>
        </a:spcBef>
        <a:spcAft>
          <a:spcPct val="0"/>
        </a:spcAft>
        <a:buClr>
          <a:srgbClr val="CC0000"/>
        </a:buClr>
        <a:buSzPct val="75000"/>
        <a:buFont typeface="Wingdings" pitchFamily="2" charset="2"/>
        <a:buChar char="è"/>
        <a:defRPr sz="2000">
          <a:solidFill>
            <a:schemeClr val="tx2"/>
          </a:solidFill>
          <a:latin typeface="+mn-lt"/>
        </a:defRPr>
      </a:lvl2pPr>
      <a:lvl3pPr marL="1143000" indent="-228600" algn="l" rtl="0" eaLnBrk="0" fontAlgn="base" hangingPunct="0">
        <a:spcBef>
          <a:spcPct val="20000"/>
        </a:spcBef>
        <a:spcAft>
          <a:spcPct val="0"/>
        </a:spcAft>
        <a:buClr>
          <a:srgbClr val="CC0000"/>
        </a:buClr>
        <a:buSzPct val="75000"/>
        <a:buFont typeface="Wingdings" pitchFamily="2" charset="2"/>
        <a:buChar char="Ü"/>
        <a:defRPr>
          <a:solidFill>
            <a:schemeClr val="tx2"/>
          </a:solidFill>
          <a:latin typeface="+mn-lt"/>
        </a:defRPr>
      </a:lvl3pPr>
      <a:lvl4pPr marL="1600200" indent="-228600" algn="l" rtl="0" eaLnBrk="0" fontAlgn="base" hangingPunct="0">
        <a:spcBef>
          <a:spcPct val="20000"/>
        </a:spcBef>
        <a:spcAft>
          <a:spcPct val="0"/>
        </a:spcAft>
        <a:buClr>
          <a:srgbClr val="CC0000"/>
        </a:buClr>
        <a:buSzPct val="75000"/>
        <a:buFont typeface="Wingdings" pitchFamily="2" charset="2"/>
        <a:buChar char="²"/>
        <a:defRPr sz="1600">
          <a:solidFill>
            <a:schemeClr val="tx2"/>
          </a:solidFill>
          <a:latin typeface="+mn-lt"/>
        </a:defRPr>
      </a:lvl4pPr>
      <a:lvl5pPr marL="2057400" indent="-228600" algn="l" rtl="0" eaLnBrk="0" fontAlgn="base" hangingPunct="0">
        <a:spcBef>
          <a:spcPct val="20000"/>
        </a:spcBef>
        <a:spcAft>
          <a:spcPct val="0"/>
        </a:spcAft>
        <a:buClr>
          <a:srgbClr val="CC0000"/>
        </a:buClr>
        <a:buSzPct val="75000"/>
        <a:buChar char="»"/>
        <a:defRPr sz="1400">
          <a:solidFill>
            <a:schemeClr val="tx2"/>
          </a:solidFill>
          <a:latin typeface="+mn-lt"/>
        </a:defRPr>
      </a:lvl5pPr>
      <a:lvl6pPr marL="2514600" indent="-228600" algn="l" rtl="0" eaLnBrk="0" fontAlgn="base" hangingPunct="0">
        <a:spcBef>
          <a:spcPct val="20000"/>
        </a:spcBef>
        <a:spcAft>
          <a:spcPct val="0"/>
        </a:spcAft>
        <a:buClr>
          <a:srgbClr val="CC0000"/>
        </a:buClr>
        <a:buSzPct val="75000"/>
        <a:buChar char="»"/>
        <a:defRPr sz="1400">
          <a:solidFill>
            <a:schemeClr val="tx2"/>
          </a:solidFill>
          <a:latin typeface="+mn-lt"/>
        </a:defRPr>
      </a:lvl6pPr>
      <a:lvl7pPr marL="2971800" indent="-228600" algn="l" rtl="0" eaLnBrk="0" fontAlgn="base" hangingPunct="0">
        <a:spcBef>
          <a:spcPct val="20000"/>
        </a:spcBef>
        <a:spcAft>
          <a:spcPct val="0"/>
        </a:spcAft>
        <a:buClr>
          <a:srgbClr val="CC0000"/>
        </a:buClr>
        <a:buSzPct val="75000"/>
        <a:buChar char="»"/>
        <a:defRPr sz="1400">
          <a:solidFill>
            <a:schemeClr val="tx2"/>
          </a:solidFill>
          <a:latin typeface="+mn-lt"/>
        </a:defRPr>
      </a:lvl7pPr>
      <a:lvl8pPr marL="3429000" indent="-228600" algn="l" rtl="0" eaLnBrk="0" fontAlgn="base" hangingPunct="0">
        <a:spcBef>
          <a:spcPct val="20000"/>
        </a:spcBef>
        <a:spcAft>
          <a:spcPct val="0"/>
        </a:spcAft>
        <a:buClr>
          <a:srgbClr val="CC0000"/>
        </a:buClr>
        <a:buSzPct val="75000"/>
        <a:buChar char="»"/>
        <a:defRPr sz="1400">
          <a:solidFill>
            <a:schemeClr val="tx2"/>
          </a:solidFill>
          <a:latin typeface="+mn-lt"/>
        </a:defRPr>
      </a:lvl8pPr>
      <a:lvl9pPr marL="3886200" indent="-228600" algn="l" rtl="0" eaLnBrk="0" fontAlgn="base" hangingPunct="0">
        <a:spcBef>
          <a:spcPct val="20000"/>
        </a:spcBef>
        <a:spcAft>
          <a:spcPct val="0"/>
        </a:spcAft>
        <a:buClr>
          <a:srgbClr val="CC0000"/>
        </a:buClr>
        <a:buSzPct val="75000"/>
        <a:buChar char="»"/>
        <a:defRPr sz="14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7" descr="TUOM_4COL-WTH"/>
          <p:cNvPicPr>
            <a:picLocks noChangeAspect="1" noChangeArrowheads="1"/>
          </p:cNvPicPr>
          <p:nvPr/>
        </p:nvPicPr>
        <p:blipFill>
          <a:blip r:embed="rId2" cstate="print"/>
          <a:srcRect l="5815" t="13000"/>
          <a:stretch>
            <a:fillRect/>
          </a:stretch>
        </p:blipFill>
        <p:spPr bwMode="auto">
          <a:xfrm>
            <a:off x="0" y="0"/>
            <a:ext cx="2555875" cy="2112963"/>
          </a:xfrm>
          <a:prstGeom prst="rect">
            <a:avLst/>
          </a:prstGeom>
          <a:noFill/>
          <a:ln w="9525">
            <a:noFill/>
            <a:miter lim="800000"/>
            <a:headEnd/>
            <a:tailEnd/>
          </a:ln>
        </p:spPr>
      </p:pic>
      <p:sp>
        <p:nvSpPr>
          <p:cNvPr id="5123" name="Rectangle 2"/>
          <p:cNvSpPr>
            <a:spLocks noGrp="1" noChangeArrowheads="1"/>
          </p:cNvSpPr>
          <p:nvPr>
            <p:ph type="subTitle" idx="1"/>
          </p:nvPr>
        </p:nvSpPr>
        <p:spPr>
          <a:xfrm>
            <a:off x="647700" y="1371600"/>
            <a:ext cx="8280400" cy="939800"/>
          </a:xfrm>
        </p:spPr>
        <p:txBody>
          <a:bodyPr/>
          <a:lstStyle/>
          <a:p>
            <a:pPr algn="ctr">
              <a:lnSpc>
                <a:spcPct val="80000"/>
              </a:lnSpc>
            </a:pPr>
            <a:r>
              <a:rPr lang="en-GB" sz="4400" b="1" dirty="0" smtClean="0">
                <a:solidFill>
                  <a:srgbClr val="7030A0"/>
                </a:solidFill>
              </a:rPr>
              <a:t>GROUP PROJECT WORK</a:t>
            </a:r>
          </a:p>
        </p:txBody>
      </p:sp>
      <p:sp>
        <p:nvSpPr>
          <p:cNvPr id="13" name="TextBox 12"/>
          <p:cNvSpPr txBox="1"/>
          <p:nvPr/>
        </p:nvSpPr>
        <p:spPr>
          <a:xfrm>
            <a:off x="5842000" y="800100"/>
            <a:ext cx="2656496" cy="523220"/>
          </a:xfrm>
          <a:prstGeom prst="rect">
            <a:avLst/>
          </a:prstGeom>
          <a:noFill/>
        </p:spPr>
        <p:txBody>
          <a:bodyPr wrap="none" rtlCol="0">
            <a:spAutoFit/>
          </a:bodyPr>
          <a:lstStyle/>
          <a:p>
            <a:r>
              <a:rPr lang="en-GB" sz="2800" b="1" dirty="0" smtClean="0">
                <a:solidFill>
                  <a:srgbClr val="003399"/>
                </a:solidFill>
                <a:latin typeface="+mn-lt"/>
              </a:rPr>
              <a:t>BMAN61102</a:t>
            </a:r>
          </a:p>
        </p:txBody>
      </p:sp>
      <p:sp>
        <p:nvSpPr>
          <p:cNvPr id="7" name="Subtitle 2"/>
          <p:cNvSpPr txBox="1">
            <a:spLocks/>
          </p:cNvSpPr>
          <p:nvPr/>
        </p:nvSpPr>
        <p:spPr>
          <a:xfrm>
            <a:off x="1041400" y="3009900"/>
            <a:ext cx="7556500" cy="3467100"/>
          </a:xfrm>
          <a:prstGeom prst="rect">
            <a:avLst/>
          </a:prstGeom>
        </p:spPr>
        <p:txBody>
          <a:bodyPr/>
          <a:lstStyle/>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a:t>
            </a:r>
            <a:r>
              <a:rPr lang="en-US" sz="2000" b="1" dirty="0" smtClean="0">
                <a:solidFill>
                  <a:srgbClr val="003399"/>
                </a:solidFill>
                <a:latin typeface="+mn-lt"/>
              </a:rPr>
              <a:t>Kiousi, Maria</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Udoisang, Blessing Sunday</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a:t>
            </a:r>
            <a:r>
              <a:rPr lang="en-US" sz="2000" b="1" dirty="0" smtClean="0">
                <a:solidFill>
                  <a:srgbClr val="003399"/>
                </a:solidFill>
                <a:latin typeface="+mn-lt"/>
              </a:rPr>
              <a:t>Paraskevas, Eleftherios</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a:t>
            </a:r>
            <a:r>
              <a:rPr lang="en-US" sz="2000" b="1" dirty="0" smtClean="0">
                <a:solidFill>
                  <a:srgbClr val="003399"/>
                </a:solidFill>
                <a:latin typeface="+mn-lt"/>
              </a:rPr>
              <a:t>Wang, Shulin</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a:t>
            </a:r>
            <a:r>
              <a:rPr lang="en-US" sz="2000" b="1" dirty="0" smtClean="0">
                <a:solidFill>
                  <a:srgbClr val="003399"/>
                </a:solidFill>
                <a:latin typeface="+mn-lt"/>
              </a:rPr>
              <a:t>Filippou, Chrysostomos Georgios</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a:t>
            </a:r>
            <a:r>
              <a:rPr lang="en-US" sz="2000" b="1" dirty="0" smtClean="0">
                <a:solidFill>
                  <a:srgbClr val="003399"/>
                </a:solidFill>
                <a:latin typeface="+mn-lt"/>
              </a:rPr>
              <a:t>Sampigehalli Anand Murthy,Mahindra</a:t>
            </a:r>
          </a:p>
        </p:txBody>
      </p:sp>
      <p:sp>
        <p:nvSpPr>
          <p:cNvPr id="8" name="TextBox 7"/>
          <p:cNvSpPr txBox="1"/>
          <p:nvPr/>
        </p:nvSpPr>
        <p:spPr>
          <a:xfrm>
            <a:off x="1079500" y="2324100"/>
            <a:ext cx="1994457" cy="523220"/>
          </a:xfrm>
          <a:prstGeom prst="rect">
            <a:avLst/>
          </a:prstGeom>
          <a:noFill/>
        </p:spPr>
        <p:txBody>
          <a:bodyPr wrap="none" rtlCol="0">
            <a:spAutoFit/>
          </a:bodyPr>
          <a:lstStyle/>
          <a:p>
            <a:r>
              <a:rPr lang="en-GB" sz="2800" b="1" dirty="0" smtClean="0">
                <a:solidFill>
                  <a:srgbClr val="003399"/>
                </a:solidFill>
                <a:latin typeface="+mn-lt"/>
              </a:rPr>
              <a:t>GROUP 3</a:t>
            </a:r>
            <a:endParaRPr lang="en-GB" sz="2800" b="1" dirty="0" smtClean="0">
              <a:solidFill>
                <a:srgbClr val="003399"/>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The Decision Context - 3</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The Stakeholders</a:t>
            </a:r>
            <a:br>
              <a:rPr lang="en-US" b="1" dirty="0" smtClean="0"/>
            </a:br>
            <a:r>
              <a:rPr lang="en-US" dirty="0" smtClean="0"/>
              <a:t>Friends, </a:t>
            </a:r>
            <a:r>
              <a:rPr lang="en-US" dirty="0" smtClean="0"/>
              <a:t>Course mates, </a:t>
            </a:r>
            <a:r>
              <a:rPr lang="en-US" dirty="0" smtClean="0"/>
              <a:t>Neighbours, Family, Tax Authorities, Licensing Authorities.</a:t>
            </a:r>
          </a:p>
          <a:p>
            <a:r>
              <a:rPr lang="en-US" b="1" dirty="0" smtClean="0"/>
              <a:t>The Social Context</a:t>
            </a:r>
            <a:r>
              <a:rPr lang="en-US" dirty="0" smtClean="0"/>
              <a:t/>
            </a:r>
            <a:br>
              <a:rPr lang="en-US" dirty="0" smtClean="0"/>
            </a:br>
            <a:r>
              <a:rPr lang="en-US" dirty="0" smtClean="0"/>
              <a:t>Differences in Opinions, Taste &amp; Preferences;</a:t>
            </a:r>
            <a:br>
              <a:rPr lang="en-US" dirty="0" smtClean="0"/>
            </a:br>
            <a:r>
              <a:rPr lang="en-US" dirty="0" smtClean="0"/>
              <a:t>Differences in Demands</a:t>
            </a:r>
          </a:p>
          <a:p>
            <a:r>
              <a:rPr lang="en-US" b="1" dirty="0" smtClean="0"/>
              <a:t>Information Sources</a:t>
            </a:r>
            <a:r>
              <a:rPr lang="en-US" dirty="0" smtClean="0"/>
              <a:t/>
            </a:r>
            <a:br>
              <a:rPr lang="en-US" dirty="0" smtClean="0"/>
            </a:br>
            <a:r>
              <a:rPr lang="en-US" dirty="0" smtClean="0"/>
              <a:t>The Internet, </a:t>
            </a:r>
            <a:r>
              <a:rPr lang="en-US" dirty="0" smtClean="0"/>
              <a:t>Sales Brochures, Interviews</a:t>
            </a:r>
            <a:r>
              <a:rPr lang="en-US" dirty="0" smtClean="0"/>
              <a:t>, Sales Agents &amp; Friends</a:t>
            </a:r>
          </a:p>
          <a:p>
            <a:r>
              <a:rPr lang="en-US" b="1" dirty="0" smtClean="0"/>
              <a:t>Timespan of Discretion</a:t>
            </a:r>
            <a:br>
              <a:rPr lang="en-US" b="1" dirty="0" smtClean="0"/>
            </a:br>
            <a:r>
              <a:rPr lang="en-US" dirty="0" smtClean="0"/>
              <a:t>Very Short, Almost Immediately</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10</a:t>
            </a:fld>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The  Objectives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MINIMIZE  COST</a:t>
            </a:r>
            <a:br>
              <a:rPr lang="en-US" b="1" dirty="0" smtClean="0"/>
            </a:br>
            <a:endParaRPr lang="en-US" b="1" dirty="0" smtClean="0"/>
          </a:p>
          <a:p>
            <a:r>
              <a:rPr lang="en-US" b="1" dirty="0" smtClean="0"/>
              <a:t>MAXIMIZE PERFORMANCE</a:t>
            </a:r>
            <a:br>
              <a:rPr lang="en-US" b="1" dirty="0" smtClean="0"/>
            </a:br>
            <a:endParaRPr lang="en-US" b="1" dirty="0" smtClean="0"/>
          </a:p>
          <a:p>
            <a:r>
              <a:rPr lang="en-US" b="1" dirty="0" smtClean="0"/>
              <a:t>MAXIMIZE VALUE ADDED / EXTRAS</a:t>
            </a:r>
            <a:br>
              <a:rPr lang="en-US" b="1" dirty="0" smtClean="0"/>
            </a:br>
            <a:endParaRPr lang="en-US" b="1" dirty="0" smtClean="0"/>
          </a:p>
          <a:p>
            <a:r>
              <a:rPr lang="en-US" b="1" dirty="0" smtClean="0"/>
              <a:t>MAXIMIZE CUSTOMER SERVICE</a:t>
            </a:r>
            <a:br>
              <a:rPr lang="en-US" b="1" dirty="0" smtClean="0"/>
            </a:br>
            <a:endParaRPr lang="en-US" b="1" dirty="0" smtClean="0"/>
          </a:p>
          <a:p>
            <a:r>
              <a:rPr lang="en-US" b="1" dirty="0" smtClean="0"/>
              <a:t>MAXIMIZE  ENTERTAINMENT</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11</a:t>
            </a:fld>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The  Objectives – 2</a:t>
            </a:r>
            <a:endParaRPr lang="en-GB" dirty="0"/>
          </a:p>
        </p:txBody>
      </p:sp>
      <p:sp>
        <p:nvSpPr>
          <p:cNvPr id="6" name="Subtitle 5"/>
          <p:cNvSpPr>
            <a:spLocks noGrp="1"/>
          </p:cNvSpPr>
          <p:nvPr>
            <p:ph idx="1"/>
          </p:nvPr>
        </p:nvSpPr>
        <p:spPr>
          <a:xfrm>
            <a:off x="755650" y="1362075"/>
            <a:ext cx="8197850" cy="4895850"/>
          </a:xfrm>
        </p:spPr>
        <p:txBody>
          <a:bodyPr/>
          <a:lstStyle/>
          <a:p>
            <a:r>
              <a:rPr lang="en-US" b="1" dirty="0" smtClean="0"/>
              <a:t>The Conflict of Interest</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12</a:t>
            </a:fld>
            <a:endParaRPr lang="en-GB"/>
          </a:p>
        </p:txBody>
      </p:sp>
      <p:pic>
        <p:nvPicPr>
          <p:cNvPr id="2051" name="Picture 3" descr="E:\Documents and Settings\iXeon\My Documents\My Pictures\Bman-Objectives-Conflict.png"/>
          <p:cNvPicPr>
            <a:picLocks noChangeAspect="1" noChangeArrowheads="1"/>
          </p:cNvPicPr>
          <p:nvPr/>
        </p:nvPicPr>
        <p:blipFill>
          <a:blip r:embed="rId3" cstate="print"/>
          <a:srcRect t="15596" b="17221"/>
          <a:stretch>
            <a:fillRect/>
          </a:stretch>
        </p:blipFill>
        <p:spPr bwMode="auto">
          <a:xfrm>
            <a:off x="1409700" y="2006600"/>
            <a:ext cx="6351588" cy="42672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Decision Alternatives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13</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17550" y="1933575"/>
          <a:ext cx="8046150" cy="2346325"/>
        </p:xfrm>
        <a:graphic>
          <a:graphicData uri="http://schemas.openxmlformats.org/drawingml/2006/table">
            <a:tbl>
              <a:tblPr firstRow="1" bandRow="1">
                <a:tableStyleId>{9DCAF9ED-07DC-4A11-8D7F-57B35C25682E}</a:tableStyleId>
              </a:tblPr>
              <a:tblGrid>
                <a:gridCol w="2178050"/>
                <a:gridCol w="2565400"/>
                <a:gridCol w="1316737"/>
                <a:gridCol w="1985963"/>
              </a:tblGrid>
              <a:tr h="441325">
                <a:tc>
                  <a:txBody>
                    <a:bodyPr/>
                    <a:lstStyle/>
                    <a:p>
                      <a:pPr marL="0" marR="0">
                        <a:spcBef>
                          <a:spcPts val="0"/>
                        </a:spcBef>
                        <a:spcAft>
                          <a:spcPts val="0"/>
                        </a:spcAft>
                      </a:pPr>
                      <a:r>
                        <a:rPr lang="en-US" sz="2000" cap="all" dirty="0" smtClean="0"/>
                        <a:t>Package</a:t>
                      </a:r>
                      <a:endParaRPr lang="en-US" sz="2000" b="1" dirty="0">
                        <a:latin typeface="Times New Roman"/>
                        <a:ea typeface="Times New Roman"/>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kern="0" cap="all" dirty="0" smtClean="0"/>
                        <a:t>PACkage Type</a:t>
                      </a:r>
                      <a:endParaRPr lang="en-US" sz="2000" b="1" kern="0" dirty="0">
                        <a:latin typeface="Calibri"/>
                        <a:ea typeface="Calibri"/>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b="1" cap="all" dirty="0" err="1" smtClean="0">
                          <a:latin typeface="+mn-lt"/>
                          <a:ea typeface="+mn-ea"/>
                          <a:cs typeface="+mn-cs"/>
                        </a:rPr>
                        <a:t>yyy</a:t>
                      </a:r>
                      <a:endParaRPr lang="en-US" sz="2000" b="1" dirty="0">
                        <a:latin typeface="Times New Roman"/>
                        <a:ea typeface="Times New Roman"/>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b="1" cap="all" dirty="0" err="1" smtClean="0">
                          <a:latin typeface="+mn-lt"/>
                          <a:ea typeface="+mn-ea"/>
                          <a:cs typeface="+mn-cs"/>
                        </a:rPr>
                        <a:t>zzz</a:t>
                      </a:r>
                      <a:endParaRPr lang="en-US" sz="2000" b="1" dirty="0">
                        <a:latin typeface="Times New Roman"/>
                        <a:ea typeface="Times New Roman"/>
                        <a:cs typeface="Times New Roman"/>
                      </a:endParaRPr>
                    </a:p>
                  </a:txBody>
                  <a:tcPr marL="68580" marR="68580" marT="0" marB="0" anchor="ctr">
                    <a:solidFill>
                      <a:srgbClr val="7030A0"/>
                    </a:solidFill>
                  </a:tcPr>
                </a:tc>
              </a:tr>
              <a:tr h="419100">
                <a:tc>
                  <a:txBody>
                    <a:bodyPr/>
                    <a:lstStyle/>
                    <a:p>
                      <a:pPr algn="l"/>
                      <a:r>
                        <a:rPr lang="en-US" sz="2000" dirty="0" smtClean="0"/>
                        <a:t>Package</a:t>
                      </a:r>
                      <a:r>
                        <a:rPr lang="en-US" sz="2000" baseline="0" dirty="0" smtClean="0"/>
                        <a:t> One</a:t>
                      </a:r>
                      <a:endParaRPr lang="en-US" sz="2000" dirty="0"/>
                    </a:p>
                  </a:txBody>
                  <a:tcPr marL="68580" marR="68580" marT="0" marB="0" anchor="ctr"/>
                </a:tc>
                <a:tc>
                  <a:txBody>
                    <a:bodyPr/>
                    <a:lstStyle/>
                    <a:p>
                      <a:pPr marL="102870" marR="0" indent="-171450" algn="l">
                        <a:spcBef>
                          <a:spcPts val="0"/>
                        </a:spcBef>
                        <a:spcAft>
                          <a:spcPts val="0"/>
                        </a:spcAft>
                      </a:pPr>
                      <a:r>
                        <a:rPr lang="en-US" sz="2000" dirty="0" smtClean="0"/>
                        <a:t>Single Provider</a:t>
                      </a:r>
                      <a:endParaRPr lang="en-US" sz="2000" b="0" i="0" dirty="0">
                        <a:solidFill>
                          <a:schemeClr val="tx1"/>
                        </a:solidFill>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2000" b="0" i="0" dirty="0" smtClean="0">
                          <a:solidFill>
                            <a:schemeClr val="dk1"/>
                          </a:solidFill>
                          <a:latin typeface="+mn-lt"/>
                          <a:ea typeface="+mn-ea"/>
                          <a:cs typeface="+mn-cs"/>
                        </a:rPr>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r>
              <a:tr h="419100">
                <a:tc>
                  <a:txBody>
                    <a:bodyPr/>
                    <a:lstStyle/>
                    <a:p>
                      <a:pPr marL="0" marR="0" algn="l">
                        <a:spcBef>
                          <a:spcPts val="0"/>
                        </a:spcBef>
                        <a:spcAft>
                          <a:spcPts val="0"/>
                        </a:spcAft>
                      </a:pPr>
                      <a:r>
                        <a:rPr lang="en-US" sz="2000" b="0" i="0" dirty="0" smtClean="0">
                          <a:solidFill>
                            <a:schemeClr val="dk1"/>
                          </a:solidFill>
                          <a:latin typeface="+mn-lt"/>
                          <a:ea typeface="+mn-ea"/>
                          <a:cs typeface="+mn-cs"/>
                        </a:rPr>
                        <a:t>Package</a:t>
                      </a:r>
                      <a:r>
                        <a:rPr lang="en-US" sz="2000" b="0" i="0" baseline="0" dirty="0" smtClean="0">
                          <a:solidFill>
                            <a:schemeClr val="dk1"/>
                          </a:solidFill>
                          <a:latin typeface="+mn-lt"/>
                          <a:ea typeface="+mn-ea"/>
                          <a:cs typeface="+mn-cs"/>
                        </a:rPr>
                        <a:t> Two</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Combined</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r>
              <a:tr h="457200">
                <a:tc>
                  <a:txBody>
                    <a:bodyPr/>
                    <a:lstStyle/>
                    <a:p>
                      <a:pPr marL="0" marR="0" algn="l">
                        <a:spcBef>
                          <a:spcPts val="0"/>
                        </a:spcBef>
                        <a:spcAft>
                          <a:spcPts val="0"/>
                        </a:spcAft>
                      </a:pPr>
                      <a:r>
                        <a:rPr lang="en-US" sz="2000" dirty="0" smtClean="0"/>
                        <a:t>Package Three</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Combined</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b="0" i="0" dirty="0" smtClean="0">
                          <a:solidFill>
                            <a:schemeClr val="dk1"/>
                          </a:solidFill>
                          <a:latin typeface="+mn-lt"/>
                          <a:ea typeface="+mn-ea"/>
                          <a:cs typeface="+mn-cs"/>
                        </a:rPr>
                        <a:t>---</a:t>
                      </a:r>
                      <a:endParaRPr lang="en-US" sz="2000" b="0" i="0" dirty="0">
                        <a:solidFill>
                          <a:schemeClr val="tx1"/>
                        </a:solidFill>
                        <a:latin typeface="Calibri"/>
                        <a:ea typeface="Calibri"/>
                        <a:cs typeface="Times New Roman"/>
                      </a:endParaRPr>
                    </a:p>
                  </a:txBody>
                  <a:tcPr marL="68580" marR="68580" marT="0" marB="0" anchor="ctr"/>
                </a:tc>
              </a:tr>
              <a:tr h="370840">
                <a:tc>
                  <a:txBody>
                    <a:bodyPr/>
                    <a:lstStyle/>
                    <a:p>
                      <a:pPr marL="0" marR="0" algn="l">
                        <a:spcBef>
                          <a:spcPts val="0"/>
                        </a:spcBef>
                        <a:spcAft>
                          <a:spcPts val="0"/>
                        </a:spcAft>
                      </a:pPr>
                      <a:r>
                        <a:rPr lang="en-US" sz="2000" b="0" i="0" dirty="0" smtClean="0">
                          <a:solidFill>
                            <a:schemeClr val="dk1"/>
                          </a:solidFill>
                          <a:latin typeface="+mn-lt"/>
                          <a:ea typeface="+mn-ea"/>
                          <a:cs typeface="+mn-cs"/>
                        </a:rPr>
                        <a:t>Package</a:t>
                      </a:r>
                      <a:r>
                        <a:rPr lang="en-US" sz="2000" b="0" i="0" baseline="0" dirty="0" smtClean="0">
                          <a:solidFill>
                            <a:schemeClr val="dk1"/>
                          </a:solidFill>
                          <a:latin typeface="+mn-lt"/>
                          <a:ea typeface="+mn-ea"/>
                          <a:cs typeface="+mn-cs"/>
                        </a:rPr>
                        <a:t> X</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Single Provider</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t>
                      </a:r>
                      <a:endParaRPr lang="en-US" sz="2000" b="0" i="0" dirty="0" smtClean="0">
                        <a:solidFill>
                          <a:schemeClr val="tx1"/>
                        </a:solidFill>
                        <a:latin typeface="Calibri"/>
                        <a:ea typeface="Calibri"/>
                        <a:cs typeface="Times New Roman"/>
                      </a:endParaRPr>
                    </a:p>
                    <a:p>
                      <a:pPr marL="0" marR="0" algn="l">
                        <a:spcBef>
                          <a:spcPts val="0"/>
                        </a:spcBef>
                        <a:spcAft>
                          <a:spcPts val="0"/>
                        </a:spcAft>
                      </a:pPr>
                      <a:endParaRPr lang="en-US" sz="2000" b="0" i="0" dirty="0">
                        <a:solidFill>
                          <a:schemeClr val="tx1"/>
                        </a:solidFill>
                        <a:latin typeface="Calibri"/>
                        <a:ea typeface="Calibri"/>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22300" y="152400"/>
            <a:ext cx="8016875" cy="1008063"/>
          </a:xfrm>
        </p:spPr>
        <p:txBody>
          <a:bodyPr/>
          <a:lstStyle/>
          <a:p>
            <a:pPr algn="r"/>
            <a:r>
              <a:rPr lang="en-US" dirty="0" smtClean="0"/>
              <a:t>PROBLEM FORMULATION</a:t>
            </a:r>
            <a:br>
              <a:rPr lang="en-US" dirty="0" smtClean="0"/>
            </a:br>
            <a:r>
              <a:rPr lang="en-US" dirty="0" smtClean="0"/>
              <a:t>Hierarchical Organisation of Objectives</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14</a:t>
            </a:fld>
            <a:endParaRPr lang="en-GB"/>
          </a:p>
        </p:txBody>
      </p:sp>
      <p:pic>
        <p:nvPicPr>
          <p:cNvPr id="1026" name="Picture 2" descr="E:\Documents and Settings\iXeon\My Documents\My Pictures\Bman-Org-Objectives.png"/>
          <p:cNvPicPr>
            <a:picLocks noChangeAspect="1" noChangeArrowheads="1"/>
          </p:cNvPicPr>
          <p:nvPr/>
        </p:nvPicPr>
        <p:blipFill>
          <a:blip r:embed="rId3" cstate="print"/>
          <a:srcRect t="8623" b="8798"/>
          <a:stretch>
            <a:fillRect/>
          </a:stretch>
        </p:blipFill>
        <p:spPr bwMode="auto">
          <a:xfrm>
            <a:off x="1665288" y="1299987"/>
            <a:ext cx="6094412" cy="503272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a:t>
            </a:r>
            <a:r>
              <a:rPr lang="en-US" dirty="0" smtClean="0"/>
              <a:t>Attributes - 1</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15</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4754882"/>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MINIMIZE  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Initial Start-up 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Connection fees - Equipment  Free or Not?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GBP</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Way of Payment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Instalment</a:t>
                      </a:r>
                      <a:r>
                        <a:rPr lang="en-US" sz="1200" dirty="0" smtClean="0"/>
                        <a:t> /Pay as You Go/ Upfront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Monthly Cost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(GBP)</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TV </a:t>
                      </a:r>
                      <a:r>
                        <a:rPr lang="en-US" sz="1200" dirty="0" err="1" smtClean="0"/>
                        <a:t>Licence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a:t>
                      </a:r>
                      <a:r>
                        <a:rPr lang="en-US" sz="1200" dirty="0" smtClean="0"/>
                        <a:t>Unit?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Contract Duration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a:t>
                      </a:r>
                      <a:r>
                        <a:rPr lang="en-US" sz="1200" dirty="0" smtClean="0"/>
                        <a:t>Unit?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a:t>
            </a:r>
            <a:r>
              <a:rPr lang="en-US" dirty="0" smtClean="0"/>
              <a:t>Attributes - 2</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16</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4754882"/>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PERFORMANCE</a:t>
                      </a:r>
                      <a:endParaRPr lang="en-US" sz="1200" b="1"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Download Speed – Maximum Bandwidth</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Connection fees - Equipment  Free or Not?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Download Allowance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Unlimited – Limited</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Service Coverage in our Area</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Router</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Does it have </a:t>
                      </a:r>
                      <a:r>
                        <a:rPr lang="en-US" sz="1200" dirty="0" err="1" smtClean="0"/>
                        <a:t>WiFi</a:t>
                      </a:r>
                      <a:r>
                        <a:rPr lang="en-US" sz="1200" dirty="0" smtClean="0"/>
                        <a:t>? Is it reliable for 7 people?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a:t>
                      </a:r>
                      <a:r>
                        <a:rPr lang="en-US" sz="1200" dirty="0" smtClean="0"/>
                        <a:t>Unit?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Working Time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Some broadband services only work during</a:t>
                      </a:r>
                      <a:r>
                        <a:rPr lang="en-US" sz="1200" baseline="0" dirty="0" smtClean="0"/>
                        <a:t> </a:t>
                      </a:r>
                      <a:r>
                        <a:rPr lang="en-US" sz="1200" dirty="0" smtClean="0"/>
                        <a:t>a range of a day, for example, AOL's service</a:t>
                      </a:r>
                      <a:r>
                        <a:rPr lang="en-US" sz="1200" baseline="0" dirty="0" smtClean="0"/>
                        <a:t> </a:t>
                      </a:r>
                      <a:r>
                        <a:rPr lang="en-US" sz="1200" dirty="0" smtClean="0"/>
                        <a:t>is only available from 8 to midnight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a:t>
                      </a:r>
                      <a:r>
                        <a:rPr lang="en-US" sz="1200" dirty="0" smtClean="0"/>
                        <a:t>Unit?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a:t>
            </a:r>
            <a:r>
              <a:rPr lang="en-US" dirty="0" smtClean="0"/>
              <a:t>Attributes - 3</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17</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217338"/>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VALUE ADDED / EXTRA</a:t>
                      </a:r>
                      <a:r>
                        <a:rPr lang="en-US" sz="1200" b="1" baseline="0" dirty="0" smtClean="0"/>
                        <a:t> SERVICES</a:t>
                      </a:r>
                      <a:endParaRPr lang="en-US" sz="1200" b="1"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Recording Memory</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Interactiveness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Pause and Rewind TV, Shopping via TV</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Phone Bundles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a:t>
            </a:r>
            <a:r>
              <a:rPr lang="en-US" dirty="0" smtClean="0"/>
              <a:t>Attributes - 4</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18</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217338"/>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CUSTOMER SERVICE</a:t>
                      </a:r>
                      <a:endParaRPr lang="en-US" sz="1200" b="1"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24/7 Customer Support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Response Time to Fix Problems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Wait time in Call centre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a:t>
            </a:r>
            <a:r>
              <a:rPr lang="en-US" dirty="0" smtClean="0"/>
              <a:t>Attributes - 5</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19</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986110"/>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ENTERTAINMENT</a:t>
                      </a:r>
                      <a:endParaRPr lang="en-US" sz="1200" b="1"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Channel Coverage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Special Events Coverage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VoIP</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Security Applications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a:t>
                      </a:r>
                      <a:r>
                        <a:rPr lang="en-US" sz="1200" dirty="0" smtClean="0"/>
                        <a:t>Unit?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CONTENTS</a:t>
            </a:r>
            <a:endParaRPr lang="en-US" sz="3200" b="1" dirty="0"/>
          </a:p>
        </p:txBody>
      </p:sp>
      <p:sp>
        <p:nvSpPr>
          <p:cNvPr id="3" name="Subtitle 2"/>
          <p:cNvSpPr>
            <a:spLocks noGrp="1"/>
          </p:cNvSpPr>
          <p:nvPr>
            <p:ph type="body" sz="quarter" idx="10"/>
          </p:nvPr>
        </p:nvSpPr>
        <p:spPr>
          <a:xfrm>
            <a:off x="762000" y="1612900"/>
            <a:ext cx="7937500" cy="3467100"/>
          </a:xfrm>
        </p:spPr>
        <p:txBody>
          <a:bodyPr/>
          <a:lstStyle/>
          <a:p>
            <a:pPr>
              <a:buSzPct val="100000"/>
              <a:buFont typeface="Wingdings" pitchFamily="2" charset="2"/>
              <a:buChar char="§"/>
            </a:pPr>
            <a:r>
              <a:rPr lang="en-US" sz="2400" b="1" dirty="0" smtClean="0">
                <a:solidFill>
                  <a:srgbClr val="7030A0"/>
                </a:solidFill>
              </a:rPr>
              <a:t> Introduction</a:t>
            </a:r>
          </a:p>
          <a:p>
            <a:pPr>
              <a:buSzPct val="100000"/>
              <a:buFont typeface="Wingdings" pitchFamily="2" charset="2"/>
              <a:buChar char="§"/>
            </a:pPr>
            <a:r>
              <a:rPr lang="en-US" sz="2400" b="1" dirty="0" smtClean="0">
                <a:solidFill>
                  <a:srgbClr val="7030A0"/>
                </a:solidFill>
              </a:rPr>
              <a:t> About the Group Project Work</a:t>
            </a:r>
          </a:p>
          <a:p>
            <a:pPr>
              <a:buSzPct val="100000"/>
              <a:buFont typeface="Wingdings" pitchFamily="2" charset="2"/>
              <a:buChar char="§"/>
            </a:pPr>
            <a:r>
              <a:rPr lang="en-US" sz="2400" b="1" dirty="0" smtClean="0">
                <a:solidFill>
                  <a:srgbClr val="7030A0"/>
                </a:solidFill>
              </a:rPr>
              <a:t> Problem Formulation</a:t>
            </a:r>
          </a:p>
          <a:p>
            <a:pPr>
              <a:buSzPct val="100000"/>
              <a:buFont typeface="Wingdings" pitchFamily="2" charset="2"/>
              <a:buChar char="§"/>
            </a:pPr>
            <a:r>
              <a:rPr lang="en-US" sz="2400" b="1" dirty="0" smtClean="0">
                <a:solidFill>
                  <a:srgbClr val="7030A0"/>
                </a:solidFill>
              </a:rPr>
              <a:t> Research and </a:t>
            </a:r>
            <a:r>
              <a:rPr lang="en-US" sz="2400" b="1" dirty="0" smtClean="0">
                <a:solidFill>
                  <a:srgbClr val="7030A0"/>
                </a:solidFill>
              </a:rPr>
              <a:t>Modelling</a:t>
            </a:r>
            <a:endParaRPr lang="en-US" sz="2400" b="1" dirty="0" smtClean="0">
              <a:solidFill>
                <a:srgbClr val="7030A0"/>
              </a:solidFill>
            </a:endParaRPr>
          </a:p>
          <a:p>
            <a:pPr>
              <a:buSzPct val="100000"/>
              <a:buFont typeface="Wingdings" pitchFamily="2" charset="2"/>
              <a:buChar char="§"/>
            </a:pPr>
            <a:r>
              <a:rPr lang="en-US" sz="2400" b="1" dirty="0" smtClean="0">
                <a:solidFill>
                  <a:srgbClr val="7030A0"/>
                </a:solidFill>
              </a:rPr>
              <a:t> Results and Analysis</a:t>
            </a:r>
          </a:p>
          <a:p>
            <a:pPr>
              <a:buSzPct val="100000"/>
              <a:buFont typeface="Wingdings" pitchFamily="2" charset="2"/>
              <a:buChar char="§"/>
            </a:pPr>
            <a:r>
              <a:rPr lang="en-US" sz="2400" b="1" dirty="0" smtClean="0">
                <a:solidFill>
                  <a:srgbClr val="7030A0"/>
                </a:solidFill>
              </a:rPr>
              <a:t>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Constructed Attributes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20</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282700" y="1524000"/>
            <a:ext cx="6887398" cy="369332"/>
          </a:xfrm>
          <a:prstGeom prst="rect">
            <a:avLst/>
          </a:prstGeom>
          <a:noFill/>
        </p:spPr>
        <p:txBody>
          <a:bodyPr wrap="none" rtlCol="0">
            <a:spAutoFit/>
          </a:bodyPr>
          <a:lstStyle/>
          <a:p>
            <a:r>
              <a:rPr lang="en-US" dirty="0" smtClean="0"/>
              <a:t>Put table of Constructed Attributes here if  any. See sample below</a:t>
            </a:r>
            <a:endParaRPr lang="en-GB" dirty="0"/>
          </a:p>
        </p:txBody>
      </p:sp>
      <p:pic>
        <p:nvPicPr>
          <p:cNvPr id="7" name="Picture 7"/>
          <p:cNvPicPr>
            <a:picLocks noChangeAspect="1" noChangeArrowheads="1"/>
          </p:cNvPicPr>
          <p:nvPr/>
        </p:nvPicPr>
        <p:blipFill>
          <a:blip r:embed="rId3" cstate="print"/>
          <a:srcRect/>
          <a:stretch>
            <a:fillRect/>
          </a:stretch>
        </p:blipFill>
        <p:spPr bwMode="auto">
          <a:xfrm>
            <a:off x="841375" y="2022475"/>
            <a:ext cx="7553325" cy="1711325"/>
          </a:xfrm>
          <a:prstGeom prst="rect">
            <a:avLst/>
          </a:prstGeom>
          <a:noFill/>
          <a:ln w="12700" cap="sq">
            <a:noFill/>
            <a:miter lim="800000"/>
            <a:headEnd type="none" w="sm" len="sm"/>
            <a:tailEnd type="none" w="sm" len="sm"/>
          </a:ln>
        </p:spPr>
      </p:pic>
      <p:sp>
        <p:nvSpPr>
          <p:cNvPr id="9" name="TextBox 8"/>
          <p:cNvSpPr txBox="1"/>
          <p:nvPr/>
        </p:nvSpPr>
        <p:spPr>
          <a:xfrm>
            <a:off x="3670300" y="3771900"/>
            <a:ext cx="4837735" cy="276999"/>
          </a:xfrm>
          <a:prstGeom prst="rect">
            <a:avLst/>
          </a:prstGeom>
          <a:noFill/>
        </p:spPr>
        <p:txBody>
          <a:bodyPr wrap="none" rtlCol="0">
            <a:spAutoFit/>
          </a:bodyPr>
          <a:lstStyle/>
          <a:p>
            <a:r>
              <a:rPr lang="en-US" sz="1200" dirty="0" smtClean="0"/>
              <a:t>Sample Constructed Attribute (MCDA, HUT), Sample Purposes Only.</a:t>
            </a:r>
            <a:endParaRPr lang="en-GB"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a:t>
            </a:r>
            <a:r>
              <a:rPr lang="en-US" dirty="0" smtClean="0"/>
              <a:t>Constraints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21</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42250" cy="3537383"/>
        </p:xfrm>
        <a:graphic>
          <a:graphicData uri="http://schemas.openxmlformats.org/drawingml/2006/table">
            <a:tbl>
              <a:tblPr firstRow="1" bandRow="1">
                <a:tableStyleId>{9DCAF9ED-07DC-4A11-8D7F-57B35C25682E}</a:tableStyleId>
              </a:tblPr>
              <a:tblGrid>
                <a:gridCol w="3206358"/>
                <a:gridCol w="4635892"/>
              </a:tblGrid>
              <a:tr h="462295">
                <a:tc>
                  <a:txBody>
                    <a:bodyPr/>
                    <a:lstStyle/>
                    <a:p>
                      <a:pPr marL="0" marR="0">
                        <a:spcBef>
                          <a:spcPts val="0"/>
                        </a:spcBef>
                        <a:spcAft>
                          <a:spcPts val="0"/>
                        </a:spcAft>
                      </a:pPr>
                      <a:r>
                        <a:rPr lang="en-US" sz="1600" cap="all" dirty="0" smtClean="0"/>
                        <a:t>Constraint</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Contract</a:t>
                      </a:r>
                      <a:r>
                        <a:rPr lang="en-US" sz="1200" baseline="0" dirty="0" smtClean="0"/>
                        <a:t> Rigidity</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Most contracts are fixed at 12 or 18 months, this made it difficult bla </a:t>
                      </a:r>
                      <a:r>
                        <a:rPr lang="en-US" sz="1200" dirty="0" err="1" smtClean="0"/>
                        <a:t>bla</a:t>
                      </a:r>
                      <a:r>
                        <a:rPr lang="en-US" sz="1200" dirty="0" smtClean="0"/>
                        <a:t> </a:t>
                      </a:r>
                      <a:r>
                        <a:rPr lang="en-US" sz="1200" dirty="0" err="1" smtClean="0"/>
                        <a:t>bla</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More?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More?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More?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Alternatives &amp; Consequences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22</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986110"/>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Package 1</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package 2</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ENTERTAINMENT</a:t>
                      </a:r>
                      <a:endParaRPr lang="en-US" sz="1200" b="1"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Channel Coverage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Special Events Coverage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VoIP</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Security Applications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876300" y="5537200"/>
            <a:ext cx="7631128" cy="784830"/>
          </a:xfrm>
          <a:prstGeom prst="rect">
            <a:avLst/>
          </a:prstGeom>
          <a:noFill/>
        </p:spPr>
        <p:txBody>
          <a:bodyPr wrap="none" rtlCol="0">
            <a:spAutoFit/>
          </a:bodyPr>
          <a:lstStyle/>
          <a:p>
            <a:r>
              <a:rPr lang="en-US" dirty="0" smtClean="0">
                <a:solidFill>
                  <a:srgbClr val="FF0000"/>
                </a:solidFill>
              </a:rPr>
              <a:t>We can put a few of the scores here then refer to the table and report in</a:t>
            </a:r>
          </a:p>
          <a:p>
            <a:r>
              <a:rPr lang="en-US" dirty="0" smtClean="0">
                <a:solidFill>
                  <a:srgbClr val="FF0000"/>
                </a:solidFill>
              </a:rPr>
              <a:t>Microsoft word for more details, what do you think?</a:t>
            </a:r>
            <a:endParaRPr lang="en-GB"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RESEARCH AND </a:t>
            </a:r>
            <a:r>
              <a:rPr lang="en-US" sz="2800" b="1" dirty="0" smtClean="0"/>
              <a:t>MODELLING</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Bringing Rationality into the Chaos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AND MODELING</a:t>
            </a:r>
            <a:br>
              <a:rPr lang="en-US" dirty="0" smtClean="0"/>
            </a:br>
            <a:r>
              <a:rPr lang="en-US" dirty="0" smtClean="0"/>
              <a:t>Overview of Tasks</a:t>
            </a:r>
            <a:endParaRPr lang="en-GB" dirty="0"/>
          </a:p>
        </p:txBody>
      </p:sp>
      <p:sp>
        <p:nvSpPr>
          <p:cNvPr id="6" name="Subtitle 5"/>
          <p:cNvSpPr>
            <a:spLocks noGrp="1"/>
          </p:cNvSpPr>
          <p:nvPr>
            <p:ph idx="1"/>
          </p:nvPr>
        </p:nvSpPr>
        <p:spPr/>
        <p:txBody>
          <a:bodyPr/>
          <a:lstStyle/>
          <a:p>
            <a:r>
              <a:rPr lang="en-US" dirty="0" smtClean="0"/>
              <a:t>Preference Elicitation</a:t>
            </a:r>
            <a:endParaRPr lang="en-US" dirty="0" smtClean="0"/>
          </a:p>
          <a:p>
            <a:r>
              <a:rPr lang="en-US" dirty="0" smtClean="0"/>
              <a:t>Weight Elicitation</a:t>
            </a:r>
            <a:endParaRPr lang="en-US" dirty="0" smtClean="0"/>
          </a:p>
          <a:p>
            <a:r>
              <a:rPr lang="en-US" dirty="0" smtClean="0"/>
              <a:t>The </a:t>
            </a:r>
            <a:r>
              <a:rPr lang="en-US" dirty="0" smtClean="0"/>
              <a:t>Model</a:t>
            </a:r>
            <a:endParaRPr lang="en-US"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24</a:t>
            </a:fld>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t>
            </a:r>
            <a:r>
              <a:rPr lang="en-US" dirty="0" smtClean="0"/>
              <a:t>AND </a:t>
            </a:r>
            <a:r>
              <a:rPr lang="en-US" dirty="0" smtClean="0"/>
              <a:t>MODELING</a:t>
            </a:r>
            <a:r>
              <a:rPr lang="en-US" dirty="0" smtClean="0"/>
              <a:t/>
            </a:r>
            <a:br>
              <a:rPr lang="en-US" dirty="0" smtClean="0"/>
            </a:br>
            <a:r>
              <a:rPr lang="en-US" dirty="0" smtClean="0"/>
              <a:t>Preference Elicitation</a:t>
            </a:r>
            <a:r>
              <a:rPr lang="en-US" dirty="0" smtClean="0"/>
              <a:t> </a:t>
            </a:r>
            <a:r>
              <a:rPr lang="en-US" dirty="0" smtClean="0"/>
              <a:t>- </a:t>
            </a:r>
            <a:r>
              <a:rPr lang="en-US" dirty="0" smtClean="0"/>
              <a:t>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Measuring our preferences on each objective</a:t>
            </a:r>
            <a:r>
              <a:rPr lang="en-US" b="1" dirty="0" smtClean="0"/>
              <a:t/>
            </a:r>
            <a:br>
              <a:rPr lang="en-US" b="1" dirty="0" smtClean="0"/>
            </a:br>
            <a:r>
              <a:rPr lang="en-US" dirty="0" smtClean="0"/>
              <a:t>We</a:t>
            </a:r>
            <a:r>
              <a:rPr lang="en-US" dirty="0" smtClean="0"/>
              <a:t> need the model to discuss this.</a:t>
            </a:r>
            <a:endParaRPr lang="en-US"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25</a:t>
            </a:fld>
            <a:endParaRPr lang="en-GB"/>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641600" y="152400"/>
            <a:ext cx="5997575" cy="1008063"/>
          </a:xfrm>
        </p:spPr>
        <p:txBody>
          <a:bodyPr/>
          <a:lstStyle/>
          <a:p>
            <a:pPr algn="r"/>
            <a:r>
              <a:rPr lang="en-US" dirty="0" smtClean="0"/>
              <a:t>RESEARCH </a:t>
            </a:r>
            <a:r>
              <a:rPr lang="en-US" dirty="0" smtClean="0"/>
              <a:t>AND </a:t>
            </a:r>
            <a:r>
              <a:rPr lang="en-US" dirty="0" smtClean="0"/>
              <a:t>MODELING</a:t>
            </a:r>
            <a:r>
              <a:rPr lang="en-US" dirty="0" smtClean="0"/>
              <a:t/>
            </a:r>
            <a:br>
              <a:rPr lang="en-US" dirty="0" smtClean="0"/>
            </a:br>
            <a:r>
              <a:rPr lang="en-US" dirty="0" smtClean="0"/>
              <a:t>P. E.</a:t>
            </a:r>
            <a:r>
              <a:rPr lang="en-US" dirty="0" smtClean="0"/>
              <a:t> – Attribute Ranges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Measuring our preferences on each objective</a:t>
            </a:r>
            <a:r>
              <a:rPr lang="en-US" b="1" dirty="0" smtClean="0"/>
              <a:t/>
            </a:r>
            <a:br>
              <a:rPr lang="en-US" b="1" dirty="0" smtClean="0"/>
            </a:br>
            <a:r>
              <a:rPr lang="en-US" dirty="0" smtClean="0"/>
              <a:t>Setting </a:t>
            </a:r>
            <a:r>
              <a:rPr lang="en-US" dirty="0" smtClean="0"/>
              <a:t>plausible ranges for each attributes especially the constructed ones</a:t>
            </a:r>
          </a:p>
          <a:p>
            <a:r>
              <a:rPr lang="en-US" dirty="0" smtClean="0"/>
              <a:t>W</a:t>
            </a:r>
            <a:r>
              <a:rPr lang="en-US" dirty="0" smtClean="0"/>
              <a:t>e</a:t>
            </a:r>
            <a:r>
              <a:rPr lang="en-US" dirty="0" smtClean="0"/>
              <a:t> need the model to discuss &amp; update this.</a:t>
            </a:r>
            <a:endParaRPr lang="en-US"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26</a:t>
            </a:fld>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RESEARCH AND MODELING</a:t>
            </a:r>
            <a:br>
              <a:rPr lang="en-US" dirty="0" smtClean="0"/>
            </a:br>
            <a:r>
              <a:rPr lang="en-US" dirty="0" smtClean="0"/>
              <a:t>P. E. – </a:t>
            </a:r>
            <a:r>
              <a:rPr lang="en-US" dirty="0" smtClean="0"/>
              <a:t>Weighting Methods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27</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986110"/>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OBJECtive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cap="all" dirty="0" smtClean="0"/>
                        <a:t>Attribute</a:t>
                      </a:r>
                      <a:endParaRPr lang="en-US" sz="1600" b="1" dirty="0" smtClean="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technique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ENTERTAINMENT</a:t>
                      </a:r>
                      <a:endParaRPr lang="en-US" sz="1200" b="1"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Channel Coverage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r>
                        <a:rPr lang="en-US" sz="1200" baseline="0" dirty="0" smtClean="0"/>
                        <a:t> or Unit per period</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a:t>
                      </a:r>
                      <a:r>
                        <a:rPr lang="en-US" sz="1200" baseline="0" dirty="0" smtClean="0"/>
                        <a:t> AHP, SMART, Several?</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Special Events Coverage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r>
                        <a:rPr lang="en-US" sz="1200" baseline="0" dirty="0" smtClean="0"/>
                        <a:t> or Unit per period</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a:t>
                      </a:r>
                      <a:r>
                        <a:rPr lang="en-US" sz="1200" baseline="0" dirty="0" smtClean="0"/>
                        <a:t> AHP, SMART, Several?</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VoIP</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r>
                        <a:rPr lang="en-US" sz="1200" baseline="0" dirty="0" smtClean="0"/>
                        <a:t> or Unit per period</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a:t>
                      </a:r>
                      <a:r>
                        <a:rPr lang="en-US" sz="1200" baseline="0" dirty="0" smtClean="0"/>
                        <a:t> AHP, SMART, Several?</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Security Applications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r>
                        <a:rPr lang="en-US" sz="1200" baseline="0" dirty="0" smtClean="0"/>
                        <a:t> or Unit per period</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a:t>
                      </a:r>
                      <a:r>
                        <a:rPr lang="en-US" sz="1200" baseline="0" dirty="0" smtClean="0"/>
                        <a:t> AHP, SMART, Several?</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876300" y="5537200"/>
            <a:ext cx="7481535" cy="369332"/>
          </a:xfrm>
          <a:prstGeom prst="rect">
            <a:avLst/>
          </a:prstGeom>
          <a:noFill/>
        </p:spPr>
        <p:txBody>
          <a:bodyPr wrap="none" rtlCol="0">
            <a:spAutoFit/>
          </a:bodyPr>
          <a:lstStyle/>
          <a:p>
            <a:r>
              <a:rPr lang="en-US" dirty="0" smtClean="0">
                <a:solidFill>
                  <a:srgbClr val="FF0000"/>
                </a:solidFill>
              </a:rPr>
              <a:t>The above is only a sample, we need to discuss and update this as due</a:t>
            </a:r>
            <a:endParaRPr lang="en-GB"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t>
            </a:r>
            <a:r>
              <a:rPr lang="en-US" dirty="0" smtClean="0"/>
              <a:t>AND </a:t>
            </a:r>
            <a:r>
              <a:rPr lang="en-US" dirty="0" smtClean="0"/>
              <a:t>MODELING</a:t>
            </a:r>
            <a:r>
              <a:rPr lang="en-US" dirty="0" smtClean="0"/>
              <a:t/>
            </a:r>
            <a:br>
              <a:rPr lang="en-US" dirty="0" smtClean="0"/>
            </a:br>
            <a:r>
              <a:rPr lang="en-US" dirty="0" smtClean="0"/>
              <a:t>P</a:t>
            </a:r>
            <a:r>
              <a:rPr lang="en-US" dirty="0" smtClean="0"/>
              <a:t>. E</a:t>
            </a:r>
            <a:r>
              <a:rPr lang="en-US" dirty="0" smtClean="0"/>
              <a:t>. </a:t>
            </a:r>
            <a:r>
              <a:rPr lang="en-US" dirty="0" smtClean="0"/>
              <a:t>– Attribute Scores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Attributes scores per alternative</a:t>
            </a:r>
            <a:r>
              <a:rPr lang="en-US" b="1" dirty="0" smtClean="0"/>
              <a:t/>
            </a:r>
            <a:br>
              <a:rPr lang="en-US" b="1" dirty="0" smtClean="0"/>
            </a:br>
            <a:r>
              <a:rPr lang="en-US" dirty="0" smtClean="0"/>
              <a:t>We</a:t>
            </a:r>
            <a:r>
              <a:rPr lang="en-US" dirty="0" smtClean="0"/>
              <a:t> need the model to produce a table that should appear here. (Note to Blessing: See slide VII.B2, Also state clearly in the note that this table can be found in the Microsoft word document, Use </a:t>
            </a:r>
            <a:r>
              <a:rPr lang="en-US" dirty="0" err="1" smtClean="0"/>
              <a:t>ExcelMagic</a:t>
            </a:r>
            <a:r>
              <a:rPr lang="en-US" dirty="0" smtClean="0"/>
              <a:t> if possible).</a:t>
            </a:r>
            <a:endParaRPr lang="en-US"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28</a:t>
            </a:fld>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t>
            </a:r>
            <a:r>
              <a:rPr lang="en-US" dirty="0" smtClean="0"/>
              <a:t>AND </a:t>
            </a:r>
            <a:r>
              <a:rPr lang="en-US" dirty="0" smtClean="0"/>
              <a:t>MODELING</a:t>
            </a:r>
            <a:r>
              <a:rPr lang="en-US" dirty="0" smtClean="0"/>
              <a:t/>
            </a:r>
            <a:br>
              <a:rPr lang="en-US" dirty="0" smtClean="0"/>
            </a:br>
            <a:r>
              <a:rPr lang="en-US" dirty="0" smtClean="0"/>
              <a:t>Weight Elicitation</a:t>
            </a:r>
            <a:r>
              <a:rPr lang="en-US" dirty="0" smtClean="0"/>
              <a:t> </a:t>
            </a:r>
            <a:r>
              <a:rPr lang="en-US" dirty="0" smtClean="0"/>
              <a:t>- </a:t>
            </a:r>
            <a:r>
              <a:rPr lang="en-US" dirty="0" smtClean="0"/>
              <a:t>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A</a:t>
            </a:r>
            <a:r>
              <a:rPr lang="en-US" b="1" dirty="0" smtClean="0"/>
              <a:t>djusting the weights of each objective to reflect our priorities</a:t>
            </a:r>
            <a:r>
              <a:rPr lang="en-US" b="1" dirty="0" smtClean="0"/>
              <a:t/>
            </a:r>
            <a:br>
              <a:rPr lang="en-US" b="1" dirty="0" smtClean="0"/>
            </a:br>
            <a:r>
              <a:rPr lang="en-US" dirty="0" smtClean="0"/>
              <a:t>We</a:t>
            </a:r>
            <a:r>
              <a:rPr lang="en-US" dirty="0" smtClean="0"/>
              <a:t> need the model to discuss this also.</a:t>
            </a:r>
            <a:endParaRPr lang="en-US"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29</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INTRODUCTION</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Where it all began…</a:t>
            </a:r>
            <a:endParaRPr lang="en-US" sz="2400" b="1" dirty="0" smtClean="0">
              <a:solidFill>
                <a:srgbClr val="7030A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t>
            </a:r>
            <a:r>
              <a:rPr lang="en-US" dirty="0" smtClean="0"/>
              <a:t>AND </a:t>
            </a:r>
            <a:r>
              <a:rPr lang="en-US" dirty="0" smtClean="0"/>
              <a:t>MODELING</a:t>
            </a:r>
            <a:r>
              <a:rPr lang="en-US" dirty="0" smtClean="0"/>
              <a:t/>
            </a:r>
            <a:br>
              <a:rPr lang="en-US" dirty="0" smtClean="0"/>
            </a:br>
            <a:r>
              <a:rPr lang="en-US" dirty="0" smtClean="0"/>
              <a:t>Weight Elicitation</a:t>
            </a:r>
            <a:r>
              <a:rPr lang="en-US" dirty="0" smtClean="0"/>
              <a:t> </a:t>
            </a:r>
            <a:r>
              <a:rPr lang="en-US" dirty="0" smtClean="0"/>
              <a:t>- </a:t>
            </a:r>
            <a:r>
              <a:rPr lang="en-US" dirty="0" smtClean="0"/>
              <a:t>2</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Attributes and Objective Weights</a:t>
            </a:r>
            <a:r>
              <a:rPr lang="en-US" b="1" dirty="0" smtClean="0"/>
              <a:t/>
            </a:r>
            <a:br>
              <a:rPr lang="en-US" b="1" dirty="0" smtClean="0"/>
            </a:br>
            <a:r>
              <a:rPr lang="en-US" dirty="0" smtClean="0"/>
              <a:t>We</a:t>
            </a:r>
            <a:r>
              <a:rPr lang="en-US" dirty="0" smtClean="0"/>
              <a:t> need the model to discuss this of course (Note to Blessing: See slide </a:t>
            </a:r>
            <a:r>
              <a:rPr lang="en-US" dirty="0" err="1" smtClean="0"/>
              <a:t>VII.Hex</a:t>
            </a:r>
            <a:r>
              <a:rPr lang="en-US" dirty="0" smtClean="0"/>
              <a:t>, Also state clearly in the note that this table can be found in the Microsoft word document).</a:t>
            </a:r>
            <a:endParaRPr lang="en-US"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30</a:t>
            </a:fld>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t>
            </a:r>
            <a:r>
              <a:rPr lang="en-US" dirty="0" smtClean="0"/>
              <a:t>AND </a:t>
            </a:r>
            <a:r>
              <a:rPr lang="en-US" dirty="0" smtClean="0"/>
              <a:t>MODELING</a:t>
            </a:r>
            <a:r>
              <a:rPr lang="en-US" dirty="0" smtClean="0"/>
              <a:t/>
            </a:r>
            <a:br>
              <a:rPr lang="en-US" dirty="0" smtClean="0"/>
            </a:br>
            <a:r>
              <a:rPr lang="en-US" dirty="0" smtClean="0"/>
              <a:t>T</a:t>
            </a:r>
            <a:r>
              <a:rPr lang="en-US" dirty="0" smtClean="0"/>
              <a:t>he Model</a:t>
            </a:r>
            <a:r>
              <a:rPr lang="en-US" dirty="0" smtClean="0"/>
              <a:t> </a:t>
            </a:r>
            <a:r>
              <a:rPr lang="en-US" dirty="0" smtClean="0"/>
              <a:t>- </a:t>
            </a:r>
            <a:r>
              <a:rPr lang="en-US" dirty="0" smtClean="0"/>
              <a:t>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At last, a chance to display the mega model *woof </a:t>
            </a:r>
            <a:r>
              <a:rPr lang="en-US" b="1" dirty="0" smtClean="0"/>
              <a:t>woof</a:t>
            </a:r>
            <a:r>
              <a:rPr lang="en-US" b="1" dirty="0" smtClean="0"/>
              <a:t>*</a:t>
            </a:r>
            <a:r>
              <a:rPr lang="en-US" b="1" dirty="0" smtClean="0"/>
              <a:t/>
            </a:r>
            <a:br>
              <a:rPr lang="en-US" b="1" dirty="0" smtClean="0"/>
            </a:br>
            <a:r>
              <a:rPr lang="en-US" dirty="0" smtClean="0"/>
              <a:t>We</a:t>
            </a:r>
            <a:r>
              <a:rPr lang="en-US" dirty="0" smtClean="0"/>
              <a:t> need the model to discuss this also. A picture of the model should appear here.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31</a:t>
            </a:fld>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RESULTS </a:t>
            </a:r>
            <a:r>
              <a:rPr lang="en-US" sz="2800" b="1" dirty="0" smtClean="0"/>
              <a:t>AND </a:t>
            </a:r>
            <a:r>
              <a:rPr lang="en-US" sz="2800" b="1" dirty="0" smtClean="0"/>
              <a:t>ANALYSIS</a:t>
            </a:r>
            <a:endParaRPr lang="en-US" sz="2800" b="1" dirty="0"/>
          </a:p>
        </p:txBody>
      </p:sp>
      <p:sp>
        <p:nvSpPr>
          <p:cNvPr id="3" name="Subtitle 2"/>
          <p:cNvSpPr>
            <a:spLocks noGrp="1"/>
          </p:cNvSpPr>
          <p:nvPr>
            <p:ph type="subTitle" idx="1"/>
          </p:nvPr>
        </p:nvSpPr>
        <p:spPr>
          <a:xfrm>
            <a:off x="355600" y="2946400"/>
            <a:ext cx="8521700" cy="1943100"/>
          </a:xfrm>
        </p:spPr>
        <p:txBody>
          <a:bodyPr/>
          <a:lstStyle/>
          <a:p>
            <a:pPr algn="ctr"/>
            <a:r>
              <a:rPr lang="en-US" sz="2400" b="1" dirty="0" smtClean="0">
                <a:solidFill>
                  <a:srgbClr val="7030A0"/>
                </a:solidFill>
              </a:rPr>
              <a:t>T</a:t>
            </a:r>
            <a:r>
              <a:rPr lang="en-US" sz="2400" b="1" dirty="0" smtClean="0">
                <a:solidFill>
                  <a:srgbClr val="7030A0"/>
                </a:solidFill>
              </a:rPr>
              <a:t>he best alternative has been suggested</a:t>
            </a:r>
            <a:r>
              <a:rPr lang="en-US" sz="2400" b="1" dirty="0" smtClean="0">
                <a:solidFill>
                  <a:srgbClr val="7030A0"/>
                </a:solidFill>
              </a:rPr>
              <a:t> but how sensitive is </a:t>
            </a:r>
            <a:r>
              <a:rPr lang="en-US" sz="2400" b="1" dirty="0" smtClean="0">
                <a:solidFill>
                  <a:srgbClr val="7030A0"/>
                </a:solidFill>
              </a:rPr>
              <a:t>i</a:t>
            </a:r>
            <a:r>
              <a:rPr lang="en-US" sz="2400" b="1" dirty="0" smtClean="0">
                <a:solidFill>
                  <a:srgbClr val="7030A0"/>
                </a:solidFill>
              </a:rPr>
              <a:t>t to changes in our objectives? (and we’re humans, we change, don’t we?)</a:t>
            </a:r>
            <a:endParaRPr lang="en-US" sz="2400" b="1" dirty="0" smtClean="0">
              <a:solidFill>
                <a:srgbClr val="7030A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RESULTS </a:t>
            </a:r>
            <a:r>
              <a:rPr lang="en-US" dirty="0" smtClean="0"/>
              <a:t>AND ANALYSIS</a:t>
            </a:r>
            <a:br>
              <a:rPr lang="en-US" dirty="0" smtClean="0"/>
            </a:br>
            <a:r>
              <a:rPr lang="en-US" dirty="0" smtClean="0"/>
              <a:t>Overview </a:t>
            </a:r>
            <a:r>
              <a:rPr lang="en-US" dirty="0" smtClean="0"/>
              <a:t>of Tasks</a:t>
            </a:r>
            <a:endParaRPr lang="en-GB" dirty="0"/>
          </a:p>
        </p:txBody>
      </p:sp>
      <p:sp>
        <p:nvSpPr>
          <p:cNvPr id="6" name="Subtitle 5"/>
          <p:cNvSpPr>
            <a:spLocks noGrp="1"/>
          </p:cNvSpPr>
          <p:nvPr>
            <p:ph idx="1"/>
          </p:nvPr>
        </p:nvSpPr>
        <p:spPr/>
        <p:txBody>
          <a:bodyPr/>
          <a:lstStyle/>
          <a:p>
            <a:r>
              <a:rPr lang="en-US" dirty="0" smtClean="0"/>
              <a:t>R</a:t>
            </a:r>
            <a:r>
              <a:rPr lang="en-US" dirty="0" smtClean="0"/>
              <a:t>ecommended Decision</a:t>
            </a:r>
            <a:endParaRPr lang="en-US" dirty="0" smtClean="0"/>
          </a:p>
          <a:p>
            <a:r>
              <a:rPr lang="en-US" dirty="0" smtClean="0"/>
              <a:t>Sensitivity Analysis</a:t>
            </a:r>
            <a:endParaRPr lang="en-US" dirty="0" smtClean="0"/>
          </a:p>
          <a:p>
            <a:r>
              <a:rPr lang="en-US" dirty="0" smtClean="0"/>
              <a:t>The </a:t>
            </a:r>
            <a:r>
              <a:rPr lang="en-US" dirty="0" smtClean="0"/>
              <a:t>Model</a:t>
            </a:r>
            <a:endParaRPr lang="en-US"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33</a:t>
            </a:fld>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RESULTS </a:t>
            </a:r>
            <a:r>
              <a:rPr lang="en-US" dirty="0" smtClean="0"/>
              <a:t>AND </a:t>
            </a:r>
            <a:r>
              <a:rPr lang="en-US" dirty="0" smtClean="0"/>
              <a:t>ANALYSIS</a:t>
            </a:r>
            <a:r>
              <a:rPr lang="en-US" dirty="0" smtClean="0"/>
              <a:t/>
            </a:r>
            <a:br>
              <a:rPr lang="en-US" dirty="0" smtClean="0"/>
            </a:br>
            <a:r>
              <a:rPr lang="en-US" dirty="0" smtClean="0"/>
              <a:t>Recommended Decision</a:t>
            </a:r>
            <a:r>
              <a:rPr lang="en-US" dirty="0" smtClean="0"/>
              <a:t> </a:t>
            </a:r>
            <a:r>
              <a:rPr lang="en-US" dirty="0" smtClean="0"/>
              <a:t>- </a:t>
            </a:r>
            <a:r>
              <a:rPr lang="en-US" dirty="0" smtClean="0"/>
              <a:t>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Okay, here we show off our recommended decision to the French </a:t>
            </a:r>
            <a:r>
              <a:rPr lang="en-US" b="1" dirty="0" err="1" smtClean="0"/>
              <a:t>Nadian</a:t>
            </a:r>
            <a:r>
              <a:rPr lang="en-US" b="1" dirty="0" smtClean="0"/>
              <a:t> Lecturers :D</a:t>
            </a:r>
            <a:r>
              <a:rPr lang="en-US" b="1" dirty="0" smtClean="0"/>
              <a:t/>
            </a:r>
            <a:br>
              <a:rPr lang="en-US" b="1" dirty="0" smtClean="0"/>
            </a:br>
            <a:r>
              <a:rPr lang="en-US" dirty="0" smtClean="0"/>
              <a:t>A picture of the recommended decision alternative here.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34</a:t>
            </a:fld>
            <a:endParaRPr lang="en-GB"/>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RESULTS </a:t>
            </a:r>
            <a:r>
              <a:rPr lang="en-US" dirty="0" smtClean="0"/>
              <a:t>AND </a:t>
            </a:r>
            <a:r>
              <a:rPr lang="en-US" dirty="0" smtClean="0"/>
              <a:t>ANALYSIS</a:t>
            </a:r>
            <a:r>
              <a:rPr lang="en-US" dirty="0" smtClean="0"/>
              <a:t/>
            </a:r>
            <a:br>
              <a:rPr lang="en-US" dirty="0" smtClean="0"/>
            </a:br>
            <a:r>
              <a:rPr lang="en-US" dirty="0" smtClean="0"/>
              <a:t>Sensitivity Analysis</a:t>
            </a:r>
            <a:r>
              <a:rPr lang="en-US" dirty="0" smtClean="0"/>
              <a:t> </a:t>
            </a:r>
            <a:r>
              <a:rPr lang="en-US" dirty="0" smtClean="0"/>
              <a:t>- </a:t>
            </a:r>
            <a:r>
              <a:rPr lang="en-US" dirty="0" smtClean="0"/>
              <a:t>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Okay people, here we show our sensitivity analysis….</a:t>
            </a:r>
            <a:r>
              <a:rPr lang="en-US" b="1" dirty="0" smtClean="0"/>
              <a:t/>
            </a:r>
            <a:br>
              <a:rPr lang="en-US" b="1" dirty="0" smtClean="0"/>
            </a:br>
            <a:r>
              <a:rPr lang="en-US" dirty="0" smtClean="0"/>
              <a:t>A picture </a:t>
            </a:r>
            <a:r>
              <a:rPr lang="en-US" dirty="0" smtClean="0"/>
              <a:t>speaks a thousand words in silence</a:t>
            </a:r>
            <a:r>
              <a:rPr lang="en-US" dirty="0" smtClean="0"/>
              <a:t>.</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35</a:t>
            </a:fld>
            <a:endParaRPr lang="en-GB"/>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RESULTS </a:t>
            </a:r>
            <a:r>
              <a:rPr lang="en-US" dirty="0" smtClean="0"/>
              <a:t>AND </a:t>
            </a:r>
            <a:r>
              <a:rPr lang="en-US" dirty="0" smtClean="0"/>
              <a:t>ANALYSIS</a:t>
            </a:r>
            <a:r>
              <a:rPr lang="en-US" dirty="0" smtClean="0"/>
              <a:t/>
            </a:r>
            <a:br>
              <a:rPr lang="en-US" dirty="0" smtClean="0"/>
            </a:br>
            <a:r>
              <a:rPr lang="en-US" dirty="0" smtClean="0"/>
              <a:t>Sensitivity Analysis</a:t>
            </a:r>
            <a:r>
              <a:rPr lang="en-US" dirty="0" smtClean="0"/>
              <a:t> </a:t>
            </a:r>
            <a:r>
              <a:rPr lang="en-US" dirty="0" smtClean="0"/>
              <a:t>- </a:t>
            </a:r>
            <a:r>
              <a:rPr lang="en-US" dirty="0" smtClean="0"/>
              <a:t>2</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Okay people, here we show our sensitivity analysis…. 2</a:t>
            </a:r>
            <a:r>
              <a:rPr lang="en-US" b="1" dirty="0" smtClean="0"/>
              <a:t/>
            </a:r>
            <a:br>
              <a:rPr lang="en-US" b="1" dirty="0" smtClean="0"/>
            </a:br>
            <a:r>
              <a:rPr lang="en-US" dirty="0" smtClean="0"/>
              <a:t>A picture </a:t>
            </a:r>
            <a:r>
              <a:rPr lang="en-US" dirty="0" smtClean="0"/>
              <a:t>speaks a thousand words in silence</a:t>
            </a:r>
            <a:r>
              <a:rPr lang="en-US" dirty="0" smtClean="0"/>
              <a:t>.</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36</a:t>
            </a:fld>
            <a:endParaRPr lang="en-GB"/>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RESULTS </a:t>
            </a:r>
            <a:r>
              <a:rPr lang="en-US" dirty="0" smtClean="0"/>
              <a:t>AND </a:t>
            </a:r>
            <a:r>
              <a:rPr lang="en-US" dirty="0" smtClean="0"/>
              <a:t>ANALYSIS</a:t>
            </a:r>
            <a:r>
              <a:rPr lang="en-US" dirty="0" smtClean="0"/>
              <a:t/>
            </a:r>
            <a:br>
              <a:rPr lang="en-US" dirty="0" smtClean="0"/>
            </a:br>
            <a:r>
              <a:rPr lang="en-US" dirty="0" smtClean="0"/>
              <a:t>Sensitivity Analysis</a:t>
            </a:r>
            <a:r>
              <a:rPr lang="en-US" dirty="0" smtClean="0"/>
              <a:t> </a:t>
            </a:r>
            <a:r>
              <a:rPr lang="en-US" dirty="0" smtClean="0"/>
              <a:t>- </a:t>
            </a:r>
            <a:r>
              <a:rPr lang="en-US" dirty="0" smtClean="0"/>
              <a:t>3</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Okay people, here we show our sensitivity analysis…. Again? Yes, the more, the better</a:t>
            </a:r>
            <a:r>
              <a:rPr lang="en-US" b="1" dirty="0" smtClean="0"/>
              <a:t/>
            </a:r>
            <a:br>
              <a:rPr lang="en-US" b="1" dirty="0" smtClean="0"/>
            </a:br>
            <a:r>
              <a:rPr lang="en-US" dirty="0" smtClean="0"/>
              <a:t>A picture </a:t>
            </a:r>
            <a:r>
              <a:rPr lang="en-US" dirty="0" smtClean="0"/>
              <a:t>speaks a thousand words in silence</a:t>
            </a:r>
            <a:r>
              <a:rPr lang="en-US" dirty="0" smtClean="0"/>
              <a:t>. (Note to Blessing: Each Sensitivity Analysis shown should have a corresponding comprehensive description in the notes below)</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37</a:t>
            </a:fld>
            <a:endParaRPr lang="en-GB"/>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SUMMARY</a:t>
            </a:r>
            <a:endParaRPr lang="en-US" sz="2800" b="1" dirty="0"/>
          </a:p>
        </p:txBody>
      </p:sp>
      <p:sp>
        <p:nvSpPr>
          <p:cNvPr id="3" name="Subtitle 2"/>
          <p:cNvSpPr>
            <a:spLocks noGrp="1"/>
          </p:cNvSpPr>
          <p:nvPr>
            <p:ph type="subTitle" idx="1"/>
          </p:nvPr>
        </p:nvSpPr>
        <p:spPr>
          <a:xfrm>
            <a:off x="355600" y="2946400"/>
            <a:ext cx="8521700" cy="1943100"/>
          </a:xfrm>
        </p:spPr>
        <p:txBody>
          <a:bodyPr/>
          <a:lstStyle/>
          <a:p>
            <a:pPr algn="ctr"/>
            <a:r>
              <a:rPr lang="en-US" sz="2400" b="1" dirty="0" smtClean="0">
                <a:solidFill>
                  <a:srgbClr val="7030A0"/>
                </a:solidFill>
              </a:rPr>
              <a:t>Okay, let’s go over it all, again please.</a:t>
            </a:r>
            <a:endParaRPr lang="en-US" sz="2400" b="1" dirty="0" smtClean="0">
              <a:solidFill>
                <a:srgbClr val="7030A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SUMMARY</a:t>
            </a:r>
            <a:endParaRPr lang="en-US" sz="3200" b="1" dirty="0"/>
          </a:p>
        </p:txBody>
      </p:sp>
      <p:sp>
        <p:nvSpPr>
          <p:cNvPr id="3" name="Subtitle 2"/>
          <p:cNvSpPr>
            <a:spLocks noGrp="1"/>
          </p:cNvSpPr>
          <p:nvPr>
            <p:ph type="body" sz="quarter" idx="10"/>
          </p:nvPr>
        </p:nvSpPr>
        <p:spPr>
          <a:xfrm>
            <a:off x="762000" y="1612900"/>
            <a:ext cx="7937500" cy="3467100"/>
          </a:xfrm>
        </p:spPr>
        <p:txBody>
          <a:bodyPr/>
          <a:lstStyle/>
          <a:p>
            <a:pPr>
              <a:buSzPct val="100000"/>
              <a:buFont typeface="Wingdings" pitchFamily="2" charset="2"/>
              <a:buChar char="§"/>
            </a:pPr>
            <a:r>
              <a:rPr lang="en-US" sz="2400" b="1" dirty="0" smtClean="0">
                <a:solidFill>
                  <a:srgbClr val="7030A0"/>
                </a:solidFill>
              </a:rPr>
              <a:t> </a:t>
            </a:r>
            <a:r>
              <a:rPr lang="en-US" sz="2400" b="1" dirty="0" smtClean="0">
                <a:solidFill>
                  <a:srgbClr val="7030A0"/>
                </a:solidFill>
              </a:rPr>
              <a:t>Introduction</a:t>
            </a:r>
            <a:endParaRPr lang="en-US" sz="2400" b="1" dirty="0" smtClean="0">
              <a:solidFill>
                <a:srgbClr val="7030A0"/>
              </a:solidFill>
            </a:endParaRPr>
          </a:p>
          <a:p>
            <a:pPr>
              <a:buSzPct val="100000"/>
              <a:buFont typeface="Wingdings" pitchFamily="2" charset="2"/>
              <a:buChar char="§"/>
            </a:pPr>
            <a:r>
              <a:rPr lang="en-US" sz="2400" b="1" dirty="0" smtClean="0">
                <a:solidFill>
                  <a:srgbClr val="7030A0"/>
                </a:solidFill>
              </a:rPr>
              <a:t> Problem Formulation</a:t>
            </a:r>
          </a:p>
          <a:p>
            <a:pPr>
              <a:buSzPct val="100000"/>
              <a:buFont typeface="Wingdings" pitchFamily="2" charset="2"/>
              <a:buChar char="§"/>
            </a:pPr>
            <a:r>
              <a:rPr lang="en-US" sz="2400" b="1" dirty="0" smtClean="0">
                <a:solidFill>
                  <a:srgbClr val="7030A0"/>
                </a:solidFill>
              </a:rPr>
              <a:t> Research and </a:t>
            </a:r>
            <a:r>
              <a:rPr lang="en-US" sz="2400" b="1" dirty="0" smtClean="0">
                <a:solidFill>
                  <a:srgbClr val="7030A0"/>
                </a:solidFill>
              </a:rPr>
              <a:t>Modelling</a:t>
            </a:r>
            <a:endParaRPr lang="en-US" sz="2400" b="1" dirty="0" smtClean="0">
              <a:solidFill>
                <a:srgbClr val="7030A0"/>
              </a:solidFill>
            </a:endParaRPr>
          </a:p>
          <a:p>
            <a:pPr>
              <a:buSzPct val="100000"/>
              <a:buFont typeface="Wingdings" pitchFamily="2" charset="2"/>
              <a:buChar char="§"/>
            </a:pPr>
            <a:r>
              <a:rPr lang="en-US" sz="2400" b="1" dirty="0" smtClean="0">
                <a:solidFill>
                  <a:srgbClr val="7030A0"/>
                </a:solidFill>
              </a:rPr>
              <a:t> Results and </a:t>
            </a:r>
            <a:r>
              <a:rPr lang="en-US" sz="2400" b="1" dirty="0" smtClean="0">
                <a:solidFill>
                  <a:srgbClr val="7030A0"/>
                </a:solidFill>
              </a:rPr>
              <a:t>Analysis</a:t>
            </a:r>
            <a:endParaRPr lang="en-US" sz="2400" b="1" dirty="0" smtClean="0">
              <a:solidFill>
                <a:srgbClr val="7030A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152400"/>
            <a:ext cx="7140575" cy="1008063"/>
          </a:xfrm>
        </p:spPr>
        <p:txBody>
          <a:bodyPr/>
          <a:lstStyle/>
          <a:p>
            <a:pPr algn="r"/>
            <a:r>
              <a:rPr lang="en-US" dirty="0" smtClean="0"/>
              <a:t>INTRODUCTION</a:t>
            </a:r>
            <a:br>
              <a:rPr lang="en-US" dirty="0" smtClean="0"/>
            </a:br>
            <a:r>
              <a:rPr lang="en-US" dirty="0" smtClean="0"/>
              <a:t>The Case: TV &amp; Internet Package</a:t>
            </a:r>
            <a:endParaRPr lang="en-US" dirty="0"/>
          </a:p>
        </p:txBody>
      </p:sp>
      <p:sp>
        <p:nvSpPr>
          <p:cNvPr id="3" name="Content Placeholder 2"/>
          <p:cNvSpPr>
            <a:spLocks noGrp="1"/>
          </p:cNvSpPr>
          <p:nvPr>
            <p:ph idx="1"/>
          </p:nvPr>
        </p:nvSpPr>
        <p:spPr>
          <a:xfrm>
            <a:off x="755650" y="3340099"/>
            <a:ext cx="7943850" cy="2641601"/>
          </a:xfrm>
        </p:spPr>
        <p:txBody>
          <a:bodyPr/>
          <a:lstStyle/>
          <a:p>
            <a:r>
              <a:rPr lang="en-US" dirty="0" smtClean="0"/>
              <a:t>A group of 7 students</a:t>
            </a:r>
          </a:p>
          <a:p>
            <a:r>
              <a:rPr lang="en-US" dirty="0" smtClean="0"/>
              <a:t>Just moved in and staying for 18 months</a:t>
            </a:r>
          </a:p>
          <a:p>
            <a:r>
              <a:rPr lang="en-US" dirty="0" smtClean="0"/>
              <a:t>No broadband or cable presently in the house</a:t>
            </a:r>
          </a:p>
          <a:p>
            <a:r>
              <a:rPr lang="en-US" dirty="0" smtClean="0"/>
              <a:t>One modern TV available from one of us with capacity to receive Freeview &amp; Freesat</a:t>
            </a:r>
          </a:p>
        </p:txBody>
      </p:sp>
      <p:sp>
        <p:nvSpPr>
          <p:cNvPr id="4" name="Slide Number Placeholder 3"/>
          <p:cNvSpPr>
            <a:spLocks noGrp="1"/>
          </p:cNvSpPr>
          <p:nvPr>
            <p:ph type="sldNum" sz="quarter" idx="12"/>
          </p:nvPr>
        </p:nvSpPr>
        <p:spPr/>
        <p:txBody>
          <a:bodyPr/>
          <a:lstStyle/>
          <a:p>
            <a:fld id="{E1794286-0581-4674-BEC4-055C947B74C2}" type="slidenum">
              <a:rPr lang="en-GB" smtClean="0"/>
              <a:pPr/>
              <a:t>4</a:t>
            </a:fld>
            <a:endParaRPr lang="en-GB" dirty="0"/>
          </a:p>
        </p:txBody>
      </p:sp>
      <p:sp>
        <p:nvSpPr>
          <p:cNvPr id="6" name="TextBox 5"/>
          <p:cNvSpPr txBox="1"/>
          <p:nvPr/>
        </p:nvSpPr>
        <p:spPr>
          <a:xfrm>
            <a:off x="787400" y="1346200"/>
            <a:ext cx="862737" cy="369332"/>
          </a:xfrm>
          <a:prstGeom prst="rect">
            <a:avLst/>
          </a:prstGeom>
          <a:noFill/>
        </p:spPr>
        <p:txBody>
          <a:bodyPr wrap="none" rtlCol="0">
            <a:spAutoFit/>
          </a:bodyPr>
          <a:lstStyle/>
          <a:p>
            <a:r>
              <a:rPr lang="en-US" b="1" dirty="0" smtClean="0">
                <a:latin typeface="+mj-lt"/>
              </a:rPr>
              <a:t>TASK</a:t>
            </a:r>
            <a:endParaRPr lang="en-GB" b="1" dirty="0">
              <a:latin typeface="+mj-lt"/>
            </a:endParaRPr>
          </a:p>
        </p:txBody>
      </p:sp>
      <p:sp>
        <p:nvSpPr>
          <p:cNvPr id="7" name="TextBox 6"/>
          <p:cNvSpPr txBox="1"/>
          <p:nvPr/>
        </p:nvSpPr>
        <p:spPr>
          <a:xfrm>
            <a:off x="787400" y="2870200"/>
            <a:ext cx="2024913" cy="369332"/>
          </a:xfrm>
          <a:prstGeom prst="rect">
            <a:avLst/>
          </a:prstGeom>
          <a:noFill/>
        </p:spPr>
        <p:txBody>
          <a:bodyPr wrap="none" rtlCol="0">
            <a:spAutoFit/>
          </a:bodyPr>
          <a:lstStyle/>
          <a:p>
            <a:r>
              <a:rPr lang="en-US" b="1" dirty="0" smtClean="0">
                <a:latin typeface="+mj-lt"/>
              </a:rPr>
              <a:t>BACKGROUND</a:t>
            </a:r>
            <a:endParaRPr lang="en-GB" b="1" dirty="0" smtClean="0">
              <a:latin typeface="+mj-lt"/>
            </a:endParaRPr>
          </a:p>
        </p:txBody>
      </p:sp>
      <p:sp>
        <p:nvSpPr>
          <p:cNvPr id="8" name="TextBox 7"/>
          <p:cNvSpPr txBox="1"/>
          <p:nvPr/>
        </p:nvSpPr>
        <p:spPr>
          <a:xfrm>
            <a:off x="787400" y="1676400"/>
            <a:ext cx="8001000" cy="931730"/>
          </a:xfrm>
          <a:prstGeom prst="rect">
            <a:avLst/>
          </a:prstGeom>
          <a:noFill/>
        </p:spPr>
        <p:txBody>
          <a:bodyPr wrap="square" rtlCol="0">
            <a:spAutoFit/>
          </a:bodyPr>
          <a:lstStyle/>
          <a:p>
            <a:pPr marL="327025" indent="-327025" defTabSz="873125" eaLnBrk="0" hangingPunct="0">
              <a:lnSpc>
                <a:spcPct val="120000"/>
              </a:lnSpc>
              <a:spcBef>
                <a:spcPct val="0"/>
              </a:spcBef>
              <a:buClr>
                <a:srgbClr val="6D009D"/>
              </a:buClr>
              <a:buSzPct val="150000"/>
              <a:buFont typeface="Wingdings" pitchFamily="2" charset="2"/>
              <a:buChar char="§"/>
            </a:pPr>
            <a:r>
              <a:rPr lang="en-US" sz="2400" dirty="0" smtClean="0">
                <a:latin typeface="+mn-lt"/>
              </a:rPr>
              <a:t>Decide </a:t>
            </a:r>
            <a:r>
              <a:rPr lang="en-US" sz="2400" dirty="0" smtClean="0">
                <a:latin typeface="+mn-lt"/>
              </a:rPr>
              <a:t>as a group, on </a:t>
            </a:r>
            <a:r>
              <a:rPr lang="en-US" sz="2400" dirty="0" smtClean="0">
                <a:latin typeface="+mn-lt"/>
              </a:rPr>
              <a:t>how to provide TV and </a:t>
            </a:r>
            <a:r>
              <a:rPr lang="en-US" sz="2400" dirty="0" smtClean="0">
                <a:latin typeface="+mn-lt"/>
              </a:rPr>
              <a:t>internet in </a:t>
            </a:r>
            <a:r>
              <a:rPr lang="en-US" sz="2400" dirty="0" smtClean="0">
                <a:latin typeface="+mn-lt"/>
              </a:rPr>
              <a:t>our house</a:t>
            </a:r>
            <a:endParaRPr lang="en-GB" sz="2400" dirty="0" smtClean="0">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CONCLUSION</a:t>
            </a:r>
            <a:endParaRPr lang="en-US" sz="2800" b="1" dirty="0"/>
          </a:p>
        </p:txBody>
      </p:sp>
      <p:sp>
        <p:nvSpPr>
          <p:cNvPr id="3" name="Subtitle 2"/>
          <p:cNvSpPr>
            <a:spLocks noGrp="1"/>
          </p:cNvSpPr>
          <p:nvPr>
            <p:ph type="subTitle" idx="1"/>
          </p:nvPr>
        </p:nvSpPr>
        <p:spPr>
          <a:xfrm>
            <a:off x="355600" y="2946400"/>
            <a:ext cx="8521700" cy="1943100"/>
          </a:xfrm>
        </p:spPr>
        <p:txBody>
          <a:bodyPr/>
          <a:lstStyle/>
          <a:p>
            <a:pPr algn="ctr"/>
            <a:r>
              <a:rPr lang="en-US" sz="2400" b="1" dirty="0" smtClean="0">
                <a:solidFill>
                  <a:srgbClr val="7030A0"/>
                </a:solidFill>
              </a:rPr>
              <a:t>All is well that ends well.</a:t>
            </a:r>
            <a:endParaRPr lang="en-US" sz="2400" b="1" dirty="0" smtClean="0">
              <a:solidFill>
                <a:srgbClr val="7030A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REFERENCES</a:t>
            </a:r>
            <a:endParaRPr lang="en-US" sz="3200" b="1" dirty="0"/>
          </a:p>
        </p:txBody>
      </p:sp>
      <p:sp>
        <p:nvSpPr>
          <p:cNvPr id="3" name="Subtitle 2"/>
          <p:cNvSpPr>
            <a:spLocks noGrp="1"/>
          </p:cNvSpPr>
          <p:nvPr>
            <p:ph type="body" sz="quarter" idx="10"/>
          </p:nvPr>
        </p:nvSpPr>
        <p:spPr>
          <a:xfrm>
            <a:off x="762000" y="1612900"/>
            <a:ext cx="7937500" cy="3467100"/>
          </a:xfrm>
        </p:spPr>
        <p:txBody>
          <a:bodyPr/>
          <a:lstStyle/>
          <a:p>
            <a:r>
              <a:rPr lang="en-US" sz="1200" b="0" dirty="0" smtClean="0">
                <a:solidFill>
                  <a:schemeClr val="tx1"/>
                </a:solidFill>
              </a:rPr>
              <a:t> </a:t>
            </a:r>
            <a:r>
              <a:rPr lang="en-US" sz="1200" b="0" dirty="0" smtClean="0">
                <a:solidFill>
                  <a:schemeClr val="tx1"/>
                </a:solidFill>
              </a:rPr>
              <a:t>FRENCH</a:t>
            </a:r>
            <a:r>
              <a:rPr lang="en-US" sz="1200" b="0" dirty="0" smtClean="0">
                <a:solidFill>
                  <a:schemeClr val="tx1"/>
                </a:solidFill>
              </a:rPr>
              <a:t>, S., MAULE, J., &amp; PAPAMICHAIL, N. (2009). Decision </a:t>
            </a:r>
            <a:r>
              <a:rPr lang="en-US" sz="1200" b="0" dirty="0" err="1" smtClean="0">
                <a:solidFill>
                  <a:schemeClr val="tx1"/>
                </a:solidFill>
              </a:rPr>
              <a:t>behaviour</a:t>
            </a:r>
            <a:r>
              <a:rPr lang="en-US" sz="1200" b="0" dirty="0" smtClean="0">
                <a:solidFill>
                  <a:schemeClr val="tx1"/>
                </a:solidFill>
              </a:rPr>
              <a:t>, analysis and support. Cambridge, UK, Cambridge University Press. </a:t>
            </a:r>
            <a:r>
              <a:rPr lang="en-US" sz="1200" b="0" dirty="0" smtClean="0">
                <a:solidFill>
                  <a:schemeClr val="tx1"/>
                </a:solidFill>
              </a:rPr>
              <a:t/>
            </a:r>
            <a:br>
              <a:rPr lang="en-US" sz="1200" b="0" dirty="0" smtClean="0">
                <a:solidFill>
                  <a:schemeClr val="tx1"/>
                </a:solidFill>
              </a:rPr>
            </a:br>
            <a:endParaRPr lang="en-US" sz="1200" b="0" dirty="0" smtClean="0">
              <a:solidFill>
                <a:schemeClr val="tx1"/>
              </a:solidFill>
            </a:endParaRPr>
          </a:p>
          <a:p>
            <a:r>
              <a:rPr lang="en-US" sz="1200" b="0" dirty="0" smtClean="0">
                <a:solidFill>
                  <a:schemeClr val="tx1"/>
                </a:solidFill>
              </a:rPr>
              <a:t> </a:t>
            </a:r>
            <a:r>
              <a:rPr lang="en-US" sz="1200" b="0" dirty="0" smtClean="0">
                <a:solidFill>
                  <a:schemeClr val="tx1"/>
                </a:solidFill>
              </a:rPr>
              <a:t>Helsinki University of Technology, MCDA, 2002. Available </a:t>
            </a:r>
            <a:r>
              <a:rPr lang="en-US" sz="1200" b="0" dirty="0" smtClean="0">
                <a:solidFill>
                  <a:schemeClr val="tx1"/>
                </a:solidFill>
              </a:rPr>
              <a:t>at </a:t>
            </a:r>
            <a:r>
              <a:rPr lang="en-US" sz="1200" b="0" dirty="0" smtClean="0">
                <a:solidFill>
                  <a:schemeClr val="tx1"/>
                </a:solidFill>
              </a:rPr>
              <a:t>&lt;http</a:t>
            </a:r>
            <a:r>
              <a:rPr lang="en-US" sz="1200" b="0" dirty="0" smtClean="0">
                <a:solidFill>
                  <a:schemeClr val="tx1"/>
                </a:solidFill>
              </a:rPr>
              <a:t>://www.mcda.hut.fi/value_tree/theory</a:t>
            </a:r>
            <a:r>
              <a:rPr lang="en-US" sz="1200" b="0" dirty="0" smtClean="0">
                <a:solidFill>
                  <a:schemeClr val="tx1"/>
                </a:solidFill>
              </a:rPr>
              <a:t>/&gt; </a:t>
            </a:r>
            <a:r>
              <a:rPr lang="en-US" sz="1200" b="0" dirty="0" smtClean="0">
                <a:solidFill>
                  <a:schemeClr val="tx1"/>
                </a:solidFill>
              </a:rPr>
              <a:t>[Accessed, 01-04-2011</a:t>
            </a:r>
            <a:r>
              <a:rPr lang="en-US" sz="1200" b="0" dirty="0" smtClean="0">
                <a:solidFill>
                  <a:schemeClr val="tx1"/>
                </a:solidFill>
              </a:rPr>
              <a:t>]</a:t>
            </a:r>
            <a:br>
              <a:rPr lang="en-US" sz="1200" b="0" dirty="0" smtClean="0">
                <a:solidFill>
                  <a:schemeClr val="tx1"/>
                </a:solidFill>
              </a:rPr>
            </a:br>
            <a:endParaRPr lang="en-US" sz="1200" b="0" dirty="0" smtClean="0">
              <a:solidFill>
                <a:schemeClr val="tx1"/>
              </a:solidFill>
            </a:endParaRPr>
          </a:p>
          <a:p>
            <a:r>
              <a:rPr lang="en-US" sz="1200" b="0" dirty="0" smtClean="0">
                <a:solidFill>
                  <a:schemeClr val="tx1"/>
                </a:solidFill>
              </a:rPr>
              <a:t>More Refs …. ?</a:t>
            </a:r>
            <a:endParaRPr lang="en-US" sz="1200" b="0" dirty="0" smtClean="0">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873125">
              <a:defRPr/>
            </a:pPr>
            <a:fld id="{42564F86-BDD5-4DE9-803B-B3901B2D39CF}" type="slidenum">
              <a:rPr lang="en-GB">
                <a:latin typeface="+mn-lt"/>
              </a:rPr>
              <a:pPr defTabSz="873125">
                <a:defRPr/>
              </a:pPr>
              <a:t>42</a:t>
            </a:fld>
            <a:endParaRPr lang="en-GB">
              <a:latin typeface="+mn-lt"/>
            </a:endParaRPr>
          </a:p>
        </p:txBody>
      </p:sp>
      <p:sp>
        <p:nvSpPr>
          <p:cNvPr id="12291" name="Rectangle 2"/>
          <p:cNvSpPr>
            <a:spLocks noGrp="1" noChangeArrowheads="1"/>
          </p:cNvSpPr>
          <p:nvPr>
            <p:ph type="title"/>
          </p:nvPr>
        </p:nvSpPr>
        <p:spPr>
          <a:xfrm>
            <a:off x="1370013" y="1968500"/>
            <a:ext cx="6227762" cy="825499"/>
          </a:xfrm>
        </p:spPr>
        <p:txBody>
          <a:bodyPr/>
          <a:lstStyle/>
          <a:p>
            <a:pPr algn="ctr" eaLnBrk="1" hangingPunct="1"/>
            <a:r>
              <a:rPr lang="en-GB" dirty="0" smtClean="0"/>
              <a:t>Thank you!</a:t>
            </a:r>
          </a:p>
        </p:txBody>
      </p:sp>
      <p:sp>
        <p:nvSpPr>
          <p:cNvPr id="12293" name="Text Box 5"/>
          <p:cNvSpPr txBox="1">
            <a:spLocks noChangeArrowheads="1"/>
          </p:cNvSpPr>
          <p:nvPr/>
        </p:nvSpPr>
        <p:spPr bwMode="auto">
          <a:xfrm>
            <a:off x="2373313" y="3054350"/>
            <a:ext cx="4373313" cy="1015663"/>
          </a:xfrm>
          <a:prstGeom prst="rect">
            <a:avLst/>
          </a:prstGeom>
          <a:noFill/>
          <a:ln w="9525" algn="ctr">
            <a:noFill/>
            <a:miter lim="800000"/>
            <a:headEnd/>
            <a:tailEnd/>
          </a:ln>
        </p:spPr>
        <p:txBody>
          <a:bodyPr wrap="none">
            <a:spAutoFit/>
          </a:bodyPr>
          <a:lstStyle/>
          <a:p>
            <a:pPr defTabSz="873125"/>
            <a:r>
              <a:rPr lang="en-GB" sz="6000" b="1" dirty="0">
                <a:solidFill>
                  <a:srgbClr val="7030A0"/>
                </a:solidFill>
              </a:rPr>
              <a:t>Questions?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873125">
              <a:defRPr/>
            </a:pPr>
            <a:fld id="{42564F86-BDD5-4DE9-803B-B3901B2D39CF}" type="slidenum">
              <a:rPr lang="en-GB">
                <a:latin typeface="+mn-lt"/>
              </a:rPr>
              <a:pPr defTabSz="873125">
                <a:defRPr/>
              </a:pPr>
              <a:t>43</a:t>
            </a:fld>
            <a:endParaRPr lang="en-GB">
              <a:latin typeface="+mn-lt"/>
            </a:endParaRPr>
          </a:p>
        </p:txBody>
      </p:sp>
      <p:sp>
        <p:nvSpPr>
          <p:cNvPr id="12291" name="Rectangle 2"/>
          <p:cNvSpPr>
            <a:spLocks noGrp="1" noChangeArrowheads="1"/>
          </p:cNvSpPr>
          <p:nvPr>
            <p:ph type="title"/>
          </p:nvPr>
        </p:nvSpPr>
        <p:spPr>
          <a:xfrm>
            <a:off x="1041400" y="1981200"/>
            <a:ext cx="7204075" cy="825499"/>
          </a:xfrm>
        </p:spPr>
        <p:txBody>
          <a:bodyPr/>
          <a:lstStyle/>
          <a:p>
            <a:pPr algn="ctr" eaLnBrk="1" hangingPunct="1"/>
            <a:r>
              <a:rPr lang="en-GB" dirty="0" smtClean="0"/>
              <a:t>FIND </a:t>
            </a:r>
            <a:r>
              <a:rPr lang="en-GB" dirty="0" smtClean="0"/>
              <a:t>REMINDERS IN NOTES </a:t>
            </a:r>
            <a:r>
              <a:rPr lang="en-GB" dirty="0" smtClean="0"/>
              <a:t>HERE</a:t>
            </a:r>
          </a:p>
        </p:txBody>
      </p:sp>
      <p:sp>
        <p:nvSpPr>
          <p:cNvPr id="12293" name="Text Box 5"/>
          <p:cNvSpPr txBox="1">
            <a:spLocks noChangeArrowheads="1"/>
          </p:cNvSpPr>
          <p:nvPr/>
        </p:nvSpPr>
        <p:spPr bwMode="auto">
          <a:xfrm>
            <a:off x="1255713" y="2901950"/>
            <a:ext cx="6768199" cy="1015663"/>
          </a:xfrm>
          <a:prstGeom prst="rect">
            <a:avLst/>
          </a:prstGeom>
          <a:noFill/>
          <a:ln w="9525" algn="ctr">
            <a:noFill/>
            <a:miter lim="800000"/>
            <a:headEnd/>
            <a:tailEnd/>
          </a:ln>
        </p:spPr>
        <p:txBody>
          <a:bodyPr wrap="none">
            <a:spAutoFit/>
          </a:bodyPr>
          <a:lstStyle/>
          <a:p>
            <a:pPr defTabSz="873125"/>
            <a:r>
              <a:rPr lang="en-GB" sz="6000" b="1" dirty="0" smtClean="0">
                <a:solidFill>
                  <a:srgbClr val="7030A0"/>
                </a:solidFill>
              </a:rPr>
              <a:t>REMINDER SLIDE</a:t>
            </a:r>
            <a:endParaRPr lang="en-GB" sz="6000" b="1" dirty="0">
              <a:solidFill>
                <a:srgbClr val="7030A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152400"/>
            <a:ext cx="7140575" cy="1008063"/>
          </a:xfrm>
        </p:spPr>
        <p:txBody>
          <a:bodyPr/>
          <a:lstStyle/>
          <a:p>
            <a:pPr algn="r"/>
            <a:r>
              <a:rPr lang="en-US" dirty="0" smtClean="0"/>
              <a:t>INTRODUCTION</a:t>
            </a:r>
            <a:br>
              <a:rPr lang="en-US" dirty="0" smtClean="0"/>
            </a:br>
            <a:r>
              <a:rPr lang="en-US" dirty="0" smtClean="0"/>
              <a:t>Domain of Decision Making</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5</a:t>
            </a:fld>
            <a:endParaRPr lang="en-GB" dirty="0"/>
          </a:p>
        </p:txBody>
      </p:sp>
      <p:pic>
        <p:nvPicPr>
          <p:cNvPr id="2051" name="Picture 3" descr="E:\Documents and Settings\iXeon\My Documents\My Pictures\Bman-Domain-of-Decision.png"/>
          <p:cNvPicPr>
            <a:picLocks noChangeAspect="1" noChangeArrowheads="1"/>
          </p:cNvPicPr>
          <p:nvPr/>
        </p:nvPicPr>
        <p:blipFill>
          <a:blip r:embed="rId3" cstate="print"/>
          <a:srcRect t="26993" r="3624" b="9223"/>
          <a:stretch>
            <a:fillRect/>
          </a:stretch>
        </p:blipFill>
        <p:spPr bwMode="auto">
          <a:xfrm>
            <a:off x="1130300" y="1854200"/>
            <a:ext cx="6121400" cy="40513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PROBLEM FORMULATION</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Understanding what is to be done and deciding the best approach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Overview of Tasks</a:t>
            </a:r>
            <a:endParaRPr lang="en-GB" dirty="0"/>
          </a:p>
        </p:txBody>
      </p:sp>
      <p:sp>
        <p:nvSpPr>
          <p:cNvPr id="6" name="Subtitle 5"/>
          <p:cNvSpPr>
            <a:spLocks noGrp="1"/>
          </p:cNvSpPr>
          <p:nvPr>
            <p:ph idx="1"/>
          </p:nvPr>
        </p:nvSpPr>
        <p:spPr/>
        <p:txBody>
          <a:bodyPr/>
          <a:lstStyle/>
          <a:p>
            <a:r>
              <a:rPr lang="en-US" dirty="0" smtClean="0"/>
              <a:t>The Decision Context</a:t>
            </a:r>
          </a:p>
          <a:p>
            <a:r>
              <a:rPr lang="en-US" dirty="0" smtClean="0"/>
              <a:t>The  Objectives</a:t>
            </a:r>
          </a:p>
          <a:p>
            <a:r>
              <a:rPr lang="en-US" dirty="0" smtClean="0"/>
              <a:t>The Decision alternatives</a:t>
            </a:r>
          </a:p>
          <a:p>
            <a:r>
              <a:rPr lang="en-US" dirty="0" smtClean="0"/>
              <a:t>Hierarchical Organisation of Objectives</a:t>
            </a:r>
          </a:p>
          <a:p>
            <a:r>
              <a:rPr lang="en-US" dirty="0" smtClean="0"/>
              <a:t>The Attributes </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7</a:t>
            </a:fld>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The Decision Context - 1</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8</a:t>
            </a:fld>
            <a:endParaRPr lang="en-GB" dirty="0"/>
          </a:p>
        </p:txBody>
      </p:sp>
      <p:pic>
        <p:nvPicPr>
          <p:cNvPr id="1026" name="Picture 2" descr="E:\Documents and Settings\iXeon\My Documents\My Pictures\DecisionContext1.png"/>
          <p:cNvPicPr>
            <a:picLocks noChangeAspect="1" noChangeArrowheads="1"/>
          </p:cNvPicPr>
          <p:nvPr/>
        </p:nvPicPr>
        <p:blipFill>
          <a:blip r:embed="rId3" cstate="print"/>
          <a:srcRect t="3460" b="12858"/>
          <a:stretch>
            <a:fillRect/>
          </a:stretch>
        </p:blipFill>
        <p:spPr bwMode="auto">
          <a:xfrm>
            <a:off x="1665288" y="1384300"/>
            <a:ext cx="5827712" cy="4876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The Decision Context - 2</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The Decision Problem</a:t>
            </a:r>
            <a:br>
              <a:rPr lang="en-US" b="1" dirty="0" smtClean="0"/>
            </a:br>
            <a:r>
              <a:rPr lang="en-US" dirty="0" smtClean="0"/>
              <a:t>To Provide TV &amp; Internet in the House.</a:t>
            </a:r>
          </a:p>
          <a:p>
            <a:r>
              <a:rPr lang="en-US" b="1" dirty="0" smtClean="0"/>
              <a:t>The Decision Makers</a:t>
            </a:r>
            <a:r>
              <a:rPr lang="en-US" dirty="0" smtClean="0"/>
              <a:t/>
            </a:r>
            <a:br>
              <a:rPr lang="en-US" dirty="0" smtClean="0"/>
            </a:br>
            <a:r>
              <a:rPr lang="en-US" dirty="0" smtClean="0"/>
              <a:t>The Group (Also responsible for the Consequences)</a:t>
            </a:r>
          </a:p>
          <a:p>
            <a:r>
              <a:rPr lang="en-US" b="1" dirty="0" smtClean="0"/>
              <a:t>Decision Alternatives</a:t>
            </a:r>
            <a:r>
              <a:rPr lang="en-US" dirty="0" smtClean="0"/>
              <a:t/>
            </a:r>
            <a:br>
              <a:rPr lang="en-US" dirty="0" smtClean="0"/>
            </a:br>
            <a:r>
              <a:rPr lang="en-US" dirty="0" smtClean="0"/>
              <a:t>See note below and Table of Alternatives Attached.</a:t>
            </a:r>
          </a:p>
          <a:p>
            <a:r>
              <a:rPr lang="en-US" b="1" dirty="0" smtClean="0"/>
              <a:t>Our Values</a:t>
            </a:r>
            <a:br>
              <a:rPr lang="en-US" b="1" dirty="0" smtClean="0"/>
            </a:br>
            <a:r>
              <a:rPr lang="en-US" dirty="0" smtClean="0"/>
              <a:t>Performance (high priority), Satisfaction, Entertainment, Prompt Attention</a:t>
            </a:r>
          </a:p>
          <a:p>
            <a:endParaRPr lang="en-US" dirty="0" smtClean="0"/>
          </a:p>
          <a:p>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9</a:t>
            </a:fld>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UoMPowerpoint">
  <a:themeElements>
    <a:clrScheme name="1_UoM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oMPowerpoi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7030A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UoM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oMPowerpoi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oMPowerpoi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oMPowerpoi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oMPowerpoi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oMPowerpoi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oMPowerpoi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oMPowerpoi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oMPowerpoi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oMPowerpoi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oMPowerpoi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oMPowerpoi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QW">
  <a:themeElements>
    <a:clrScheme name="SQ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QW">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Q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Q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Q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Q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Q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Q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Q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MJC-Style</Template>
  <TotalTime>6652</TotalTime>
  <Words>1782</Words>
  <Application>Microsoft Office PowerPoint</Application>
  <PresentationFormat>On-screen Show (4:3)</PresentationFormat>
  <Paragraphs>363</Paragraphs>
  <Slides>43</Slides>
  <Notes>29</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1_UoMPowerpoint</vt:lpstr>
      <vt:lpstr>SQW</vt:lpstr>
      <vt:lpstr>Slide 1</vt:lpstr>
      <vt:lpstr>CONTENTS</vt:lpstr>
      <vt:lpstr>INTRODUCTION</vt:lpstr>
      <vt:lpstr>INTRODUCTION The Case: TV &amp; Internet Package</vt:lpstr>
      <vt:lpstr>INTRODUCTION Domain of Decision Making</vt:lpstr>
      <vt:lpstr>PROBLEM FORMULATION</vt:lpstr>
      <vt:lpstr>PROBLEM FORMULATION Overview of Tasks</vt:lpstr>
      <vt:lpstr>PROBLEM FORMULATION The Decision Context - 1</vt:lpstr>
      <vt:lpstr>PROBLEM FORMULATION The Decision Context - 2</vt:lpstr>
      <vt:lpstr>PROBLEM FORMULATION The Decision Context - 3</vt:lpstr>
      <vt:lpstr>PROBLEM FORMULATION The  Objectives - 1</vt:lpstr>
      <vt:lpstr>PROBLEM FORMULATION The  Objectives – 2</vt:lpstr>
      <vt:lpstr>PROBLEM FORMULATION The Decision Alternatives</vt:lpstr>
      <vt:lpstr>PROBLEM FORMULATION Hierarchical Organisation of Objectives</vt:lpstr>
      <vt:lpstr>PROBLEM FORMULATION The Attributes - 1</vt:lpstr>
      <vt:lpstr>PROBLEM FORMULATION The Attributes - 2</vt:lpstr>
      <vt:lpstr>PROBLEM FORMULATION The Attributes - 3</vt:lpstr>
      <vt:lpstr>PROBLEM FORMULATION The Attributes - 4</vt:lpstr>
      <vt:lpstr>PROBLEM FORMULATION The Attributes - 5</vt:lpstr>
      <vt:lpstr>PROBLEM FORMULATION Constructed Attributes</vt:lpstr>
      <vt:lpstr>PROBLEM FORMULATION The Constraints</vt:lpstr>
      <vt:lpstr>PROBLEM FORMULATION Alternatives &amp; Consequences</vt:lpstr>
      <vt:lpstr>RESEARCH AND MODELLING</vt:lpstr>
      <vt:lpstr>RESEARCH AND MODELING Overview of Tasks</vt:lpstr>
      <vt:lpstr>RESEARCH AND MODELING Preference Elicitation - 1</vt:lpstr>
      <vt:lpstr>RESEARCH AND MODELING P. E. – Attribute Ranges</vt:lpstr>
      <vt:lpstr>RESEARCH AND MODELING P. E. – Weighting Methods</vt:lpstr>
      <vt:lpstr>RESEARCH AND MODELING P. E. – Attribute Scores</vt:lpstr>
      <vt:lpstr>RESEARCH AND MODELING Weight Elicitation - 1</vt:lpstr>
      <vt:lpstr>RESEARCH AND MODELING Weight Elicitation - 2</vt:lpstr>
      <vt:lpstr>RESEARCH AND MODELING The Model - 1</vt:lpstr>
      <vt:lpstr>RESULTS AND ANALYSIS</vt:lpstr>
      <vt:lpstr>RESULTS AND ANALYSIS Overview of Tasks</vt:lpstr>
      <vt:lpstr>RESULTS AND ANALYSIS Recommended Decision - 1</vt:lpstr>
      <vt:lpstr>RESULTS AND ANALYSIS Sensitivity Analysis - 1</vt:lpstr>
      <vt:lpstr>RESULTS AND ANALYSIS Sensitivity Analysis - 2</vt:lpstr>
      <vt:lpstr>RESULTS AND ANALYSIS Sensitivity Analysis - 3</vt:lpstr>
      <vt:lpstr>SUMMARY</vt:lpstr>
      <vt:lpstr>SUMMARY</vt:lpstr>
      <vt:lpstr>CONCLUSION</vt:lpstr>
      <vt:lpstr>REFERENCES</vt:lpstr>
      <vt:lpstr>Thank you!</vt:lpstr>
      <vt:lpstr>FIND REMINDERS IN NOTES HERE</vt:lpstr>
    </vt:vector>
  </TitlesOfParts>
  <Company>SQW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at the University of Manchester arising from Project UNITY</dc:title>
  <dc:creator>costas Babalis</dc:creator>
  <cp:lastModifiedBy>Blessing Udoisang</cp:lastModifiedBy>
  <cp:revision>748</cp:revision>
  <cp:lastPrinted>2004-06-25T08:28:37Z</cp:lastPrinted>
  <dcterms:created xsi:type="dcterms:W3CDTF">2003-01-16T08:51:29Z</dcterms:created>
  <dcterms:modified xsi:type="dcterms:W3CDTF">2011-04-25T00:22:46Z</dcterms:modified>
</cp:coreProperties>
</file>