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750BFB8-B011-4320-AEA8-25B538C55E7C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138320" y="763560"/>
            <a:ext cx="5495400" cy="3769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776160" y="4776840"/>
            <a:ext cx="6206760" cy="45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776160" y="4776840"/>
            <a:ext cx="6205320" cy="451296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138320" y="763560"/>
            <a:ext cx="5495400" cy="3769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776160" y="4776840"/>
            <a:ext cx="6206760" cy="45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776160" y="4776840"/>
            <a:ext cx="6205320" cy="451296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138320" y="763560"/>
            <a:ext cx="5495400" cy="3769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776160" y="4776840"/>
            <a:ext cx="6206760" cy="45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776160" y="4776840"/>
            <a:ext cx="6205320" cy="451296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138320" y="763560"/>
            <a:ext cx="5495400" cy="3769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"/>
          <p:cNvSpPr/>
          <p:nvPr/>
        </p:nvSpPr>
        <p:spPr>
          <a:xfrm>
            <a:off x="776160" y="4776840"/>
            <a:ext cx="6206760" cy="45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776160" y="4776840"/>
            <a:ext cx="6205320" cy="451296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138320" y="763560"/>
            <a:ext cx="5493960" cy="37684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776160" y="4776840"/>
            <a:ext cx="6206760" cy="45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776160" y="4776840"/>
            <a:ext cx="6205320" cy="451296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138320" y="763560"/>
            <a:ext cx="5495400" cy="3769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776160" y="4776840"/>
            <a:ext cx="6206760" cy="45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776160" y="4776840"/>
            <a:ext cx="6205320" cy="451296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138320" y="763560"/>
            <a:ext cx="5495400" cy="3769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776160" y="4776840"/>
            <a:ext cx="6206760" cy="45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776160" y="4776840"/>
            <a:ext cx="6205320" cy="451296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138320" y="763560"/>
            <a:ext cx="5495400" cy="3769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776160" y="4776840"/>
            <a:ext cx="6206760" cy="45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776160" y="4776840"/>
            <a:ext cx="6205320" cy="451296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138320" y="763560"/>
            <a:ext cx="5495400" cy="3769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"/>
          <p:cNvSpPr/>
          <p:nvPr/>
        </p:nvSpPr>
        <p:spPr>
          <a:xfrm>
            <a:off x="776160" y="4776840"/>
            <a:ext cx="6206760" cy="45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776160" y="4776840"/>
            <a:ext cx="6205320" cy="451296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138320" y="763560"/>
            <a:ext cx="5490720" cy="376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776160" y="4776840"/>
            <a:ext cx="6206760" cy="45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776160" y="4776840"/>
            <a:ext cx="6205320" cy="451296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138320" y="763560"/>
            <a:ext cx="5489280" cy="37634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776160" y="4776840"/>
            <a:ext cx="6206760" cy="45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776160" y="4776840"/>
            <a:ext cx="6205320" cy="451296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138320" y="763560"/>
            <a:ext cx="5495400" cy="3769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776160" y="4776840"/>
            <a:ext cx="6206760" cy="45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776160" y="4776840"/>
            <a:ext cx="6205320" cy="451296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138320" y="763560"/>
            <a:ext cx="5495400" cy="3769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776160" y="4776840"/>
            <a:ext cx="6206760" cy="45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776160" y="4776840"/>
            <a:ext cx="6205320" cy="451296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138320" y="763560"/>
            <a:ext cx="5495400" cy="3769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776160" y="4776840"/>
            <a:ext cx="6206760" cy="45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76160" y="4776840"/>
            <a:ext cx="6205320" cy="451296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138320" y="763560"/>
            <a:ext cx="5493960" cy="37684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776160" y="4776840"/>
            <a:ext cx="6206760" cy="45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776160" y="4776840"/>
            <a:ext cx="6205320" cy="451296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138320" y="763560"/>
            <a:ext cx="5495400" cy="3769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776160" y="4776840"/>
            <a:ext cx="6206760" cy="45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76160" y="4776840"/>
            <a:ext cx="6205320" cy="451296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138320" y="763560"/>
            <a:ext cx="5490720" cy="3765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776160" y="4776840"/>
            <a:ext cx="6206760" cy="45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76160" y="4776840"/>
            <a:ext cx="6205320" cy="451296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138320" y="763560"/>
            <a:ext cx="5495400" cy="3769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776160" y="4776840"/>
            <a:ext cx="6206760" cy="45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776160" y="4776840"/>
            <a:ext cx="6205320" cy="451296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138320" y="763560"/>
            <a:ext cx="5495400" cy="3769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776160" y="4776840"/>
            <a:ext cx="6206760" cy="45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776160" y="4776840"/>
            <a:ext cx="6205320" cy="451296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138320" y="763560"/>
            <a:ext cx="5495400" cy="3769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776160" y="4776840"/>
            <a:ext cx="6206760" cy="45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776160" y="4776840"/>
            <a:ext cx="6205320" cy="451296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7056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5010120"/>
            <a:ext cx="907056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620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20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240" y="5010120"/>
            <a:ext cx="442620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5010120"/>
            <a:ext cx="442620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70560" cy="6206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70560" cy="6206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149120" y="1767960"/>
            <a:ext cx="7778880" cy="62067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149120" y="1767960"/>
            <a:ext cx="7778880" cy="6206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70560" cy="620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70560" cy="6206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6200" cy="6206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200" cy="6206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68360" y="0"/>
            <a:ext cx="907056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620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280" y="5010120"/>
            <a:ext cx="442620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200" cy="6206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70560" cy="620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6200" cy="6206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20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1240" y="5010120"/>
            <a:ext cx="442620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620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20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280" y="5010120"/>
            <a:ext cx="907056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7056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280" y="5010120"/>
            <a:ext cx="907056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620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20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1240" y="5010120"/>
            <a:ext cx="442620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280" y="5010120"/>
            <a:ext cx="442620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70560" cy="6206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70560" cy="6206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149120" y="1767960"/>
            <a:ext cx="7778880" cy="62067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149120" y="1767960"/>
            <a:ext cx="7778880" cy="6206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70560" cy="6206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6200" cy="6206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200" cy="6206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68360" y="0"/>
            <a:ext cx="907056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620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5010120"/>
            <a:ext cx="442620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200" cy="6206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6200" cy="6206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20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240" y="5010120"/>
            <a:ext cx="442620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620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20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5010120"/>
            <a:ext cx="9070560" cy="296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57960" cy="124884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57960" cy="497628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32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32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280" y="6886440"/>
            <a:ext cx="2334960" cy="50760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82400" cy="50760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6280" y="6886440"/>
            <a:ext cx="2334960" cy="50760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70560" cy="62067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32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32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280" y="6886440"/>
            <a:ext cx="2334960" cy="50760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82400" cy="50760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6280" y="6886440"/>
            <a:ext cx="2334960" cy="50760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68360" y="0"/>
            <a:ext cx="9070560" cy="67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/>
          <a:p>
            <a:pPr algn="ctr">
              <a:lnSpc>
                <a:spcPct val="93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Сургуулийн </a:t>
            </a:r>
            <a:endParaRPr/>
          </a:p>
          <a:p>
            <a:pPr algn="ctr">
              <a:lnSpc>
                <a:spcPct val="93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мэдээллийн систем </a:t>
            </a:r>
            <a:endParaRPr/>
          </a:p>
          <a:p>
            <a:pPr algn="ctr">
              <a:lnSpc>
                <a:spcPct val="93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(ERP хандлага)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93000"/>
              </a:lnSpc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С.Ууганбаяр</a:t>
            </a:r>
            <a:endParaRPr/>
          </a:p>
          <a:p>
            <a:pPr algn="ctr">
              <a:lnSpc>
                <a:spcPct val="93000"/>
              </a:lnSpc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© 2010.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68360" y="46080"/>
            <a:ext cx="9070560" cy="1171080"/>
          </a:xfrm>
          <a:prstGeom prst="rect">
            <a:avLst/>
          </a:prstGeom>
          <a:noFill/>
          <a:ln>
            <a:noFill/>
          </a:ln>
        </p:spPr>
        <p:txBody>
          <a:bodyPr lIns="0" rIns="0" tIns="38880" bIns="0" anchor="ctr"/>
          <a:p>
            <a:pPr algn="ctr">
              <a:lnSpc>
                <a:spcPct val="93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Сургалтын хөтөлбөр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503280" y="1768320"/>
            <a:ext cx="9070560" cy="49035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Мэргэжлийн тодорхойлолт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Мэргэжлийн нэр, боловсролын яамнаас баталсан индекс, код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Мэргэжил олгох хөтөлбөрүүд (ихэнхдээ 1 хөтөлбөр)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Сургалтын хөтөлбөр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Мэргэжил, боловсролын зэрэг, суралцах хэлбэр, нийт кредит, суралцах хугацаа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Хөтөлбөрийн дэлгэрэнгүй (хичээлүүдийн хувиарлалт)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38880" bIns="0" anchor="ctr"/>
          <a:p>
            <a:pPr algn="ctr">
              <a:lnSpc>
                <a:spcPct val="93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Сургалт төлөвлөлт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503280" y="1768320"/>
            <a:ext cx="9070560" cy="48985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Тухайн улиралд явагдах сургалтуудаа (хичээл) төлөвлөнө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Улирал, групп (анги), хичээл, заах багш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Хялбар ажиллагаатай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Улирал эхлэх бүрт мэдээллийг давтах шаардлагагүй, сургалтын хөтөлбөрийг загвар болгон ашиглана</a:t>
            </a:r>
            <a:endParaRPr/>
          </a:p>
          <a:p>
            <a:pPr>
              <a:lnSpc>
                <a:spcPct val="93000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68360" y="46080"/>
            <a:ext cx="9070560" cy="1171080"/>
          </a:xfrm>
          <a:prstGeom prst="rect">
            <a:avLst/>
          </a:prstGeom>
          <a:noFill/>
          <a:ln>
            <a:noFill/>
          </a:ln>
        </p:spPr>
        <p:txBody>
          <a:bodyPr lIns="0" rIns="0" tIns="38880" bIns="0" anchor="ctr"/>
          <a:p>
            <a:pPr algn="ctr">
              <a:lnSpc>
                <a:spcPct val="93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Оюутан, суралцагчийн бүртгэл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503280" y="1768320"/>
            <a:ext cx="9070560" cy="56732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Суралцагчийн мэдээлэл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Суралцаж байгаа мэргэжил, мэргэшил, анги/групп, хувийн мэдээлэл, хаягын мэдээлэл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Элсэлтийн мэдээлэл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Төгссөн дунд сургууль, эслэхийн өмнөх ажил/сургууль, 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Суралцсан түүх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5000"/>
              <a:buFont typeface="Arial"/>
              <a:buChar char="•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Өнгөрсөн жил бүрээр суралцагчийн түүхийг харна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Сурлага (сурлагын дэвтэр)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Ар гэр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Ар гэрийн байдал, холбоо барих хүмүүс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Нэмэлт мэдээлэл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68360" y="44280"/>
            <a:ext cx="9069120" cy="116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Харилцагчийн менежмент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503280" y="1768320"/>
            <a:ext cx="9069120" cy="49874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 indent="673200">
              <a:lnSpc>
                <a:spcPct val="93000"/>
              </a:lnSpc>
              <a:buSzPct val="98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ERP системийн зүгээс харвал </a:t>
            </a:r>
            <a:r>
              <a:rPr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Оюутан, оюутны эцэг, эх бол харилцагч</a:t>
            </a:r>
            <a:endParaRPr/>
          </a:p>
          <a:p>
            <a:pPr lvl="1" marL="914400" indent="558720">
              <a:lnSpc>
                <a:spcPct val="93000"/>
              </a:lnSpc>
              <a:buSzPct val="101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Автомат и-мэйл мэдэгдлүүд</a:t>
            </a:r>
            <a:endParaRPr/>
          </a:p>
          <a:p>
            <a:pPr lvl="1" marL="914400" indent="558720">
              <a:lnSpc>
                <a:spcPct val="93000"/>
              </a:lnSpc>
              <a:buSzPct val="101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Гомдол, саналын бүртгэл</a:t>
            </a:r>
            <a:endParaRPr/>
          </a:p>
          <a:p>
            <a:pPr lvl="1" marL="914400" indent="558720">
              <a:lnSpc>
                <a:spcPct val="93000"/>
              </a:lnSpc>
              <a:buSzPct val="101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Үйл явдлуудын календарь</a:t>
            </a:r>
            <a:endParaRPr/>
          </a:p>
          <a:p>
            <a:pPr lvl="1" marL="914400" indent="558720">
              <a:lnSpc>
                <a:spcPct val="93000"/>
              </a:lnSpc>
              <a:buSzPct val="101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Төлбөрийн менежмент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68360" y="46080"/>
            <a:ext cx="9070560" cy="1171080"/>
          </a:xfrm>
          <a:prstGeom prst="rect">
            <a:avLst/>
          </a:prstGeom>
          <a:noFill/>
          <a:ln>
            <a:noFill/>
          </a:ln>
        </p:spPr>
        <p:txBody>
          <a:bodyPr lIns="0" rIns="0" tIns="38880" bIns="0" anchor="ctr"/>
          <a:p>
            <a:pPr algn="ctr">
              <a:lnSpc>
                <a:spcPct val="93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Оюутан бүртгэх дэлгэц</a:t>
            </a:r>
            <a:endParaRPr/>
          </a:p>
        </p:txBody>
      </p:sp>
      <p:pic>
        <p:nvPicPr>
          <p:cNvPr id="109" name="Shape 144" descr=""/>
          <p:cNvPicPr/>
          <p:nvPr/>
        </p:nvPicPr>
        <p:blipFill>
          <a:blip r:embed="rId2"/>
          <a:stretch/>
        </p:blipFill>
        <p:spPr>
          <a:xfrm>
            <a:off x="407880" y="1227240"/>
            <a:ext cx="9143640" cy="61718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38880" bIns="0" anchor="ctr"/>
          <a:p>
            <a:pPr algn="ctr">
              <a:lnSpc>
                <a:spcPct val="93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Дүнгийн журнал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Дүнг баталгаажуулах процесс (workflow)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Сургалтын менежер ноорог журнал үүсгэнэ → Багш дүнг оруулна → Сургалтын менежер батлана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Хичээлийн дүн, шалгалтын дүн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68360" y="46080"/>
            <a:ext cx="9070560" cy="1171080"/>
          </a:xfrm>
          <a:prstGeom prst="rect">
            <a:avLst/>
          </a:prstGeom>
          <a:noFill/>
          <a:ln>
            <a:noFill/>
          </a:ln>
        </p:spPr>
        <p:txBody>
          <a:bodyPr lIns="0" rIns="0" tIns="38880" bIns="0" anchor="ctr"/>
          <a:p>
            <a:pPr algn="ctr">
              <a:lnSpc>
                <a:spcPct val="93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Төгсөлт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503280" y="1768320"/>
            <a:ext cx="9070560" cy="48985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Төгсөгчийн мэдээллийг бүртгэх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Дипломын дугаар, төгсөлтийн ажил, үнэлгээ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Диплом, гэрчилгээний хавсралт хэвлэх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Дипломын бүртгэл, дугаараар хайлт хийх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68360" y="46080"/>
            <a:ext cx="9070560" cy="1171080"/>
          </a:xfrm>
          <a:prstGeom prst="rect">
            <a:avLst/>
          </a:prstGeom>
          <a:noFill/>
          <a:ln>
            <a:noFill/>
          </a:ln>
        </p:spPr>
        <p:txBody>
          <a:bodyPr lIns="0" rIns="0" tIns="38880" bIns="0" anchor="ctr"/>
          <a:p>
            <a:pPr algn="ctr">
              <a:lnSpc>
                <a:spcPct val="93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Тайлангууд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503280" y="1768320"/>
            <a:ext cx="9070560" cy="52779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Тайлангийн дизайныг OpenOffice, MS Word зэрэг хэрэглээний програм дээр хийдэг учраас маш хялбар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Боловсролын яаманд шаардлагатай ДБ1-ДБ12 тайлангууд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Оюутны (сурагч) тодорхойлолт, сурлагын тодорхойлолт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Диплом, үнэмлэхийн хавсралт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68360" y="44280"/>
            <a:ext cx="9065880" cy="116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Удирлагын тайлан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503280" y="1768320"/>
            <a:ext cx="9065880" cy="49845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 indent="673200">
              <a:lnSpc>
                <a:spcPct val="93000"/>
              </a:lnSpc>
              <a:buSzPct val="98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Сургалтын менежер болон сургуулийн удирлагад зориулсан мэдээлэл, индикаторуудыг агуулсан Dashboard-тай</a:t>
            </a:r>
            <a:endParaRPr/>
          </a:p>
          <a:p>
            <a:pPr lvl="1" marL="914400" indent="558720">
              <a:lnSpc>
                <a:spcPct val="93000"/>
              </a:lnSpc>
              <a:buSzPct val="101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сурлагын амжилт чанар, онц сурагчид, муучууд, таслалт</a:t>
            </a:r>
            <a:endParaRPr/>
          </a:p>
          <a:p>
            <a:pPr indent="673200">
              <a:lnSpc>
                <a:spcPct val="93000"/>
              </a:lnSpc>
              <a:buSzPct val="98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Менежментэд зориулсан бусад Dashboard, аналитик тайлангууд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68360" y="44280"/>
            <a:ext cx="9064440" cy="116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Нээлттэй интерфэйстэй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503280" y="1768320"/>
            <a:ext cx="9064440" cy="49827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 indent="673200">
              <a:lnSpc>
                <a:spcPct val="93000"/>
              </a:lnSpc>
              <a:buSzPct val="98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Бусад дотоод програм хангамжуудад нээлттэй интерфэйстэй</a:t>
            </a:r>
            <a:endParaRPr/>
          </a:p>
          <a:p>
            <a:pPr lvl="1" marL="914400" indent="558720">
              <a:lnSpc>
                <a:spcPct val="93000"/>
              </a:lnSpc>
              <a:buSzPct val="101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Гар утас, мобайль төхөөрөмжүүд ашиглан хичээл, сургалтын чанарт оюутан, суралцагч эцэг эхчүүд үнэлгээ өгч болно</a:t>
            </a:r>
            <a:endParaRPr/>
          </a:p>
          <a:p>
            <a:pPr lvl="1" marL="914400" indent="558720">
              <a:lnSpc>
                <a:spcPct val="93000"/>
              </a:lnSpc>
              <a:buSzPct val="101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Бусад нээлттэй API бүхий програм, компонентуудтай холбон ашиглах боломжтой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38880" bIns="0" anchor="ctr"/>
          <a:p>
            <a:pPr algn="ctr">
              <a:lnSpc>
                <a:spcPct val="93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Агуулга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3280" y="1768320"/>
            <a:ext cx="9070560" cy="62067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OpenERP-н товч танилцуулга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Сургуулийн модуль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Модулийн тохиргоо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Хэрэглээ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Боломжууд</a:t>
            </a:r>
            <a:endParaRPr/>
          </a:p>
          <a:p>
            <a:pPr lvl="1" marL="569880" indent="281160">
              <a:lnSpc>
                <a:spcPct val="93000"/>
              </a:lnSpc>
              <a:buSzPct val="101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Багш/ажилчдын бүртгэл</a:t>
            </a:r>
            <a:endParaRPr/>
          </a:p>
          <a:p>
            <a:pPr lvl="1" marL="569880" indent="281160">
              <a:lnSpc>
                <a:spcPct val="93000"/>
              </a:lnSpc>
              <a:buSzPct val="101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Сургалт төлөвлөлт</a:t>
            </a:r>
            <a:endParaRPr/>
          </a:p>
          <a:p>
            <a:pPr lvl="1" marL="569880" indent="281160">
              <a:lnSpc>
                <a:spcPct val="93000"/>
              </a:lnSpc>
              <a:buSzPct val="101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Оюутны бүртгэл</a:t>
            </a:r>
            <a:endParaRPr/>
          </a:p>
          <a:p>
            <a:pPr lvl="1" marL="569880" indent="281160">
              <a:lnSpc>
                <a:spcPct val="93000"/>
              </a:lnSpc>
              <a:buSzPct val="101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Дүн хөтлөлт</a:t>
            </a:r>
            <a:endParaRPr/>
          </a:p>
          <a:p>
            <a:pPr lvl="1" marL="569880" indent="281160">
              <a:lnSpc>
                <a:spcPct val="93000"/>
              </a:lnSpc>
              <a:buSzPct val="101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Тайлан</a:t>
            </a:r>
            <a:endParaRPr/>
          </a:p>
          <a:p>
            <a:pPr lvl="1" marL="569880" indent="281160">
              <a:lnSpc>
                <a:spcPct val="93000"/>
              </a:lnSpc>
              <a:buSzPct val="101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Удирдлагын мэдээлэл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68360" y="46080"/>
            <a:ext cx="9070560" cy="1171080"/>
          </a:xfrm>
          <a:prstGeom prst="rect">
            <a:avLst/>
          </a:prstGeom>
          <a:noFill/>
          <a:ln>
            <a:noFill/>
          </a:ln>
        </p:spPr>
        <p:txBody>
          <a:bodyPr lIns="0" rIns="0" tIns="38880" bIns="0" anchor="ctr"/>
          <a:p>
            <a:pPr algn="ctr">
              <a:lnSpc>
                <a:spcPct val="93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Хураангуй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503280" y="1768320"/>
            <a:ext cx="9070560" cy="48985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ERP суурьтай сургуулийн мэдээллийн систем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Байгууллагын үйл ажиллагааны бүхий л хэрэгцээг хангах өргөн хүрээтэй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ERP системийн олон боломжуудыг ашиглана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Нээлттэй эх код дээр суурилсан учраас зардал багатай (төрийн сургуулиудад тохирох хандлага)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38880" bIns="0" anchor="ctr"/>
          <a:p>
            <a:pPr algn="ctr">
              <a:lnSpc>
                <a:spcPct val="93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OpenERP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3280" y="1768320"/>
            <a:ext cx="9070560" cy="91166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OpenERP нь тэргүүлэгч ERP системүүдийн нэгд тооцогддог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2002 онд Белгид эхлэл нь тавигдсан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Янз бүрийн хэрэгцээнд зориулагдсан 500 гариу модулиуд бий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30 гариу оронд харилцагчдын сүлжээтэй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Европын орнуудад хэрэглээ нь нэлээд түгсэн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Орчин үеийн програм хангамжийн архитектуртай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Клиент/Сервер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Вэб браузер болон дэсктоп програмаар сервер рүү хандаж ашиглана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Хөгжүүлэлтийн процесс нь бүрэн нээлттэй явагддаг (Open source)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XML-RPC, NET-RPC зэрэг стандарт протоколуудаар бусад системүүдтэй холбогдон ажиллах чадвартай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68360" y="44280"/>
            <a:ext cx="9069120" cy="116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OpenERP архитектур</a:t>
            </a:r>
            <a:endParaRPr/>
          </a:p>
        </p:txBody>
      </p:sp>
      <p:pic>
        <p:nvPicPr>
          <p:cNvPr id="89" name="Shape 64" descr=""/>
          <p:cNvPicPr/>
          <p:nvPr/>
        </p:nvPicPr>
        <p:blipFill>
          <a:blip r:embed="rId2"/>
          <a:stretch/>
        </p:blipFill>
        <p:spPr>
          <a:xfrm>
            <a:off x="1305000" y="1465200"/>
            <a:ext cx="7467120" cy="462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3280" y="345960"/>
            <a:ext cx="9070560" cy="1171080"/>
          </a:xfrm>
          <a:prstGeom prst="rect">
            <a:avLst/>
          </a:prstGeom>
          <a:noFill/>
          <a:ln>
            <a:noFill/>
          </a:ln>
        </p:spPr>
        <p:txBody>
          <a:bodyPr lIns="0" rIns="0" tIns="38880" bIns="0" anchor="ctr"/>
          <a:p>
            <a:pPr algn="ctr">
              <a:lnSpc>
                <a:spcPct val="93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Сургуулийн модуль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3280" y="1768320"/>
            <a:ext cx="9070560" cy="726228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OpenERP системийн нэг модуль байдлаар зохиомжлогдсон. 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ERP + Open Source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Бусад ERP модулиудтай нягт уялдаатай 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5000"/>
              <a:buFont typeface="Arial"/>
              <a:buChar char="•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Харилцагч, Санхүү бүртгэл, Хүний нөөц, Цалин хөлс, Баримт контентын менежмент гэх мэт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Хичээлийн жил, улирал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Сургалтын төлөвлөлт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Багш, ажилчдын бүртгэл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Оюутны бүртгэл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Дүн, сурлагын мэдээлэл хөтлөлт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Тайлангууд (ДБ1-ДБ12), диплом, гэрчилгээ, тодорхойлолтууд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68360" y="44280"/>
            <a:ext cx="9065880" cy="116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Хэрэглээ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3280" y="1768320"/>
            <a:ext cx="9065880" cy="49845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 indent="673200">
              <a:lnSpc>
                <a:spcPct val="93000"/>
              </a:lnSpc>
              <a:buSzPct val="98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Эрэл дунд сургууль</a:t>
            </a:r>
            <a:endParaRPr/>
          </a:p>
          <a:p>
            <a:pPr lvl="1" marL="914400" indent="558720">
              <a:lnSpc>
                <a:spcPct val="93000"/>
              </a:lnSpc>
              <a:buSzPct val="101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Вэбэд суурилсан систем</a:t>
            </a:r>
            <a:endParaRPr/>
          </a:p>
          <a:p>
            <a:pPr lvl="1" marL="914400" indent="558720">
              <a:lnSpc>
                <a:spcPct val="93000"/>
              </a:lnSpc>
              <a:buSzPct val="101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Moodle програмтай нэгтгэж ашиглаж байгаа</a:t>
            </a:r>
            <a:endParaRPr/>
          </a:p>
          <a:p>
            <a:pPr indent="673200">
              <a:lnSpc>
                <a:spcPct val="93000"/>
              </a:lnSpc>
              <a:buSzPct val="98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 Мэргэжлийн сургууль</a:t>
            </a:r>
            <a:endParaRPr/>
          </a:p>
          <a:p>
            <a:pPr lvl="1" marL="914400" indent="558720">
              <a:lnSpc>
                <a:spcPct val="93000"/>
              </a:lnSpc>
              <a:buSzPct val="101000"/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SchoolERP хувилбарыг туршиж зүгшрүүлж байна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68360" y="46080"/>
            <a:ext cx="9070560" cy="1171080"/>
          </a:xfrm>
          <a:prstGeom prst="rect">
            <a:avLst/>
          </a:prstGeom>
          <a:noFill/>
          <a:ln>
            <a:noFill/>
          </a:ln>
        </p:spPr>
        <p:txBody>
          <a:bodyPr lIns="0" rIns="0" tIns="38880" bIns="0" anchor="ctr"/>
          <a:p>
            <a:pPr algn="ctr">
              <a:lnSpc>
                <a:spcPct val="93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Модулийн тохиргоо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347840"/>
            <a:ext cx="9070560" cy="59670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Модулийн тохиргоог зөв хийх нь чухал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Тохируулах зүйлс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5000"/>
              <a:buFont typeface="Arial"/>
              <a:buChar char="•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Сургуулийн ерөнхий мэдээлэл, үнэлгээний систем, хичээлийн жил, улирал, хичээллэх цагийн хувиарь, анги танхим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Бусад ERP модулиудыг ашиглах тохиолдолд нэмэлт тохиргоонууд хийгдэнэ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5000"/>
              <a:buFont typeface="Arial"/>
              <a:buChar char="•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Үйлчилгээ: сургалтын болон нэмэлт үйлчилгээнүүд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5000"/>
              <a:buFont typeface="Arial"/>
              <a:buChar char="•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Санхүү бүртгэл: сургалтын төлбөрийн нэхэмжлэл, төлбөр төлөлт, авлага өглөгийн сануулга, санхүү бүртгэлийн тайлангууд, цалин хөлс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5000"/>
              <a:buFont typeface="Arial"/>
              <a:buChar char="•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Хүний нөөц: сургуулийн бүтэц зохион байгуулалт, албан тушаалууд, ажлын цагын хуваарь, амралтын менежмент</a:t>
            </a:r>
            <a:endParaRPr/>
          </a:p>
          <a:p>
            <a:pPr>
              <a:lnSpc>
                <a:spcPct val="93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68360" y="46080"/>
            <a:ext cx="9070560" cy="1171080"/>
          </a:xfrm>
          <a:prstGeom prst="rect">
            <a:avLst/>
          </a:prstGeom>
          <a:noFill/>
          <a:ln>
            <a:noFill/>
          </a:ln>
        </p:spPr>
        <p:txBody>
          <a:bodyPr lIns="0" rIns="0" tIns="38880" bIns="0" anchor="ctr"/>
          <a:p>
            <a:pPr algn="ctr">
              <a:lnSpc>
                <a:spcPct val="93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Тохиргоо дэлгэц</a:t>
            </a:r>
            <a:endParaRPr/>
          </a:p>
        </p:txBody>
      </p:sp>
      <p:pic>
        <p:nvPicPr>
          <p:cNvPr id="97" name="Shape 96" descr=""/>
          <p:cNvPicPr/>
          <p:nvPr/>
        </p:nvPicPr>
        <p:blipFill>
          <a:blip r:embed="rId2"/>
          <a:stretch/>
        </p:blipFill>
        <p:spPr>
          <a:xfrm>
            <a:off x="685800" y="1143000"/>
            <a:ext cx="8486280" cy="62146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68360" y="46080"/>
            <a:ext cx="9070560" cy="1171080"/>
          </a:xfrm>
          <a:prstGeom prst="rect">
            <a:avLst/>
          </a:prstGeom>
          <a:noFill/>
          <a:ln>
            <a:noFill/>
          </a:ln>
        </p:spPr>
        <p:txBody>
          <a:bodyPr lIns="0" rIns="0" tIns="38880" bIns="0" anchor="ctr"/>
          <a:p>
            <a:pPr algn="ctr">
              <a:lnSpc>
                <a:spcPct val="93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Багш, ажилчдын бүртгэл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503280" y="1768320"/>
            <a:ext cx="9070560" cy="48985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ERP системийн зүгээс харвал </a:t>
            </a:r>
            <a:r>
              <a:rPr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Багш бол ажилтан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5000"/>
              <a:buFont typeface="Arial"/>
              <a:buChar char="•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Алба хэлтэсийн харъяалал, албан тушаал, ажлын цагын хувиарь, ирц бүртгэл, цалин хөлс, амралт, ур чадвар, туршлага, ажлын бүтээмж, холбоо барих хаяг, нийгмийн статус</a:t>
            </a:r>
            <a:endParaRPr/>
          </a:p>
          <a:p>
            <a:pPr marL="104760" indent="314280">
              <a:lnSpc>
                <a:spcPct val="93000"/>
              </a:lnSpc>
              <a:buClr>
                <a:srgbClr val="0066cc"/>
              </a:buClr>
              <a:buSzPct val="44000"/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Нэмэлт: багштай холбоотой тусгай мэдээллүүд</a:t>
            </a:r>
            <a:endParaRPr/>
          </a:p>
          <a:p>
            <a:pPr lvl="1" marL="569880" indent="281160">
              <a:lnSpc>
                <a:spcPct val="93000"/>
              </a:lnSpc>
              <a:buClr>
                <a:srgbClr val="0066cc"/>
              </a:buClr>
              <a:buSzPct val="45000"/>
              <a:buFont typeface="Arial"/>
              <a:buChar char="•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Мэргэжил, эрдмийн зэрэг, багшийн зэрэглэл, сургуульд ажилласан жил, хариуцаж байгаа сургалтууд, амжилт бүтээл</a:t>
            </a:r>
            <a:endParaRPr/>
          </a:p>
          <a:p>
            <a:pPr>
              <a:lnSpc>
                <a:spcPct val="93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LibreOffice/5.0.2.2$Linux_X86_64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2015-12-03T09:42:03Z</dcterms:modified>
  <cp:revision>1</cp:revision>
</cp:coreProperties>
</file>