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Ubuntu"/>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Yusuf Hadiwinata Sutandar"/>
  <p:cmAuthor clrIdx="1" id="1" initials="" lastIdx="3" name="Nur Ham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Ubuntu-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8-24T12:35:50.289">
    <p:pos x="6000" y="0"/>
    <p:text>Mim ini presentasi buat durasi berapa lama?</p:text>
  </p:cm>
  <p:cm authorId="1" idx="1" dt="2021-08-24T12:22:03.751">
    <p:pos x="6000" y="0"/>
    <p:text>45 menit Om</p:text>
  </p:cm>
  <p:cm authorId="0" idx="2" dt="2021-08-24T12:22:43.590">
    <p:pos x="6000" y="0"/>
    <p:text>demo nya berapa lama?</p:text>
  </p:cm>
  <p:cm authorId="1" idx="2" dt="2021-08-24T12:23:04.197">
    <p:pos x="6000" y="0"/>
    <p:text>demo nya simple Om gak sampai 5 menit. Om</p:text>
  </p:cm>
  <p:cm authorId="0" idx="3" dt="2021-08-24T12:26:40.572">
    <p:pos x="6000" y="0"/>
    <p:text>klo gitu materi dirimu kurang mim, slide nya bisa di tambah ya</p:text>
  </p:cm>
  <p:cm authorId="1" idx="3" dt="2021-08-24T12:26:57.557">
    <p:pos x="6000" y="0"/>
    <p:text>Siap Om</p:text>
  </p:cm>
  <p:cm authorId="0" idx="4" dt="2021-08-24T12:35:50.289">
    <p:pos x="6000" y="0"/>
    <p:text>Yusuf Hadiwinata Sutandar, [24.08.21 19:35]
acuan gampagnya, setiap presentasi baiknya mengandung
Who, What, Where, When, Why &amp; How❓
Yusuf Hadiwinata Sutandar, [24.08.21 19:35]
who is patch management
Yusuf Hadiwinata Sutandar, [24.08.21 19:35]
what is patch management
Yusuf Hadiwinata Sutandar, [24.08.21 19:35]
where we need patch management
Yusuf Hadiwinata Sutandar, [24.08.21 19:35]
why we need patch management
Yusuf Hadiwinata Sutandar, [24.08.21 19:35]
how to use patch management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fe42a939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fe42a939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b291114c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b291114c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7667ebc6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7667ebc6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b291114c4_8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b291114c4_8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b291114c4_8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b291114c4_8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7667ebc6b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7667ebc6b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6fe42a93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6fe42a93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b291114c4_8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b291114c4_8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b291114c4_8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b291114c4_8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a071d4d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a071d4d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7162bb31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7162bb3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b291114c4_8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b291114c4_8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7667ebc6b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7667ebc6b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6fe42a93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6fe42a93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7162bb31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7162bb31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fe42a93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fe42a93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6fe42a93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6fe42a93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b291114c4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b291114c4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291114c4_8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b291114c4_8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b291114c4_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b291114c4_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fe42a93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fe42a93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6fe42a93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6fe42a93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hyperlink" Target="https://ubuntu.com/tutorials/getting-started-with-kubernetes-ha#1-overview" TargetMode="External"/><Relationship Id="rId5" Type="http://schemas.openxmlformats.org/officeDocument/2006/relationships/hyperlink" Target="https://thenewstack.io/deploy-a-kubernetes-desktop-cluster-with-ubuntu-multipas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multipass.run/download/window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s://multipass.run/download/mac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hyperlink" Target="https://multipass.run/docs/using-libvirt" TargetMode="External"/><Relationship Id="rId5" Type="http://schemas.openxmlformats.org/officeDocument/2006/relationships/hyperlink" Target="https://multipass.run/docs/using-virtualbox-in-multipass-windows" TargetMode="External"/><Relationship Id="rId6" Type="http://schemas.openxmlformats.org/officeDocument/2006/relationships/hyperlink" Target="https://multipass.run/docs/using-virtualbox-in-multipass-maco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76725"/>
            <a:ext cx="8520600" cy="165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ko" sz="3000">
                <a:solidFill>
                  <a:schemeClr val="lt1"/>
                </a:solidFill>
                <a:latin typeface="Ubuntu"/>
                <a:ea typeface="Ubuntu"/>
                <a:cs typeface="Ubuntu"/>
                <a:sym typeface="Ubuntu"/>
              </a:rPr>
              <a:t>Private Lab Virtualization Using Multipass and </a:t>
            </a:r>
            <a:endParaRPr sz="3000">
              <a:solidFill>
                <a:schemeClr val="lt1"/>
              </a:solidFill>
              <a:latin typeface="Ubuntu"/>
              <a:ea typeface="Ubuntu"/>
              <a:cs typeface="Ubuntu"/>
              <a:sym typeface="Ubuntu"/>
            </a:endParaRPr>
          </a:p>
          <a:p>
            <a:pPr indent="0" lvl="0" marL="0" rtl="0" algn="l">
              <a:spcBef>
                <a:spcPts val="0"/>
              </a:spcBef>
              <a:spcAft>
                <a:spcPts val="0"/>
              </a:spcAft>
              <a:buSzPts val="990"/>
              <a:buNone/>
            </a:pPr>
            <a:r>
              <a:rPr lang="ko" sz="3000">
                <a:solidFill>
                  <a:schemeClr val="lt1"/>
                </a:solidFill>
                <a:latin typeface="Ubuntu"/>
                <a:ea typeface="Ubuntu"/>
                <a:cs typeface="Ubuntu"/>
                <a:sym typeface="Ubuntu"/>
              </a:rPr>
              <a:t>Deploy Apps web-based on Ubuntu Server.</a:t>
            </a:r>
            <a:endParaRPr sz="3000">
              <a:solidFill>
                <a:schemeClr val="lt1"/>
              </a:solidFill>
              <a:latin typeface="Ubuntu"/>
              <a:ea typeface="Ubuntu"/>
              <a:cs typeface="Ubuntu"/>
              <a:sym typeface="Ubuntu"/>
            </a:endParaRPr>
          </a:p>
        </p:txBody>
      </p:sp>
      <p:sp>
        <p:nvSpPr>
          <p:cNvPr id="55" name="Google Shape;55;p13"/>
          <p:cNvSpPr txBox="1"/>
          <p:nvPr>
            <p:ph idx="1" type="subTitle"/>
          </p:nvPr>
        </p:nvSpPr>
        <p:spPr>
          <a:xfrm>
            <a:off x="367250" y="321802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ko" sz="1800">
                <a:solidFill>
                  <a:schemeClr val="lt1"/>
                </a:solidFill>
                <a:latin typeface="Ubuntu"/>
                <a:ea typeface="Ubuntu"/>
                <a:cs typeface="Ubuntu"/>
                <a:sym typeface="Ubuntu"/>
              </a:rPr>
              <a:t>Nur Hamim </a:t>
            </a:r>
            <a:br>
              <a:rPr lang="ko" sz="1800">
                <a:solidFill>
                  <a:schemeClr val="lt1"/>
                </a:solidFill>
                <a:latin typeface="Ubuntu"/>
                <a:ea typeface="Ubuntu"/>
                <a:cs typeface="Ubuntu"/>
                <a:sym typeface="Ubuntu"/>
              </a:rPr>
            </a:br>
            <a:endParaRPr sz="1800">
              <a:solidFill>
                <a:schemeClr val="lt1"/>
              </a:solidFill>
              <a:latin typeface="Ubuntu"/>
              <a:ea typeface="Ubuntu"/>
              <a:cs typeface="Ubuntu"/>
              <a:sym typeface="Ubuntu"/>
            </a:endParaRPr>
          </a:p>
          <a:p>
            <a:pPr indent="0" lvl="0" marL="0" rtl="0" algn="l">
              <a:lnSpc>
                <a:spcPct val="115000"/>
              </a:lnSpc>
              <a:spcBef>
                <a:spcPts val="0"/>
              </a:spcBef>
              <a:spcAft>
                <a:spcPts val="0"/>
              </a:spcAft>
              <a:buNone/>
            </a:pPr>
            <a:r>
              <a:rPr lang="ko" sz="1800">
                <a:solidFill>
                  <a:schemeClr val="lt1"/>
                </a:solidFill>
                <a:latin typeface="Ubuntu"/>
                <a:ea typeface="Ubuntu"/>
                <a:cs typeface="Ubuntu"/>
                <a:sym typeface="Ubuntu"/>
              </a:rPr>
              <a:t>Product Operation Support</a:t>
            </a:r>
            <a:endParaRPr sz="1800">
              <a:solidFill>
                <a:schemeClr val="lt1"/>
              </a:solidFill>
              <a:latin typeface="Ubuntu"/>
              <a:ea typeface="Ubuntu"/>
              <a:cs typeface="Ubuntu"/>
              <a:sym typeface="Ubuntu"/>
            </a:endParaRPr>
          </a:p>
          <a:p>
            <a:pPr indent="0" lvl="0" marL="0" rtl="0" algn="l">
              <a:lnSpc>
                <a:spcPct val="115000"/>
              </a:lnSpc>
              <a:spcBef>
                <a:spcPts val="0"/>
              </a:spcBef>
              <a:spcAft>
                <a:spcPts val="0"/>
              </a:spcAft>
              <a:buNone/>
            </a:pPr>
            <a:r>
              <a:rPr lang="ko" sz="1800">
                <a:solidFill>
                  <a:schemeClr val="lt1"/>
                </a:solidFill>
                <a:latin typeface="Ubuntu"/>
                <a:ea typeface="Ubuntu"/>
                <a:cs typeface="Ubuntu"/>
                <a:sym typeface="Ubuntu"/>
              </a:rPr>
              <a:t>PT Biznet GIO Nusantara</a:t>
            </a:r>
            <a:endParaRPr sz="1800">
              <a:solidFill>
                <a:schemeClr val="lt1"/>
              </a:solidFill>
              <a:latin typeface="Ubuntu"/>
              <a:ea typeface="Ubuntu"/>
              <a:cs typeface="Ubuntu"/>
              <a:sym typeface="Ubuntu"/>
            </a:endParaRPr>
          </a:p>
        </p:txBody>
      </p:sp>
      <p:pic>
        <p:nvPicPr>
          <p:cNvPr id="56" name="Google Shape;56;p13"/>
          <p:cNvPicPr preferRelativeResize="0"/>
          <p:nvPr/>
        </p:nvPicPr>
        <p:blipFill rotWithShape="1">
          <a:blip r:embed="rId4">
            <a:alphaModFix/>
          </a:blip>
          <a:srcRect b="26189" l="4038" r="4167" t="15701"/>
          <a:stretch/>
        </p:blipFill>
        <p:spPr>
          <a:xfrm>
            <a:off x="311700" y="658875"/>
            <a:ext cx="3300726" cy="525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ph type="title"/>
          </p:nvPr>
        </p:nvSpPr>
        <p:spPr>
          <a:xfrm>
            <a:off x="612825" y="376675"/>
            <a:ext cx="6245100" cy="55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Multipass for Kubernetes Cluster</a:t>
            </a:r>
            <a:endParaRPr b="1" sz="3000">
              <a:solidFill>
                <a:srgbClr val="33473C"/>
              </a:solidFill>
              <a:latin typeface="Ubuntu"/>
              <a:ea typeface="Ubuntu"/>
              <a:cs typeface="Ubuntu"/>
              <a:sym typeface="Ubuntu"/>
            </a:endParaRPr>
          </a:p>
        </p:txBody>
      </p:sp>
      <p:pic>
        <p:nvPicPr>
          <p:cNvPr id="146" name="Google Shape;146;p22"/>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47" name="Google Shape;147;p22"/>
          <p:cNvSpPr/>
          <p:nvPr/>
        </p:nvSpPr>
        <p:spPr>
          <a:xfrm>
            <a:off x="715125" y="1221025"/>
            <a:ext cx="7404300" cy="22569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SzPts val="1100"/>
              <a:buNone/>
            </a:pPr>
            <a:r>
              <a:rPr lang="ko" sz="2000">
                <a:solidFill>
                  <a:srgbClr val="33473C"/>
                </a:solidFill>
                <a:latin typeface="Ubuntu"/>
                <a:ea typeface="Ubuntu"/>
                <a:cs typeface="Ubuntu"/>
                <a:sym typeface="Ubuntu"/>
              </a:rPr>
              <a:t>Multipass offers a nice fast alternative to Docker. Multipass easily running cluster k3s and k8s.</a:t>
            </a:r>
            <a:br>
              <a:rPr lang="ko" sz="2000">
                <a:solidFill>
                  <a:srgbClr val="33473C"/>
                </a:solidFill>
                <a:latin typeface="Ubuntu"/>
                <a:ea typeface="Ubuntu"/>
                <a:cs typeface="Ubuntu"/>
                <a:sym typeface="Ubuntu"/>
              </a:rPr>
            </a:b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Because, Multipass supports metadata for cloud-init - basically, you can create a config file to set up users and groups and even run arbitrary setup code.</a:t>
            </a:r>
            <a:endParaRPr sz="2000">
              <a:solidFill>
                <a:srgbClr val="33473C"/>
              </a:solidFill>
              <a:latin typeface="Ubuntu"/>
              <a:ea typeface="Ubuntu"/>
              <a:cs typeface="Ubuntu"/>
              <a:sym typeface="Ubuntu"/>
            </a:endParaRPr>
          </a:p>
        </p:txBody>
      </p:sp>
      <p:sp>
        <p:nvSpPr>
          <p:cNvPr id="148" name="Google Shape;148;p22"/>
          <p:cNvSpPr/>
          <p:nvPr/>
        </p:nvSpPr>
        <p:spPr>
          <a:xfrm>
            <a:off x="714675" y="3347150"/>
            <a:ext cx="7404300" cy="5919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SzPts val="1100"/>
              <a:buNone/>
            </a:pPr>
            <a:r>
              <a:rPr lang="ko" sz="1600">
                <a:solidFill>
                  <a:srgbClr val="33473C"/>
                </a:solidFill>
                <a:latin typeface="Ubuntu"/>
                <a:ea typeface="Ubuntu"/>
                <a:cs typeface="Ubuntu"/>
                <a:sym typeface="Ubuntu"/>
              </a:rPr>
              <a:t>Reference:</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a:t>
            </a:r>
            <a:r>
              <a:rPr lang="ko" sz="1600" u="sng">
                <a:solidFill>
                  <a:schemeClr val="hlink"/>
                </a:solidFill>
                <a:latin typeface="Ubuntu"/>
                <a:ea typeface="Ubuntu"/>
                <a:cs typeface="Ubuntu"/>
                <a:sym typeface="Ubuntu"/>
                <a:hlinkClick r:id="rId4"/>
              </a:rPr>
              <a:t>How to build a highly available Kubernetes cluster with MicroK8s</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a:t>
            </a:r>
            <a:r>
              <a:rPr lang="ko" sz="1600" u="sng">
                <a:solidFill>
                  <a:schemeClr val="hlink"/>
                </a:solidFill>
                <a:latin typeface="Ubuntu"/>
                <a:ea typeface="Ubuntu"/>
                <a:cs typeface="Ubuntu"/>
                <a:sym typeface="Ubuntu"/>
                <a:hlinkClick r:id="rId5"/>
              </a:rPr>
              <a:t>Deploy a Kubernetes Desktop Cluster with Ubuntu Multipass</a:t>
            </a:r>
            <a:endParaRPr sz="1600">
              <a:solidFill>
                <a:srgbClr val="33473C"/>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txBox="1"/>
          <p:nvPr>
            <p:ph type="title"/>
          </p:nvPr>
        </p:nvSpPr>
        <p:spPr>
          <a:xfrm>
            <a:off x="421625" y="299225"/>
            <a:ext cx="3053700" cy="55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Basic Cloud-init</a:t>
            </a:r>
            <a:endParaRPr b="1" sz="3000">
              <a:solidFill>
                <a:srgbClr val="33473C"/>
              </a:solidFill>
              <a:latin typeface="Ubuntu"/>
              <a:ea typeface="Ubuntu"/>
              <a:cs typeface="Ubuntu"/>
              <a:sym typeface="Ubuntu"/>
            </a:endParaRPr>
          </a:p>
        </p:txBody>
      </p:sp>
      <p:pic>
        <p:nvPicPr>
          <p:cNvPr id="155" name="Google Shape;155;p23"/>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56" name="Google Shape;156;p23"/>
          <p:cNvSpPr/>
          <p:nvPr/>
        </p:nvSpPr>
        <p:spPr>
          <a:xfrm>
            <a:off x="490025" y="946700"/>
            <a:ext cx="4174500" cy="1611000"/>
          </a:xfrm>
          <a:prstGeom prst="rect">
            <a:avLst/>
          </a:prstGeom>
          <a:noFill/>
          <a:ln>
            <a:noFill/>
          </a:ln>
        </p:spPr>
        <p:txBody>
          <a:bodyPr anchorCtr="0" anchor="t" bIns="34275" lIns="0" spcFirstLastPara="1" rIns="0" wrap="square" tIns="34275">
            <a:noAutofit/>
          </a:bodyPr>
          <a:lstStyle/>
          <a:p>
            <a:pPr indent="0" lvl="0" marL="0" marR="0" rtl="0" algn="l">
              <a:spcBef>
                <a:spcPts val="900"/>
              </a:spcBef>
              <a:spcAft>
                <a:spcPts val="0"/>
              </a:spcAft>
              <a:buSzPts val="1100"/>
              <a:buNone/>
            </a:pPr>
            <a:r>
              <a:rPr lang="ko" sz="2000">
                <a:solidFill>
                  <a:srgbClr val="33473C"/>
                </a:solidFill>
                <a:latin typeface="Ubuntu"/>
                <a:ea typeface="Ubuntu"/>
                <a:cs typeface="Ubuntu"/>
                <a:sym typeface="Ubuntu"/>
              </a:rPr>
              <a:t>Cloud-init is the standard for customizing cloud instances and now multipass can also make use of cloud-init to customize an instance during launch.</a:t>
            </a:r>
            <a:endParaRPr sz="2000">
              <a:solidFill>
                <a:srgbClr val="33473C"/>
              </a:solidFill>
              <a:latin typeface="Ubuntu"/>
              <a:ea typeface="Ubuntu"/>
              <a:cs typeface="Ubuntu"/>
              <a:sym typeface="Ubuntu"/>
            </a:endParaRPr>
          </a:p>
          <a:p>
            <a:pPr indent="0" lvl="0" marL="0" marR="0" rtl="0" algn="l">
              <a:spcBef>
                <a:spcPts val="900"/>
              </a:spcBef>
              <a:spcAft>
                <a:spcPts val="0"/>
              </a:spcAft>
              <a:buClr>
                <a:schemeClr val="dk1"/>
              </a:buClr>
              <a:buSzPts val="1100"/>
              <a:buFont typeface="Arial"/>
              <a:buNone/>
            </a:pPr>
            <a:r>
              <a:t/>
            </a:r>
            <a:endParaRPr>
              <a:solidFill>
                <a:srgbClr val="33473C"/>
              </a:solidFill>
              <a:latin typeface="Ubuntu"/>
              <a:ea typeface="Ubuntu"/>
              <a:cs typeface="Ubuntu"/>
              <a:sym typeface="Ubuntu"/>
            </a:endParaRPr>
          </a:p>
          <a:p>
            <a:pPr indent="0" lvl="0" marL="0" marR="0" rtl="0" algn="l">
              <a:spcBef>
                <a:spcPts val="900"/>
              </a:spcBef>
              <a:spcAft>
                <a:spcPts val="0"/>
              </a:spcAft>
              <a:buNone/>
            </a:pPr>
            <a:r>
              <a:rPr b="1" lang="ko">
                <a:solidFill>
                  <a:srgbClr val="33473C"/>
                </a:solidFill>
                <a:latin typeface="Ubuntu"/>
                <a:ea typeface="Ubuntu"/>
                <a:cs typeface="Ubuntu"/>
                <a:sym typeface="Ubuntu"/>
              </a:rPr>
              <a:t>Reference: </a:t>
            </a:r>
            <a:r>
              <a:rPr lang="ko">
                <a:solidFill>
                  <a:srgbClr val="33473C"/>
                </a:solidFill>
                <a:latin typeface="Ubuntu"/>
                <a:ea typeface="Ubuntu"/>
                <a:cs typeface="Ubuntu"/>
                <a:sym typeface="Ubuntu"/>
              </a:rPr>
              <a:t>https://cloud-init.io</a:t>
            </a:r>
            <a:endParaRPr>
              <a:solidFill>
                <a:srgbClr val="33473C"/>
              </a:solidFill>
              <a:latin typeface="Ubuntu"/>
              <a:ea typeface="Ubuntu"/>
              <a:cs typeface="Ubuntu"/>
              <a:sym typeface="Ubuntu"/>
            </a:endParaRPr>
          </a:p>
        </p:txBody>
      </p:sp>
      <p:pic>
        <p:nvPicPr>
          <p:cNvPr id="157" name="Google Shape;157;p23"/>
          <p:cNvPicPr preferRelativeResize="0"/>
          <p:nvPr/>
        </p:nvPicPr>
        <p:blipFill>
          <a:blip r:embed="rId4">
            <a:alphaModFix/>
          </a:blip>
          <a:stretch>
            <a:fillRect/>
          </a:stretch>
        </p:blipFill>
        <p:spPr>
          <a:xfrm>
            <a:off x="4736877" y="854525"/>
            <a:ext cx="4095423" cy="365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4"/>
          <p:cNvSpPr txBox="1"/>
          <p:nvPr>
            <p:ph type="title"/>
          </p:nvPr>
        </p:nvSpPr>
        <p:spPr>
          <a:xfrm>
            <a:off x="619825" y="645525"/>
            <a:ext cx="4131900" cy="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Install Multipass</a:t>
            </a:r>
            <a:endParaRPr b="1" sz="3000">
              <a:solidFill>
                <a:srgbClr val="33473C"/>
              </a:solidFill>
              <a:latin typeface="Ubuntu"/>
              <a:ea typeface="Ubuntu"/>
              <a:cs typeface="Ubuntu"/>
              <a:sym typeface="Ubuntu"/>
            </a:endParaRPr>
          </a:p>
        </p:txBody>
      </p:sp>
      <p:pic>
        <p:nvPicPr>
          <p:cNvPr id="164" name="Google Shape;164;p24"/>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65" name="Google Shape;165;p24"/>
          <p:cNvSpPr/>
          <p:nvPr/>
        </p:nvSpPr>
        <p:spPr>
          <a:xfrm>
            <a:off x="748700" y="1547325"/>
            <a:ext cx="7484400" cy="2835600"/>
          </a:xfrm>
          <a:prstGeom prst="rect">
            <a:avLst/>
          </a:prstGeom>
          <a:noFill/>
          <a:ln>
            <a:noFill/>
          </a:ln>
        </p:spPr>
        <p:txBody>
          <a:bodyPr anchorCtr="0" anchor="t" bIns="34275" lIns="0" spcFirstLastPara="1" rIns="0" wrap="square" tIns="34275">
            <a:noAutofit/>
          </a:bodyPr>
          <a:lstStyle/>
          <a:p>
            <a:pPr indent="0" lvl="0" marL="0" marR="0" rtl="0" algn="just">
              <a:lnSpc>
                <a:spcPct val="150000"/>
              </a:lnSpc>
              <a:spcBef>
                <a:spcPts val="900"/>
              </a:spcBef>
              <a:spcAft>
                <a:spcPts val="0"/>
              </a:spcAft>
              <a:buNone/>
            </a:pPr>
            <a:r>
              <a:rPr lang="ko" sz="2000">
                <a:solidFill>
                  <a:srgbClr val="33473C"/>
                </a:solidFill>
                <a:latin typeface="Ubuntu"/>
                <a:ea typeface="Ubuntu"/>
                <a:cs typeface="Ubuntu"/>
                <a:sym typeface="Ubuntu"/>
              </a:rPr>
              <a:t>On Linux with Snapd</a:t>
            </a:r>
            <a:br>
              <a:rPr b="1" lang="ko" sz="2000">
                <a:solidFill>
                  <a:srgbClr val="33473C"/>
                </a:solidFill>
                <a:latin typeface="Ubuntu"/>
                <a:ea typeface="Ubuntu"/>
                <a:cs typeface="Ubuntu"/>
                <a:sym typeface="Ubuntu"/>
              </a:rPr>
            </a:br>
            <a:r>
              <a:rPr b="1" lang="ko" sz="1800">
                <a:solidFill>
                  <a:srgbClr val="33473C"/>
                </a:solidFill>
                <a:latin typeface="Ubuntu"/>
                <a:ea typeface="Ubuntu"/>
                <a:cs typeface="Ubuntu"/>
                <a:sym typeface="Ubuntu"/>
              </a:rPr>
              <a:t>$ sudo snap install multipass</a:t>
            </a:r>
            <a:endParaRPr sz="2000">
              <a:solidFill>
                <a:srgbClr val="33473C"/>
              </a:solidFill>
              <a:latin typeface="Ubuntu"/>
              <a:ea typeface="Ubuntu"/>
              <a:cs typeface="Ubuntu"/>
              <a:sym typeface="Ubuntu"/>
            </a:endParaRPr>
          </a:p>
          <a:p>
            <a:pPr indent="0" lvl="0" marL="0" marR="0" rtl="0" algn="just">
              <a:lnSpc>
                <a:spcPct val="150000"/>
              </a:lnSpc>
              <a:spcBef>
                <a:spcPts val="900"/>
              </a:spcBef>
              <a:spcAft>
                <a:spcPts val="0"/>
              </a:spcAft>
              <a:buNone/>
            </a:pPr>
            <a:r>
              <a:rPr lang="ko" sz="2000">
                <a:solidFill>
                  <a:srgbClr val="33473C"/>
                </a:solidFill>
                <a:latin typeface="Ubuntu"/>
                <a:ea typeface="Ubuntu"/>
                <a:cs typeface="Ubuntu"/>
                <a:sym typeface="Ubuntu"/>
              </a:rPr>
              <a:t>For architecture other than amd64, you'll need the beta</a:t>
            </a:r>
            <a:br>
              <a:rPr lang="ko" sz="2000">
                <a:solidFill>
                  <a:srgbClr val="33473C"/>
                </a:solidFill>
                <a:latin typeface="Ubuntu"/>
                <a:ea typeface="Ubuntu"/>
                <a:cs typeface="Ubuntu"/>
                <a:sym typeface="Ubuntu"/>
              </a:rPr>
            </a:br>
            <a:r>
              <a:rPr b="1" lang="ko" sz="1800">
                <a:solidFill>
                  <a:srgbClr val="33473C"/>
                </a:solidFill>
                <a:latin typeface="Ubuntu"/>
                <a:ea typeface="Ubuntu"/>
                <a:cs typeface="Ubuntu"/>
                <a:sym typeface="Ubuntu"/>
              </a:rPr>
              <a:t>$ sudo snap install multipass --edge</a:t>
            </a:r>
            <a:endParaRPr b="1" sz="1800">
              <a:solidFill>
                <a:srgbClr val="33473C"/>
              </a:solidFill>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ph type="title"/>
          </p:nvPr>
        </p:nvSpPr>
        <p:spPr>
          <a:xfrm>
            <a:off x="619825" y="340725"/>
            <a:ext cx="4131900" cy="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Install Multipass</a:t>
            </a:r>
            <a:endParaRPr b="1" sz="3000">
              <a:solidFill>
                <a:srgbClr val="33473C"/>
              </a:solidFill>
              <a:latin typeface="Ubuntu"/>
              <a:ea typeface="Ubuntu"/>
              <a:cs typeface="Ubuntu"/>
              <a:sym typeface="Ubuntu"/>
            </a:endParaRPr>
          </a:p>
        </p:txBody>
      </p:sp>
      <p:pic>
        <p:nvPicPr>
          <p:cNvPr id="172" name="Google Shape;172;p2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73" name="Google Shape;173;p25"/>
          <p:cNvSpPr/>
          <p:nvPr/>
        </p:nvSpPr>
        <p:spPr>
          <a:xfrm>
            <a:off x="748700" y="1045050"/>
            <a:ext cx="7484400" cy="35373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On Windows</a:t>
            </a:r>
            <a:br>
              <a:rPr b="1" lang="ko" sz="2000">
                <a:solidFill>
                  <a:srgbClr val="33473C"/>
                </a:solidFill>
                <a:latin typeface="Ubuntu"/>
                <a:ea typeface="Ubuntu"/>
                <a:cs typeface="Ubuntu"/>
                <a:sym typeface="Ubuntu"/>
              </a:rPr>
            </a:br>
            <a:br>
              <a:rPr b="1" lang="ko" sz="2000">
                <a:solidFill>
                  <a:srgbClr val="33473C"/>
                </a:solidFill>
                <a:latin typeface="Ubuntu"/>
                <a:ea typeface="Ubuntu"/>
                <a:cs typeface="Ubuntu"/>
                <a:sym typeface="Ubuntu"/>
              </a:rPr>
            </a:br>
            <a:r>
              <a:rPr lang="ko" sz="2000" u="sng">
                <a:solidFill>
                  <a:schemeClr val="hlink"/>
                </a:solidFill>
                <a:latin typeface="Ubuntu"/>
                <a:ea typeface="Ubuntu"/>
                <a:cs typeface="Ubuntu"/>
                <a:sym typeface="Ubuntu"/>
                <a:hlinkClick r:id="rId4"/>
              </a:rPr>
              <a:t>Download Multipass for Windows</a:t>
            </a:r>
            <a:r>
              <a:rPr lang="ko" sz="2000">
                <a:solidFill>
                  <a:srgbClr val="33473C"/>
                </a:solidFill>
                <a:latin typeface="Ubuntu"/>
                <a:ea typeface="Ubuntu"/>
                <a:cs typeface="Ubuntu"/>
                <a:sym typeface="Ubuntu"/>
              </a:rPr>
              <a:t> </a:t>
            </a:r>
            <a:br>
              <a:rPr lang="ko" sz="2000">
                <a:solidFill>
                  <a:srgbClr val="33473C"/>
                </a:solidFill>
                <a:latin typeface="Ubuntu"/>
                <a:ea typeface="Ubuntu"/>
                <a:cs typeface="Ubuntu"/>
                <a:sym typeface="Ubuntu"/>
              </a:rPr>
            </a:b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Note: You need Windows 10 Pro/Enterprise/Education v 1803 or later, or any Windows 10 with VirtualBox</a:t>
            </a:r>
            <a:endParaRPr sz="2000">
              <a:solidFill>
                <a:srgbClr val="33473C"/>
              </a:solidFill>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ph type="title"/>
          </p:nvPr>
        </p:nvSpPr>
        <p:spPr>
          <a:xfrm>
            <a:off x="619825" y="340725"/>
            <a:ext cx="4131900" cy="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Install Multipass</a:t>
            </a:r>
            <a:endParaRPr b="1" sz="3000">
              <a:solidFill>
                <a:srgbClr val="33473C"/>
              </a:solidFill>
              <a:latin typeface="Ubuntu"/>
              <a:ea typeface="Ubuntu"/>
              <a:cs typeface="Ubuntu"/>
              <a:sym typeface="Ubuntu"/>
            </a:endParaRPr>
          </a:p>
        </p:txBody>
      </p:sp>
      <p:pic>
        <p:nvPicPr>
          <p:cNvPr id="180" name="Google Shape;180;p2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81" name="Google Shape;181;p26"/>
          <p:cNvSpPr/>
          <p:nvPr/>
        </p:nvSpPr>
        <p:spPr>
          <a:xfrm>
            <a:off x="748700" y="1045050"/>
            <a:ext cx="7484400" cy="35373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sz="2000">
                <a:solidFill>
                  <a:srgbClr val="33473C"/>
                </a:solidFill>
                <a:latin typeface="Ubuntu"/>
                <a:ea typeface="Ubuntu"/>
                <a:cs typeface="Ubuntu"/>
                <a:sym typeface="Ubuntu"/>
              </a:rPr>
              <a:t>On MacOS</a:t>
            </a:r>
            <a:br>
              <a:rPr b="1" lang="ko" sz="2000">
                <a:solidFill>
                  <a:srgbClr val="33473C"/>
                </a:solidFill>
                <a:latin typeface="Ubuntu"/>
                <a:ea typeface="Ubuntu"/>
                <a:cs typeface="Ubuntu"/>
                <a:sym typeface="Ubuntu"/>
              </a:rPr>
            </a:br>
            <a:br>
              <a:rPr b="1" lang="ko" sz="2000">
                <a:solidFill>
                  <a:srgbClr val="33473C"/>
                </a:solidFill>
                <a:latin typeface="Ubuntu"/>
                <a:ea typeface="Ubuntu"/>
                <a:cs typeface="Ubuntu"/>
                <a:sym typeface="Ubuntu"/>
              </a:rPr>
            </a:br>
            <a:r>
              <a:rPr lang="ko" sz="2000" u="sng">
                <a:solidFill>
                  <a:schemeClr val="hlink"/>
                </a:solidFill>
                <a:latin typeface="Ubuntu"/>
                <a:ea typeface="Ubuntu"/>
                <a:cs typeface="Ubuntu"/>
                <a:sym typeface="Ubuntu"/>
                <a:hlinkClick r:id="rId4"/>
              </a:rPr>
              <a:t>Download Multipass for Mac</a:t>
            </a:r>
            <a:r>
              <a:rPr lang="ko" sz="2000">
                <a:solidFill>
                  <a:srgbClr val="33473C"/>
                </a:solidFill>
                <a:latin typeface="Ubuntu"/>
                <a:ea typeface="Ubuntu"/>
                <a:cs typeface="Ubuntu"/>
                <a:sym typeface="Ubuntu"/>
              </a:rPr>
              <a:t> </a:t>
            </a:r>
            <a:br>
              <a:rPr lang="ko" sz="2000">
                <a:solidFill>
                  <a:srgbClr val="33473C"/>
                </a:solidFill>
                <a:latin typeface="Ubuntu"/>
                <a:ea typeface="Ubuntu"/>
                <a:cs typeface="Ubuntu"/>
                <a:sym typeface="Ubuntu"/>
              </a:rPr>
            </a:b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and If you'd like to use Multipass with VirtualBox use this terminal command:</a:t>
            </a:r>
            <a:br>
              <a:rPr lang="ko" sz="2000">
                <a:solidFill>
                  <a:srgbClr val="33473C"/>
                </a:solidFill>
                <a:latin typeface="Ubuntu"/>
                <a:ea typeface="Ubuntu"/>
                <a:cs typeface="Ubuntu"/>
                <a:sym typeface="Ubuntu"/>
              </a:rPr>
            </a:b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 sudo multipass set local.driver=virtualbox</a:t>
            </a:r>
            <a:br>
              <a:rPr lang="ko" sz="2000">
                <a:solidFill>
                  <a:srgbClr val="33473C"/>
                </a:solidFill>
                <a:latin typeface="Ubuntu"/>
                <a:ea typeface="Ubuntu"/>
                <a:cs typeface="Ubuntu"/>
                <a:sym typeface="Ubuntu"/>
              </a:rPr>
            </a:br>
            <a:endParaRPr sz="2000">
              <a:solidFill>
                <a:srgbClr val="33473C"/>
              </a:solidFill>
              <a:latin typeface="Ubuntu"/>
              <a:ea typeface="Ubuntu"/>
              <a:cs typeface="Ubuntu"/>
              <a:sym typeface="Ubuntu"/>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txBox="1"/>
          <p:nvPr>
            <p:ph type="title"/>
          </p:nvPr>
        </p:nvSpPr>
        <p:spPr>
          <a:xfrm>
            <a:off x="763975" y="147975"/>
            <a:ext cx="4450800" cy="63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ko" sz="2700">
                <a:solidFill>
                  <a:srgbClr val="33473C"/>
                </a:solidFill>
                <a:latin typeface="Ubuntu"/>
                <a:ea typeface="Ubuntu"/>
                <a:cs typeface="Ubuntu"/>
                <a:sym typeface="Ubuntu"/>
              </a:rPr>
              <a:t>Basic Command Multipass</a:t>
            </a:r>
            <a:endParaRPr b="1" sz="2700">
              <a:solidFill>
                <a:srgbClr val="33473C"/>
              </a:solidFill>
              <a:latin typeface="Ubuntu"/>
              <a:ea typeface="Ubuntu"/>
              <a:cs typeface="Ubuntu"/>
              <a:sym typeface="Ubuntu"/>
            </a:endParaRPr>
          </a:p>
        </p:txBody>
      </p:sp>
      <p:pic>
        <p:nvPicPr>
          <p:cNvPr id="188" name="Google Shape;188;p2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89" name="Google Shape;189;p27"/>
          <p:cNvSpPr/>
          <p:nvPr/>
        </p:nvSpPr>
        <p:spPr>
          <a:xfrm>
            <a:off x="884850" y="725875"/>
            <a:ext cx="4594500" cy="3990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SzPts val="1100"/>
              <a:buNone/>
            </a:pPr>
            <a:r>
              <a:rPr lang="ko" sz="2000">
                <a:solidFill>
                  <a:srgbClr val="33473C"/>
                </a:solidFill>
                <a:latin typeface="Ubuntu"/>
                <a:ea typeface="Ubuntu"/>
                <a:cs typeface="Ubuntu"/>
                <a:sym typeface="Ubuntu"/>
              </a:rPr>
              <a:t>Basic command-line in multipass</a:t>
            </a:r>
            <a:endParaRPr sz="2000">
              <a:solidFill>
                <a:srgbClr val="33473C"/>
              </a:solidFill>
              <a:latin typeface="Ubuntu"/>
              <a:ea typeface="Ubuntu"/>
              <a:cs typeface="Ubuntu"/>
              <a:sym typeface="Ubuntu"/>
            </a:endParaRPr>
          </a:p>
        </p:txBody>
      </p:sp>
      <p:pic>
        <p:nvPicPr>
          <p:cNvPr id="190" name="Google Shape;190;p27"/>
          <p:cNvPicPr preferRelativeResize="0"/>
          <p:nvPr/>
        </p:nvPicPr>
        <p:blipFill>
          <a:blip r:embed="rId4">
            <a:alphaModFix/>
          </a:blip>
          <a:stretch>
            <a:fillRect/>
          </a:stretch>
        </p:blipFill>
        <p:spPr>
          <a:xfrm>
            <a:off x="893877" y="1141900"/>
            <a:ext cx="4191001" cy="352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ph type="title"/>
          </p:nvPr>
        </p:nvSpPr>
        <p:spPr>
          <a:xfrm>
            <a:off x="467475" y="376925"/>
            <a:ext cx="5515800" cy="4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How to use</a:t>
            </a:r>
            <a:r>
              <a:rPr b="1" lang="ko" sz="3000">
                <a:solidFill>
                  <a:srgbClr val="33473C"/>
                </a:solidFill>
                <a:latin typeface="Ubuntu"/>
                <a:ea typeface="Ubuntu"/>
                <a:cs typeface="Ubuntu"/>
                <a:sym typeface="Ubuntu"/>
              </a:rPr>
              <a:t> Multipass</a:t>
            </a:r>
            <a:endParaRPr b="1" sz="3000">
              <a:solidFill>
                <a:srgbClr val="33473C"/>
              </a:solidFill>
              <a:latin typeface="Ubuntu"/>
              <a:ea typeface="Ubuntu"/>
              <a:cs typeface="Ubuntu"/>
              <a:sym typeface="Ubuntu"/>
            </a:endParaRPr>
          </a:p>
        </p:txBody>
      </p:sp>
      <p:pic>
        <p:nvPicPr>
          <p:cNvPr id="197" name="Google Shape;197;p2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98" name="Google Shape;198;p28"/>
          <p:cNvSpPr/>
          <p:nvPr/>
        </p:nvSpPr>
        <p:spPr>
          <a:xfrm>
            <a:off x="570375" y="963850"/>
            <a:ext cx="8454000" cy="3417300"/>
          </a:xfrm>
          <a:prstGeom prst="rect">
            <a:avLst/>
          </a:prstGeom>
          <a:noFill/>
          <a:ln>
            <a:noFill/>
          </a:ln>
        </p:spPr>
        <p:txBody>
          <a:bodyPr anchorCtr="0" anchor="t" bIns="34275" lIns="0" spcFirstLastPara="1" rIns="0" wrap="square" tIns="34275">
            <a:noAutofit/>
          </a:bodyPr>
          <a:lstStyle/>
          <a:p>
            <a:pPr indent="0" lvl="0" marL="0" marR="0" rtl="0" algn="l">
              <a:spcBef>
                <a:spcPts val="900"/>
              </a:spcBef>
              <a:spcAft>
                <a:spcPts val="0"/>
              </a:spcAft>
              <a:buNone/>
            </a:pPr>
            <a:r>
              <a:rPr b="1" lang="ko" sz="2000">
                <a:solidFill>
                  <a:srgbClr val="33473C"/>
                </a:solidFill>
                <a:latin typeface="Ubuntu"/>
                <a:ea typeface="Ubuntu"/>
                <a:cs typeface="Ubuntu"/>
                <a:sym typeface="Ubuntu"/>
              </a:rPr>
              <a:t>Find</a:t>
            </a:r>
            <a:endParaRPr b="1" sz="2000">
              <a:solidFill>
                <a:srgbClr val="33473C"/>
              </a:solidFill>
              <a:latin typeface="Ubuntu"/>
              <a:ea typeface="Ubuntu"/>
              <a:cs typeface="Ubuntu"/>
              <a:sym typeface="Ubuntu"/>
            </a:endParaRPr>
          </a:p>
          <a:p>
            <a:pPr indent="0" lvl="0" marL="0" marR="0" rtl="0" algn="l">
              <a:spcBef>
                <a:spcPts val="900"/>
              </a:spcBef>
              <a:spcAft>
                <a:spcPts val="0"/>
              </a:spcAft>
              <a:buNone/>
            </a:pPr>
            <a:r>
              <a:rPr lang="ko" sz="1500">
                <a:solidFill>
                  <a:srgbClr val="33473C"/>
                </a:solidFill>
                <a:latin typeface="Ubuntu"/>
                <a:ea typeface="Ubuntu"/>
                <a:cs typeface="Ubuntu"/>
                <a:sym typeface="Ubuntu"/>
              </a:rPr>
              <a:t>$ multipass find</a:t>
            </a:r>
            <a:endParaRPr sz="1500">
              <a:solidFill>
                <a:srgbClr val="33473C"/>
              </a:solidFill>
              <a:latin typeface="Ubuntu"/>
              <a:ea typeface="Ubuntu"/>
              <a:cs typeface="Ubuntu"/>
              <a:sym typeface="Ubuntu"/>
            </a:endParaRPr>
          </a:p>
          <a:p>
            <a:pPr indent="0" lvl="0" marL="0" marR="0" rtl="0" algn="l">
              <a:spcBef>
                <a:spcPts val="900"/>
              </a:spcBef>
              <a:spcAft>
                <a:spcPts val="0"/>
              </a:spcAft>
              <a:buNone/>
            </a:pPr>
            <a:r>
              <a:rPr b="1" lang="ko" sz="2000">
                <a:solidFill>
                  <a:srgbClr val="33473C"/>
                </a:solidFill>
                <a:latin typeface="Ubuntu"/>
                <a:ea typeface="Ubuntu"/>
                <a:cs typeface="Ubuntu"/>
                <a:sym typeface="Ubuntu"/>
              </a:rPr>
              <a:t>Launch</a:t>
            </a:r>
            <a:endParaRPr b="1" sz="2000">
              <a:solidFill>
                <a:srgbClr val="33473C"/>
              </a:solidFill>
              <a:latin typeface="Ubuntu"/>
              <a:ea typeface="Ubuntu"/>
              <a:cs typeface="Ubuntu"/>
              <a:sym typeface="Ubuntu"/>
            </a:endParaRPr>
          </a:p>
          <a:p>
            <a:pPr indent="0" lvl="0" marL="0" marR="0" rtl="0" algn="l">
              <a:spcBef>
                <a:spcPts val="900"/>
              </a:spcBef>
              <a:spcAft>
                <a:spcPts val="0"/>
              </a:spcAft>
              <a:buNone/>
            </a:pPr>
            <a:r>
              <a:rPr lang="ko" sz="1500">
                <a:solidFill>
                  <a:srgbClr val="33473C"/>
                </a:solidFill>
                <a:latin typeface="Ubuntu"/>
                <a:ea typeface="Ubuntu"/>
                <a:cs typeface="Ubuntu"/>
                <a:sym typeface="Ubuntu"/>
              </a:rPr>
              <a:t>$ multipass launch</a:t>
            </a:r>
            <a:endParaRPr sz="1500">
              <a:solidFill>
                <a:srgbClr val="33473C"/>
              </a:solidFill>
              <a:latin typeface="Ubuntu"/>
              <a:ea typeface="Ubuntu"/>
              <a:cs typeface="Ubuntu"/>
              <a:sym typeface="Ubuntu"/>
            </a:endParaRPr>
          </a:p>
          <a:p>
            <a:pPr indent="0" lvl="0" marL="0" marR="0" rtl="0" algn="l">
              <a:spcBef>
                <a:spcPts val="900"/>
              </a:spcBef>
              <a:spcAft>
                <a:spcPts val="0"/>
              </a:spcAft>
              <a:buNone/>
            </a:pPr>
            <a:r>
              <a:rPr lang="ko" sz="1500">
                <a:solidFill>
                  <a:srgbClr val="33473C"/>
                </a:solidFill>
                <a:latin typeface="Ubuntu"/>
                <a:ea typeface="Ubuntu"/>
                <a:cs typeface="Ubuntu"/>
                <a:sym typeface="Ubuntu"/>
              </a:rPr>
              <a:t>Options: -c, -d, -m, -n, --cloud-init, --network, --bridged</a:t>
            </a:r>
            <a:endParaRPr sz="1500">
              <a:solidFill>
                <a:srgbClr val="33473C"/>
              </a:solidFill>
              <a:latin typeface="Ubuntu"/>
              <a:ea typeface="Ubuntu"/>
              <a:cs typeface="Ubuntu"/>
              <a:sym typeface="Ubuntu"/>
            </a:endParaRPr>
          </a:p>
          <a:p>
            <a:pPr indent="0" lvl="0" marL="0" marR="0" rtl="0" algn="l">
              <a:spcBef>
                <a:spcPts val="900"/>
              </a:spcBef>
              <a:spcAft>
                <a:spcPts val="0"/>
              </a:spcAft>
              <a:buNone/>
            </a:pPr>
            <a:r>
              <a:rPr b="1" lang="ko" sz="1500">
                <a:solidFill>
                  <a:srgbClr val="33473C"/>
                </a:solidFill>
                <a:latin typeface="Ubuntu"/>
                <a:ea typeface="Ubuntu"/>
                <a:cs typeface="Ubuntu"/>
                <a:sym typeface="Ubuntu"/>
              </a:rPr>
              <a:t>Example:</a:t>
            </a:r>
            <a:br>
              <a:rPr b="1" lang="ko" sz="1500">
                <a:solidFill>
                  <a:srgbClr val="33473C"/>
                </a:solidFill>
                <a:latin typeface="Ubuntu"/>
                <a:ea typeface="Ubuntu"/>
                <a:cs typeface="Ubuntu"/>
                <a:sym typeface="Ubuntu"/>
              </a:rPr>
            </a:br>
            <a:r>
              <a:rPr lang="ko">
                <a:solidFill>
                  <a:srgbClr val="33473C"/>
                </a:solidFill>
                <a:latin typeface="Ubuntu"/>
                <a:ea typeface="Ubuntu"/>
                <a:cs typeface="Ubuntu"/>
                <a:sym typeface="Ubuntu"/>
              </a:rPr>
              <a:t> </a:t>
            </a:r>
            <a:br>
              <a:rPr lang="ko">
                <a:solidFill>
                  <a:srgbClr val="33473C"/>
                </a:solidFill>
                <a:latin typeface="Ubuntu"/>
                <a:ea typeface="Ubuntu"/>
                <a:cs typeface="Ubuntu"/>
                <a:sym typeface="Ubuntu"/>
              </a:rPr>
            </a:br>
            <a:r>
              <a:rPr lang="ko">
                <a:solidFill>
                  <a:srgbClr val="33473C"/>
                </a:solidFill>
                <a:latin typeface="Ubuntu"/>
                <a:ea typeface="Ubuntu"/>
                <a:cs typeface="Ubuntu"/>
                <a:sym typeface="Ubuntu"/>
              </a:rPr>
              <a:t>- multipass launch 20.04 --name instance-demo --cpus 2 --mem 2G --disk 5G</a:t>
            </a:r>
            <a:br>
              <a:rPr lang="ko">
                <a:solidFill>
                  <a:srgbClr val="33473C"/>
                </a:solidFill>
                <a:latin typeface="Ubuntu"/>
                <a:ea typeface="Ubuntu"/>
                <a:cs typeface="Ubuntu"/>
                <a:sym typeface="Ubuntu"/>
              </a:rPr>
            </a:br>
            <a:r>
              <a:rPr lang="ko">
                <a:solidFill>
                  <a:srgbClr val="33473C"/>
                </a:solidFill>
                <a:latin typeface="Ubuntu"/>
                <a:ea typeface="Ubuntu"/>
                <a:cs typeface="Ubuntu"/>
                <a:sym typeface="Ubuntu"/>
              </a:rPr>
              <a:t>- multipass launch 20.04 --name instance-demo --cpus 2 --mem 2G --disk 5G --cloud-init cloud-init.yaml</a:t>
            </a:r>
            <a:br>
              <a:rPr lang="ko">
                <a:solidFill>
                  <a:srgbClr val="33473C"/>
                </a:solidFill>
                <a:latin typeface="Ubuntu"/>
                <a:ea typeface="Ubuntu"/>
                <a:cs typeface="Ubuntu"/>
                <a:sym typeface="Ubuntu"/>
              </a:rPr>
            </a:br>
            <a:r>
              <a:rPr lang="ko">
                <a:solidFill>
                  <a:srgbClr val="33473C"/>
                </a:solidFill>
                <a:latin typeface="Ubuntu"/>
                <a:ea typeface="Ubuntu"/>
                <a:cs typeface="Ubuntu"/>
                <a:sym typeface="Ubuntu"/>
              </a:rPr>
              <a:t>- multipass launch file:///home/ubuntu/images/CentOS-7-x86_64-GenericCloud.qcow2 --name centos7</a:t>
            </a:r>
            <a:br>
              <a:rPr lang="ko">
                <a:solidFill>
                  <a:srgbClr val="33473C"/>
                </a:solidFill>
                <a:latin typeface="Ubuntu"/>
                <a:ea typeface="Ubuntu"/>
                <a:cs typeface="Ubuntu"/>
                <a:sym typeface="Ubuntu"/>
              </a:rPr>
            </a:br>
            <a:r>
              <a:rPr lang="ko">
                <a:solidFill>
                  <a:srgbClr val="33473C"/>
                </a:solidFill>
                <a:latin typeface="Ubuntu"/>
                <a:ea typeface="Ubuntu"/>
                <a:cs typeface="Ubuntu"/>
                <a:sym typeface="Ubuntu"/>
              </a:rPr>
              <a:t>- multipass launch https://mirror_images_cloud  --name Rocky</a:t>
            </a:r>
            <a:endParaRPr b="1">
              <a:solidFill>
                <a:srgbClr val="33473C"/>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ph type="title"/>
          </p:nvPr>
        </p:nvSpPr>
        <p:spPr>
          <a:xfrm>
            <a:off x="467475" y="376925"/>
            <a:ext cx="5515800" cy="4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How to use Multipass</a:t>
            </a:r>
            <a:endParaRPr b="1" sz="3000">
              <a:solidFill>
                <a:srgbClr val="33473C"/>
              </a:solidFill>
              <a:latin typeface="Ubuntu"/>
              <a:ea typeface="Ubuntu"/>
              <a:cs typeface="Ubuntu"/>
              <a:sym typeface="Ubuntu"/>
            </a:endParaRPr>
          </a:p>
        </p:txBody>
      </p:sp>
      <p:pic>
        <p:nvPicPr>
          <p:cNvPr id="205" name="Google Shape;205;p2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206" name="Google Shape;206;p29"/>
          <p:cNvSpPr/>
          <p:nvPr/>
        </p:nvSpPr>
        <p:spPr>
          <a:xfrm>
            <a:off x="570375" y="963850"/>
            <a:ext cx="8454000" cy="3417300"/>
          </a:xfrm>
          <a:prstGeom prst="rect">
            <a:avLst/>
          </a:prstGeom>
          <a:noFill/>
          <a:ln>
            <a:noFill/>
          </a:ln>
        </p:spPr>
        <p:txBody>
          <a:bodyPr anchorCtr="0" anchor="t" bIns="34275" lIns="0" spcFirstLastPara="1" rIns="0" wrap="square" tIns="34275">
            <a:noAutofit/>
          </a:bodyPr>
          <a:lstStyle/>
          <a:p>
            <a:pPr indent="0" lvl="0" marL="0" marR="0" rtl="0" algn="l">
              <a:spcBef>
                <a:spcPts val="900"/>
              </a:spcBef>
              <a:spcAft>
                <a:spcPts val="0"/>
              </a:spcAft>
              <a:buNone/>
            </a:pPr>
            <a:r>
              <a:rPr b="1" lang="ko" sz="2000">
                <a:solidFill>
                  <a:srgbClr val="33473C"/>
                </a:solidFill>
                <a:latin typeface="Ubuntu"/>
                <a:ea typeface="Ubuntu"/>
                <a:cs typeface="Ubuntu"/>
                <a:sym typeface="Ubuntu"/>
              </a:rPr>
              <a:t>Info</a:t>
            </a:r>
            <a:endParaRPr b="1" sz="2000">
              <a:solidFill>
                <a:srgbClr val="33473C"/>
              </a:solidFill>
              <a:latin typeface="Ubuntu"/>
              <a:ea typeface="Ubuntu"/>
              <a:cs typeface="Ubuntu"/>
              <a:sym typeface="Ubuntu"/>
            </a:endParaRPr>
          </a:p>
          <a:p>
            <a:pPr indent="0" lvl="0" marL="0" rtl="0" algn="l">
              <a:spcBef>
                <a:spcPts val="900"/>
              </a:spcBef>
              <a:spcAft>
                <a:spcPts val="0"/>
              </a:spcAft>
              <a:buClr>
                <a:schemeClr val="dk1"/>
              </a:buClr>
              <a:buFont typeface="Arial"/>
              <a:buNone/>
            </a:pPr>
            <a:r>
              <a:rPr lang="ko" sz="1500">
                <a:solidFill>
                  <a:srgbClr val="33473C"/>
                </a:solidFill>
                <a:latin typeface="Ubuntu"/>
                <a:ea typeface="Ubuntu"/>
                <a:cs typeface="Ubuntu"/>
                <a:sym typeface="Ubuntu"/>
              </a:rPr>
              <a:t>$ multipass info instance-demo</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info --format yaml instance-demo</a:t>
            </a:r>
            <a:endParaRPr sz="1600">
              <a:solidFill>
                <a:srgbClr val="33473C"/>
              </a:solidFill>
              <a:latin typeface="Ubuntu"/>
              <a:ea typeface="Ubuntu"/>
              <a:cs typeface="Ubuntu"/>
              <a:sym typeface="Ubuntu"/>
            </a:endParaRPr>
          </a:p>
          <a:p>
            <a:pPr indent="0" lvl="0" marL="0" marR="0" rtl="0" algn="l">
              <a:spcBef>
                <a:spcPts val="900"/>
              </a:spcBef>
              <a:spcAft>
                <a:spcPts val="0"/>
              </a:spcAft>
              <a:buNone/>
            </a:pPr>
            <a:r>
              <a:rPr b="1" lang="ko" sz="2000">
                <a:solidFill>
                  <a:srgbClr val="33473C"/>
                </a:solidFill>
                <a:latin typeface="Ubuntu"/>
                <a:ea typeface="Ubuntu"/>
                <a:cs typeface="Ubuntu"/>
                <a:sym typeface="Ubuntu"/>
              </a:rPr>
              <a:t>List</a:t>
            </a:r>
            <a:endParaRPr b="1" sz="2000">
              <a:solidFill>
                <a:srgbClr val="33473C"/>
              </a:solidFill>
              <a:latin typeface="Ubuntu"/>
              <a:ea typeface="Ubuntu"/>
              <a:cs typeface="Ubuntu"/>
              <a:sym typeface="Ubuntu"/>
            </a:endParaRPr>
          </a:p>
          <a:p>
            <a:pPr indent="0" lvl="0" marL="0" rtl="0" algn="l">
              <a:spcBef>
                <a:spcPts val="900"/>
              </a:spcBef>
              <a:spcAft>
                <a:spcPts val="0"/>
              </a:spcAft>
              <a:buNone/>
            </a:pPr>
            <a:r>
              <a:rPr lang="ko" sz="1500">
                <a:solidFill>
                  <a:srgbClr val="33473C"/>
                </a:solidFill>
                <a:latin typeface="Ubuntu"/>
                <a:ea typeface="Ubuntu"/>
                <a:cs typeface="Ubuntu"/>
                <a:sym typeface="Ubuntu"/>
              </a:rPr>
              <a:t>$ multipass ls</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list --format yaml</a:t>
            </a:r>
            <a:endParaRPr sz="1500">
              <a:solidFill>
                <a:srgbClr val="33473C"/>
              </a:solidFill>
              <a:latin typeface="Ubuntu"/>
              <a:ea typeface="Ubuntu"/>
              <a:cs typeface="Ubuntu"/>
              <a:sym typeface="Ubuntu"/>
            </a:endParaRPr>
          </a:p>
          <a:p>
            <a:pPr indent="0" lvl="0" marL="0" rtl="0" algn="l">
              <a:spcBef>
                <a:spcPts val="900"/>
              </a:spcBef>
              <a:spcAft>
                <a:spcPts val="0"/>
              </a:spcAft>
              <a:buNone/>
            </a:pPr>
            <a:r>
              <a:rPr b="1" lang="ko" sz="2000">
                <a:solidFill>
                  <a:srgbClr val="33473C"/>
                </a:solidFill>
                <a:latin typeface="Ubuntu"/>
                <a:ea typeface="Ubuntu"/>
                <a:cs typeface="Ubuntu"/>
                <a:sym typeface="Ubuntu"/>
              </a:rPr>
              <a:t>Start, Stop and Delete</a:t>
            </a:r>
            <a:endParaRPr b="1" sz="2000">
              <a:solidFill>
                <a:srgbClr val="33473C"/>
              </a:solidFill>
              <a:latin typeface="Ubuntu"/>
              <a:ea typeface="Ubuntu"/>
              <a:cs typeface="Ubuntu"/>
              <a:sym typeface="Ubuntu"/>
            </a:endParaRPr>
          </a:p>
          <a:p>
            <a:pPr indent="0" lvl="0" marL="0" rtl="0" algn="l">
              <a:spcBef>
                <a:spcPts val="900"/>
              </a:spcBef>
              <a:spcAft>
                <a:spcPts val="0"/>
              </a:spcAft>
              <a:buNone/>
            </a:pPr>
            <a:r>
              <a:rPr lang="ko" sz="1500">
                <a:solidFill>
                  <a:srgbClr val="33473C"/>
                </a:solidFill>
                <a:latin typeface="Ubuntu"/>
                <a:ea typeface="Ubuntu"/>
                <a:cs typeface="Ubuntu"/>
                <a:sym typeface="Ubuntu"/>
              </a:rPr>
              <a:t>$ multipass start instance-demo</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stop instance-demo</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delete instance-demo</a:t>
            </a:r>
            <a:endParaRPr sz="1500">
              <a:solidFill>
                <a:srgbClr val="33473C"/>
              </a:solidFill>
              <a:latin typeface="Ubuntu"/>
              <a:ea typeface="Ubuntu"/>
              <a:cs typeface="Ubuntu"/>
              <a:sym typeface="Ubuntu"/>
            </a:endParaRPr>
          </a:p>
          <a:p>
            <a:pPr indent="0" lvl="0" marL="0" rtl="0" algn="l">
              <a:spcBef>
                <a:spcPts val="900"/>
              </a:spcBef>
              <a:spcAft>
                <a:spcPts val="0"/>
              </a:spcAft>
              <a:buClr>
                <a:schemeClr val="dk1"/>
              </a:buClr>
              <a:buFont typeface="Arial"/>
              <a:buNone/>
            </a:pPr>
            <a:r>
              <a:t/>
            </a:r>
            <a:endParaRPr sz="1300">
              <a:solidFill>
                <a:srgbClr val="33473C"/>
              </a:solidFill>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txBox="1"/>
          <p:nvPr>
            <p:ph type="title"/>
          </p:nvPr>
        </p:nvSpPr>
        <p:spPr>
          <a:xfrm>
            <a:off x="467475" y="376925"/>
            <a:ext cx="5515800" cy="4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How to use Multipass</a:t>
            </a:r>
            <a:endParaRPr b="1" sz="3000">
              <a:solidFill>
                <a:srgbClr val="33473C"/>
              </a:solidFill>
              <a:latin typeface="Ubuntu"/>
              <a:ea typeface="Ubuntu"/>
              <a:cs typeface="Ubuntu"/>
              <a:sym typeface="Ubuntu"/>
            </a:endParaRPr>
          </a:p>
        </p:txBody>
      </p:sp>
      <p:pic>
        <p:nvPicPr>
          <p:cNvPr id="213" name="Google Shape;213;p3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214" name="Google Shape;214;p30"/>
          <p:cNvSpPr/>
          <p:nvPr/>
        </p:nvSpPr>
        <p:spPr>
          <a:xfrm>
            <a:off x="570375" y="963850"/>
            <a:ext cx="8454000" cy="3417300"/>
          </a:xfrm>
          <a:prstGeom prst="rect">
            <a:avLst/>
          </a:prstGeom>
          <a:noFill/>
          <a:ln>
            <a:noFill/>
          </a:ln>
        </p:spPr>
        <p:txBody>
          <a:bodyPr anchorCtr="0" anchor="t" bIns="34275" lIns="0" spcFirstLastPara="1" rIns="0" wrap="square" tIns="34275">
            <a:noAutofit/>
          </a:bodyPr>
          <a:lstStyle/>
          <a:p>
            <a:pPr indent="0" lvl="0" marL="0" marR="0" rtl="0" algn="l">
              <a:spcBef>
                <a:spcPts val="900"/>
              </a:spcBef>
              <a:spcAft>
                <a:spcPts val="0"/>
              </a:spcAft>
              <a:buNone/>
            </a:pPr>
            <a:r>
              <a:rPr b="1" lang="ko" sz="2000">
                <a:solidFill>
                  <a:srgbClr val="33473C"/>
                </a:solidFill>
                <a:latin typeface="Ubuntu"/>
                <a:ea typeface="Ubuntu"/>
                <a:cs typeface="Ubuntu"/>
                <a:sym typeface="Ubuntu"/>
              </a:rPr>
              <a:t>Recover, Purge</a:t>
            </a:r>
            <a:endParaRPr b="1" sz="2000">
              <a:solidFill>
                <a:srgbClr val="33473C"/>
              </a:solidFill>
              <a:latin typeface="Ubuntu"/>
              <a:ea typeface="Ubuntu"/>
              <a:cs typeface="Ubuntu"/>
              <a:sym typeface="Ubuntu"/>
            </a:endParaRPr>
          </a:p>
          <a:p>
            <a:pPr indent="0" lvl="0" marL="0" rtl="0" algn="l">
              <a:spcBef>
                <a:spcPts val="900"/>
              </a:spcBef>
              <a:spcAft>
                <a:spcPts val="0"/>
              </a:spcAft>
              <a:buNone/>
            </a:pPr>
            <a:r>
              <a:rPr lang="ko" sz="1500">
                <a:solidFill>
                  <a:srgbClr val="33473C"/>
                </a:solidFill>
                <a:latin typeface="Ubuntu"/>
                <a:ea typeface="Ubuntu"/>
                <a:cs typeface="Ubuntu"/>
                <a:sym typeface="Ubuntu"/>
              </a:rPr>
              <a:t>$ multipass recover instance-demo</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purge</a:t>
            </a:r>
            <a:endParaRPr sz="1500">
              <a:solidFill>
                <a:srgbClr val="33473C"/>
              </a:solidFill>
              <a:latin typeface="Ubuntu"/>
              <a:ea typeface="Ubuntu"/>
              <a:cs typeface="Ubuntu"/>
              <a:sym typeface="Ubuntu"/>
            </a:endParaRPr>
          </a:p>
          <a:p>
            <a:pPr indent="0" lvl="0" marL="0" marR="0" rtl="0" algn="l">
              <a:spcBef>
                <a:spcPts val="900"/>
              </a:spcBef>
              <a:spcAft>
                <a:spcPts val="0"/>
              </a:spcAft>
              <a:buNone/>
            </a:pPr>
            <a:r>
              <a:rPr b="1" lang="ko" sz="2000">
                <a:solidFill>
                  <a:srgbClr val="33473C"/>
                </a:solidFill>
                <a:latin typeface="Ubuntu"/>
                <a:ea typeface="Ubuntu"/>
                <a:cs typeface="Ubuntu"/>
                <a:sym typeface="Ubuntu"/>
              </a:rPr>
              <a:t>Shell, Exec</a:t>
            </a:r>
            <a:endParaRPr b="1" sz="2000">
              <a:solidFill>
                <a:srgbClr val="33473C"/>
              </a:solidFill>
              <a:latin typeface="Ubuntu"/>
              <a:ea typeface="Ubuntu"/>
              <a:cs typeface="Ubuntu"/>
              <a:sym typeface="Ubuntu"/>
            </a:endParaRPr>
          </a:p>
          <a:p>
            <a:pPr indent="0" lvl="0" marL="0" rtl="0" algn="l">
              <a:spcBef>
                <a:spcPts val="900"/>
              </a:spcBef>
              <a:spcAft>
                <a:spcPts val="0"/>
              </a:spcAft>
              <a:buNone/>
            </a:pPr>
            <a:r>
              <a:rPr lang="ko" sz="1500">
                <a:solidFill>
                  <a:srgbClr val="33473C"/>
                </a:solidFill>
                <a:latin typeface="Ubuntu"/>
                <a:ea typeface="Ubuntu"/>
                <a:cs typeface="Ubuntu"/>
                <a:sym typeface="Ubuntu"/>
              </a:rPr>
              <a:t>$ multipass shell instance-demo</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exec instance-demo -- lsb_release -a | grep ^Codename:</a:t>
            </a:r>
            <a:endParaRPr sz="1500">
              <a:solidFill>
                <a:srgbClr val="33473C"/>
              </a:solidFill>
              <a:latin typeface="Ubuntu"/>
              <a:ea typeface="Ubuntu"/>
              <a:cs typeface="Ubuntu"/>
              <a:sym typeface="Ubuntu"/>
            </a:endParaRPr>
          </a:p>
          <a:p>
            <a:pPr indent="0" lvl="0" marL="0" rtl="0" algn="l">
              <a:spcBef>
                <a:spcPts val="900"/>
              </a:spcBef>
              <a:spcAft>
                <a:spcPts val="0"/>
              </a:spcAft>
              <a:buNone/>
            </a:pPr>
            <a:r>
              <a:rPr b="1" lang="ko" sz="2000">
                <a:solidFill>
                  <a:srgbClr val="33473C"/>
                </a:solidFill>
                <a:latin typeface="Ubuntu"/>
                <a:ea typeface="Ubuntu"/>
                <a:cs typeface="Ubuntu"/>
                <a:sym typeface="Ubuntu"/>
              </a:rPr>
              <a:t>Get, Set</a:t>
            </a:r>
            <a:endParaRPr b="1" sz="2000">
              <a:solidFill>
                <a:srgbClr val="33473C"/>
              </a:solidFill>
              <a:latin typeface="Ubuntu"/>
              <a:ea typeface="Ubuntu"/>
              <a:cs typeface="Ubuntu"/>
              <a:sym typeface="Ubuntu"/>
            </a:endParaRPr>
          </a:p>
          <a:p>
            <a:pPr indent="0" lvl="0" marL="0" rtl="0" algn="l">
              <a:spcBef>
                <a:spcPts val="900"/>
              </a:spcBef>
              <a:spcAft>
                <a:spcPts val="0"/>
              </a:spcAft>
              <a:buNone/>
            </a:pPr>
            <a:r>
              <a:rPr lang="ko" sz="1500">
                <a:solidFill>
                  <a:srgbClr val="33473C"/>
                </a:solidFill>
                <a:latin typeface="Ubuntu"/>
                <a:ea typeface="Ubuntu"/>
                <a:cs typeface="Ubuntu"/>
                <a:sym typeface="Ubuntu"/>
              </a:rPr>
              <a:t>$ multipass get client.gui.autostart</a:t>
            </a:r>
            <a:br>
              <a:rPr lang="ko" sz="1500">
                <a:solidFill>
                  <a:srgbClr val="33473C"/>
                </a:solidFill>
                <a:latin typeface="Ubuntu"/>
                <a:ea typeface="Ubuntu"/>
                <a:cs typeface="Ubuntu"/>
                <a:sym typeface="Ubuntu"/>
              </a:rPr>
            </a:br>
            <a:r>
              <a:rPr lang="ko" sz="1500">
                <a:solidFill>
                  <a:srgbClr val="33473C"/>
                </a:solidFill>
                <a:latin typeface="Ubuntu"/>
                <a:ea typeface="Ubuntu"/>
                <a:cs typeface="Ubuntu"/>
                <a:sym typeface="Ubuntu"/>
              </a:rPr>
              <a:t>$ multipass set client.gui.autostart=false</a:t>
            </a:r>
            <a:endParaRPr sz="1500">
              <a:solidFill>
                <a:srgbClr val="33473C"/>
              </a:solidFill>
              <a:latin typeface="Ubuntu"/>
              <a:ea typeface="Ubuntu"/>
              <a:cs typeface="Ubuntu"/>
              <a:sym typeface="Ubuntu"/>
            </a:endParaRPr>
          </a:p>
          <a:p>
            <a:pPr indent="0" lvl="0" marL="0" rtl="0" algn="l">
              <a:spcBef>
                <a:spcPts val="900"/>
              </a:spcBef>
              <a:spcAft>
                <a:spcPts val="0"/>
              </a:spcAft>
              <a:buNone/>
            </a:pPr>
            <a:r>
              <a:t/>
            </a:r>
            <a:endParaRPr sz="1300">
              <a:solidFill>
                <a:srgbClr val="33473C"/>
              </a:solidFill>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1"/>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pic>
        <p:nvPicPr>
          <p:cNvPr id="221" name="Google Shape;221;p31"/>
          <p:cNvPicPr preferRelativeResize="0"/>
          <p:nvPr/>
        </p:nvPicPr>
        <p:blipFill rotWithShape="1">
          <a:blip r:embed="rId4">
            <a:alphaModFix/>
          </a:blip>
          <a:srcRect b="0" l="0" r="0" t="0"/>
          <a:stretch/>
        </p:blipFill>
        <p:spPr>
          <a:xfrm>
            <a:off x="130628" y="4683248"/>
            <a:ext cx="966612" cy="434097"/>
          </a:xfrm>
          <a:prstGeom prst="rect">
            <a:avLst/>
          </a:prstGeom>
          <a:noFill/>
          <a:ln>
            <a:noFill/>
          </a:ln>
        </p:spPr>
      </p:pic>
      <p:pic>
        <p:nvPicPr>
          <p:cNvPr id="222" name="Google Shape;222;p31"/>
          <p:cNvPicPr preferRelativeResize="0"/>
          <p:nvPr/>
        </p:nvPicPr>
        <p:blipFill rotWithShape="1">
          <a:blip r:embed="rId5">
            <a:alphaModFix/>
          </a:blip>
          <a:srcRect b="0" l="0" r="0" t="0"/>
          <a:stretch/>
        </p:blipFill>
        <p:spPr>
          <a:xfrm>
            <a:off x="1101431" y="4689624"/>
            <a:ext cx="608743" cy="434097"/>
          </a:xfrm>
          <a:prstGeom prst="rect">
            <a:avLst/>
          </a:prstGeom>
          <a:noFill/>
          <a:ln>
            <a:noFill/>
          </a:ln>
        </p:spPr>
      </p:pic>
      <p:sp>
        <p:nvSpPr>
          <p:cNvPr id="223" name="Google Shape;223;p31"/>
          <p:cNvSpPr/>
          <p:nvPr/>
        </p:nvSpPr>
        <p:spPr>
          <a:xfrm>
            <a:off x="848100" y="1231150"/>
            <a:ext cx="7186500" cy="26685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sz="2000">
                <a:solidFill>
                  <a:srgbClr val="33473C"/>
                </a:solidFill>
                <a:latin typeface="Ubuntu"/>
                <a:ea typeface="Ubuntu"/>
                <a:cs typeface="Ubuntu"/>
                <a:sym typeface="Ubuntu"/>
              </a:rPr>
              <a:t>By default on Linux Multipass only have 1 interface. If you want use 2 interface, you need LXD drivers for network bridges.</a:t>
            </a:r>
            <a:br>
              <a:rPr lang="ko" sz="2000">
                <a:solidFill>
                  <a:srgbClr val="33473C"/>
                </a:solidFill>
                <a:latin typeface="Ubuntu"/>
                <a:ea typeface="Ubuntu"/>
                <a:cs typeface="Ubuntu"/>
                <a:sym typeface="Ubuntu"/>
              </a:rPr>
            </a:br>
            <a:endParaRPr sz="2000">
              <a:solidFill>
                <a:srgbClr val="33473C"/>
              </a:solidFill>
              <a:latin typeface="Ubuntu"/>
              <a:ea typeface="Ubuntu"/>
              <a:cs typeface="Ubuntu"/>
              <a:sym typeface="Ubuntu"/>
            </a:endParaRPr>
          </a:p>
          <a:p>
            <a:pPr indent="0" lvl="0" marL="0" marR="0" rtl="0" algn="just">
              <a:spcBef>
                <a:spcPts val="900"/>
              </a:spcBef>
              <a:spcAft>
                <a:spcPts val="0"/>
              </a:spcAft>
              <a:buNone/>
            </a:pPr>
            <a:r>
              <a:rPr lang="ko" sz="1600">
                <a:solidFill>
                  <a:srgbClr val="33473C"/>
                </a:solidFill>
                <a:latin typeface="Ubuntu"/>
                <a:ea typeface="Ubuntu"/>
                <a:cs typeface="Ubuntu"/>
                <a:sym typeface="Ubuntu"/>
              </a:rPr>
              <a:t>$ sudo snap install lxd</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sudo lxd init</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sudo multipass set local.driver=lxd</a:t>
            </a:r>
            <a:br>
              <a:rPr lang="ko" sz="2000">
                <a:solidFill>
                  <a:srgbClr val="33473C"/>
                </a:solidFill>
                <a:latin typeface="Ubuntu"/>
                <a:ea typeface="Ubuntu"/>
                <a:cs typeface="Ubuntu"/>
                <a:sym typeface="Ubuntu"/>
              </a:rPr>
            </a:br>
            <a:endParaRPr sz="2000">
              <a:solidFill>
                <a:srgbClr val="33473C"/>
              </a:solidFill>
              <a:latin typeface="Ubuntu"/>
              <a:ea typeface="Ubuntu"/>
              <a:cs typeface="Ubuntu"/>
              <a:sym typeface="Ubuntu"/>
            </a:endParaRPr>
          </a:p>
        </p:txBody>
      </p:sp>
      <p:sp>
        <p:nvSpPr>
          <p:cNvPr id="224" name="Google Shape;224;p31"/>
          <p:cNvSpPr txBox="1"/>
          <p:nvPr>
            <p:ph type="title"/>
          </p:nvPr>
        </p:nvSpPr>
        <p:spPr>
          <a:xfrm>
            <a:off x="722300" y="462950"/>
            <a:ext cx="5130300" cy="4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Multipass Networking</a:t>
            </a:r>
            <a:endParaRPr b="1" sz="3000">
              <a:solidFill>
                <a:srgbClr val="33473C"/>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26300" y="189325"/>
            <a:ext cx="25590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ko" sz="3000">
                <a:solidFill>
                  <a:schemeClr val="lt1"/>
                </a:solidFill>
                <a:latin typeface="Ubuntu"/>
                <a:ea typeface="Ubuntu"/>
                <a:cs typeface="Ubuntu"/>
                <a:sym typeface="Ubuntu"/>
              </a:rPr>
              <a:t>About Me</a:t>
            </a:r>
            <a:endParaRPr b="1" sz="3000">
              <a:solidFill>
                <a:schemeClr val="lt1"/>
              </a:solidFill>
              <a:latin typeface="Ubuntu"/>
              <a:ea typeface="Ubuntu"/>
              <a:cs typeface="Ubuntu"/>
              <a:sym typeface="Ubuntu"/>
            </a:endParaRPr>
          </a:p>
        </p:txBody>
      </p:sp>
      <p:pic>
        <p:nvPicPr>
          <p:cNvPr id="62" name="Google Shape;62;p14"/>
          <p:cNvPicPr preferRelativeResize="0"/>
          <p:nvPr/>
        </p:nvPicPr>
        <p:blipFill rotWithShape="1">
          <a:blip r:embed="rId3">
            <a:alphaModFix/>
          </a:blip>
          <a:srcRect b="26189" l="4038" r="4167" t="15701"/>
          <a:stretch/>
        </p:blipFill>
        <p:spPr>
          <a:xfrm>
            <a:off x="6858275" y="4703625"/>
            <a:ext cx="1897825" cy="302125"/>
          </a:xfrm>
          <a:prstGeom prst="rect">
            <a:avLst/>
          </a:prstGeom>
          <a:noFill/>
          <a:ln>
            <a:noFill/>
          </a:ln>
        </p:spPr>
      </p:pic>
      <p:sp>
        <p:nvSpPr>
          <p:cNvPr id="63" name="Google Shape;63;p14"/>
          <p:cNvSpPr/>
          <p:nvPr/>
        </p:nvSpPr>
        <p:spPr>
          <a:xfrm>
            <a:off x="547325" y="1657475"/>
            <a:ext cx="2216400" cy="2257500"/>
          </a:xfrm>
          <a:prstGeom prst="teardrop">
            <a:avLst>
              <a:gd fmla="val 100000" name="adj"/>
            </a:avLst>
          </a:prstGeom>
          <a:blipFill rotWithShape="1">
            <a:blip r:embed="rId4">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64" name="Google Shape;64;p14"/>
          <p:cNvSpPr/>
          <p:nvPr/>
        </p:nvSpPr>
        <p:spPr>
          <a:xfrm>
            <a:off x="2959136" y="1664551"/>
            <a:ext cx="2322000" cy="300000"/>
          </a:xfrm>
          <a:prstGeom prst="rect">
            <a:avLst/>
          </a:prstGeom>
          <a:noFill/>
          <a:ln>
            <a:noFill/>
          </a:ln>
        </p:spPr>
        <p:txBody>
          <a:bodyPr anchorCtr="0" anchor="t" bIns="34275" lIns="0" spcFirstLastPara="1" rIns="68575" wrap="square" tIns="34275">
            <a:noAutofit/>
          </a:bodyPr>
          <a:lstStyle/>
          <a:p>
            <a:pPr indent="0" lvl="0" marL="0" marR="0" rtl="0" algn="l">
              <a:spcBef>
                <a:spcPts val="0"/>
              </a:spcBef>
              <a:spcAft>
                <a:spcPts val="0"/>
              </a:spcAft>
              <a:buNone/>
            </a:pPr>
            <a:r>
              <a:rPr b="1" lang="ko" sz="1800">
                <a:solidFill>
                  <a:schemeClr val="lt1"/>
                </a:solidFill>
                <a:latin typeface="Ubuntu"/>
                <a:ea typeface="Ubuntu"/>
                <a:cs typeface="Ubuntu"/>
                <a:sym typeface="Ubuntu"/>
              </a:rPr>
              <a:t>Nur Hamim</a:t>
            </a:r>
            <a:endParaRPr sz="1800">
              <a:solidFill>
                <a:schemeClr val="lt1"/>
              </a:solidFill>
              <a:latin typeface="Ubuntu"/>
              <a:ea typeface="Ubuntu"/>
              <a:cs typeface="Ubuntu"/>
              <a:sym typeface="Ubuntu"/>
            </a:endParaRPr>
          </a:p>
        </p:txBody>
      </p:sp>
      <p:sp>
        <p:nvSpPr>
          <p:cNvPr id="65" name="Google Shape;65;p14"/>
          <p:cNvSpPr/>
          <p:nvPr/>
        </p:nvSpPr>
        <p:spPr>
          <a:xfrm>
            <a:off x="2959118" y="1998700"/>
            <a:ext cx="3708300" cy="253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ko" sz="1500">
                <a:solidFill>
                  <a:schemeClr val="lt1"/>
                </a:solidFill>
                <a:latin typeface="Ubuntu"/>
                <a:ea typeface="Ubuntu"/>
                <a:cs typeface="Ubuntu"/>
                <a:sym typeface="Ubuntu"/>
              </a:rPr>
              <a:t>Linux and Cloud Enthusiast</a:t>
            </a:r>
            <a:endParaRPr sz="1500">
              <a:solidFill>
                <a:schemeClr val="lt1"/>
              </a:solidFill>
              <a:latin typeface="Ubuntu"/>
              <a:ea typeface="Ubuntu"/>
              <a:cs typeface="Ubuntu"/>
              <a:sym typeface="Ubuntu"/>
            </a:endParaRPr>
          </a:p>
        </p:txBody>
      </p:sp>
      <p:sp>
        <p:nvSpPr>
          <p:cNvPr id="66" name="Google Shape;66;p14"/>
          <p:cNvSpPr/>
          <p:nvPr/>
        </p:nvSpPr>
        <p:spPr>
          <a:xfrm>
            <a:off x="2959125" y="2466813"/>
            <a:ext cx="5145600" cy="9234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a:solidFill>
                  <a:schemeClr val="lt1"/>
                </a:solidFill>
                <a:latin typeface="Ubuntu"/>
                <a:ea typeface="Ubuntu"/>
                <a:cs typeface="Ubuntu"/>
                <a:sym typeface="Ubuntu"/>
              </a:rPr>
              <a:t>Village child who like to learn Open Source, Linux, and Cloud Computing. Actively involved in community GNU/Linux in Indonesia,  become the Founder of BelajarLinux.id and work at PT Biznet GIO Nusantara as Product Operation Engineer</a:t>
            </a:r>
            <a:endParaRPr>
              <a:solidFill>
                <a:schemeClr val="lt1"/>
              </a:solidFill>
              <a:latin typeface="Ubuntu"/>
              <a:ea typeface="Ubuntu"/>
              <a:cs typeface="Ubuntu"/>
              <a:sym typeface="Ubuntu"/>
            </a:endParaRPr>
          </a:p>
        </p:txBody>
      </p:sp>
      <p:cxnSp>
        <p:nvCxnSpPr>
          <p:cNvPr id="67" name="Google Shape;67;p14"/>
          <p:cNvCxnSpPr/>
          <p:nvPr/>
        </p:nvCxnSpPr>
        <p:spPr>
          <a:xfrm>
            <a:off x="2959136" y="2293735"/>
            <a:ext cx="2322000" cy="0"/>
          </a:xfrm>
          <a:prstGeom prst="straightConnector1">
            <a:avLst/>
          </a:prstGeom>
          <a:noFill/>
          <a:ln cap="flat" cmpd="sng" w="38100">
            <a:solidFill>
              <a:srgbClr val="D4DADA"/>
            </a:solidFill>
            <a:prstDash val="solid"/>
            <a:round/>
            <a:headEnd len="sm" w="sm" type="none"/>
            <a:tailEnd len="sm" w="sm" type="none"/>
          </a:ln>
        </p:spPr>
      </p:cxnSp>
      <p:pic>
        <p:nvPicPr>
          <p:cNvPr id="68" name="Google Shape;68;p14"/>
          <p:cNvPicPr preferRelativeResize="0"/>
          <p:nvPr/>
        </p:nvPicPr>
        <p:blipFill>
          <a:blip r:embed="rId5">
            <a:alphaModFix/>
          </a:blip>
          <a:stretch>
            <a:fillRect/>
          </a:stretch>
        </p:blipFill>
        <p:spPr>
          <a:xfrm>
            <a:off x="2925804" y="3563313"/>
            <a:ext cx="253800" cy="253800"/>
          </a:xfrm>
          <a:prstGeom prst="rect">
            <a:avLst/>
          </a:prstGeom>
          <a:noFill/>
          <a:ln>
            <a:noFill/>
          </a:ln>
        </p:spPr>
      </p:pic>
      <p:pic>
        <p:nvPicPr>
          <p:cNvPr id="69" name="Google Shape;69;p14"/>
          <p:cNvPicPr preferRelativeResize="0"/>
          <p:nvPr/>
        </p:nvPicPr>
        <p:blipFill>
          <a:blip r:embed="rId6">
            <a:alphaModFix/>
          </a:blip>
          <a:stretch>
            <a:fillRect/>
          </a:stretch>
        </p:blipFill>
        <p:spPr>
          <a:xfrm>
            <a:off x="4185238" y="3584963"/>
            <a:ext cx="210476" cy="210476"/>
          </a:xfrm>
          <a:prstGeom prst="rect">
            <a:avLst/>
          </a:prstGeom>
          <a:noFill/>
          <a:ln>
            <a:noFill/>
          </a:ln>
        </p:spPr>
      </p:pic>
      <p:sp>
        <p:nvSpPr>
          <p:cNvPr id="70" name="Google Shape;70;p14"/>
          <p:cNvSpPr/>
          <p:nvPr/>
        </p:nvSpPr>
        <p:spPr>
          <a:xfrm>
            <a:off x="3200307" y="3584975"/>
            <a:ext cx="897600" cy="253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ko" sz="1000">
                <a:solidFill>
                  <a:schemeClr val="lt1"/>
                </a:solidFill>
                <a:latin typeface="Ubuntu"/>
                <a:ea typeface="Ubuntu"/>
                <a:cs typeface="Ubuntu"/>
                <a:sym typeface="Ubuntu"/>
              </a:rPr>
              <a:t>@nurhamimaja</a:t>
            </a:r>
            <a:endParaRPr sz="900">
              <a:solidFill>
                <a:schemeClr val="lt1"/>
              </a:solidFill>
              <a:latin typeface="Ubuntu"/>
              <a:ea typeface="Ubuntu"/>
              <a:cs typeface="Ubuntu"/>
              <a:sym typeface="Ubuntu"/>
            </a:endParaRPr>
          </a:p>
        </p:txBody>
      </p:sp>
      <p:sp>
        <p:nvSpPr>
          <p:cNvPr id="71" name="Google Shape;71;p14"/>
          <p:cNvSpPr/>
          <p:nvPr/>
        </p:nvSpPr>
        <p:spPr>
          <a:xfrm>
            <a:off x="4447607" y="3584975"/>
            <a:ext cx="897600" cy="253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ko" sz="1000">
                <a:solidFill>
                  <a:schemeClr val="lt1"/>
                </a:solidFill>
                <a:latin typeface="Ubuntu"/>
                <a:ea typeface="Ubuntu"/>
                <a:cs typeface="Ubuntu"/>
                <a:sym typeface="Ubuntu"/>
              </a:rPr>
              <a:t>@hamimaja</a:t>
            </a:r>
            <a:endParaRPr sz="900">
              <a:solidFill>
                <a:schemeClr val="lt1"/>
              </a:solidFill>
              <a:latin typeface="Ubuntu"/>
              <a:ea typeface="Ubuntu"/>
              <a:cs typeface="Ubuntu"/>
              <a:sym typeface="Ubuntu"/>
            </a:endParaRPr>
          </a:p>
        </p:txBody>
      </p:sp>
      <p:sp>
        <p:nvSpPr>
          <p:cNvPr id="72" name="Google Shape;72;p14"/>
          <p:cNvSpPr/>
          <p:nvPr/>
        </p:nvSpPr>
        <p:spPr>
          <a:xfrm>
            <a:off x="5503174" y="3584975"/>
            <a:ext cx="1042500" cy="253800"/>
          </a:xfrm>
          <a:prstGeom prst="rect">
            <a:avLst/>
          </a:prstGeom>
          <a:noFill/>
          <a:ln>
            <a:noFill/>
          </a:ln>
        </p:spPr>
        <p:txBody>
          <a:bodyPr anchorCtr="0" anchor="t" bIns="34275" lIns="0" spcFirstLastPara="1" rIns="0" wrap="square" tIns="34275">
            <a:noAutofit/>
          </a:bodyPr>
          <a:lstStyle/>
          <a:p>
            <a:pPr indent="0" lvl="0" marL="0" marR="0" rtl="0" algn="just">
              <a:spcBef>
                <a:spcPts val="0"/>
              </a:spcBef>
              <a:spcAft>
                <a:spcPts val="0"/>
              </a:spcAft>
              <a:buNone/>
            </a:pPr>
            <a:r>
              <a:rPr lang="ko" sz="1000">
                <a:solidFill>
                  <a:schemeClr val="lt1"/>
                </a:solidFill>
                <a:latin typeface="Ubuntu"/>
                <a:ea typeface="Ubuntu"/>
                <a:cs typeface="Ubuntu"/>
                <a:sym typeface="Ubuntu"/>
              </a:rPr>
              <a:t>@hamimistimewa</a:t>
            </a:r>
            <a:endParaRPr sz="900">
              <a:solidFill>
                <a:schemeClr val="lt1"/>
              </a:solidFill>
              <a:latin typeface="Ubuntu"/>
              <a:ea typeface="Ubuntu"/>
              <a:cs typeface="Ubuntu"/>
              <a:sym typeface="Ubuntu"/>
            </a:endParaRPr>
          </a:p>
        </p:txBody>
      </p:sp>
      <p:pic>
        <p:nvPicPr>
          <p:cNvPr id="73" name="Google Shape;73;p14"/>
          <p:cNvPicPr preferRelativeResize="0"/>
          <p:nvPr/>
        </p:nvPicPr>
        <p:blipFill>
          <a:blip r:embed="rId7">
            <a:alphaModFix/>
          </a:blip>
          <a:stretch>
            <a:fillRect/>
          </a:stretch>
        </p:blipFill>
        <p:spPr>
          <a:xfrm>
            <a:off x="5225586" y="3541660"/>
            <a:ext cx="253800" cy="253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txBox="1"/>
          <p:nvPr>
            <p:ph type="title"/>
          </p:nvPr>
        </p:nvSpPr>
        <p:spPr>
          <a:xfrm>
            <a:off x="722300" y="462950"/>
            <a:ext cx="5130300" cy="43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ko" sz="3000">
                <a:solidFill>
                  <a:srgbClr val="33473C"/>
                </a:solidFill>
                <a:latin typeface="Ubuntu"/>
                <a:ea typeface="Ubuntu"/>
                <a:cs typeface="Ubuntu"/>
                <a:sym typeface="Ubuntu"/>
              </a:rPr>
              <a:t>Multipass Networking</a:t>
            </a:r>
            <a:endParaRPr b="1" sz="3000">
              <a:solidFill>
                <a:srgbClr val="33473C"/>
              </a:solidFill>
              <a:latin typeface="Ubuntu"/>
              <a:ea typeface="Ubuntu"/>
              <a:cs typeface="Ubuntu"/>
              <a:sym typeface="Ubuntu"/>
            </a:endParaRPr>
          </a:p>
        </p:txBody>
      </p:sp>
      <p:pic>
        <p:nvPicPr>
          <p:cNvPr id="231" name="Google Shape;231;p32"/>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232" name="Google Shape;232;p32"/>
          <p:cNvSpPr/>
          <p:nvPr/>
        </p:nvSpPr>
        <p:spPr>
          <a:xfrm>
            <a:off x="855950" y="1033975"/>
            <a:ext cx="7186500" cy="11319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sz="2000">
                <a:solidFill>
                  <a:srgbClr val="33473C"/>
                </a:solidFill>
                <a:latin typeface="Ubuntu"/>
                <a:ea typeface="Ubuntu"/>
                <a:cs typeface="Ubuntu"/>
                <a:sym typeface="Ubuntu"/>
              </a:rPr>
              <a:t>Make sure driver LXD on Multipass</a:t>
            </a:r>
            <a:br>
              <a:rPr lang="ko" sz="1600">
                <a:solidFill>
                  <a:srgbClr val="33473C"/>
                </a:solidFill>
                <a:latin typeface="Ubuntu"/>
                <a:ea typeface="Ubuntu"/>
                <a:cs typeface="Ubuntu"/>
                <a:sym typeface="Ubuntu"/>
              </a:rPr>
            </a:b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multipass get local.driver</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lxd</a:t>
            </a:r>
            <a:br>
              <a:rPr lang="ko" sz="1600">
                <a:solidFill>
                  <a:srgbClr val="33473C"/>
                </a:solidFill>
                <a:latin typeface="Ubuntu"/>
                <a:ea typeface="Ubuntu"/>
                <a:cs typeface="Ubuntu"/>
                <a:sym typeface="Ubuntu"/>
              </a:rPr>
            </a:br>
            <a:r>
              <a:rPr lang="ko" sz="1600">
                <a:solidFill>
                  <a:srgbClr val="33473C"/>
                </a:solidFill>
                <a:latin typeface="Ubuntu"/>
                <a:ea typeface="Ubuntu"/>
                <a:cs typeface="Ubuntu"/>
                <a:sym typeface="Ubuntu"/>
              </a:rPr>
              <a:t>$ sudo snap connect multipass:lxd lxd</a:t>
            </a:r>
            <a:endParaRPr sz="1600">
              <a:solidFill>
                <a:srgbClr val="33473C"/>
              </a:solidFill>
              <a:latin typeface="Ubuntu"/>
              <a:ea typeface="Ubuntu"/>
              <a:cs typeface="Ubuntu"/>
              <a:sym typeface="Ubuntu"/>
            </a:endParaRPr>
          </a:p>
          <a:p>
            <a:pPr indent="0" lvl="0" marL="0" marR="0" rtl="0" algn="just">
              <a:spcBef>
                <a:spcPts val="900"/>
              </a:spcBef>
              <a:spcAft>
                <a:spcPts val="0"/>
              </a:spcAft>
              <a:buNone/>
            </a:pPr>
            <a:r>
              <a:t/>
            </a:r>
            <a:endParaRPr sz="2100">
              <a:solidFill>
                <a:srgbClr val="33473C"/>
              </a:solidFill>
              <a:latin typeface="Ubuntu"/>
              <a:ea typeface="Ubuntu"/>
              <a:cs typeface="Ubuntu"/>
              <a:sym typeface="Ubuntu"/>
            </a:endParaRPr>
          </a:p>
        </p:txBody>
      </p:sp>
      <p:pic>
        <p:nvPicPr>
          <p:cNvPr id="233" name="Google Shape;233;p32"/>
          <p:cNvPicPr preferRelativeResize="0"/>
          <p:nvPr/>
        </p:nvPicPr>
        <p:blipFill>
          <a:blip r:embed="rId4">
            <a:alphaModFix/>
          </a:blip>
          <a:stretch>
            <a:fillRect/>
          </a:stretch>
        </p:blipFill>
        <p:spPr>
          <a:xfrm>
            <a:off x="876175" y="2507076"/>
            <a:ext cx="6259425" cy="1956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txBox="1"/>
          <p:nvPr>
            <p:ph type="title"/>
          </p:nvPr>
        </p:nvSpPr>
        <p:spPr>
          <a:xfrm>
            <a:off x="833925" y="407300"/>
            <a:ext cx="62211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ko" sz="3000">
                <a:solidFill>
                  <a:srgbClr val="33473C"/>
                </a:solidFill>
                <a:latin typeface="Ubuntu"/>
                <a:ea typeface="Ubuntu"/>
                <a:cs typeface="Ubuntu"/>
                <a:sym typeface="Ubuntu"/>
              </a:rPr>
              <a:t>Integration Multipass</a:t>
            </a:r>
            <a:endParaRPr b="1" sz="3000">
              <a:solidFill>
                <a:srgbClr val="33473C"/>
              </a:solidFill>
              <a:latin typeface="Ubuntu"/>
              <a:ea typeface="Ubuntu"/>
              <a:cs typeface="Ubuntu"/>
              <a:sym typeface="Ubuntu"/>
            </a:endParaRPr>
          </a:p>
        </p:txBody>
      </p:sp>
      <p:pic>
        <p:nvPicPr>
          <p:cNvPr id="240" name="Google Shape;240;p33"/>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241" name="Google Shape;241;p33"/>
          <p:cNvSpPr/>
          <p:nvPr/>
        </p:nvSpPr>
        <p:spPr>
          <a:xfrm>
            <a:off x="910200" y="1218050"/>
            <a:ext cx="7318200" cy="9234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sz="2000">
                <a:solidFill>
                  <a:srgbClr val="33473C"/>
                </a:solidFill>
                <a:latin typeface="Ubuntu"/>
                <a:ea typeface="Ubuntu"/>
                <a:cs typeface="Ubuntu"/>
                <a:sym typeface="Ubuntu"/>
              </a:rPr>
              <a:t>Multipass can be integrated into multiple virtual machine managers such as virsh, virt-manager, and VirtualBox</a:t>
            </a:r>
            <a:endParaRPr sz="2000">
              <a:solidFill>
                <a:srgbClr val="33473C"/>
              </a:solidFill>
              <a:latin typeface="Ubuntu"/>
              <a:ea typeface="Ubuntu"/>
              <a:cs typeface="Ubuntu"/>
              <a:sym typeface="Ubuntu"/>
            </a:endParaRPr>
          </a:p>
          <a:p>
            <a:pPr indent="0" lvl="0" marL="0" marR="0" rtl="0" algn="just">
              <a:spcBef>
                <a:spcPts val="900"/>
              </a:spcBef>
              <a:spcAft>
                <a:spcPts val="0"/>
              </a:spcAft>
              <a:buNone/>
            </a:pPr>
            <a:r>
              <a:t/>
            </a:r>
            <a:endParaRPr sz="2000">
              <a:solidFill>
                <a:srgbClr val="33473C"/>
              </a:solidFill>
              <a:latin typeface="Ubuntu"/>
              <a:ea typeface="Ubuntu"/>
              <a:cs typeface="Ubuntu"/>
              <a:sym typeface="Ubuntu"/>
            </a:endParaRPr>
          </a:p>
          <a:p>
            <a:pPr indent="0" lvl="0" marL="0" marR="0" rtl="0" algn="just">
              <a:spcBef>
                <a:spcPts val="900"/>
              </a:spcBef>
              <a:spcAft>
                <a:spcPts val="0"/>
              </a:spcAft>
              <a:buNone/>
            </a:pPr>
            <a:r>
              <a:rPr lang="ko" sz="1600">
                <a:solidFill>
                  <a:srgbClr val="33473C"/>
                </a:solidFill>
                <a:latin typeface="Ubuntu"/>
                <a:ea typeface="Ubuntu"/>
                <a:cs typeface="Ubuntu"/>
                <a:sym typeface="Ubuntu"/>
              </a:rPr>
              <a:t>Reference: </a:t>
            </a:r>
            <a:br>
              <a:rPr lang="ko" sz="1600">
                <a:solidFill>
                  <a:srgbClr val="33473C"/>
                </a:solidFill>
                <a:latin typeface="Ubuntu"/>
                <a:ea typeface="Ubuntu"/>
                <a:cs typeface="Ubuntu"/>
                <a:sym typeface="Ubuntu"/>
              </a:rPr>
            </a:br>
            <a:endParaRPr sz="1600">
              <a:solidFill>
                <a:srgbClr val="33473C"/>
              </a:solidFill>
              <a:latin typeface="Ubuntu"/>
              <a:ea typeface="Ubuntu"/>
              <a:cs typeface="Ubuntu"/>
              <a:sym typeface="Ubuntu"/>
            </a:endParaRPr>
          </a:p>
          <a:p>
            <a:pPr indent="-330200" lvl="0" marL="457200" marR="0" rtl="0" algn="just">
              <a:spcBef>
                <a:spcPts val="900"/>
              </a:spcBef>
              <a:spcAft>
                <a:spcPts val="0"/>
              </a:spcAft>
              <a:buClr>
                <a:srgbClr val="33473C"/>
              </a:buClr>
              <a:buSzPts val="1600"/>
              <a:buFont typeface="Ubuntu"/>
              <a:buChar char="-"/>
            </a:pPr>
            <a:r>
              <a:rPr lang="ko" sz="1600" u="sng">
                <a:solidFill>
                  <a:schemeClr val="hlink"/>
                </a:solidFill>
                <a:latin typeface="Ubuntu"/>
                <a:ea typeface="Ubuntu"/>
                <a:cs typeface="Ubuntu"/>
                <a:sym typeface="Ubuntu"/>
                <a:hlinkClick r:id="rId4"/>
              </a:rPr>
              <a:t>https://multipass.run/docs/using-libvirt</a:t>
            </a:r>
            <a:endParaRPr sz="1600"/>
          </a:p>
          <a:p>
            <a:pPr indent="-330200" lvl="0" marL="457200" marR="0" rtl="0" algn="just">
              <a:spcBef>
                <a:spcPts val="0"/>
              </a:spcBef>
              <a:spcAft>
                <a:spcPts val="0"/>
              </a:spcAft>
              <a:buClr>
                <a:srgbClr val="33473C"/>
              </a:buClr>
              <a:buSzPts val="1600"/>
              <a:buFont typeface="Ubuntu"/>
              <a:buChar char="-"/>
            </a:pPr>
            <a:r>
              <a:rPr lang="ko" sz="1600" u="sng">
                <a:solidFill>
                  <a:schemeClr val="hlink"/>
                </a:solidFill>
                <a:latin typeface="Ubuntu"/>
                <a:ea typeface="Ubuntu"/>
                <a:cs typeface="Ubuntu"/>
                <a:sym typeface="Ubuntu"/>
                <a:hlinkClick r:id="rId5"/>
              </a:rPr>
              <a:t>https://multipass.run/docs/using-virtualbox-in-multipass-windows</a:t>
            </a:r>
            <a:endParaRPr sz="1600">
              <a:solidFill>
                <a:srgbClr val="33473C"/>
              </a:solidFill>
              <a:latin typeface="Ubuntu"/>
              <a:ea typeface="Ubuntu"/>
              <a:cs typeface="Ubuntu"/>
              <a:sym typeface="Ubuntu"/>
            </a:endParaRPr>
          </a:p>
          <a:p>
            <a:pPr indent="-330200" lvl="0" marL="457200" marR="0" rtl="0" algn="just">
              <a:spcBef>
                <a:spcPts val="0"/>
              </a:spcBef>
              <a:spcAft>
                <a:spcPts val="0"/>
              </a:spcAft>
              <a:buClr>
                <a:srgbClr val="33473C"/>
              </a:buClr>
              <a:buSzPts val="1600"/>
              <a:buFont typeface="Ubuntu"/>
              <a:buChar char="-"/>
            </a:pPr>
            <a:r>
              <a:rPr lang="ko" sz="1600" u="sng">
                <a:solidFill>
                  <a:schemeClr val="hlink"/>
                </a:solidFill>
                <a:latin typeface="Ubuntu"/>
                <a:ea typeface="Ubuntu"/>
                <a:cs typeface="Ubuntu"/>
                <a:sym typeface="Ubuntu"/>
                <a:hlinkClick r:id="rId6"/>
              </a:rPr>
              <a:t>https://multipass.run/docs/using-virtualbox-in-multipass-macos</a:t>
            </a:r>
            <a:endParaRPr sz="1600">
              <a:solidFill>
                <a:srgbClr val="33473C"/>
              </a:solidFill>
              <a:latin typeface="Ubuntu"/>
              <a:ea typeface="Ubuntu"/>
              <a:cs typeface="Ubuntu"/>
              <a:sym typeface="Ubuntu"/>
            </a:endParaRPr>
          </a:p>
          <a:p>
            <a:pPr indent="0" lvl="0" marL="0" marR="0" rtl="0" algn="just">
              <a:spcBef>
                <a:spcPts val="900"/>
              </a:spcBef>
              <a:spcAft>
                <a:spcPts val="0"/>
              </a:spcAft>
              <a:buNone/>
            </a:pPr>
            <a:r>
              <a:t/>
            </a:r>
            <a:endParaRPr sz="2000">
              <a:solidFill>
                <a:srgbClr val="33473C"/>
              </a:solidFill>
              <a:latin typeface="Ubuntu"/>
              <a:ea typeface="Ubuntu"/>
              <a:cs typeface="Ubuntu"/>
              <a:sym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245" name="Shape 245"/>
        <p:cNvGrpSpPr/>
        <p:nvPr/>
      </p:nvGrpSpPr>
      <p:grpSpPr>
        <a:xfrm>
          <a:off x="0" y="0"/>
          <a:ext cx="0" cy="0"/>
          <a:chOff x="0" y="0"/>
          <a:chExt cx="0" cy="0"/>
        </a:xfrm>
      </p:grpSpPr>
      <p:pic>
        <p:nvPicPr>
          <p:cNvPr id="246" name="Google Shape;246;p34"/>
          <p:cNvPicPr preferRelativeResize="0"/>
          <p:nvPr/>
        </p:nvPicPr>
        <p:blipFill rotWithShape="1">
          <a:blip r:embed="rId3">
            <a:alphaModFix/>
          </a:blip>
          <a:srcRect b="26189" l="4038" r="4167" t="15701"/>
          <a:stretch/>
        </p:blipFill>
        <p:spPr>
          <a:xfrm>
            <a:off x="6858275" y="4703625"/>
            <a:ext cx="1897825" cy="302125"/>
          </a:xfrm>
          <a:prstGeom prst="rect">
            <a:avLst/>
          </a:prstGeom>
          <a:noFill/>
          <a:ln>
            <a:noFill/>
          </a:ln>
        </p:spPr>
      </p:pic>
      <p:sp>
        <p:nvSpPr>
          <p:cNvPr id="247" name="Google Shape;247;p34"/>
          <p:cNvSpPr txBox="1"/>
          <p:nvPr>
            <p:ph type="title"/>
          </p:nvPr>
        </p:nvSpPr>
        <p:spPr>
          <a:xfrm>
            <a:off x="1845350" y="1574575"/>
            <a:ext cx="5325600" cy="1048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ko" sz="6900">
                <a:solidFill>
                  <a:schemeClr val="lt1"/>
                </a:solidFill>
                <a:latin typeface="Ubuntu"/>
                <a:ea typeface="Ubuntu"/>
                <a:cs typeface="Ubuntu"/>
                <a:sym typeface="Ubuntu"/>
              </a:rPr>
              <a:t>Demo time !</a:t>
            </a:r>
            <a:endParaRPr b="1" sz="6900">
              <a:solidFill>
                <a:schemeClr val="lt1"/>
              </a:solidFill>
              <a:latin typeface="Ubuntu"/>
              <a:ea typeface="Ubuntu"/>
              <a:cs typeface="Ubuntu"/>
              <a:sym typeface="Ubuntu"/>
            </a:endParaRPr>
          </a:p>
        </p:txBody>
      </p:sp>
      <p:sp>
        <p:nvSpPr>
          <p:cNvPr id="248" name="Google Shape;248;p34"/>
          <p:cNvSpPr txBox="1"/>
          <p:nvPr>
            <p:ph idx="4294967295" type="body"/>
          </p:nvPr>
        </p:nvSpPr>
        <p:spPr>
          <a:xfrm>
            <a:off x="677000" y="2765350"/>
            <a:ext cx="7662300" cy="53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ko" sz="2500">
                <a:solidFill>
                  <a:schemeClr val="lt1"/>
                </a:solidFill>
                <a:latin typeface="Ubuntu"/>
                <a:ea typeface="Ubuntu"/>
                <a:cs typeface="Ubuntu"/>
                <a:sym typeface="Ubuntu"/>
              </a:rPr>
              <a:t>Install web-based applications with VMs Multipass</a:t>
            </a:r>
            <a:endParaRPr sz="2500">
              <a:solidFill>
                <a:schemeClr val="lt1"/>
              </a:solidFill>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5420"/>
            </a:gs>
            <a:gs pos="100000">
              <a:srgbClr val="5E2750"/>
            </a:gs>
          </a:gsLst>
          <a:lin ang="2700006" scaled="0"/>
        </a:gra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312475" y="359325"/>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ko" sz="6000">
                <a:solidFill>
                  <a:schemeClr val="lt1"/>
                </a:solidFill>
                <a:latin typeface="Ubuntu"/>
                <a:ea typeface="Ubuntu"/>
                <a:cs typeface="Ubuntu"/>
                <a:sym typeface="Ubuntu"/>
              </a:rPr>
              <a:t>Thank you !</a:t>
            </a:r>
            <a:endParaRPr b="1" sz="6000">
              <a:solidFill>
                <a:schemeClr val="lt1"/>
              </a:solidFill>
              <a:latin typeface="Ubuntu"/>
              <a:ea typeface="Ubuntu"/>
              <a:cs typeface="Ubuntu"/>
              <a:sym typeface="Ubuntu"/>
            </a:endParaRPr>
          </a:p>
        </p:txBody>
      </p:sp>
      <p:pic>
        <p:nvPicPr>
          <p:cNvPr id="254" name="Google Shape;254;p35"/>
          <p:cNvPicPr preferRelativeResize="0"/>
          <p:nvPr/>
        </p:nvPicPr>
        <p:blipFill rotWithShape="1">
          <a:blip r:embed="rId3">
            <a:alphaModFix/>
          </a:blip>
          <a:srcRect b="26189" l="4038" r="4167" t="15701"/>
          <a:stretch/>
        </p:blipFill>
        <p:spPr>
          <a:xfrm>
            <a:off x="6858275" y="4703625"/>
            <a:ext cx="1897825" cy="30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80" name="Google Shape;80;p15"/>
          <p:cNvSpPr txBox="1"/>
          <p:nvPr/>
        </p:nvSpPr>
        <p:spPr>
          <a:xfrm>
            <a:off x="709100" y="867275"/>
            <a:ext cx="45735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What a Multipass?</a:t>
            </a:r>
            <a:endParaRPr b="1" sz="3040">
              <a:solidFill>
                <a:srgbClr val="33473C"/>
              </a:solidFill>
              <a:latin typeface="Ubuntu"/>
              <a:ea typeface="Ubuntu"/>
              <a:cs typeface="Ubuntu"/>
              <a:sym typeface="Ubuntu"/>
            </a:endParaRPr>
          </a:p>
        </p:txBody>
      </p:sp>
      <p:sp>
        <p:nvSpPr>
          <p:cNvPr id="81" name="Google Shape;81;p15"/>
          <p:cNvSpPr/>
          <p:nvPr/>
        </p:nvSpPr>
        <p:spPr>
          <a:xfrm>
            <a:off x="841525" y="1800325"/>
            <a:ext cx="7341000" cy="16296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lang="ko" sz="2100">
                <a:solidFill>
                  <a:srgbClr val="33473C"/>
                </a:solidFill>
                <a:latin typeface="Ubuntu"/>
                <a:ea typeface="Ubuntu"/>
                <a:cs typeface="Ubuntu"/>
                <a:sym typeface="Ubuntu"/>
              </a:rPr>
              <a:t>Multipass is a virtualization product from Canonical that we can use to create a virtual machine and support cloud-init like in a public cloud. Multipass can be run in a local environment for free and is very suitable for development.</a:t>
            </a:r>
            <a:endParaRPr sz="2100">
              <a:solidFill>
                <a:srgbClr val="33473C"/>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 name="Google Shape;87;p16"/>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88" name="Google Shape;88;p16"/>
          <p:cNvSpPr txBox="1"/>
          <p:nvPr/>
        </p:nvSpPr>
        <p:spPr>
          <a:xfrm>
            <a:off x="720300" y="809400"/>
            <a:ext cx="45735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Why use Multipass?</a:t>
            </a:r>
            <a:endParaRPr b="1" sz="3040">
              <a:solidFill>
                <a:srgbClr val="33473C"/>
              </a:solidFill>
              <a:latin typeface="Ubuntu"/>
              <a:ea typeface="Ubuntu"/>
              <a:cs typeface="Ubuntu"/>
              <a:sym typeface="Ubuntu"/>
            </a:endParaRPr>
          </a:p>
        </p:txBody>
      </p:sp>
      <p:sp>
        <p:nvSpPr>
          <p:cNvPr id="89" name="Google Shape;89;p16"/>
          <p:cNvSpPr/>
          <p:nvPr/>
        </p:nvSpPr>
        <p:spPr>
          <a:xfrm>
            <a:off x="851150" y="1539725"/>
            <a:ext cx="7386900" cy="9234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t/>
            </a:r>
            <a:endParaRPr sz="1700">
              <a:solidFill>
                <a:srgbClr val="33473C"/>
              </a:solidFill>
              <a:latin typeface="Ubuntu"/>
              <a:ea typeface="Ubuntu"/>
              <a:cs typeface="Ubuntu"/>
              <a:sym typeface="Ubuntu"/>
            </a:endParaRPr>
          </a:p>
        </p:txBody>
      </p:sp>
      <p:sp>
        <p:nvSpPr>
          <p:cNvPr id="90" name="Google Shape;90;p16"/>
          <p:cNvSpPr/>
          <p:nvPr/>
        </p:nvSpPr>
        <p:spPr>
          <a:xfrm>
            <a:off x="874100" y="1775725"/>
            <a:ext cx="7341000" cy="1629600"/>
          </a:xfrm>
          <a:prstGeom prst="rect">
            <a:avLst/>
          </a:prstGeom>
          <a:noFill/>
          <a:ln>
            <a:noFill/>
          </a:ln>
        </p:spPr>
        <p:txBody>
          <a:bodyPr anchorCtr="0" anchor="t" bIns="34275" lIns="0" spcFirstLastPara="1" rIns="0" wrap="square" tIns="34275">
            <a:noAutofit/>
          </a:bodyPr>
          <a:lstStyle/>
          <a:p>
            <a:pPr indent="0" lvl="0" marL="0" rtl="0" algn="just">
              <a:spcBef>
                <a:spcPts val="900"/>
              </a:spcBef>
              <a:spcAft>
                <a:spcPts val="0"/>
              </a:spcAft>
              <a:buClr>
                <a:schemeClr val="dk1"/>
              </a:buClr>
              <a:buFont typeface="Arial"/>
              <a:buNone/>
            </a:pPr>
            <a:r>
              <a:rPr lang="ko" sz="2100">
                <a:solidFill>
                  <a:srgbClr val="33473C"/>
                </a:solidFill>
                <a:latin typeface="Ubuntu"/>
                <a:ea typeface="Ubuntu"/>
                <a:cs typeface="Ubuntu"/>
                <a:sym typeface="Ubuntu"/>
              </a:rPr>
              <a:t>It's tiny, simple to use, quick to purge things when you've done. This lightweight VM manager can be installed on Linux, Windows, and macOS, and is designed for developers to be able to launch a fresh Ubuntu environment with a single command.</a:t>
            </a:r>
            <a:endParaRPr sz="2100">
              <a:solidFill>
                <a:srgbClr val="33473C"/>
              </a:solidFill>
              <a:latin typeface="Ubuntu"/>
              <a:ea typeface="Ubuntu"/>
              <a:cs typeface="Ubuntu"/>
              <a:sym typeface="Ubuntu"/>
            </a:endParaRPr>
          </a:p>
          <a:p>
            <a:pPr indent="0" lvl="0" marL="0" marR="0" rtl="0" algn="just">
              <a:spcBef>
                <a:spcPts val="900"/>
              </a:spcBef>
              <a:spcAft>
                <a:spcPts val="0"/>
              </a:spcAft>
              <a:buNone/>
            </a:pPr>
            <a:r>
              <a:t/>
            </a:r>
            <a:endParaRPr sz="2100">
              <a:solidFill>
                <a:srgbClr val="33473C"/>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7"/>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97" name="Google Shape;97;p17"/>
          <p:cNvSpPr txBox="1"/>
          <p:nvPr/>
        </p:nvSpPr>
        <p:spPr>
          <a:xfrm>
            <a:off x="682975" y="435875"/>
            <a:ext cx="53313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Multipass vs VirtualBox</a:t>
            </a:r>
            <a:endParaRPr b="1" sz="3040">
              <a:solidFill>
                <a:srgbClr val="33473C"/>
              </a:solidFill>
              <a:latin typeface="Ubuntu"/>
              <a:ea typeface="Ubuntu"/>
              <a:cs typeface="Ubuntu"/>
              <a:sym typeface="Ubuntu"/>
            </a:endParaRPr>
          </a:p>
        </p:txBody>
      </p:sp>
      <p:pic>
        <p:nvPicPr>
          <p:cNvPr id="98" name="Google Shape;98;p17"/>
          <p:cNvPicPr preferRelativeResize="0"/>
          <p:nvPr/>
        </p:nvPicPr>
        <p:blipFill>
          <a:blip r:embed="rId4">
            <a:alphaModFix/>
          </a:blip>
          <a:stretch>
            <a:fillRect/>
          </a:stretch>
        </p:blipFill>
        <p:spPr>
          <a:xfrm>
            <a:off x="1536025" y="1588063"/>
            <a:ext cx="1967375" cy="1967375"/>
          </a:xfrm>
          <a:prstGeom prst="rect">
            <a:avLst/>
          </a:prstGeom>
          <a:noFill/>
          <a:ln>
            <a:noFill/>
          </a:ln>
        </p:spPr>
      </p:pic>
      <p:sp>
        <p:nvSpPr>
          <p:cNvPr id="99" name="Google Shape;99;p17"/>
          <p:cNvSpPr/>
          <p:nvPr/>
        </p:nvSpPr>
        <p:spPr>
          <a:xfrm>
            <a:off x="4032450" y="2444675"/>
            <a:ext cx="1450200" cy="4515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b="1" lang="ko" sz="3400">
                <a:solidFill>
                  <a:srgbClr val="33473C"/>
                </a:solidFill>
                <a:latin typeface="Ubuntu"/>
                <a:ea typeface="Ubuntu"/>
                <a:cs typeface="Ubuntu"/>
                <a:sym typeface="Ubuntu"/>
              </a:rPr>
              <a:t>OR</a:t>
            </a:r>
            <a:endParaRPr b="1" sz="3400">
              <a:solidFill>
                <a:srgbClr val="33473C"/>
              </a:solidFill>
              <a:latin typeface="Ubuntu"/>
              <a:ea typeface="Ubuntu"/>
              <a:cs typeface="Ubuntu"/>
              <a:sym typeface="Ubuntu"/>
            </a:endParaRPr>
          </a:p>
        </p:txBody>
      </p:sp>
      <p:pic>
        <p:nvPicPr>
          <p:cNvPr id="100" name="Google Shape;100;p17"/>
          <p:cNvPicPr preferRelativeResize="0"/>
          <p:nvPr/>
        </p:nvPicPr>
        <p:blipFill rotWithShape="1">
          <a:blip r:embed="rId5">
            <a:alphaModFix/>
          </a:blip>
          <a:srcRect b="0" l="3130" r="-3130" t="0"/>
          <a:stretch/>
        </p:blipFill>
        <p:spPr>
          <a:xfrm>
            <a:off x="5339575" y="1484875"/>
            <a:ext cx="2437475" cy="243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07" name="Google Shape;107;p18"/>
          <p:cNvSpPr txBox="1"/>
          <p:nvPr/>
        </p:nvSpPr>
        <p:spPr>
          <a:xfrm>
            <a:off x="682975" y="435875"/>
            <a:ext cx="53313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Multipass vs Docker</a:t>
            </a:r>
            <a:endParaRPr b="1" sz="3040">
              <a:solidFill>
                <a:srgbClr val="33473C"/>
              </a:solidFill>
              <a:latin typeface="Ubuntu"/>
              <a:ea typeface="Ubuntu"/>
              <a:cs typeface="Ubuntu"/>
              <a:sym typeface="Ubuntu"/>
            </a:endParaRPr>
          </a:p>
        </p:txBody>
      </p:sp>
      <p:pic>
        <p:nvPicPr>
          <p:cNvPr id="108" name="Google Shape;108;p18"/>
          <p:cNvPicPr preferRelativeResize="0"/>
          <p:nvPr/>
        </p:nvPicPr>
        <p:blipFill>
          <a:blip r:embed="rId4">
            <a:alphaModFix/>
          </a:blip>
          <a:stretch>
            <a:fillRect/>
          </a:stretch>
        </p:blipFill>
        <p:spPr>
          <a:xfrm>
            <a:off x="1536025" y="1588063"/>
            <a:ext cx="1967375" cy="1967375"/>
          </a:xfrm>
          <a:prstGeom prst="rect">
            <a:avLst/>
          </a:prstGeom>
          <a:noFill/>
          <a:ln>
            <a:noFill/>
          </a:ln>
        </p:spPr>
      </p:pic>
      <p:sp>
        <p:nvSpPr>
          <p:cNvPr id="109" name="Google Shape;109;p18"/>
          <p:cNvSpPr/>
          <p:nvPr/>
        </p:nvSpPr>
        <p:spPr>
          <a:xfrm>
            <a:off x="4032450" y="2444675"/>
            <a:ext cx="1450200" cy="4515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b="1" lang="ko" sz="3400">
                <a:solidFill>
                  <a:srgbClr val="33473C"/>
                </a:solidFill>
                <a:latin typeface="Ubuntu"/>
                <a:ea typeface="Ubuntu"/>
                <a:cs typeface="Ubuntu"/>
                <a:sym typeface="Ubuntu"/>
              </a:rPr>
              <a:t>OR</a:t>
            </a:r>
            <a:endParaRPr b="1" sz="3400">
              <a:solidFill>
                <a:srgbClr val="33473C"/>
              </a:solidFill>
              <a:latin typeface="Ubuntu"/>
              <a:ea typeface="Ubuntu"/>
              <a:cs typeface="Ubuntu"/>
              <a:sym typeface="Ubuntu"/>
            </a:endParaRPr>
          </a:p>
        </p:txBody>
      </p:sp>
      <p:pic>
        <p:nvPicPr>
          <p:cNvPr id="110" name="Google Shape;110;p18"/>
          <p:cNvPicPr preferRelativeResize="0"/>
          <p:nvPr/>
        </p:nvPicPr>
        <p:blipFill>
          <a:blip r:embed="rId5">
            <a:alphaModFix/>
          </a:blip>
          <a:stretch>
            <a:fillRect/>
          </a:stretch>
        </p:blipFill>
        <p:spPr>
          <a:xfrm>
            <a:off x="5156900" y="1651050"/>
            <a:ext cx="2449500" cy="175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19"/>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17" name="Google Shape;117;p19"/>
          <p:cNvSpPr txBox="1"/>
          <p:nvPr/>
        </p:nvSpPr>
        <p:spPr>
          <a:xfrm>
            <a:off x="595950" y="610050"/>
            <a:ext cx="72282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Multipass vs VirtualBox vs LXD</a:t>
            </a:r>
            <a:endParaRPr b="1" sz="3040">
              <a:solidFill>
                <a:srgbClr val="33473C"/>
              </a:solidFill>
              <a:latin typeface="Ubuntu"/>
              <a:ea typeface="Ubuntu"/>
              <a:cs typeface="Ubuntu"/>
              <a:sym typeface="Ubuntu"/>
            </a:endParaRPr>
          </a:p>
        </p:txBody>
      </p:sp>
      <p:sp>
        <p:nvSpPr>
          <p:cNvPr id="118" name="Google Shape;118;p19"/>
          <p:cNvSpPr/>
          <p:nvPr/>
        </p:nvSpPr>
        <p:spPr>
          <a:xfrm>
            <a:off x="682975" y="1478450"/>
            <a:ext cx="7812900" cy="28365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SzPts val="1100"/>
              <a:buNone/>
            </a:pPr>
            <a:r>
              <a:rPr b="1" lang="ko" sz="2000">
                <a:solidFill>
                  <a:srgbClr val="33473C"/>
                </a:solidFill>
                <a:latin typeface="Ubuntu"/>
                <a:ea typeface="Ubuntu"/>
                <a:cs typeface="Ubuntu"/>
                <a:sym typeface="Ubuntu"/>
              </a:rPr>
              <a:t>Multipass</a:t>
            </a:r>
            <a:r>
              <a:rPr lang="ko" sz="2000">
                <a:solidFill>
                  <a:srgbClr val="33473C"/>
                </a:solidFill>
                <a:latin typeface="Ubuntu"/>
                <a:ea typeface="Ubuntu"/>
                <a:cs typeface="Ubuntu"/>
                <a:sym typeface="Ubuntu"/>
              </a:rPr>
              <a:t> </a:t>
            </a:r>
            <a:r>
              <a:rPr lang="ko" sz="2000">
                <a:solidFill>
                  <a:srgbClr val="33473C"/>
                </a:solidFill>
                <a:latin typeface="Ubuntu"/>
                <a:ea typeface="Ubuntu"/>
                <a:cs typeface="Ubuntu"/>
                <a:sym typeface="Ubuntu"/>
              </a:rPr>
              <a:t>is meant to offer a universal Ubuntu experience across platforms. Multipass works on Linux, Windows and macOS and offers a similar experience on all three. It then uses whatever the best OS virtualization layer is to run the VM. </a:t>
            </a:r>
            <a:br>
              <a:rPr lang="ko" sz="2000">
                <a:solidFill>
                  <a:srgbClr val="33473C"/>
                </a:solidFill>
                <a:latin typeface="Ubuntu"/>
                <a:ea typeface="Ubuntu"/>
                <a:cs typeface="Ubuntu"/>
                <a:sym typeface="Ubuntu"/>
              </a:rPr>
            </a:br>
            <a:br>
              <a:rPr lang="ko" sz="2000">
                <a:solidFill>
                  <a:srgbClr val="33473C"/>
                </a:solidFill>
                <a:latin typeface="Ubuntu"/>
                <a:ea typeface="Ubuntu"/>
                <a:cs typeface="Ubuntu"/>
                <a:sym typeface="Ubuntu"/>
              </a:rPr>
            </a:br>
            <a:r>
              <a:rPr lang="ko" sz="2000">
                <a:solidFill>
                  <a:srgbClr val="33473C"/>
                </a:solidFill>
                <a:latin typeface="Ubuntu"/>
                <a:ea typeface="Ubuntu"/>
                <a:cs typeface="Ubuntu"/>
                <a:sym typeface="Ubuntu"/>
              </a:rPr>
              <a:t>On Windows, that’s using HyperV or VirtualBox, on macOS it uses hyperkit or VirtualBox and on Linux these days it uses LXD.</a:t>
            </a:r>
            <a:endParaRPr sz="2000">
              <a:solidFill>
                <a:srgbClr val="33473C"/>
              </a:solidFill>
              <a:latin typeface="Ubuntu"/>
              <a:ea typeface="Ubuntu"/>
              <a:cs typeface="Ubuntu"/>
              <a:sym typeface="Ubuntu"/>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 name="Google Shape;124;p20"/>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25" name="Google Shape;125;p20"/>
          <p:cNvSpPr txBox="1"/>
          <p:nvPr/>
        </p:nvSpPr>
        <p:spPr>
          <a:xfrm>
            <a:off x="613000" y="440675"/>
            <a:ext cx="4573500" cy="65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40">
                <a:solidFill>
                  <a:srgbClr val="33473C"/>
                </a:solidFill>
                <a:latin typeface="Ubuntu"/>
                <a:ea typeface="Ubuntu"/>
                <a:cs typeface="Ubuntu"/>
                <a:sym typeface="Ubuntu"/>
              </a:rPr>
              <a:t>Multipass Flow</a:t>
            </a:r>
            <a:endParaRPr b="1" sz="3040">
              <a:solidFill>
                <a:srgbClr val="33473C"/>
              </a:solidFill>
              <a:latin typeface="Ubuntu"/>
              <a:ea typeface="Ubuntu"/>
              <a:cs typeface="Ubuntu"/>
              <a:sym typeface="Ubuntu"/>
            </a:endParaRPr>
          </a:p>
        </p:txBody>
      </p:sp>
      <p:sp>
        <p:nvSpPr>
          <p:cNvPr id="126" name="Google Shape;126;p20"/>
          <p:cNvSpPr/>
          <p:nvPr/>
        </p:nvSpPr>
        <p:spPr>
          <a:xfrm>
            <a:off x="1999073" y="1286875"/>
            <a:ext cx="2352300" cy="6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Apps/Services</a:t>
            </a:r>
            <a:endParaRPr b="1">
              <a:solidFill>
                <a:srgbClr val="33473C"/>
              </a:solidFill>
            </a:endParaRPr>
          </a:p>
        </p:txBody>
      </p:sp>
      <p:sp>
        <p:nvSpPr>
          <p:cNvPr id="127" name="Google Shape;127;p20"/>
          <p:cNvSpPr/>
          <p:nvPr/>
        </p:nvSpPr>
        <p:spPr>
          <a:xfrm>
            <a:off x="4521373" y="1286875"/>
            <a:ext cx="2352300" cy="63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Apps/Services</a:t>
            </a:r>
            <a:endParaRPr b="1">
              <a:solidFill>
                <a:srgbClr val="33473C"/>
              </a:solidFill>
            </a:endParaRPr>
          </a:p>
        </p:txBody>
      </p:sp>
      <p:sp>
        <p:nvSpPr>
          <p:cNvPr id="128" name="Google Shape;128;p20"/>
          <p:cNvSpPr/>
          <p:nvPr/>
        </p:nvSpPr>
        <p:spPr>
          <a:xfrm>
            <a:off x="1999073" y="2037194"/>
            <a:ext cx="2352300" cy="63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VMs</a:t>
            </a:r>
            <a:endParaRPr b="1">
              <a:solidFill>
                <a:srgbClr val="33473C"/>
              </a:solidFill>
            </a:endParaRPr>
          </a:p>
        </p:txBody>
      </p:sp>
      <p:sp>
        <p:nvSpPr>
          <p:cNvPr id="129" name="Google Shape;129;p20"/>
          <p:cNvSpPr/>
          <p:nvPr/>
        </p:nvSpPr>
        <p:spPr>
          <a:xfrm>
            <a:off x="4521373" y="2019265"/>
            <a:ext cx="2352300" cy="636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VMs</a:t>
            </a:r>
            <a:endParaRPr b="1">
              <a:solidFill>
                <a:srgbClr val="33473C"/>
              </a:solidFill>
            </a:endParaRPr>
          </a:p>
        </p:txBody>
      </p:sp>
      <p:sp>
        <p:nvSpPr>
          <p:cNvPr id="130" name="Google Shape;130;p20"/>
          <p:cNvSpPr/>
          <p:nvPr/>
        </p:nvSpPr>
        <p:spPr>
          <a:xfrm>
            <a:off x="1972875" y="2814441"/>
            <a:ext cx="4875000" cy="636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Multipass Userspace Tools</a:t>
            </a:r>
            <a:endParaRPr b="1">
              <a:solidFill>
                <a:srgbClr val="33473C"/>
              </a:solidFill>
            </a:endParaRPr>
          </a:p>
        </p:txBody>
      </p:sp>
      <p:sp>
        <p:nvSpPr>
          <p:cNvPr id="131" name="Google Shape;131;p20"/>
          <p:cNvSpPr/>
          <p:nvPr/>
        </p:nvSpPr>
        <p:spPr>
          <a:xfrm>
            <a:off x="1999073" y="3591687"/>
            <a:ext cx="4875000" cy="636000"/>
          </a:xfrm>
          <a:prstGeom prst="rect">
            <a:avLst/>
          </a:prstGeom>
          <a:solidFill>
            <a:srgbClr val="D7F3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a:solidFill>
                  <a:srgbClr val="33473C"/>
                </a:solidFill>
              </a:rPr>
              <a:t>Host OS (Linux/MacOS/Windows)</a:t>
            </a:r>
            <a:endParaRPr b="1">
              <a:solidFill>
                <a:srgbClr val="33473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0" y="4692050"/>
            <a:ext cx="9151500" cy="451500"/>
          </a:xfrm>
          <a:prstGeom prst="rect">
            <a:avLst/>
          </a:prstGeom>
          <a:gradFill>
            <a:gsLst>
              <a:gs pos="0">
                <a:srgbClr val="E95420"/>
              </a:gs>
              <a:gs pos="100000">
                <a:srgbClr val="5E2750"/>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1"/>
          <p:cNvPicPr preferRelativeResize="0"/>
          <p:nvPr/>
        </p:nvPicPr>
        <p:blipFill rotWithShape="1">
          <a:blip r:embed="rId3">
            <a:alphaModFix/>
          </a:blip>
          <a:srcRect b="26189" l="4038" r="4167" t="15701"/>
          <a:stretch/>
        </p:blipFill>
        <p:spPr>
          <a:xfrm>
            <a:off x="6934475" y="4779825"/>
            <a:ext cx="1897825" cy="302125"/>
          </a:xfrm>
          <a:prstGeom prst="rect">
            <a:avLst/>
          </a:prstGeom>
          <a:noFill/>
          <a:ln>
            <a:noFill/>
          </a:ln>
        </p:spPr>
      </p:pic>
      <p:sp>
        <p:nvSpPr>
          <p:cNvPr id="138" name="Google Shape;138;p21"/>
          <p:cNvSpPr txBox="1"/>
          <p:nvPr/>
        </p:nvSpPr>
        <p:spPr>
          <a:xfrm>
            <a:off x="725450" y="290025"/>
            <a:ext cx="558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000">
                <a:solidFill>
                  <a:srgbClr val="33473C"/>
                </a:solidFill>
                <a:latin typeface="Ubuntu"/>
                <a:ea typeface="Ubuntu"/>
                <a:cs typeface="Ubuntu"/>
                <a:sym typeface="Ubuntu"/>
              </a:rPr>
              <a:t>Pros and Cons </a:t>
            </a:r>
            <a:r>
              <a:rPr b="1" lang="ko" sz="3000">
                <a:solidFill>
                  <a:srgbClr val="33473C"/>
                </a:solidFill>
                <a:latin typeface="Ubuntu"/>
                <a:ea typeface="Ubuntu"/>
                <a:cs typeface="Ubuntu"/>
                <a:sym typeface="Ubuntu"/>
              </a:rPr>
              <a:t>Multipass</a:t>
            </a:r>
            <a:endParaRPr b="1" sz="3000">
              <a:solidFill>
                <a:srgbClr val="33473C"/>
              </a:solidFill>
              <a:latin typeface="Ubuntu"/>
              <a:ea typeface="Ubuntu"/>
              <a:cs typeface="Ubuntu"/>
              <a:sym typeface="Ubuntu"/>
            </a:endParaRPr>
          </a:p>
        </p:txBody>
      </p:sp>
      <p:sp>
        <p:nvSpPr>
          <p:cNvPr id="139" name="Google Shape;139;p21"/>
          <p:cNvSpPr/>
          <p:nvPr/>
        </p:nvSpPr>
        <p:spPr>
          <a:xfrm>
            <a:off x="836025" y="1043650"/>
            <a:ext cx="7491900" cy="2570700"/>
          </a:xfrm>
          <a:prstGeom prst="rect">
            <a:avLst/>
          </a:prstGeom>
          <a:noFill/>
          <a:ln>
            <a:noFill/>
          </a:ln>
        </p:spPr>
        <p:txBody>
          <a:bodyPr anchorCtr="0" anchor="t" bIns="34275" lIns="0" spcFirstLastPara="1" rIns="0" wrap="square" tIns="34275">
            <a:noAutofit/>
          </a:bodyPr>
          <a:lstStyle/>
          <a:p>
            <a:pPr indent="0" lvl="0" marL="0" marR="0" rtl="0" algn="just">
              <a:spcBef>
                <a:spcPts val="900"/>
              </a:spcBef>
              <a:spcAft>
                <a:spcPts val="0"/>
              </a:spcAft>
              <a:buNone/>
            </a:pPr>
            <a:r>
              <a:rPr b="1" lang="ko" sz="2000">
                <a:solidFill>
                  <a:srgbClr val="33473C"/>
                </a:solidFill>
                <a:latin typeface="Ubuntu"/>
                <a:ea typeface="Ubuntu"/>
                <a:cs typeface="Ubuntu"/>
                <a:sym typeface="Ubuntu"/>
              </a:rPr>
              <a:t>Pros:</a:t>
            </a:r>
            <a:endParaRPr b="1" sz="2000">
              <a:solidFill>
                <a:srgbClr val="33473C"/>
              </a:solidFill>
              <a:latin typeface="Ubuntu"/>
              <a:ea typeface="Ubuntu"/>
              <a:cs typeface="Ubuntu"/>
              <a:sym typeface="Ubuntu"/>
            </a:endParaRPr>
          </a:p>
          <a:p>
            <a:pPr indent="-355600" lvl="0" marL="457200" marR="0" rtl="0" algn="just">
              <a:spcBef>
                <a:spcPts val="90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Simple, Easy, Light and fast in creating VMs</a:t>
            </a:r>
            <a:endParaRPr sz="2000">
              <a:solidFill>
                <a:srgbClr val="33473C"/>
              </a:solidFill>
              <a:latin typeface="Ubuntu"/>
              <a:ea typeface="Ubuntu"/>
              <a:cs typeface="Ubuntu"/>
              <a:sym typeface="Ubuntu"/>
            </a:endParaRPr>
          </a:p>
          <a:p>
            <a:pPr indent="-355600" lvl="0" marL="457200" marR="0" rtl="0" algn="just">
              <a:spcBef>
                <a:spcPts val="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Easy  and Modern VMs management for development</a:t>
            </a:r>
            <a:endParaRPr sz="2000">
              <a:solidFill>
                <a:srgbClr val="33473C"/>
              </a:solidFill>
              <a:latin typeface="Ubuntu"/>
              <a:ea typeface="Ubuntu"/>
              <a:cs typeface="Ubuntu"/>
              <a:sym typeface="Ubuntu"/>
            </a:endParaRPr>
          </a:p>
          <a:p>
            <a:pPr indent="-355600" lvl="0" marL="457200" marR="0" rtl="0" algn="just">
              <a:spcBef>
                <a:spcPts val="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Suitable for development</a:t>
            </a:r>
            <a:br>
              <a:rPr lang="ko" sz="2000">
                <a:solidFill>
                  <a:srgbClr val="33473C"/>
                </a:solidFill>
                <a:latin typeface="Ubuntu"/>
                <a:ea typeface="Ubuntu"/>
                <a:cs typeface="Ubuntu"/>
                <a:sym typeface="Ubuntu"/>
              </a:rPr>
            </a:br>
            <a:endParaRPr sz="2000">
              <a:solidFill>
                <a:srgbClr val="33473C"/>
              </a:solidFill>
              <a:latin typeface="Ubuntu"/>
              <a:ea typeface="Ubuntu"/>
              <a:cs typeface="Ubuntu"/>
              <a:sym typeface="Ubuntu"/>
            </a:endParaRPr>
          </a:p>
          <a:p>
            <a:pPr indent="0" lvl="0" marL="0" marR="0" rtl="0" algn="just">
              <a:spcBef>
                <a:spcPts val="900"/>
              </a:spcBef>
              <a:spcAft>
                <a:spcPts val="0"/>
              </a:spcAft>
              <a:buNone/>
            </a:pPr>
            <a:r>
              <a:rPr b="1" lang="ko" sz="2000">
                <a:solidFill>
                  <a:srgbClr val="33473C"/>
                </a:solidFill>
                <a:latin typeface="Ubuntu"/>
                <a:ea typeface="Ubuntu"/>
                <a:cs typeface="Ubuntu"/>
                <a:sym typeface="Ubuntu"/>
              </a:rPr>
              <a:t>Cons:</a:t>
            </a:r>
            <a:endParaRPr b="1" sz="2000">
              <a:solidFill>
                <a:srgbClr val="33473C"/>
              </a:solidFill>
              <a:latin typeface="Ubuntu"/>
              <a:ea typeface="Ubuntu"/>
              <a:cs typeface="Ubuntu"/>
              <a:sym typeface="Ubuntu"/>
            </a:endParaRPr>
          </a:p>
          <a:p>
            <a:pPr indent="-355600" lvl="0" marL="457200" marR="0" rtl="0" algn="just">
              <a:spcBef>
                <a:spcPts val="90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Cannot resize specification automatically</a:t>
            </a:r>
            <a:endParaRPr sz="2000">
              <a:solidFill>
                <a:srgbClr val="33473C"/>
              </a:solidFill>
              <a:latin typeface="Ubuntu"/>
              <a:ea typeface="Ubuntu"/>
              <a:cs typeface="Ubuntu"/>
              <a:sym typeface="Ubuntu"/>
            </a:endParaRPr>
          </a:p>
          <a:p>
            <a:pPr indent="-355600" lvl="0" marL="457200" marR="0" rtl="0" algn="just">
              <a:spcBef>
                <a:spcPts val="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Requires additional drivers for add interface networks</a:t>
            </a:r>
            <a:endParaRPr sz="2000">
              <a:solidFill>
                <a:srgbClr val="33473C"/>
              </a:solidFill>
              <a:latin typeface="Ubuntu"/>
              <a:ea typeface="Ubuntu"/>
              <a:cs typeface="Ubuntu"/>
              <a:sym typeface="Ubuntu"/>
            </a:endParaRPr>
          </a:p>
          <a:p>
            <a:pPr indent="-355600" lvl="0" marL="457200" marR="0" rtl="0" algn="just">
              <a:spcBef>
                <a:spcPts val="0"/>
              </a:spcBef>
              <a:spcAft>
                <a:spcPts val="0"/>
              </a:spcAft>
              <a:buClr>
                <a:srgbClr val="33473C"/>
              </a:buClr>
              <a:buSzPts val="2000"/>
              <a:buFont typeface="Ubuntu"/>
              <a:buChar char="●"/>
            </a:pPr>
            <a:r>
              <a:rPr lang="ko" sz="2000">
                <a:solidFill>
                  <a:srgbClr val="33473C"/>
                </a:solidFill>
                <a:latin typeface="Ubuntu"/>
                <a:ea typeface="Ubuntu"/>
                <a:cs typeface="Ubuntu"/>
                <a:sym typeface="Ubuntu"/>
              </a:rPr>
              <a:t>Few available OS (Images) default</a:t>
            </a:r>
            <a:endParaRPr sz="2000">
              <a:solidFill>
                <a:srgbClr val="33473C"/>
              </a:solidFill>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