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70" r:id="rId3"/>
    <p:sldId id="271" r:id="rId4"/>
    <p:sldId id="258" r:id="rId5"/>
    <p:sldId id="273" r:id="rId6"/>
    <p:sldId id="287" r:id="rId7"/>
    <p:sldId id="274" r:id="rId8"/>
    <p:sldId id="276" r:id="rId9"/>
    <p:sldId id="277" r:id="rId10"/>
    <p:sldId id="275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6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on R&amp;D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IBM</c:v>
                </c:pt>
                <c:pt idx="1">
                  <c:v>HP</c:v>
                </c:pt>
                <c:pt idx="2">
                  <c:v>croso  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6.1</c:v>
                </c:pt>
                <c:pt idx="1">
                  <c:v>2.7</c:v>
                </c:pt>
                <c:pt idx="2">
                  <c:v>13.2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BF-4233-AAC7-8204B0458C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4207672"/>
        <c:axId val="412261272"/>
      </c:barChart>
      <c:catAx>
        <c:axId val="1342076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261272"/>
        <c:crosses val="autoZero"/>
        <c:auto val="0"/>
        <c:lblAlgn val="ctr"/>
        <c:lblOffset val="100"/>
        <c:noMultiLvlLbl val="0"/>
      </c:catAx>
      <c:valAx>
        <c:axId val="412261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07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4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0.14062</cdr:y>
    </cdr:from>
    <cdr:to>
      <cdr:x>0.07674</cdr:x>
      <cdr:y>0.27719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701698"/>
          <a:ext cx="511098" cy="681464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0.68492</cdr:y>
    </cdr:from>
    <cdr:to>
      <cdr:x>0.11185</cdr:x>
      <cdr:y>0.7633</cdr:y>
    </cdr:to>
    <cdr:pic>
      <cdr:nvPicPr>
        <cdr:cNvPr id="3" name="Picture 2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-459210" y="3417743"/>
          <a:ext cx="744897" cy="391156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F454-5997-4A85-8796-FD12D391E288}" type="datetimeFigureOut">
              <a:rPr lang="en-IN" smtClean="0"/>
              <a:t>10-05-2016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6B1F1-B383-4E58-A420-A51283725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745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F454-5997-4A85-8796-FD12D391E288}" type="datetimeFigureOut">
              <a:rPr lang="en-IN" smtClean="0"/>
              <a:t>10-05-2016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6B1F1-B383-4E58-A420-A51283725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34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F454-5997-4A85-8796-FD12D391E288}" type="datetimeFigureOut">
              <a:rPr lang="en-IN" smtClean="0"/>
              <a:t>10-05-2016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6B1F1-B383-4E58-A420-A51283725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74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F454-5997-4A85-8796-FD12D391E288}" type="datetimeFigureOut">
              <a:rPr lang="en-IN" smtClean="0"/>
              <a:t>10-05-2016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6B1F1-B383-4E58-A420-A51283725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F454-5997-4A85-8796-FD12D391E288}" type="datetimeFigureOut">
              <a:rPr lang="en-IN" smtClean="0"/>
              <a:t>10-05-2016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6B1F1-B383-4E58-A420-A51283725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785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F454-5997-4A85-8796-FD12D391E288}" type="datetimeFigureOut">
              <a:rPr lang="en-IN" smtClean="0"/>
              <a:t>10-05-2016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6B1F1-B383-4E58-A420-A51283725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02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F454-5997-4A85-8796-FD12D391E288}" type="datetimeFigureOut">
              <a:rPr lang="en-IN" smtClean="0"/>
              <a:t>10-05-2016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6B1F1-B383-4E58-A420-A51283725CC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28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F454-5997-4A85-8796-FD12D391E288}" type="datetimeFigureOut">
              <a:rPr lang="en-IN" smtClean="0"/>
              <a:t>10-05-2016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6B1F1-B383-4E58-A420-A51283725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77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F454-5997-4A85-8796-FD12D391E288}" type="datetimeFigureOut">
              <a:rPr lang="en-IN" smtClean="0"/>
              <a:t>10-05-2016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6B1F1-B383-4E58-A420-A51283725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26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F454-5997-4A85-8796-FD12D391E288}" type="datetimeFigureOut">
              <a:rPr lang="en-IN" smtClean="0"/>
              <a:t>10-05-2016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6B1F1-B383-4E58-A420-A51283725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52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AAFF454-5997-4A85-8796-FD12D391E288}" type="datetimeFigureOut">
              <a:rPr lang="en-IN" smtClean="0"/>
              <a:t>10-05-2016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6B1F1-B383-4E58-A420-A51283725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96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D727D-6AE5-4C80-B4B3-E430C9DCC5A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936D05-1352-48C0-9324-0AA847E09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754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2960" y="705395"/>
            <a:ext cx="109466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 smtClean="0"/>
              <a:t>BIG DATA PROJECT</a:t>
            </a:r>
            <a:endParaRPr lang="en-IN" sz="9600" dirty="0"/>
          </a:p>
        </p:txBody>
      </p:sp>
      <p:sp>
        <p:nvSpPr>
          <p:cNvPr id="5" name="TextBox 4"/>
          <p:cNvSpPr txBox="1"/>
          <p:nvPr/>
        </p:nvSpPr>
        <p:spPr>
          <a:xfrm>
            <a:off x="8869680" y="2418087"/>
            <a:ext cx="2103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Part III</a:t>
            </a:r>
            <a:endParaRPr lang="en-IN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387737" y="3730670"/>
            <a:ext cx="5643155" cy="2082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 smtClean="0"/>
              <a:t>ANAND NIRANJAN</a:t>
            </a:r>
          </a:p>
          <a:p>
            <a:pPr marL="285750" indent="-285750">
              <a:buFontTx/>
              <a:buChar char="-"/>
            </a:pPr>
            <a:r>
              <a:rPr lang="en-IN" dirty="0" smtClean="0"/>
              <a:t>MONISHA NIHARIKA NAGA</a:t>
            </a:r>
          </a:p>
          <a:p>
            <a:pPr marL="285750" indent="-285750">
              <a:buFontTx/>
              <a:buChar char="-"/>
            </a:pPr>
            <a:r>
              <a:rPr lang="en-IN" dirty="0" smtClean="0"/>
              <a:t>REVATI DHANANJAYAN LALITHA</a:t>
            </a:r>
          </a:p>
          <a:p>
            <a:pPr marL="285750" indent="-285750">
              <a:buFontTx/>
              <a:buChar char="-"/>
            </a:pPr>
            <a:r>
              <a:rPr lang="en-IN" dirty="0" smtClean="0"/>
              <a:t>SRIHARISH RANGANATHAN</a:t>
            </a:r>
          </a:p>
          <a:p>
            <a:pPr marL="285750" indent="-285750">
              <a:buFontTx/>
              <a:buChar char="-"/>
            </a:pPr>
            <a:r>
              <a:rPr lang="en-IN" dirty="0" smtClean="0"/>
              <a:t>SWAMINATHAN TIRUNELVELI VIJAYARAGHAVAN</a:t>
            </a:r>
          </a:p>
          <a:p>
            <a:pPr marL="285750" indent="-285750">
              <a:buFontTx/>
              <a:buChar char="-"/>
            </a:pPr>
            <a:r>
              <a:rPr lang="en-IN" dirty="0" smtClean="0"/>
              <a:t>UDAYASRI SAI BUDDHI</a:t>
            </a:r>
          </a:p>
          <a:p>
            <a:pPr marL="285750" indent="-285750">
              <a:buFontTx/>
              <a:buChar char="-"/>
            </a:pPr>
            <a:r>
              <a:rPr lang="en-IN" dirty="0" smtClean="0"/>
              <a:t>VASUDEV RAMACHANDRAN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433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84281" y="258385"/>
            <a:ext cx="6690794" cy="6168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IBM - HIGHEST PATENT COUNT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295606" y="1567543"/>
            <a:ext cx="4558938" cy="4210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RECOMMENDATIONS</a:t>
            </a:r>
          </a:p>
          <a:p>
            <a:r>
              <a:rPr lang="en-US" dirty="0" smtClean="0"/>
              <a:t>On an average IBM spends 6.17% of its revenue on </a:t>
            </a:r>
            <a:r>
              <a:rPr lang="en-US" b="1" dirty="0" smtClean="0"/>
              <a:t>research and development</a:t>
            </a:r>
            <a:r>
              <a:rPr lang="en-US" dirty="0" smtClean="0"/>
              <a:t>. While its competitor Microsoft spends 13.25%</a:t>
            </a:r>
          </a:p>
          <a:p>
            <a:r>
              <a:rPr lang="en-US" dirty="0" smtClean="0"/>
              <a:t>Though they constantly involve in innovation and research, they should be aware of their competitors.</a:t>
            </a:r>
            <a:endParaRPr lang="en-US" dirty="0"/>
          </a:p>
          <a:p>
            <a:r>
              <a:rPr lang="en-US" dirty="0" smtClean="0"/>
              <a:t>They can </a:t>
            </a:r>
            <a:r>
              <a:rPr lang="en-US" b="1" dirty="0" smtClean="0"/>
              <a:t>increase </a:t>
            </a:r>
            <a:r>
              <a:rPr lang="en-US" dirty="0" smtClean="0"/>
              <a:t>their investment in research 3-4% more than the current situation.</a:t>
            </a:r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296" y="258385"/>
            <a:ext cx="1017207" cy="534150"/>
          </a:xfrm>
          <a:prstGeom prst="rect">
            <a:avLst/>
          </a:prstGeom>
        </p:spPr>
      </p:pic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852532994"/>
              </p:ext>
            </p:extLst>
          </p:nvPr>
        </p:nvGraphicFramePr>
        <p:xfrm>
          <a:off x="459210" y="1045027"/>
          <a:ext cx="6660046" cy="4990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60" y="3129887"/>
            <a:ext cx="8382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8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84281" y="258385"/>
            <a:ext cx="6690794" cy="6168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WALMART - HIGHEST REVENUE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66207" y="1005841"/>
            <a:ext cx="11188338" cy="5290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BUSINESS STRATEGIES</a:t>
            </a:r>
          </a:p>
          <a:p>
            <a:r>
              <a:rPr lang="en-US" dirty="0" smtClean="0"/>
              <a:t>Concentrate more on customer behavior analysis to improve their sales.</a:t>
            </a:r>
            <a:endParaRPr lang="en-US" dirty="0"/>
          </a:p>
          <a:p>
            <a:r>
              <a:rPr lang="en-US" dirty="0" smtClean="0"/>
              <a:t>Also work on social media analysis to check how the customer feels about their products.</a:t>
            </a:r>
            <a:endParaRPr lang="en-US" dirty="0"/>
          </a:p>
          <a:p>
            <a:r>
              <a:rPr lang="en-US" dirty="0" smtClean="0"/>
              <a:t>One of the pioneers in big data analytics, who started using it for their analysis from 2004.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KEY TO SUCCESS</a:t>
            </a:r>
          </a:p>
          <a:p>
            <a:r>
              <a:rPr lang="en-US" dirty="0"/>
              <a:t>Constantly work on </a:t>
            </a:r>
            <a:r>
              <a:rPr lang="en-US" b="1" dirty="0" smtClean="0"/>
              <a:t>social networking</a:t>
            </a:r>
            <a:r>
              <a:rPr lang="en-US" dirty="0" smtClean="0"/>
              <a:t> to know their customers better.</a:t>
            </a:r>
            <a:endParaRPr lang="en-US" dirty="0"/>
          </a:p>
          <a:p>
            <a:r>
              <a:rPr lang="en-US" dirty="0" smtClean="0"/>
              <a:t>Strategy expansion and </a:t>
            </a:r>
            <a:r>
              <a:rPr lang="en-US" b="1" dirty="0" smtClean="0"/>
              <a:t>customer satisfaction</a:t>
            </a:r>
            <a:r>
              <a:rPr lang="en-US" dirty="0" smtClean="0"/>
              <a:t> being the main concern for them.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TOOLS USED</a:t>
            </a:r>
          </a:p>
          <a:p>
            <a:r>
              <a:rPr lang="en-US" dirty="0" smtClean="0"/>
              <a:t>Social Genome</a:t>
            </a:r>
            <a:endParaRPr lang="en-US" dirty="0"/>
          </a:p>
          <a:p>
            <a:r>
              <a:rPr lang="en-US" dirty="0" err="1" smtClean="0"/>
              <a:t>ShopyCat</a:t>
            </a:r>
            <a:endParaRPr lang="en-US" dirty="0" smtClean="0"/>
          </a:p>
          <a:p>
            <a:r>
              <a:rPr lang="en-US" dirty="0" err="1" smtClean="0"/>
              <a:t>Oneops</a:t>
            </a:r>
            <a:endParaRPr lang="en-US" dirty="0"/>
          </a:p>
        </p:txBody>
      </p:sp>
      <p:pic>
        <p:nvPicPr>
          <p:cNvPr id="8" name="Picture 2" descr="http://cdn.corporate.walmart.com/resource/assets-bsp3/images/corp/walmart-logo.64968e7648c4bbc87f823a1eff1d6bc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19" y="381551"/>
            <a:ext cx="1552241" cy="37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99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82"/>
          <a:stretch/>
        </p:blipFill>
        <p:spPr>
          <a:xfrm>
            <a:off x="1024219" y="1071154"/>
            <a:ext cx="9862458" cy="5283902"/>
          </a:xfrm>
          <a:prstGeom prst="rect">
            <a:avLst/>
          </a:prstGeom>
        </p:spPr>
      </p:pic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2884281" y="258385"/>
            <a:ext cx="6690794" cy="6168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WALMART - HIGHEST REVENUE</a:t>
            </a:r>
            <a:endParaRPr lang="en-US" dirty="0"/>
          </a:p>
        </p:txBody>
      </p:sp>
      <p:pic>
        <p:nvPicPr>
          <p:cNvPr id="5" name="Picture 2" descr="http://cdn.corporate.walmart.com/resource/assets-bsp3/images/corp/walmart-logo.64968e7648c4bbc87f823a1eff1d6bc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19" y="381551"/>
            <a:ext cx="1552241" cy="37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89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767" y="1097280"/>
            <a:ext cx="10842170" cy="4937760"/>
          </a:xfrm>
        </p:spPr>
        <p:txBody>
          <a:bodyPr/>
          <a:lstStyle/>
          <a:p>
            <a:r>
              <a:rPr lang="en-US" dirty="0" smtClean="0"/>
              <a:t>Davenport and Harris score – 5, as they use data analysis and big data intensively to compete in the market.</a:t>
            </a:r>
          </a:p>
          <a:p>
            <a:r>
              <a:rPr lang="en-US" dirty="0" smtClean="0"/>
              <a:t>The word count in the Walmart annual report suggest that they are talking more about analysis and customers in the previous three years.</a:t>
            </a:r>
          </a:p>
          <a:p>
            <a:r>
              <a:rPr lang="en-US" dirty="0" smtClean="0"/>
              <a:t>But their stock price decreased very much in the past one year, when compared to its competitor – Target.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2884281" y="258385"/>
            <a:ext cx="6690794" cy="6168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WALMART - HIGHEST REVENUE</a:t>
            </a:r>
            <a:endParaRPr lang="en-US" dirty="0"/>
          </a:p>
        </p:txBody>
      </p:sp>
      <p:pic>
        <p:nvPicPr>
          <p:cNvPr id="10" name="Picture 2" descr="http://cdn.corporate.walmart.com/resource/assets-bsp3/images/corp/walmart-logo.64968e7648c4bbc87f823a1eff1d6bc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19" y="381551"/>
            <a:ext cx="1552241" cy="37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90" y="3122023"/>
            <a:ext cx="11586465" cy="3135085"/>
          </a:xfrm>
          <a:prstGeom prst="rect">
            <a:avLst/>
          </a:prstGeom>
        </p:spPr>
      </p:pic>
      <p:pic>
        <p:nvPicPr>
          <p:cNvPr id="12" name="Picture 2" descr="http://cdn.corporate.walmart.com/resource/assets-bsp3/images/corp/walmart-logo.64968e7648c4bbc87f823a1eff1d6bc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576" y="5314957"/>
            <a:ext cx="1225670" cy="29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vignette2.wikia.nocookie.net/adeles/images/8/89/TARGET.png/revision/latest?cb=2016011702143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298" y="3430240"/>
            <a:ext cx="656639" cy="87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81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295606" y="1567543"/>
            <a:ext cx="4558938" cy="4210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RECOMMENDATIONS</a:t>
            </a:r>
          </a:p>
          <a:p>
            <a:r>
              <a:rPr lang="en-US" dirty="0" smtClean="0"/>
              <a:t>Though it has achieved great heights in revenue, it is the responsibility of the management to maintain corporate and social responsibilities. </a:t>
            </a:r>
          </a:p>
          <a:p>
            <a:r>
              <a:rPr lang="en-US" dirty="0" smtClean="0"/>
              <a:t>While comparing with Target, they can improve their CSR scores and similarly find a way to stabilize their stock price.</a:t>
            </a:r>
          </a:p>
          <a:p>
            <a:r>
              <a:rPr lang="en-US" dirty="0" smtClean="0"/>
              <a:t>Considering the use of big data technologies for their analysis, they can continue to do their good work.</a:t>
            </a:r>
            <a:endParaRPr lang="en-US" dirty="0"/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2884281" y="258385"/>
            <a:ext cx="6690794" cy="6168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WALMART - HIGHEST REVENUE</a:t>
            </a:r>
            <a:endParaRPr lang="en-US" dirty="0"/>
          </a:p>
        </p:txBody>
      </p:sp>
      <p:pic>
        <p:nvPicPr>
          <p:cNvPr id="9" name="Picture 2" descr="http://cdn.corporate.walmart.com/resource/assets-bsp3/images/corp/walmart-logo.64968e7648c4bbc87f823a1eff1d6bc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19" y="381551"/>
            <a:ext cx="1552241" cy="37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16" y="1127022"/>
            <a:ext cx="6273898" cy="509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1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32412" y="305198"/>
            <a:ext cx="10411097" cy="4638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IMPACT OF US PRESIDENTIAL ELECTIONS - REPUBLICANS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42663" y="1005841"/>
            <a:ext cx="361188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EFFECT</a:t>
            </a:r>
          </a:p>
          <a:p>
            <a:r>
              <a:rPr lang="en-US" dirty="0" smtClean="0"/>
              <a:t>While comparing the impact of election in revenue for the Fortune 500 companies during the republican’s period, </a:t>
            </a:r>
            <a:r>
              <a:rPr lang="en-US" b="1" dirty="0" smtClean="0"/>
              <a:t>Financial and Banking </a:t>
            </a:r>
            <a:r>
              <a:rPr lang="en-US" dirty="0" smtClean="0"/>
              <a:t>sector is benefitted.</a:t>
            </a:r>
          </a:p>
          <a:p>
            <a:r>
              <a:rPr lang="en-US" dirty="0" smtClean="0"/>
              <a:t>There are other sectors like Health Care, Oil and Energy, Computing and Engineering sectors are also benefitted during some terms.</a:t>
            </a:r>
          </a:p>
          <a:p>
            <a:endParaRPr lang="en-US" dirty="0"/>
          </a:p>
        </p:txBody>
      </p:sp>
      <p:pic>
        <p:nvPicPr>
          <p:cNvPr id="2050" name="Picture 2" descr="https://upload.wikimedia.org/wikipedia/commons/thumb/9/9b/Republicanlogo.svg/2000px-Republican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1457" y="179395"/>
            <a:ext cx="823731" cy="71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" r="9929" b="17227"/>
          <a:stretch/>
        </p:blipFill>
        <p:spPr>
          <a:xfrm>
            <a:off x="381457" y="1005841"/>
            <a:ext cx="768096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9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 bwMode="black">
          <a:xfrm>
            <a:off x="1403422" y="267251"/>
            <a:ext cx="10411097" cy="46380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/>
              <a:t>IMPACT OF US PRESIDENTIAL ELECTIONS - </a:t>
            </a:r>
            <a:r>
              <a:rPr lang="en-US" sz="2500" dirty="0" smtClean="0"/>
              <a:t>DEMOCRATS</a:t>
            </a:r>
            <a:endParaRPr lang="en-US" sz="25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42663" y="1005841"/>
            <a:ext cx="361188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EFFECT</a:t>
            </a:r>
          </a:p>
          <a:p>
            <a:r>
              <a:rPr lang="en-US" dirty="0" smtClean="0"/>
              <a:t>While comparing the impact of election in revenue for the Fortune 500 companies during the democratic period, </a:t>
            </a:r>
            <a:r>
              <a:rPr lang="en-US" b="1" dirty="0" smtClean="0"/>
              <a:t>Financial and Banking </a:t>
            </a:r>
            <a:r>
              <a:rPr lang="en-US" dirty="0" smtClean="0"/>
              <a:t>and </a:t>
            </a:r>
            <a:r>
              <a:rPr lang="en-US" b="1" dirty="0" smtClean="0"/>
              <a:t>Engineering </a:t>
            </a:r>
            <a:r>
              <a:rPr lang="en-US" dirty="0" smtClean="0"/>
              <a:t>sectors are benefitted most of the times.</a:t>
            </a:r>
          </a:p>
          <a:p>
            <a:r>
              <a:rPr lang="en-US" dirty="0" smtClean="0"/>
              <a:t>On Average though there is no sectors that benefitted always from the election in the previous 50 years, </a:t>
            </a:r>
            <a:r>
              <a:rPr lang="en-US" dirty="0"/>
              <a:t>t</a:t>
            </a:r>
            <a:r>
              <a:rPr lang="en-US" dirty="0" smtClean="0"/>
              <a:t>here  are other sectors like Sales and Apparel, Computing sectors which are also benefitted during some terms.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48" y="1005841"/>
            <a:ext cx="7829715" cy="5535888"/>
          </a:xfrm>
          <a:prstGeom prst="rect">
            <a:avLst/>
          </a:prstGeom>
        </p:spPr>
      </p:pic>
      <p:pic>
        <p:nvPicPr>
          <p:cNvPr id="9" name="Picture 2" descr="http://img.photobucket.com/albums/v53/mike_kwiatkowski/DemocratDonkey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48" y="5900"/>
            <a:ext cx="990474" cy="88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83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15838" y="319967"/>
            <a:ext cx="7289075" cy="4936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IMPACT OF US PRESIDENTIAL ELECTIONS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2960" y="1933304"/>
            <a:ext cx="11077303" cy="3148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FACTS FROM FINDINGS</a:t>
            </a:r>
          </a:p>
          <a:p>
            <a:r>
              <a:rPr lang="en-US" sz="2000" dirty="0" smtClean="0"/>
              <a:t>While comparing the impact of election in revenue for the Fortune 500 companies during the republican and democratic periods, </a:t>
            </a:r>
            <a:r>
              <a:rPr lang="en-US" sz="2000" b="1" dirty="0" smtClean="0"/>
              <a:t>Financial and Banking </a:t>
            </a:r>
            <a:r>
              <a:rPr lang="en-US" sz="2000" dirty="0" smtClean="0"/>
              <a:t>sector are benefitted in general.</a:t>
            </a:r>
          </a:p>
          <a:p>
            <a:r>
              <a:rPr lang="en-US" sz="2000" dirty="0" smtClean="0"/>
              <a:t>There are loyal contributors for republicans like Las Vegas </a:t>
            </a:r>
            <a:r>
              <a:rPr lang="en-US" sz="2000" b="1" dirty="0" smtClean="0"/>
              <a:t>Sands Corp</a:t>
            </a:r>
            <a:r>
              <a:rPr lang="en-US" sz="2000" dirty="0" smtClean="0"/>
              <a:t>, which have contributed 100% for the republicans for all the elections.</a:t>
            </a:r>
          </a:p>
          <a:p>
            <a:r>
              <a:rPr lang="en-US" sz="2000" b="1" dirty="0" smtClean="0"/>
              <a:t>Sales</a:t>
            </a:r>
            <a:r>
              <a:rPr lang="en-US" sz="2000" dirty="0" smtClean="0"/>
              <a:t> sector will enjoy good profit during the Democratic ruling period.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https://upload.wikimedia.org/wikipedia/commons/thumb/9/9b/Republicanlogo.svg/2000px-Republican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56207" y="194905"/>
            <a:ext cx="823731" cy="71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mg.photobucket.com/albums/v53/mike_kwiatkowski/DemocratDonkey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604" y="28212"/>
            <a:ext cx="990474" cy="88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27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873" y="1082259"/>
            <a:ext cx="8663288" cy="602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LIMITATIONS AND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7859" y="2299064"/>
            <a:ext cx="9406564" cy="2782388"/>
          </a:xfrm>
        </p:spPr>
        <p:txBody>
          <a:bodyPr/>
          <a:lstStyle/>
          <a:p>
            <a:r>
              <a:rPr lang="en-US" sz="2000" dirty="0" smtClean="0"/>
              <a:t>The data collected had less relationships </a:t>
            </a:r>
            <a:r>
              <a:rPr lang="en-US" sz="2000" dirty="0"/>
              <a:t>between </a:t>
            </a:r>
            <a:r>
              <a:rPr lang="en-US" sz="2000" dirty="0" smtClean="0"/>
              <a:t>them.</a:t>
            </a:r>
            <a:endParaRPr lang="en-US" sz="2000" dirty="0"/>
          </a:p>
          <a:p>
            <a:r>
              <a:rPr lang="en-US" sz="2000" dirty="0" smtClean="0"/>
              <a:t>Some </a:t>
            </a:r>
            <a:r>
              <a:rPr lang="en-US" sz="2000" dirty="0"/>
              <a:t>of the analytics techniques like </a:t>
            </a:r>
            <a:r>
              <a:rPr lang="en-US" sz="2000" dirty="0" smtClean="0"/>
              <a:t>factoring, associations </a:t>
            </a:r>
            <a:r>
              <a:rPr lang="en-US" sz="2000" dirty="0"/>
              <a:t>did not </a:t>
            </a:r>
            <a:r>
              <a:rPr lang="en-US" sz="2000" dirty="0" smtClean="0"/>
              <a:t>much useful </a:t>
            </a:r>
            <a:r>
              <a:rPr lang="en-US" sz="2000" dirty="0"/>
              <a:t>information 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Election </a:t>
            </a:r>
            <a:r>
              <a:rPr lang="en-US" sz="2000" dirty="0" smtClean="0"/>
              <a:t>has some influence on the revenue of certain type of firms, </a:t>
            </a:r>
            <a:r>
              <a:rPr lang="en-US" sz="2000" dirty="0"/>
              <a:t>however </a:t>
            </a:r>
            <a:r>
              <a:rPr lang="en-US" sz="2000" dirty="0" smtClean="0"/>
              <a:t>it depends on other factors also.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88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775377" cy="82034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Any Questions 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9923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642" y="207045"/>
            <a:ext cx="6122589" cy="6943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COLLECTION PROCESS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61369" y="1158376"/>
            <a:ext cx="1544594" cy="1650123"/>
            <a:chOff x="2972888" y="1184517"/>
            <a:chExt cx="1471886" cy="1674093"/>
          </a:xfrm>
        </p:grpSpPr>
        <p:sp>
          <p:nvSpPr>
            <p:cNvPr id="5" name="Rounded Rectangle 4"/>
            <p:cNvSpPr/>
            <p:nvPr/>
          </p:nvSpPr>
          <p:spPr>
            <a:xfrm>
              <a:off x="2972888" y="1184517"/>
              <a:ext cx="1471886" cy="167409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7854" y="1558507"/>
              <a:ext cx="1039420" cy="1039420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3376538" y="1214598"/>
            <a:ext cx="852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HDFS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651" y="1394481"/>
            <a:ext cx="2900457" cy="100663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9193231" y="1142189"/>
            <a:ext cx="1254650" cy="1758750"/>
            <a:chOff x="9183006" y="2996130"/>
            <a:chExt cx="1842661" cy="2335018"/>
          </a:xfrm>
        </p:grpSpPr>
        <p:sp>
          <p:nvSpPr>
            <p:cNvPr id="10" name="Rounded Rectangle 9"/>
            <p:cNvSpPr/>
            <p:nvPr/>
          </p:nvSpPr>
          <p:spPr>
            <a:xfrm>
              <a:off x="9183006" y="2996130"/>
              <a:ext cx="1842661" cy="233501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" name="Picture 2" descr="https://cdn0.iconfinder.com/data/icons/document-file-types/512/txt-51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0608" y="3827850"/>
              <a:ext cx="945499" cy="945499"/>
            </a:xfrm>
            <a:prstGeom prst="rect">
              <a:avLst/>
            </a:prstGeom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  <p:sp>
        <p:nvSpPr>
          <p:cNvPr id="12" name="TextBox 11"/>
          <p:cNvSpPr txBox="1"/>
          <p:nvPr/>
        </p:nvSpPr>
        <p:spPr>
          <a:xfrm>
            <a:off x="9428044" y="1335966"/>
            <a:ext cx="852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HDFS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065" y="3942384"/>
            <a:ext cx="1086816" cy="10868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7849" y="4113287"/>
            <a:ext cx="2468448" cy="648109"/>
          </a:xfrm>
          <a:prstGeom prst="rect">
            <a:avLst/>
          </a:prstGeom>
        </p:spPr>
      </p:pic>
      <p:pic>
        <p:nvPicPr>
          <p:cNvPr id="15" name="Picture 2" descr="https://apkupdate.com/images/cover/com.Tableau.TableauApp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043" y="3787708"/>
            <a:ext cx="1430383" cy="143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s://www.rstudio.com/wp-content/uploads/2014/06/RStudio-Bal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266" y="3845485"/>
            <a:ext cx="1183715" cy="118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ight Arrow 16"/>
          <p:cNvSpPr/>
          <p:nvPr/>
        </p:nvSpPr>
        <p:spPr>
          <a:xfrm>
            <a:off x="2007685" y="1830825"/>
            <a:ext cx="910203" cy="265680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728949" y="1830825"/>
            <a:ext cx="665120" cy="238123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8459691" y="1858382"/>
            <a:ext cx="665120" cy="238123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ight Arrow 19"/>
          <p:cNvSpPr/>
          <p:nvPr/>
        </p:nvSpPr>
        <p:spPr>
          <a:xfrm rot="5400000">
            <a:off x="9521484" y="3302600"/>
            <a:ext cx="665120" cy="238123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ight Arrow 20"/>
          <p:cNvSpPr/>
          <p:nvPr/>
        </p:nvSpPr>
        <p:spPr>
          <a:xfrm rot="10800000">
            <a:off x="8425481" y="4318280"/>
            <a:ext cx="665120" cy="238123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ight Arrow 21"/>
          <p:cNvSpPr/>
          <p:nvPr/>
        </p:nvSpPr>
        <p:spPr>
          <a:xfrm rot="10800000">
            <a:off x="6263914" y="4318280"/>
            <a:ext cx="665120" cy="238123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ight Arrow 22"/>
          <p:cNvSpPr/>
          <p:nvPr/>
        </p:nvSpPr>
        <p:spPr>
          <a:xfrm rot="10800000">
            <a:off x="2952577" y="4318279"/>
            <a:ext cx="665120" cy="238123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Content Placeholder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6942" y="1350132"/>
            <a:ext cx="1695366" cy="134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9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669" y="389927"/>
            <a:ext cx="8576201" cy="5244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ACCURACY &amp; DESCRIPTIVE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457" y="1097280"/>
            <a:ext cx="10881359" cy="5290457"/>
          </a:xfrm>
        </p:spPr>
        <p:txBody>
          <a:bodyPr/>
          <a:lstStyle/>
          <a:p>
            <a:r>
              <a:rPr lang="en-US" dirty="0" smtClean="0"/>
              <a:t>Accuracy of the data collected using our map-reduce function is </a:t>
            </a:r>
            <a:r>
              <a:rPr lang="en-US" b="1" dirty="0" smtClean="0"/>
              <a:t>97 – 99% </a:t>
            </a:r>
          </a:p>
          <a:p>
            <a:r>
              <a:rPr lang="en-US" dirty="0" smtClean="0"/>
              <a:t>Descriptive statistics of the data collected is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202539"/>
              </p:ext>
            </p:extLst>
          </p:nvPr>
        </p:nvGraphicFramePr>
        <p:xfrm>
          <a:off x="2098564" y="2102393"/>
          <a:ext cx="7566409" cy="35848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09151">
                  <a:extLst>
                    <a:ext uri="{9D8B030D-6E8A-4147-A177-3AD203B41FA5}">
                      <a16:colId xmlns:a16="http://schemas.microsoft.com/office/drawing/2014/main" val="619718147"/>
                    </a:ext>
                  </a:extLst>
                </a:gridCol>
                <a:gridCol w="1508098">
                  <a:extLst>
                    <a:ext uri="{9D8B030D-6E8A-4147-A177-3AD203B41FA5}">
                      <a16:colId xmlns:a16="http://schemas.microsoft.com/office/drawing/2014/main" val="1383622322"/>
                    </a:ext>
                  </a:extLst>
                </a:gridCol>
                <a:gridCol w="1287780">
                  <a:extLst>
                    <a:ext uri="{9D8B030D-6E8A-4147-A177-3AD203B41FA5}">
                      <a16:colId xmlns:a16="http://schemas.microsoft.com/office/drawing/2014/main" val="5849496"/>
                    </a:ext>
                  </a:extLst>
                </a:gridCol>
                <a:gridCol w="2661380">
                  <a:extLst>
                    <a:ext uri="{9D8B030D-6E8A-4147-A177-3AD203B41FA5}">
                      <a16:colId xmlns:a16="http://schemas.microsoft.com/office/drawing/2014/main" val="3118418424"/>
                    </a:ext>
                  </a:extLst>
                </a:gridCol>
              </a:tblGrid>
              <a:tr h="3608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STD</a:t>
                      </a:r>
                      <a:r>
                        <a:rPr lang="en-US" baseline="0" dirty="0" smtClean="0"/>
                        <a:t> DEV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622888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Patent</a:t>
                      </a:r>
                      <a:r>
                        <a:rPr lang="en-US" baseline="0" dirty="0" smtClean="0"/>
                        <a:t>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IBM - </a:t>
                      </a:r>
                      <a:r>
                        <a:rPr lang="en-US" dirty="0" smtClean="0"/>
                        <a:t>59720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258927"/>
                  </a:ext>
                </a:extLst>
              </a:tr>
              <a:tr h="6628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Revenue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241.28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410.11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Walmart</a:t>
                      </a:r>
                      <a:r>
                        <a:rPr lang="en-US" baseline="0" dirty="0" smtClean="0"/>
                        <a:t> - </a:t>
                      </a:r>
                      <a:r>
                        <a:rPr lang="en-US" dirty="0" smtClean="0"/>
                        <a:t>41330.64</a:t>
                      </a:r>
                      <a:r>
                        <a:rPr lang="en-US" baseline="0" dirty="0" smtClean="0"/>
                        <a:t> 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473075"/>
                  </a:ext>
                </a:extLst>
              </a:tr>
              <a:tr h="6628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Social</a:t>
                      </a:r>
                      <a:r>
                        <a:rPr lang="en-US" baseline="0" dirty="0" smtClean="0"/>
                        <a:t>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0.6664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Xerox Corp </a:t>
                      </a:r>
                      <a:r>
                        <a:rPr lang="en-US" b="0" dirty="0" smtClean="0"/>
                        <a:t>– 4/5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611643"/>
                  </a:ext>
                </a:extLst>
              </a:tr>
              <a:tr h="6628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Corporate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0.6382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General Electric </a:t>
                      </a:r>
                      <a:r>
                        <a:rPr lang="en-US" b="0" dirty="0" smtClean="0"/>
                        <a:t>– 3.4/5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10176"/>
                  </a:ext>
                </a:extLst>
              </a:tr>
              <a:tr h="6628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Employee Benefit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P&amp;G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0" baseline="0" dirty="0" smtClean="0"/>
                        <a:t>– 3/5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65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73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6104" y="300446"/>
            <a:ext cx="6365095" cy="54864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Relationships 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95" y="1018903"/>
            <a:ext cx="6438275" cy="5565686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6727370" y="1763487"/>
            <a:ext cx="5055326" cy="3670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Most of the patents are registered in the United States Patent and Trademark Office (USPTO).</a:t>
            </a:r>
          </a:p>
          <a:p>
            <a:r>
              <a:rPr lang="en-US" sz="2000" dirty="0" smtClean="0"/>
              <a:t>Revenue had almost 60% impact based on Employee Benefits. Therefore taking care of employee increase a company’s revenue.</a:t>
            </a:r>
          </a:p>
          <a:p>
            <a:r>
              <a:rPr lang="en-US" sz="2000" dirty="0" smtClean="0"/>
              <a:t>Since there is less relation between the social score and the revenue, it is very likely that the companies ignore the social responsibilities.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1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6470" y="235131"/>
            <a:ext cx="6365095" cy="54864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Relationships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897" y="1149530"/>
            <a:ext cx="10724605" cy="4702629"/>
          </a:xfrm>
        </p:spPr>
        <p:txBody>
          <a:bodyPr/>
          <a:lstStyle/>
          <a:p>
            <a:r>
              <a:rPr lang="en-US" b="1" dirty="0" smtClean="0"/>
              <a:t>REGRESSION</a:t>
            </a:r>
          </a:p>
          <a:p>
            <a:pPr lvl="1"/>
            <a:r>
              <a:rPr lang="en-US" sz="1800" dirty="0"/>
              <a:t>Patent count does not have a statistical significance in regression with the Revenue.</a:t>
            </a:r>
          </a:p>
          <a:p>
            <a:pPr lvl="1"/>
            <a:r>
              <a:rPr lang="en-US" sz="1800" dirty="0"/>
              <a:t>Social Scores have a negative impact in the Revenue, therefore companies might tend to avoid their social responsibilities.</a:t>
            </a:r>
          </a:p>
          <a:p>
            <a:pPr lvl="1"/>
            <a:r>
              <a:rPr lang="en-US" sz="1800" dirty="0"/>
              <a:t>Corporate Score, Innovation and Employee Benefit Score has a positive coefficient in the regression with the Revenue</a:t>
            </a:r>
            <a:r>
              <a:rPr lang="en-US" sz="1800" dirty="0" smtClean="0"/>
              <a:t>.</a:t>
            </a:r>
            <a:endParaRPr lang="en-US" b="1" dirty="0" smtClean="0"/>
          </a:p>
          <a:p>
            <a:pPr marL="228600" lvl="1"/>
            <a:r>
              <a:rPr lang="en-US" sz="1800" b="1" dirty="0"/>
              <a:t>CLUSTER</a:t>
            </a:r>
            <a:r>
              <a:rPr lang="en-US" sz="1800" b="1" dirty="0"/>
              <a:t> </a:t>
            </a:r>
            <a:r>
              <a:rPr lang="en-US" sz="1800" b="1" dirty="0"/>
              <a:t>ANALYSIS</a:t>
            </a:r>
          </a:p>
          <a:p>
            <a:pPr lvl="1"/>
            <a:r>
              <a:rPr lang="en-US" sz="1800" dirty="0"/>
              <a:t> Financial sector companies show more responsibilities in social and corporate </a:t>
            </a:r>
            <a:r>
              <a:rPr lang="en-US" sz="1800" dirty="0" smtClean="0"/>
              <a:t>activities, therefore they yield good revenue.</a:t>
            </a:r>
          </a:p>
          <a:p>
            <a:pPr lvl="1"/>
            <a:r>
              <a:rPr lang="en-US" sz="1800" dirty="0" smtClean="0"/>
              <a:t>Home Equipment and Furniture sectors are affected badly in revenue, due to their irresponsibility towards corporate and social deeds.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b="1" dirty="0" smtClean="0"/>
          </a:p>
          <a:p>
            <a:pPr marL="228600" lvl="1" indent="0">
              <a:buNone/>
            </a:pPr>
            <a:endParaRPr lang="en-US" b="1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083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6470" y="235131"/>
            <a:ext cx="6365095" cy="54864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Relationships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992777"/>
            <a:ext cx="10829109" cy="5172892"/>
          </a:xfrm>
        </p:spPr>
        <p:txBody>
          <a:bodyPr/>
          <a:lstStyle/>
          <a:p>
            <a:r>
              <a:rPr lang="en-US" b="1" dirty="0" smtClean="0"/>
              <a:t>CLUSTER ANALYSIS</a:t>
            </a:r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marL="228600" lvl="1" indent="0">
              <a:buNone/>
            </a:pPr>
            <a:endParaRPr lang="en-US" b="1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381" y="1486269"/>
            <a:ext cx="8440218" cy="503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8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84281" y="258385"/>
            <a:ext cx="6690794" cy="6168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IBM - HIGHEST PATENT COUNT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58091" y="1071154"/>
            <a:ext cx="9993086" cy="51728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BUSINESS STRATEGIES</a:t>
            </a:r>
          </a:p>
          <a:p>
            <a:r>
              <a:rPr lang="en-US" dirty="0" smtClean="0"/>
              <a:t>Cognitive Technologies like </a:t>
            </a:r>
            <a:r>
              <a:rPr lang="en-US" b="1" dirty="0" smtClean="0"/>
              <a:t>IBM Watson</a:t>
            </a:r>
            <a:r>
              <a:rPr lang="en-US" dirty="0" smtClean="0"/>
              <a:t> to perform most of the analysis.</a:t>
            </a:r>
          </a:p>
          <a:p>
            <a:r>
              <a:rPr lang="en-US" dirty="0" smtClean="0"/>
              <a:t>One of the very few companies that uses </a:t>
            </a:r>
            <a:r>
              <a:rPr lang="en-US" b="1" dirty="0" smtClean="0"/>
              <a:t>hybrid cloud</a:t>
            </a:r>
            <a:r>
              <a:rPr lang="en-US" dirty="0" smtClean="0"/>
              <a:t> for managing their applications.</a:t>
            </a:r>
          </a:p>
          <a:p>
            <a:r>
              <a:rPr lang="en-US" dirty="0" smtClean="0"/>
              <a:t>Developing new business solutions using their </a:t>
            </a:r>
            <a:r>
              <a:rPr lang="en-US" b="1" dirty="0" smtClean="0"/>
              <a:t>cognitive</a:t>
            </a:r>
            <a:r>
              <a:rPr lang="en-US" dirty="0" smtClean="0"/>
              <a:t> capabilities.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KEY TO SUCCESS</a:t>
            </a:r>
          </a:p>
          <a:p>
            <a:r>
              <a:rPr lang="en-US" dirty="0" smtClean="0"/>
              <a:t>Constantly work on </a:t>
            </a:r>
            <a:r>
              <a:rPr lang="en-US" b="1" dirty="0" smtClean="0"/>
              <a:t>innovation</a:t>
            </a:r>
            <a:r>
              <a:rPr lang="en-US" dirty="0" smtClean="0"/>
              <a:t> and welcome new technologies.</a:t>
            </a:r>
          </a:p>
          <a:p>
            <a:r>
              <a:rPr lang="en-US" dirty="0" smtClean="0"/>
              <a:t>They have a talented workforce, who adapts to </a:t>
            </a:r>
            <a:r>
              <a:rPr lang="en-US" b="1" dirty="0" smtClean="0"/>
              <a:t>latest technologies.</a:t>
            </a:r>
            <a:endParaRPr lang="en-US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TOOLS USED</a:t>
            </a:r>
          </a:p>
          <a:p>
            <a:r>
              <a:rPr lang="en-US" dirty="0" smtClean="0"/>
              <a:t>IBM SPSS Modeler</a:t>
            </a:r>
          </a:p>
          <a:p>
            <a:r>
              <a:rPr lang="en-US" dirty="0" smtClean="0"/>
              <a:t>IBM Analytical Decision Management</a:t>
            </a:r>
          </a:p>
          <a:p>
            <a:r>
              <a:rPr lang="en-US" dirty="0" smtClean="0"/>
              <a:t>IBM Social Media Analytics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296" y="258385"/>
            <a:ext cx="1017207" cy="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86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" r="-658" b="10546"/>
          <a:stretch/>
        </p:blipFill>
        <p:spPr>
          <a:xfrm>
            <a:off x="783772" y="1024658"/>
            <a:ext cx="11015590" cy="5127947"/>
          </a:xfrm>
          <a:prstGeom prst="rect">
            <a:avLst/>
          </a:prstGeom>
        </p:spPr>
      </p:pic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2884281" y="258385"/>
            <a:ext cx="6690794" cy="6168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IBM - HIGHEST PATENT COUNT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296" y="258385"/>
            <a:ext cx="1017207" cy="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9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767" y="1097280"/>
            <a:ext cx="10842170" cy="4937760"/>
          </a:xfrm>
        </p:spPr>
        <p:txBody>
          <a:bodyPr/>
          <a:lstStyle/>
          <a:p>
            <a:r>
              <a:rPr lang="en-US" dirty="0" smtClean="0"/>
              <a:t>IBM has a good CSR score when compared with its competitors, but they can improve their employee benefits and the relationship with its employee.</a:t>
            </a:r>
          </a:p>
          <a:p>
            <a:r>
              <a:rPr lang="en-US" dirty="0" smtClean="0"/>
              <a:t>The word count in the IBM annual report suggest that they are talking more about innovation and analytics in the recent years.</a:t>
            </a:r>
          </a:p>
          <a:p>
            <a:r>
              <a:rPr lang="en-US" dirty="0"/>
              <a:t>Davenport and Harris score – 5, as they </a:t>
            </a:r>
            <a:r>
              <a:rPr lang="en-US" dirty="0" smtClean="0"/>
              <a:t>constantly involve in innovation and used data science and analytics to have an edge over their competitors.</a:t>
            </a:r>
          </a:p>
          <a:p>
            <a:r>
              <a:rPr lang="en-US" dirty="0" smtClean="0"/>
              <a:t>Still they fall behind their competitors in Fortune Innovation rankings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 bwMode="black">
          <a:xfrm>
            <a:off x="2884281" y="258385"/>
            <a:ext cx="6690794" cy="616827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/>
              <a:t>IBM - HIGHEST PATENT COUNT</a:t>
            </a:r>
            <a:endParaRPr lang="en-US" sz="2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296" y="258385"/>
            <a:ext cx="1017207" cy="534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5" b="-3112"/>
          <a:stretch/>
        </p:blipFill>
        <p:spPr>
          <a:xfrm>
            <a:off x="3262812" y="3566160"/>
            <a:ext cx="4261395" cy="271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2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989</Words>
  <Application>Microsoft Office PowerPoint</Application>
  <PresentationFormat>Widescreen</PresentationFormat>
  <Paragraphs>135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Gill Sans MT</vt:lpstr>
      <vt:lpstr>Times New Roman</vt:lpstr>
      <vt:lpstr>Parcel</vt:lpstr>
      <vt:lpstr>PowerPoint Presentation</vt:lpstr>
      <vt:lpstr>DATA COLLECTION PROCESS</vt:lpstr>
      <vt:lpstr>DATA ACCURACY &amp; DESCRIPTIVE STATISTICS</vt:lpstr>
      <vt:lpstr>Relationships </vt:lpstr>
      <vt:lpstr>Relationships </vt:lpstr>
      <vt:lpstr>Relationships </vt:lpstr>
      <vt:lpstr>IBM - HIGHEST PATENT COUNT</vt:lpstr>
      <vt:lpstr>IBM - HIGHEST PATENT COUNT</vt:lpstr>
      <vt:lpstr>PowerPoint Presentation</vt:lpstr>
      <vt:lpstr>IBM - HIGHEST PATENT COUNT</vt:lpstr>
      <vt:lpstr>WALMART - HIGHEST REVENUE</vt:lpstr>
      <vt:lpstr>WALMART - HIGHEST REVENUE</vt:lpstr>
      <vt:lpstr>WALMART - HIGHEST REVENUE</vt:lpstr>
      <vt:lpstr>WALMART - HIGHEST REVENUE</vt:lpstr>
      <vt:lpstr>IMPACT OF US PRESIDENTIAL ELECTIONS - REPUBLICANS</vt:lpstr>
      <vt:lpstr>PowerPoint Presentation</vt:lpstr>
      <vt:lpstr>IMPACT OF US PRESIDENTIAL ELECTIONS</vt:lpstr>
      <vt:lpstr>LIMITATIONS AND CONCLUSION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Udayasri Buddhi</dc:creator>
  <cp:lastModifiedBy>Tirunelveli Vijayaraghavan, Swaminathan</cp:lastModifiedBy>
  <cp:revision>64</cp:revision>
  <dcterms:created xsi:type="dcterms:W3CDTF">2016-05-07T16:47:54Z</dcterms:created>
  <dcterms:modified xsi:type="dcterms:W3CDTF">2016-05-10T17:54:22Z</dcterms:modified>
</cp:coreProperties>
</file>