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311" r:id="rId3"/>
    <p:sldId id="288" r:id="rId4"/>
    <p:sldId id="289" r:id="rId5"/>
    <p:sldId id="290" r:id="rId6"/>
    <p:sldId id="291" r:id="rId7"/>
    <p:sldId id="294" r:id="rId8"/>
    <p:sldId id="299" r:id="rId9"/>
    <p:sldId id="300" r:id="rId10"/>
    <p:sldId id="301" r:id="rId11"/>
    <p:sldId id="302" r:id="rId12"/>
    <p:sldId id="303" r:id="rId13"/>
    <p:sldId id="304" r:id="rId14"/>
    <p:sldId id="305" r:id="rId15"/>
    <p:sldId id="306" r:id="rId16"/>
    <p:sldId id="307" r:id="rId17"/>
    <p:sldId id="308" r:id="rId18"/>
    <p:sldId id="310" r:id="rId19"/>
    <p:sldId id="283" r:id="rId20"/>
    <p:sldId id="315" r:id="rId21"/>
    <p:sldId id="316" r:id="rId22"/>
    <p:sldId id="285" r:id="rId23"/>
    <p:sldId id="295" r:id="rId24"/>
    <p:sldId id="296" r:id="rId25"/>
    <p:sldId id="297" r:id="rId26"/>
    <p:sldId id="312" r:id="rId27"/>
    <p:sldId id="313" r:id="rId28"/>
    <p:sldId id="317" r:id="rId29"/>
    <p:sldId id="314" r:id="rId30"/>
    <p:sldId id="298" r:id="rId3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1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38" autoAdjust="0"/>
  </p:normalViewPr>
  <p:slideViewPr>
    <p:cSldViewPr snapToGrid="0" snapToObjects="1">
      <p:cViewPr varScale="1">
        <p:scale>
          <a:sx n="81" d="100"/>
          <a:sy n="81" d="100"/>
        </p:scale>
        <p:origin x="133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899B718-D256-48FA-BD92-76A6D1E42447}" type="datetimeFigureOut">
              <a:rPr lang="en-US" smtClean="0"/>
              <a:t>5/14/2015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70325AB-99CE-4E91-AC06-863F083596EB}" type="slidenum">
              <a:rPr lang="en-US" smtClean="0"/>
              <a:t>‹#›</a:t>
            </a:fld>
            <a:endParaRPr lang="en-US"/>
          </a:p>
        </p:txBody>
      </p:sp>
    </p:spTree>
    <p:extLst>
      <p:ext uri="{BB962C8B-B14F-4D97-AF65-F5344CB8AC3E}">
        <p14:creationId xmlns:p14="http://schemas.microsoft.com/office/powerpoint/2010/main" val="1396814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5F8068D-2C64-43AB-8A14-38477DFE02F5}" type="datetimeFigureOut">
              <a:rPr lang="en-US" smtClean="0"/>
              <a:t>5/14/2015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7325E0E-85D0-4646-9C5B-38CB463FF571}" type="slidenum">
              <a:rPr lang="en-US" smtClean="0"/>
              <a:t>‹#›</a:t>
            </a:fld>
            <a:endParaRPr lang="en-US"/>
          </a:p>
        </p:txBody>
      </p:sp>
    </p:spTree>
    <p:extLst>
      <p:ext uri="{BB962C8B-B14F-4D97-AF65-F5344CB8AC3E}">
        <p14:creationId xmlns:p14="http://schemas.microsoft.com/office/powerpoint/2010/main" val="387026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325E0E-85D0-4646-9C5B-38CB463FF571}" type="slidenum">
              <a:rPr lang="en-US" smtClean="0"/>
              <a:t>1</a:t>
            </a:fld>
            <a:endParaRPr lang="en-US"/>
          </a:p>
        </p:txBody>
      </p:sp>
    </p:spTree>
    <p:extLst>
      <p:ext uri="{BB962C8B-B14F-4D97-AF65-F5344CB8AC3E}">
        <p14:creationId xmlns:p14="http://schemas.microsoft.com/office/powerpoint/2010/main" val="93307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working on entering specifications</a:t>
            </a:r>
            <a:r>
              <a:rPr lang="en-US" baseline="0" dirty="0" smtClean="0"/>
              <a:t> brochure and brining up the weber.edu/data site to store these on.</a:t>
            </a:r>
            <a:endParaRPr lang="en-US" dirty="0"/>
          </a:p>
        </p:txBody>
      </p:sp>
      <p:sp>
        <p:nvSpPr>
          <p:cNvPr id="4" name="Slide Number Placeholder 3"/>
          <p:cNvSpPr>
            <a:spLocks noGrp="1"/>
          </p:cNvSpPr>
          <p:nvPr>
            <p:ph type="sldNum" sz="quarter" idx="10"/>
          </p:nvPr>
        </p:nvSpPr>
        <p:spPr/>
        <p:txBody>
          <a:bodyPr/>
          <a:lstStyle/>
          <a:p>
            <a:fld id="{478CBFC9-A128-49FE-8D58-01ED17BE187E}" type="slidenum">
              <a:rPr lang="en-US" smtClean="0"/>
              <a:t>7</a:t>
            </a:fld>
            <a:endParaRPr lang="en-US"/>
          </a:p>
        </p:txBody>
      </p:sp>
    </p:spTree>
    <p:extLst>
      <p:ext uri="{BB962C8B-B14F-4D97-AF65-F5344CB8AC3E}">
        <p14:creationId xmlns:p14="http://schemas.microsoft.com/office/powerpoint/2010/main" val="4139745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stewards</a:t>
            </a:r>
            <a:r>
              <a:rPr lang="en-US" baseline="0" dirty="0" smtClean="0"/>
              <a:t> agree on functional definition and have reviewed/approved the data returned from the technical definitions</a:t>
            </a:r>
            <a:endParaRPr lang="en-US" dirty="0"/>
          </a:p>
        </p:txBody>
      </p:sp>
      <p:sp>
        <p:nvSpPr>
          <p:cNvPr id="4" name="Slide Number Placeholder 3"/>
          <p:cNvSpPr>
            <a:spLocks noGrp="1"/>
          </p:cNvSpPr>
          <p:nvPr>
            <p:ph type="sldNum" sz="quarter" idx="10"/>
          </p:nvPr>
        </p:nvSpPr>
        <p:spPr/>
        <p:txBody>
          <a:bodyPr/>
          <a:lstStyle/>
          <a:p>
            <a:fld id="{97325E0E-85D0-4646-9C5B-38CB463FF571}" type="slidenum">
              <a:rPr lang="en-US" smtClean="0"/>
              <a:t>19</a:t>
            </a:fld>
            <a:endParaRPr lang="en-US"/>
          </a:p>
        </p:txBody>
      </p:sp>
    </p:spTree>
    <p:extLst>
      <p:ext uri="{BB962C8B-B14F-4D97-AF65-F5344CB8AC3E}">
        <p14:creationId xmlns:p14="http://schemas.microsoft.com/office/powerpoint/2010/main" val="251884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stewards</a:t>
            </a:r>
            <a:r>
              <a:rPr lang="en-US" baseline="0" dirty="0" smtClean="0"/>
              <a:t> agree on functional definition and have reviewed/approved the data returned from the technical definitions</a:t>
            </a:r>
            <a:endParaRPr lang="en-US" dirty="0"/>
          </a:p>
        </p:txBody>
      </p:sp>
      <p:sp>
        <p:nvSpPr>
          <p:cNvPr id="4" name="Slide Number Placeholder 3"/>
          <p:cNvSpPr>
            <a:spLocks noGrp="1"/>
          </p:cNvSpPr>
          <p:nvPr>
            <p:ph type="sldNum" sz="quarter" idx="10"/>
          </p:nvPr>
        </p:nvSpPr>
        <p:spPr/>
        <p:txBody>
          <a:bodyPr/>
          <a:lstStyle/>
          <a:p>
            <a:fld id="{97325E0E-85D0-4646-9C5B-38CB463FF571}" type="slidenum">
              <a:rPr lang="en-US" smtClean="0"/>
              <a:t>22</a:t>
            </a:fld>
            <a:endParaRPr lang="en-US"/>
          </a:p>
        </p:txBody>
      </p:sp>
    </p:spTree>
    <p:extLst>
      <p:ext uri="{BB962C8B-B14F-4D97-AF65-F5344CB8AC3E}">
        <p14:creationId xmlns:p14="http://schemas.microsoft.com/office/powerpoint/2010/main" val="1782918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W:\2013\University Communications\Assets\PowerPoint Templates\WSU PPT titlesprin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593322" y="509549"/>
            <a:ext cx="5093477" cy="1470025"/>
          </a:xfrm>
        </p:spPr>
        <p:txBody>
          <a:bodyPr/>
          <a:lstStyle>
            <a:lvl1pPr>
              <a:defRPr>
                <a:solidFill>
                  <a:srgbClr val="331642"/>
                </a:solidFill>
              </a:defRPr>
            </a:lvl1pPr>
          </a:lstStyle>
          <a:p>
            <a:r>
              <a:rPr lang="en-US" dirty="0" smtClean="0"/>
              <a:t>Click to edit Master title style</a:t>
            </a:r>
            <a:endParaRPr lang="en-US" dirty="0"/>
          </a:p>
        </p:txBody>
      </p:sp>
      <p:pic>
        <p:nvPicPr>
          <p:cNvPr id="2053" name="Picture 5" descr="C:\Users\spetty\Desktop\wsustacke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 y="490499"/>
            <a:ext cx="2400300" cy="1504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3833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82279"/>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682279"/>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927629"/>
          </a:xfrm>
        </p:spPr>
        <p:txBody>
          <a:bodyPr/>
          <a:lstStyle>
            <a:lvl1pPr>
              <a:defRPr>
                <a:solidFill>
                  <a:srgbClr val="33164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199" y="1498600"/>
            <a:ext cx="8229601" cy="444500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457200" y="6356350"/>
            <a:ext cx="490931" cy="365125"/>
          </a:xfrm>
        </p:spPr>
        <p:txBody>
          <a:bodyPr/>
          <a:lstStyle/>
          <a:p>
            <a:fld id="{BA1CEC23-7BCE-FE46-940A-D85F3BD679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32856"/>
            <a:ext cx="4038600" cy="429330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32856"/>
            <a:ext cx="4038600" cy="429330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WSU PPT 2ndpg.jpg"/>
          <p:cNvPicPr>
            <a:picLocks noChangeAspect="1"/>
          </p:cNvPicPr>
          <p:nvPr userDrawn="1"/>
        </p:nvPicPr>
        <p:blipFill>
          <a:blip r:embed="rId2"/>
          <a:stretch>
            <a:fillRect/>
          </a:stretch>
        </p:blipFill>
        <p:spPr>
          <a:xfrm>
            <a:off x="714" y="0"/>
            <a:ext cx="9142571" cy="6858000"/>
          </a:xfrm>
          <a:prstGeom prst="rect">
            <a:avLst/>
          </a:prstGeom>
        </p:spPr>
      </p:pic>
      <p:sp>
        <p:nvSpPr>
          <p:cNvPr id="2" name="Title 1"/>
          <p:cNvSpPr>
            <a:spLocks noGrp="1"/>
          </p:cNvSpPr>
          <p:nvPr>
            <p:ph type="title"/>
          </p:nvPr>
        </p:nvSpPr>
        <p:spPr/>
        <p:txBody>
          <a:bodyPr/>
          <a:lstStyle>
            <a:lvl1pPr>
              <a:defRPr>
                <a:solidFill>
                  <a:srgbClr val="33164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32855"/>
            <a:ext cx="4040188" cy="41304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5899"/>
            <a:ext cx="4040188" cy="371989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832855"/>
            <a:ext cx="4041775" cy="41304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5899"/>
            <a:ext cx="4041775" cy="371989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105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48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63396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3E336C-B85D-C24B-A58B-2B0931AA8349}" type="datetimeFigureOut">
              <a:rPr lang="en-US" smtClean="0"/>
              <a:pPr/>
              <a:t>5/14/2015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1CEC23-7BCE-FE46-940A-D85F3BD679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W:\2013\University Communications\Assets\PowerPoint Templates\WSU PPT footer.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4" y="12107"/>
            <a:ext cx="9142571" cy="6857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petty\Desktop\WSU_InstSig_horiz1.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422961" y="6191887"/>
            <a:ext cx="3429000" cy="4476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1" y="274638"/>
            <a:ext cx="8229600" cy="155821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1" y="6356350"/>
            <a:ext cx="43543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CEC23-7BCE-FE46-940A-D85F3BD679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eber.edu/IR/repspub.html" TargetMode="External"/><Relationship Id="rId2" Type="http://schemas.openxmlformats.org/officeDocument/2006/relationships/hyperlink" Target="mailto:rdevoe@weber.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Cookbook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74638"/>
            <a:ext cx="8229600" cy="1159051"/>
          </a:xfrm>
        </p:spPr>
        <p:txBody>
          <a:bodyPr/>
          <a:lstStyle/>
          <a:p>
            <a:r>
              <a:rPr lang="en-US" dirty="0" smtClean="0"/>
              <a:t>Order of Information</a:t>
            </a:r>
            <a:endParaRPr lang="en-US" dirty="0"/>
          </a:p>
        </p:txBody>
      </p:sp>
      <p:sp>
        <p:nvSpPr>
          <p:cNvPr id="6" name="Content Placeholder 5"/>
          <p:cNvSpPr>
            <a:spLocks noGrp="1"/>
          </p:cNvSpPr>
          <p:nvPr>
            <p:ph sz="half" idx="1"/>
          </p:nvPr>
        </p:nvSpPr>
        <p:spPr>
          <a:xfrm>
            <a:off x="457200" y="1557867"/>
            <a:ext cx="4038600" cy="4425684"/>
          </a:xfrm>
        </p:spPr>
        <p:txBody>
          <a:bodyPr/>
          <a:lstStyle/>
          <a:p>
            <a:pPr fontAlgn="base"/>
            <a:r>
              <a:rPr lang="en-US" sz="1500" u="sng" dirty="0"/>
              <a:t>First paragraph:</a:t>
            </a:r>
            <a:r>
              <a:rPr lang="en-US" sz="1500" dirty="0"/>
              <a:t> Written for the general public or someone who is not familiar with the terms being </a:t>
            </a:r>
            <a:r>
              <a:rPr lang="en-US" sz="1500" dirty="0" smtClean="0"/>
              <a:t>defined</a:t>
            </a:r>
          </a:p>
          <a:p>
            <a:pPr fontAlgn="base"/>
            <a:r>
              <a:rPr lang="en-US" sz="1500" u="sng" dirty="0" smtClean="0"/>
              <a:t>Second </a:t>
            </a:r>
            <a:r>
              <a:rPr lang="en-US" sz="1500" u="sng" dirty="0"/>
              <a:t>paragraph</a:t>
            </a:r>
            <a:r>
              <a:rPr lang="en-US" sz="1500" dirty="0"/>
              <a:t>: How the data will display on a </a:t>
            </a:r>
            <a:r>
              <a:rPr lang="en-US" sz="1500" dirty="0" smtClean="0"/>
              <a:t>report.</a:t>
            </a:r>
          </a:p>
          <a:p>
            <a:pPr fontAlgn="base"/>
            <a:r>
              <a:rPr lang="en-US" sz="1500" u="sng" dirty="0" smtClean="0"/>
              <a:t>Third </a:t>
            </a:r>
            <a:r>
              <a:rPr lang="en-US" sz="1500" u="sng" dirty="0"/>
              <a:t>paragraph</a:t>
            </a:r>
            <a:r>
              <a:rPr lang="en-US" sz="1500" dirty="0"/>
              <a:t>: Contains example information and slightly more technical information about the definition, such as other related terms. </a:t>
            </a:r>
            <a:endParaRPr lang="en-US" sz="1500" dirty="0" smtClean="0"/>
          </a:p>
          <a:p>
            <a:pPr fontAlgn="base"/>
            <a:r>
              <a:rPr lang="en-US" sz="1500" u="sng" dirty="0" smtClean="0"/>
              <a:t>Fourth </a:t>
            </a:r>
            <a:r>
              <a:rPr lang="en-US" sz="1500" u="sng" dirty="0"/>
              <a:t>paragraph</a:t>
            </a:r>
            <a:r>
              <a:rPr lang="en-US" sz="1500" dirty="0"/>
              <a:t>: More technical description of the term being defined. This paragraph includes items like the Banner form and table names as well as the Data Warehouse fact and dimension tables in which the definition can be found.</a:t>
            </a:r>
          </a:p>
          <a:p>
            <a:pPr fontAlgn="base"/>
            <a:r>
              <a:rPr lang="en-US" sz="1500" u="sng" dirty="0"/>
              <a:t>Fifth paragraph:</a:t>
            </a:r>
            <a:r>
              <a:rPr lang="en-US" sz="1500" dirty="0"/>
              <a:t> Comments regarding FERPA limitations if applicable and a contact department if there are further questions.</a:t>
            </a:r>
          </a:p>
          <a:p>
            <a:endParaRPr lang="en-US" dirty="0"/>
          </a:p>
        </p:txBody>
      </p:sp>
      <p:pic>
        <p:nvPicPr>
          <p:cNvPr id="11" name="Content Placeholder 10"/>
          <p:cNvPicPr>
            <a:picLocks noGrp="1" noChangeAspect="1"/>
          </p:cNvPicPr>
          <p:nvPr>
            <p:ph sz="half" idx="2"/>
          </p:nvPr>
        </p:nvPicPr>
        <p:blipFill>
          <a:blip r:embed="rId2"/>
          <a:stretch>
            <a:fillRect/>
          </a:stretch>
        </p:blipFill>
        <p:spPr>
          <a:xfrm>
            <a:off x="4648199" y="2121007"/>
            <a:ext cx="4306719" cy="27896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21687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Considerations for </a:t>
            </a:r>
            <a:br>
              <a:rPr lang="en-US" dirty="0" smtClean="0"/>
            </a:br>
            <a:r>
              <a:rPr lang="en-US" dirty="0" smtClean="0"/>
              <a:t>Functional Definitions</a:t>
            </a:r>
            <a:endParaRPr lang="en-US" dirty="0"/>
          </a:p>
        </p:txBody>
      </p:sp>
      <p:sp>
        <p:nvSpPr>
          <p:cNvPr id="3" name="Content Placeholder 2"/>
          <p:cNvSpPr>
            <a:spLocks noGrp="1"/>
          </p:cNvSpPr>
          <p:nvPr>
            <p:ph sz="half" idx="1"/>
          </p:nvPr>
        </p:nvSpPr>
        <p:spPr/>
        <p:txBody>
          <a:bodyPr/>
          <a:lstStyle/>
          <a:p>
            <a:r>
              <a:rPr lang="en-US" dirty="0"/>
              <a:t>N</a:t>
            </a:r>
            <a:r>
              <a:rPr lang="en-US" dirty="0" smtClean="0"/>
              <a:t>o </a:t>
            </a:r>
            <a:r>
              <a:rPr lang="en-US" dirty="0"/>
              <a:t>hyperlinks to other definitions are included in the first </a:t>
            </a:r>
            <a:r>
              <a:rPr lang="en-US" dirty="0" smtClean="0"/>
              <a:t>paragraph</a:t>
            </a:r>
          </a:p>
          <a:p>
            <a:r>
              <a:rPr lang="en-US" dirty="0"/>
              <a:t>Any time a specific technical example is referenced, include it in double quotation marks</a:t>
            </a:r>
          </a:p>
          <a:p>
            <a:r>
              <a:rPr lang="en-US" dirty="0"/>
              <a:t>Banner tables and forms are capitalized</a:t>
            </a:r>
          </a:p>
        </p:txBody>
      </p:sp>
      <p:sp>
        <p:nvSpPr>
          <p:cNvPr id="4" name="Content Placeholder 3"/>
          <p:cNvSpPr>
            <a:spLocks noGrp="1"/>
          </p:cNvSpPr>
          <p:nvPr>
            <p:ph sz="half" idx="2"/>
          </p:nvPr>
        </p:nvSpPr>
        <p:spPr/>
        <p:txBody>
          <a:bodyPr/>
          <a:lstStyle/>
          <a:p>
            <a:r>
              <a:rPr lang="en-US" dirty="0"/>
              <a:t>If there are only 10 values or less for a definition, then those values will be </a:t>
            </a:r>
            <a:r>
              <a:rPr lang="en-US" dirty="0" smtClean="0"/>
              <a:t>listed.</a:t>
            </a:r>
          </a:p>
          <a:p>
            <a:r>
              <a:rPr lang="en-US" dirty="0" smtClean="0"/>
              <a:t>Include </a:t>
            </a:r>
            <a:r>
              <a:rPr lang="en-US" dirty="0"/>
              <a:t>information about the responsible area for making decisions about the underlying data.</a:t>
            </a:r>
          </a:p>
          <a:p>
            <a:endParaRPr lang="en-US" dirty="0"/>
          </a:p>
        </p:txBody>
      </p:sp>
    </p:spTree>
    <p:extLst>
      <p:ext uri="{BB962C8B-B14F-4D97-AF65-F5344CB8AC3E}">
        <p14:creationId xmlns:p14="http://schemas.microsoft.com/office/powerpoint/2010/main" val="630151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 vs. Descriptions</a:t>
            </a:r>
            <a:endParaRPr lang="en-US" dirty="0"/>
          </a:p>
        </p:txBody>
      </p:sp>
      <p:sp>
        <p:nvSpPr>
          <p:cNvPr id="3" name="Content Placeholder 2"/>
          <p:cNvSpPr>
            <a:spLocks noGrp="1"/>
          </p:cNvSpPr>
          <p:nvPr>
            <p:ph sz="half" idx="1"/>
          </p:nvPr>
        </p:nvSpPr>
        <p:spPr/>
        <p:txBody>
          <a:bodyPr/>
          <a:lstStyle/>
          <a:p>
            <a:r>
              <a:rPr lang="en-US" dirty="0"/>
              <a:t>Definitions of </a:t>
            </a:r>
            <a:r>
              <a:rPr lang="en-US" u="sng" dirty="0"/>
              <a:t>codes </a:t>
            </a:r>
            <a:r>
              <a:rPr lang="en-US" dirty="0"/>
              <a:t>should be long and include as much information as needed to understand the details of the definition.</a:t>
            </a:r>
          </a:p>
        </p:txBody>
      </p:sp>
      <p:sp>
        <p:nvSpPr>
          <p:cNvPr id="4" name="Content Placeholder 3"/>
          <p:cNvSpPr>
            <a:spLocks noGrp="1"/>
          </p:cNvSpPr>
          <p:nvPr>
            <p:ph sz="half" idx="2"/>
          </p:nvPr>
        </p:nvSpPr>
        <p:spPr/>
        <p:txBody>
          <a:bodyPr/>
          <a:lstStyle/>
          <a:p>
            <a:r>
              <a:rPr lang="en-US" dirty="0"/>
              <a:t>Definitions of </a:t>
            </a:r>
            <a:r>
              <a:rPr lang="en-US" u="sng" dirty="0"/>
              <a:t>descriptions</a:t>
            </a:r>
            <a:r>
              <a:rPr lang="en-US" dirty="0"/>
              <a:t> should be brief and to the point; the description is explanatory in and of itself.</a:t>
            </a:r>
          </a:p>
          <a:p>
            <a:pPr marL="0" indent="0">
              <a:buNone/>
            </a:pPr>
            <a:endParaRPr lang="en-US" dirty="0"/>
          </a:p>
        </p:txBody>
      </p:sp>
    </p:spTree>
    <p:extLst>
      <p:ext uri="{BB962C8B-B14F-4D97-AF65-F5344CB8AC3E}">
        <p14:creationId xmlns:p14="http://schemas.microsoft.com/office/powerpoint/2010/main" val="59095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Considerations for </a:t>
            </a:r>
            <a:r>
              <a:rPr lang="en-US" dirty="0" smtClean="0"/>
              <a:t/>
            </a:r>
            <a:br>
              <a:rPr lang="en-US" dirty="0" smtClean="0"/>
            </a:br>
            <a:r>
              <a:rPr lang="en-US" dirty="0" smtClean="0"/>
              <a:t>Technical Definitions</a:t>
            </a:r>
            <a:endParaRPr lang="en-US" dirty="0"/>
          </a:p>
        </p:txBody>
      </p:sp>
      <p:sp>
        <p:nvSpPr>
          <p:cNvPr id="3" name="Content Placeholder 2"/>
          <p:cNvSpPr>
            <a:spLocks noGrp="1"/>
          </p:cNvSpPr>
          <p:nvPr>
            <p:ph sz="half" idx="1"/>
          </p:nvPr>
        </p:nvSpPr>
        <p:spPr/>
        <p:txBody>
          <a:bodyPr/>
          <a:lstStyle/>
          <a:p>
            <a:r>
              <a:rPr lang="en-US" dirty="0" smtClean="0"/>
              <a:t>Code should be provided for any data warehouse table listed in the functional definition.</a:t>
            </a:r>
          </a:p>
          <a:p>
            <a:r>
              <a:rPr lang="en-US" dirty="0" smtClean="0"/>
              <a:t>Banner Code should mirror Data Warehouse code to show consistency in data</a:t>
            </a:r>
          </a:p>
        </p:txBody>
      </p:sp>
      <p:sp>
        <p:nvSpPr>
          <p:cNvPr id="4" name="Content Placeholder 3"/>
          <p:cNvSpPr>
            <a:spLocks noGrp="1"/>
          </p:cNvSpPr>
          <p:nvPr>
            <p:ph sz="half" idx="2"/>
          </p:nvPr>
        </p:nvSpPr>
        <p:spPr/>
        <p:txBody>
          <a:bodyPr/>
          <a:lstStyle/>
          <a:p>
            <a:r>
              <a:rPr lang="en-US" dirty="0"/>
              <a:t>The Data Warehouse Source should include the system the data is being extracted from, then the schema, table and column names.</a:t>
            </a:r>
          </a:p>
          <a:p>
            <a:endParaRPr lang="en-US" dirty="0"/>
          </a:p>
        </p:txBody>
      </p:sp>
    </p:spTree>
    <p:extLst>
      <p:ext uri="{BB962C8B-B14F-4D97-AF65-F5344CB8AC3E}">
        <p14:creationId xmlns:p14="http://schemas.microsoft.com/office/powerpoint/2010/main" val="2724900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215495"/>
          </a:xfrm>
        </p:spPr>
        <p:txBody>
          <a:bodyPr/>
          <a:lstStyle/>
          <a:p>
            <a:r>
              <a:rPr lang="en-US" dirty="0" smtClean="0"/>
              <a:t>Technical Definition Example</a:t>
            </a:r>
            <a:endParaRPr lang="en-US" dirty="0"/>
          </a:p>
        </p:txBody>
      </p:sp>
      <p:pic>
        <p:nvPicPr>
          <p:cNvPr id="8" name="Content Placeholder 7"/>
          <p:cNvPicPr>
            <a:picLocks noGrp="1" noChangeAspect="1"/>
          </p:cNvPicPr>
          <p:nvPr>
            <p:ph sz="half" idx="1"/>
          </p:nvPr>
        </p:nvPicPr>
        <p:blipFill>
          <a:blip r:embed="rId2"/>
          <a:stretch>
            <a:fillRect/>
          </a:stretch>
        </p:blipFill>
        <p:spPr>
          <a:xfrm>
            <a:off x="503801" y="1486333"/>
            <a:ext cx="3662594" cy="4496955"/>
          </a:xfrm>
          <a:prstGeom prst="rect">
            <a:avLst/>
          </a:prstGeom>
        </p:spPr>
      </p:pic>
      <p:pic>
        <p:nvPicPr>
          <p:cNvPr id="10" name="Content Placeholder 9"/>
          <p:cNvPicPr>
            <a:picLocks noGrp="1" noChangeAspect="1"/>
          </p:cNvPicPr>
          <p:nvPr>
            <p:ph sz="half" idx="2"/>
          </p:nvPr>
        </p:nvPicPr>
        <p:blipFill>
          <a:blip r:embed="rId3"/>
          <a:stretch>
            <a:fillRect/>
          </a:stretch>
        </p:blipFill>
        <p:spPr>
          <a:xfrm>
            <a:off x="5077909" y="1486333"/>
            <a:ext cx="3445202" cy="4496956"/>
          </a:xfrm>
          <a:prstGeom prst="rect">
            <a:avLst/>
          </a:prstGeom>
        </p:spPr>
      </p:pic>
    </p:spTree>
    <p:extLst>
      <p:ext uri="{BB962C8B-B14F-4D97-AF65-F5344CB8AC3E}">
        <p14:creationId xmlns:p14="http://schemas.microsoft.com/office/powerpoint/2010/main" val="1907358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Vetting Labels</a:t>
            </a:r>
            <a:endParaRPr lang="en-US" dirty="0"/>
          </a:p>
        </p:txBody>
      </p:sp>
      <p:sp>
        <p:nvSpPr>
          <p:cNvPr id="3" name="Content Placeholder 2"/>
          <p:cNvSpPr>
            <a:spLocks noGrp="1"/>
          </p:cNvSpPr>
          <p:nvPr>
            <p:ph idx="1"/>
          </p:nvPr>
        </p:nvSpPr>
        <p:spPr>
          <a:xfrm>
            <a:off x="457199" y="1202268"/>
            <a:ext cx="8229601" cy="4741334"/>
          </a:xfrm>
        </p:spPr>
        <p:txBody>
          <a:bodyPr/>
          <a:lstStyle/>
          <a:p>
            <a:r>
              <a:rPr lang="en-US" sz="2400" dirty="0"/>
              <a:t>Needs to be vetted</a:t>
            </a:r>
          </a:p>
          <a:p>
            <a:pPr lvl="1"/>
            <a:r>
              <a:rPr lang="en-US" sz="1800" dirty="0"/>
              <a:t>Term has been approved by appropriate subcommittee and data stewards and is ready to be presented for approval at Data Governance Committee.</a:t>
            </a:r>
          </a:p>
          <a:p>
            <a:r>
              <a:rPr lang="en-US" sz="2400" dirty="0"/>
              <a:t>Approved and Vetted</a:t>
            </a:r>
          </a:p>
          <a:p>
            <a:pPr lvl="1"/>
            <a:r>
              <a:rPr lang="en-US" sz="1800" dirty="0"/>
              <a:t>Term has been presented to and approve by Data Governance Committee; definition in DCB is considered correct.</a:t>
            </a:r>
          </a:p>
          <a:p>
            <a:r>
              <a:rPr lang="en-US" sz="2400" dirty="0"/>
              <a:t>Approved and Vetted -- Conditional</a:t>
            </a:r>
          </a:p>
          <a:p>
            <a:pPr lvl="1"/>
            <a:r>
              <a:rPr lang="en-US" sz="1800" dirty="0" smtClean="0"/>
              <a:t>Term </a:t>
            </a:r>
            <a:r>
              <a:rPr lang="en-US" sz="1800" dirty="0"/>
              <a:t>has been presented to Data Governance Committee; small changes to term were requested. Once corrections are made, term does not need to be </a:t>
            </a:r>
            <a:r>
              <a:rPr lang="en-US" sz="1800" dirty="0" smtClean="0"/>
              <a:t>re-vetted</a:t>
            </a:r>
            <a:r>
              <a:rPr lang="en-US" sz="1800" dirty="0"/>
              <a:t>; notification is sent to committee members and email approval is granted. </a:t>
            </a:r>
          </a:p>
          <a:p>
            <a:r>
              <a:rPr lang="en-US" sz="2400" dirty="0"/>
              <a:t>Denied by Vetting </a:t>
            </a:r>
          </a:p>
          <a:p>
            <a:pPr lvl="1"/>
            <a:r>
              <a:rPr lang="en-US" sz="1800" dirty="0"/>
              <a:t>Term has been presented to Data Governance Committee; substantial changes or concerns were raised. Once corrections are made, term must be re-vetted. </a:t>
            </a:r>
          </a:p>
          <a:p>
            <a:endParaRPr lang="en-US" dirty="0"/>
          </a:p>
        </p:txBody>
      </p:sp>
    </p:spTree>
    <p:extLst>
      <p:ext uri="{BB962C8B-B14F-4D97-AF65-F5344CB8AC3E}">
        <p14:creationId xmlns:p14="http://schemas.microsoft.com/office/powerpoint/2010/main" val="355177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Report</a:t>
            </a:r>
            <a:endParaRPr lang="en-US" dirty="0"/>
          </a:p>
        </p:txBody>
      </p:sp>
      <p:sp>
        <p:nvSpPr>
          <p:cNvPr id="3" name="Content Placeholder 2"/>
          <p:cNvSpPr>
            <a:spLocks noGrp="1"/>
          </p:cNvSpPr>
          <p:nvPr>
            <p:ph idx="1"/>
          </p:nvPr>
        </p:nvSpPr>
        <p:spPr/>
        <p:txBody>
          <a:bodyPr/>
          <a:lstStyle/>
          <a:p>
            <a:r>
              <a:rPr lang="en-US" dirty="0" smtClean="0"/>
              <a:t>672 Definitions</a:t>
            </a:r>
          </a:p>
          <a:p>
            <a:pPr lvl="1"/>
            <a:r>
              <a:rPr lang="en-US" dirty="0" smtClean="0"/>
              <a:t>106 State Definitions</a:t>
            </a:r>
          </a:p>
          <a:p>
            <a:pPr lvl="1"/>
            <a:r>
              <a:rPr lang="en-US" dirty="0" smtClean="0"/>
              <a:t>566 University Definitions thus far</a:t>
            </a:r>
          </a:p>
          <a:p>
            <a:r>
              <a:rPr lang="en-US" dirty="0" smtClean="0"/>
              <a:t>By Level of Progress (University Definitions)</a:t>
            </a:r>
          </a:p>
          <a:p>
            <a:pPr lvl="1"/>
            <a:r>
              <a:rPr lang="en-US" dirty="0"/>
              <a:t>2</a:t>
            </a:r>
            <a:r>
              <a:rPr lang="en-US" dirty="0" smtClean="0"/>
              <a:t>4 Approved and Vetted</a:t>
            </a:r>
          </a:p>
          <a:p>
            <a:pPr lvl="1"/>
            <a:r>
              <a:rPr lang="en-US" dirty="0"/>
              <a:t>3</a:t>
            </a:r>
            <a:r>
              <a:rPr lang="en-US" dirty="0" smtClean="0"/>
              <a:t>1 Ready to Vet</a:t>
            </a:r>
          </a:p>
          <a:p>
            <a:pPr lvl="1"/>
            <a:r>
              <a:rPr lang="en-US" dirty="0" smtClean="0"/>
              <a:t>31 In Process with Moderators</a:t>
            </a:r>
          </a:p>
          <a:p>
            <a:pPr lvl="1"/>
            <a:r>
              <a:rPr lang="en-US" dirty="0" smtClean="0"/>
              <a:t>500 Skeleton Entry</a:t>
            </a:r>
          </a:p>
          <a:p>
            <a:pPr lvl="1"/>
            <a:endParaRPr lang="en-US" dirty="0"/>
          </a:p>
        </p:txBody>
      </p:sp>
    </p:spTree>
    <p:extLst>
      <p:ext uri="{BB962C8B-B14F-4D97-AF65-F5344CB8AC3E}">
        <p14:creationId xmlns:p14="http://schemas.microsoft.com/office/powerpoint/2010/main" val="2531262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7511" y="2861249"/>
            <a:ext cx="4329290" cy="1135503"/>
          </a:xfrm>
        </p:spPr>
        <p:txBody>
          <a:bodyPr>
            <a:normAutofit fontScale="90000"/>
          </a:bodyPr>
          <a:lstStyle/>
          <a:p>
            <a:r>
              <a:rPr lang="en-US" dirty="0" smtClean="0"/>
              <a:t>Skeleton Entry Example</a:t>
            </a:r>
            <a:endParaRPr lang="en-US" dirty="0"/>
          </a:p>
        </p:txBody>
      </p:sp>
      <p:pic>
        <p:nvPicPr>
          <p:cNvPr id="4" name="Content Placeholder 3"/>
          <p:cNvPicPr>
            <a:picLocks noGrp="1" noChangeAspect="1"/>
          </p:cNvPicPr>
          <p:nvPr>
            <p:ph idx="1"/>
          </p:nvPr>
        </p:nvPicPr>
        <p:blipFill>
          <a:blip r:embed="rId2"/>
          <a:stretch>
            <a:fillRect/>
          </a:stretch>
        </p:blipFill>
        <p:spPr>
          <a:xfrm>
            <a:off x="316629" y="98461"/>
            <a:ext cx="3917955" cy="6652295"/>
          </a:xfrm>
          <a:prstGeom prst="rect">
            <a:avLst/>
          </a:prstGeom>
        </p:spPr>
      </p:pic>
    </p:spTree>
    <p:extLst>
      <p:ext uri="{BB962C8B-B14F-4D97-AF65-F5344CB8AC3E}">
        <p14:creationId xmlns:p14="http://schemas.microsoft.com/office/powerpoint/2010/main" val="357780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90" y="5438163"/>
            <a:ext cx="5486400" cy="566738"/>
          </a:xfrm>
        </p:spPr>
        <p:txBody>
          <a:bodyPr>
            <a:noAutofit/>
          </a:bodyPr>
          <a:lstStyle/>
          <a:p>
            <a:r>
              <a:rPr lang="en-US" sz="3600" dirty="0" smtClean="0"/>
              <a:t>In Process with Moderators</a:t>
            </a:r>
            <a:endParaRPr lang="en-US" sz="3600" dirty="0"/>
          </a:p>
        </p:txBody>
      </p:sp>
      <p:pic>
        <p:nvPicPr>
          <p:cNvPr id="5" name="Picture 4"/>
          <p:cNvPicPr>
            <a:picLocks noChangeAspect="1"/>
          </p:cNvPicPr>
          <p:nvPr/>
        </p:nvPicPr>
        <p:blipFill rotWithShape="1">
          <a:blip r:embed="rId2"/>
          <a:srcRect r="37169"/>
          <a:stretch/>
        </p:blipFill>
        <p:spPr>
          <a:xfrm>
            <a:off x="328612" y="257175"/>
            <a:ext cx="4268555" cy="5078075"/>
          </a:xfrm>
          <a:prstGeom prst="rect">
            <a:avLst/>
          </a:prstGeom>
        </p:spPr>
      </p:pic>
      <p:pic>
        <p:nvPicPr>
          <p:cNvPr id="6" name="Picture 5"/>
          <p:cNvPicPr>
            <a:picLocks noChangeAspect="1"/>
          </p:cNvPicPr>
          <p:nvPr/>
        </p:nvPicPr>
        <p:blipFill>
          <a:blip r:embed="rId3"/>
          <a:stretch>
            <a:fillRect/>
          </a:stretch>
        </p:blipFill>
        <p:spPr>
          <a:xfrm>
            <a:off x="5645790" y="150571"/>
            <a:ext cx="3034936" cy="3378624"/>
          </a:xfrm>
          <a:prstGeom prst="rect">
            <a:avLst/>
          </a:prstGeom>
        </p:spPr>
      </p:pic>
      <p:pic>
        <p:nvPicPr>
          <p:cNvPr id="7" name="Picture 6"/>
          <p:cNvPicPr>
            <a:picLocks noChangeAspect="1"/>
          </p:cNvPicPr>
          <p:nvPr/>
        </p:nvPicPr>
        <p:blipFill>
          <a:blip r:embed="rId4"/>
          <a:stretch>
            <a:fillRect/>
          </a:stretch>
        </p:blipFill>
        <p:spPr>
          <a:xfrm>
            <a:off x="5645790" y="3529195"/>
            <a:ext cx="2667699" cy="3257351"/>
          </a:xfrm>
          <a:prstGeom prst="rect">
            <a:avLst/>
          </a:prstGeom>
        </p:spPr>
      </p:pic>
    </p:spTree>
    <p:extLst>
      <p:ext uri="{BB962C8B-B14F-4D97-AF65-F5344CB8AC3E}">
        <p14:creationId xmlns:p14="http://schemas.microsoft.com/office/powerpoint/2010/main" val="2805693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03" y="1858791"/>
            <a:ext cx="2214348" cy="1742303"/>
          </a:xfrm>
        </p:spPr>
        <p:txBody>
          <a:bodyPr>
            <a:noAutofit/>
          </a:bodyPr>
          <a:lstStyle/>
          <a:p>
            <a:r>
              <a:rPr lang="en-US" sz="3600" dirty="0" smtClean="0"/>
              <a:t>Approved &amp; Ready to Vet</a:t>
            </a:r>
            <a:endParaRPr lang="en-US" sz="3600" dirty="0"/>
          </a:p>
        </p:txBody>
      </p:sp>
      <p:pic>
        <p:nvPicPr>
          <p:cNvPr id="3" name="Picture 2"/>
          <p:cNvPicPr>
            <a:picLocks noChangeAspect="1"/>
          </p:cNvPicPr>
          <p:nvPr/>
        </p:nvPicPr>
        <p:blipFill rotWithShape="1">
          <a:blip r:embed="rId3"/>
          <a:srcRect r="7196" b="6624"/>
          <a:stretch/>
        </p:blipFill>
        <p:spPr>
          <a:xfrm>
            <a:off x="0" y="47626"/>
            <a:ext cx="6623361" cy="5364634"/>
          </a:xfrm>
          <a:prstGeom prst="rect">
            <a:avLst/>
          </a:prstGeom>
        </p:spPr>
      </p:pic>
    </p:spTree>
    <p:extLst>
      <p:ext uri="{BB962C8B-B14F-4D97-AF65-F5344CB8AC3E}">
        <p14:creationId xmlns:p14="http://schemas.microsoft.com/office/powerpoint/2010/main" val="114294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On the Call</a:t>
            </a:r>
            <a:endParaRPr lang="en-US" dirty="0"/>
          </a:p>
        </p:txBody>
      </p:sp>
      <p:sp>
        <p:nvSpPr>
          <p:cNvPr id="3" name="Content Placeholder 2"/>
          <p:cNvSpPr>
            <a:spLocks noGrp="1"/>
          </p:cNvSpPr>
          <p:nvPr>
            <p:ph idx="1"/>
          </p:nvPr>
        </p:nvSpPr>
        <p:spPr/>
        <p:txBody>
          <a:bodyPr/>
          <a:lstStyle/>
          <a:p>
            <a:r>
              <a:rPr lang="en-US" dirty="0" smtClean="0"/>
              <a:t>Rachel Ruiz – Weber State University</a:t>
            </a:r>
          </a:p>
          <a:p>
            <a:endParaRPr lang="en-US" dirty="0" smtClean="0"/>
          </a:p>
          <a:p>
            <a:r>
              <a:rPr lang="en-US" dirty="0" smtClean="0"/>
              <a:t>Aaron </a:t>
            </a:r>
            <a:r>
              <a:rPr lang="en-US" dirty="0" smtClean="0"/>
              <a:t>Walker from </a:t>
            </a:r>
            <a:r>
              <a:rPr lang="en-US" dirty="0" err="1" smtClean="0"/>
              <a:t>iData</a:t>
            </a:r>
            <a:endParaRPr lang="en-US" dirty="0" smtClean="0"/>
          </a:p>
          <a:p>
            <a:endParaRPr lang="en-US" dirty="0" smtClean="0"/>
          </a:p>
          <a:p>
            <a:r>
              <a:rPr lang="en-US" dirty="0" smtClean="0"/>
              <a:t>Susan Schaefer – University of Utah</a:t>
            </a:r>
          </a:p>
          <a:p>
            <a:endParaRPr lang="en-US" dirty="0" smtClean="0"/>
          </a:p>
          <a:p>
            <a:r>
              <a:rPr lang="en-US" dirty="0" smtClean="0"/>
              <a:t>Salt Lake City Community College Group</a:t>
            </a:r>
          </a:p>
          <a:p>
            <a:endParaRPr lang="en-US" dirty="0"/>
          </a:p>
        </p:txBody>
      </p:sp>
    </p:spTree>
    <p:extLst>
      <p:ext uri="{BB962C8B-B14F-4D97-AF65-F5344CB8AC3E}">
        <p14:creationId xmlns:p14="http://schemas.microsoft.com/office/powerpoint/2010/main" val="1376411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7067" y="2080471"/>
            <a:ext cx="3099733" cy="1916282"/>
          </a:xfrm>
        </p:spPr>
        <p:txBody>
          <a:bodyPr>
            <a:normAutofit fontScale="90000"/>
          </a:bodyPr>
          <a:lstStyle/>
          <a:p>
            <a:r>
              <a:rPr lang="en-US" dirty="0" smtClean="0"/>
              <a:t>Definition Approval Form</a:t>
            </a:r>
            <a:endParaRPr lang="en-US" dirty="0"/>
          </a:p>
        </p:txBody>
      </p:sp>
      <p:pic>
        <p:nvPicPr>
          <p:cNvPr id="5" name="Picture 4"/>
          <p:cNvPicPr>
            <a:picLocks noChangeAspect="1"/>
          </p:cNvPicPr>
          <p:nvPr/>
        </p:nvPicPr>
        <p:blipFill>
          <a:blip r:embed="rId2"/>
          <a:stretch>
            <a:fillRect/>
          </a:stretch>
        </p:blipFill>
        <p:spPr>
          <a:xfrm>
            <a:off x="0" y="0"/>
            <a:ext cx="5480315" cy="6528251"/>
          </a:xfrm>
          <a:prstGeom prst="rect">
            <a:avLst/>
          </a:prstGeom>
        </p:spPr>
      </p:pic>
    </p:spTree>
    <p:extLst>
      <p:ext uri="{BB962C8B-B14F-4D97-AF65-F5344CB8AC3E}">
        <p14:creationId xmlns:p14="http://schemas.microsoft.com/office/powerpoint/2010/main" val="281350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7067" y="2080471"/>
            <a:ext cx="3099733" cy="1916282"/>
          </a:xfrm>
        </p:spPr>
        <p:txBody>
          <a:bodyPr>
            <a:normAutofit fontScale="90000"/>
          </a:bodyPr>
          <a:lstStyle/>
          <a:p>
            <a:r>
              <a:rPr lang="en-US" dirty="0" smtClean="0"/>
              <a:t>Conditionally Approved Definitions</a:t>
            </a:r>
            <a:endParaRPr lang="en-US" dirty="0"/>
          </a:p>
        </p:txBody>
      </p:sp>
      <p:pic>
        <p:nvPicPr>
          <p:cNvPr id="3" name="Picture 2"/>
          <p:cNvPicPr>
            <a:picLocks noChangeAspect="1"/>
          </p:cNvPicPr>
          <p:nvPr/>
        </p:nvPicPr>
        <p:blipFill>
          <a:blip r:embed="rId2"/>
          <a:stretch>
            <a:fillRect/>
          </a:stretch>
        </p:blipFill>
        <p:spPr>
          <a:xfrm>
            <a:off x="67112" y="138154"/>
            <a:ext cx="5342345" cy="5800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93418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847" y="4800600"/>
            <a:ext cx="7077203" cy="566738"/>
          </a:xfrm>
        </p:spPr>
        <p:txBody>
          <a:bodyPr/>
          <a:lstStyle/>
          <a:p>
            <a:r>
              <a:rPr lang="en-US" dirty="0" smtClean="0"/>
              <a:t>Approved and Vetted</a:t>
            </a:r>
            <a:endParaRPr lang="en-US" dirty="0"/>
          </a:p>
        </p:txBody>
      </p:sp>
      <p:sp>
        <p:nvSpPr>
          <p:cNvPr id="4" name="Text Placeholder 3"/>
          <p:cNvSpPr>
            <a:spLocks noGrp="1"/>
          </p:cNvSpPr>
          <p:nvPr>
            <p:ph type="body" sz="half" idx="2"/>
          </p:nvPr>
        </p:nvSpPr>
        <p:spPr>
          <a:xfrm>
            <a:off x="2091847" y="5292182"/>
            <a:ext cx="7077203" cy="633967"/>
          </a:xfrm>
        </p:spPr>
        <p:txBody>
          <a:bodyPr/>
          <a:lstStyle/>
          <a:p>
            <a:r>
              <a:rPr lang="en-US" dirty="0"/>
              <a:t>Data Governance Council has reviewed and approved the </a:t>
            </a:r>
            <a:r>
              <a:rPr lang="en-US" dirty="0" smtClean="0"/>
              <a:t>definition.</a:t>
            </a:r>
            <a:endParaRPr lang="en-US" dirty="0"/>
          </a:p>
        </p:txBody>
      </p:sp>
      <p:pic>
        <p:nvPicPr>
          <p:cNvPr id="3" name="Picture 2"/>
          <p:cNvPicPr>
            <a:picLocks noChangeAspect="1"/>
          </p:cNvPicPr>
          <p:nvPr/>
        </p:nvPicPr>
        <p:blipFill>
          <a:blip r:embed="rId3"/>
          <a:stretch>
            <a:fillRect/>
          </a:stretch>
        </p:blipFill>
        <p:spPr>
          <a:xfrm>
            <a:off x="1597568" y="171450"/>
            <a:ext cx="5948864" cy="4629150"/>
          </a:xfrm>
          <a:prstGeom prst="rect">
            <a:avLst/>
          </a:prstGeom>
        </p:spPr>
      </p:pic>
      <p:sp>
        <p:nvSpPr>
          <p:cNvPr id="5" name="Oval 4"/>
          <p:cNvSpPr/>
          <p:nvPr/>
        </p:nvSpPr>
        <p:spPr>
          <a:xfrm>
            <a:off x="5259897" y="4286774"/>
            <a:ext cx="1115736" cy="63756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248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906713"/>
            <a:ext cx="7772400" cy="1362075"/>
          </a:xfrm>
        </p:spPr>
        <p:txBody>
          <a:bodyPr/>
          <a:lstStyle/>
          <a:p>
            <a:r>
              <a:rPr lang="en-US" dirty="0" smtClean="0"/>
              <a:t>Data Cookbook Links in Tableau</a:t>
            </a:r>
            <a:endParaRPr lang="en-US" dirty="0"/>
          </a:p>
        </p:txBody>
      </p:sp>
    </p:spTree>
    <p:extLst>
      <p:ext uri="{BB962C8B-B14F-4D97-AF65-F5344CB8AC3E}">
        <p14:creationId xmlns:p14="http://schemas.microsoft.com/office/powerpoint/2010/main" val="603600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209371" y="4814182"/>
            <a:ext cx="8674985" cy="1225373"/>
          </a:xfrm>
        </p:spPr>
        <p:txBody>
          <a:bodyPr/>
          <a:lstStyle/>
          <a:p>
            <a:r>
              <a:rPr lang="en-US" dirty="0"/>
              <a:t>&lt;span title="Click here to view the report details in the Data Cookbook"&gt;&lt;a </a:t>
            </a:r>
            <a:r>
              <a:rPr lang="en-US" dirty="0" err="1"/>
              <a:t>href</a:t>
            </a:r>
            <a:r>
              <a:rPr lang="en-US" dirty="0"/>
              <a:t>="https://weber.datacookbook.com/institution/reports/8133/versions/9343/preview" style="font-family: Arial, Verdana, Helvetica, sans-serif;" target="_blank"&gt;&lt;</a:t>
            </a:r>
            <a:r>
              <a:rPr lang="en-US" dirty="0" err="1"/>
              <a:t>img</a:t>
            </a:r>
            <a:r>
              <a:rPr lang="en-US" dirty="0"/>
              <a:t> alt="" </a:t>
            </a:r>
            <a:r>
              <a:rPr lang="en-US" dirty="0" err="1"/>
              <a:t>src</a:t>
            </a:r>
            <a:r>
              <a:rPr lang="en-US" dirty="0"/>
              <a:t>="https://apps.weber.edu/</a:t>
            </a:r>
            <a:r>
              <a:rPr lang="en-US" dirty="0" err="1"/>
              <a:t>wsuimages</a:t>
            </a:r>
            <a:r>
              <a:rPr lang="en-US" dirty="0"/>
              <a:t>/IR/report%20icons/report_definition.jpg" style="</a:t>
            </a:r>
            <a:r>
              <a:rPr lang="en-US" dirty="0" err="1"/>
              <a:t>float:right</a:t>
            </a:r>
            <a:r>
              <a:rPr lang="en-US" dirty="0"/>
              <a:t>; height:47px; width:129px" /&gt;&lt;/a&gt;&lt;/span&gt;</a:t>
            </a:r>
          </a:p>
        </p:txBody>
      </p:sp>
      <p:pic>
        <p:nvPicPr>
          <p:cNvPr id="12" name="Picture Placeholder 11"/>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7"/>
          <a:stretch/>
        </p:blipFill>
        <p:spPr>
          <a:xfrm>
            <a:off x="209371" y="304173"/>
            <a:ext cx="8674985" cy="4496427"/>
          </a:xfrm>
        </p:spPr>
      </p:pic>
      <p:sp>
        <p:nvSpPr>
          <p:cNvPr id="13" name="Oval 12"/>
          <p:cNvSpPr/>
          <p:nvPr/>
        </p:nvSpPr>
        <p:spPr>
          <a:xfrm>
            <a:off x="7360354" y="1704622"/>
            <a:ext cx="1580444" cy="1298222"/>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910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0620" y="63914"/>
            <a:ext cx="6842760" cy="5895534"/>
          </a:xfrm>
          <a:prstGeom prst="rect">
            <a:avLst/>
          </a:prstGeom>
        </p:spPr>
      </p:pic>
    </p:spTree>
    <p:extLst>
      <p:ext uri="{BB962C8B-B14F-4D97-AF65-F5344CB8AC3E}">
        <p14:creationId xmlns:p14="http://schemas.microsoft.com/office/powerpoint/2010/main" val="81265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Argos API</a:t>
            </a:r>
            <a:endParaRPr lang="en-US" dirty="0"/>
          </a:p>
        </p:txBody>
      </p:sp>
      <p:pic>
        <p:nvPicPr>
          <p:cNvPr id="4" name="Content Placeholder 3"/>
          <p:cNvPicPr>
            <a:picLocks noGrp="1" noChangeAspect="1"/>
          </p:cNvPicPr>
          <p:nvPr>
            <p:ph idx="1"/>
          </p:nvPr>
        </p:nvPicPr>
        <p:blipFill>
          <a:blip r:embed="rId2"/>
          <a:stretch>
            <a:fillRect/>
          </a:stretch>
        </p:blipFill>
        <p:spPr>
          <a:xfrm>
            <a:off x="577267" y="1498600"/>
            <a:ext cx="7989466" cy="444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9240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Argos Desktop View</a:t>
            </a:r>
            <a:endParaRPr lang="en-US" dirty="0"/>
          </a:p>
        </p:txBody>
      </p:sp>
      <p:pic>
        <p:nvPicPr>
          <p:cNvPr id="4" name="Content Placeholder 3"/>
          <p:cNvPicPr>
            <a:picLocks noGrp="1" noChangeAspect="1"/>
          </p:cNvPicPr>
          <p:nvPr>
            <p:ph idx="1"/>
          </p:nvPr>
        </p:nvPicPr>
        <p:blipFill rotWithShape="1">
          <a:blip r:embed="rId2"/>
          <a:srcRect l="393" t="824" r="534" b="1604"/>
          <a:stretch/>
        </p:blipFill>
        <p:spPr>
          <a:xfrm>
            <a:off x="1379989" y="1202267"/>
            <a:ext cx="6384022" cy="4735352"/>
          </a:xfrm>
          <a:prstGeom prst="rect">
            <a:avLst/>
          </a:prstGeom>
        </p:spPr>
      </p:pic>
      <p:sp>
        <p:nvSpPr>
          <p:cNvPr id="5" name="Oval 4"/>
          <p:cNvSpPr/>
          <p:nvPr/>
        </p:nvSpPr>
        <p:spPr>
          <a:xfrm>
            <a:off x="6853805" y="1526796"/>
            <a:ext cx="1015068" cy="411061"/>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034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 Full View</a:t>
            </a:r>
            <a:endParaRPr lang="en-US" dirty="0"/>
          </a:p>
        </p:txBody>
      </p:sp>
      <p:pic>
        <p:nvPicPr>
          <p:cNvPr id="4" name="Content Placeholder 3"/>
          <p:cNvPicPr>
            <a:picLocks noGrp="1" noChangeAspect="1"/>
          </p:cNvPicPr>
          <p:nvPr>
            <p:ph idx="1"/>
          </p:nvPr>
        </p:nvPicPr>
        <p:blipFill>
          <a:blip r:embed="rId2"/>
          <a:stretch>
            <a:fillRect/>
          </a:stretch>
        </p:blipFill>
        <p:spPr>
          <a:xfrm>
            <a:off x="2348548" y="1175583"/>
            <a:ext cx="4446905" cy="476801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5284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Goals</a:t>
            </a:r>
            <a:endParaRPr lang="en-US" dirty="0"/>
          </a:p>
        </p:txBody>
      </p:sp>
      <p:sp>
        <p:nvSpPr>
          <p:cNvPr id="3" name="Content Placeholder 2"/>
          <p:cNvSpPr>
            <a:spLocks noGrp="1"/>
          </p:cNvSpPr>
          <p:nvPr>
            <p:ph idx="1"/>
          </p:nvPr>
        </p:nvSpPr>
        <p:spPr/>
        <p:txBody>
          <a:bodyPr/>
          <a:lstStyle/>
          <a:p>
            <a:r>
              <a:rPr lang="en-US" dirty="0" smtClean="0"/>
              <a:t>Specifications</a:t>
            </a:r>
          </a:p>
          <a:p>
            <a:pPr lvl="1"/>
            <a:r>
              <a:rPr lang="en-US" dirty="0" smtClean="0"/>
              <a:t>Style Guide</a:t>
            </a:r>
          </a:p>
          <a:p>
            <a:pPr lvl="1"/>
            <a:r>
              <a:rPr lang="en-US" smtClean="0"/>
              <a:t>Vetting Process</a:t>
            </a:r>
          </a:p>
          <a:p>
            <a:pPr lvl="1"/>
            <a:r>
              <a:rPr lang="en-US" dirty="0" smtClean="0"/>
              <a:t>Documentation of Argos (In conjunction with Argos Clean-Up effort)</a:t>
            </a:r>
          </a:p>
          <a:p>
            <a:pPr lvl="2"/>
            <a:r>
              <a:rPr lang="en-US" dirty="0"/>
              <a:t>	</a:t>
            </a:r>
          </a:p>
        </p:txBody>
      </p:sp>
    </p:spTree>
    <p:extLst>
      <p:ext uri="{BB962C8B-B14F-4D97-AF65-F5344CB8AC3E}">
        <p14:creationId xmlns:p14="http://schemas.microsoft.com/office/powerpoint/2010/main" val="84489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Beginning…</a:t>
            </a:r>
            <a:endParaRPr lang="en-US" dirty="0"/>
          </a:p>
        </p:txBody>
      </p:sp>
      <p:sp>
        <p:nvSpPr>
          <p:cNvPr id="4" name="Content Placeholder 3"/>
          <p:cNvSpPr>
            <a:spLocks noGrp="1"/>
          </p:cNvSpPr>
          <p:nvPr>
            <p:ph idx="1"/>
          </p:nvPr>
        </p:nvSpPr>
        <p:spPr/>
        <p:txBody>
          <a:bodyPr/>
          <a:lstStyle/>
          <a:p>
            <a:r>
              <a:rPr lang="en-US" dirty="0" smtClean="0"/>
              <a:t>4 page detailed document for Definitions</a:t>
            </a:r>
          </a:p>
          <a:p>
            <a:endParaRPr lang="en-US" dirty="0" smtClean="0"/>
          </a:p>
          <a:p>
            <a:r>
              <a:rPr lang="en-US" dirty="0" smtClean="0"/>
              <a:t>5 page detailed document for Specifications</a:t>
            </a:r>
          </a:p>
          <a:p>
            <a:endParaRPr lang="en-US" dirty="0" smtClean="0"/>
          </a:p>
          <a:p>
            <a:r>
              <a:rPr lang="en-US" dirty="0" smtClean="0"/>
              <a:t>Too much, overwhelming and nothing was being done</a:t>
            </a:r>
            <a:endParaRPr lang="en-US" dirty="0"/>
          </a:p>
        </p:txBody>
      </p:sp>
    </p:spTree>
    <p:extLst>
      <p:ext uri="{BB962C8B-B14F-4D97-AF65-F5344CB8AC3E}">
        <p14:creationId xmlns:p14="http://schemas.microsoft.com/office/powerpoint/2010/main" val="2245210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Contact Information</a:t>
            </a:r>
            <a:endParaRPr lang="en-US" dirty="0"/>
          </a:p>
        </p:txBody>
      </p:sp>
      <p:sp>
        <p:nvSpPr>
          <p:cNvPr id="6" name="Content Placeholder 5"/>
          <p:cNvSpPr>
            <a:spLocks noGrp="1"/>
          </p:cNvSpPr>
          <p:nvPr>
            <p:ph idx="1"/>
          </p:nvPr>
        </p:nvSpPr>
        <p:spPr>
          <a:xfrm>
            <a:off x="274321" y="1498600"/>
            <a:ext cx="8412480" cy="4445001"/>
          </a:xfrm>
        </p:spPr>
        <p:txBody>
          <a:bodyPr/>
          <a:lstStyle/>
          <a:p>
            <a:pPr marL="0" indent="0">
              <a:buNone/>
            </a:pPr>
            <a:r>
              <a:rPr lang="en-US" sz="3000" dirty="0" smtClean="0"/>
              <a:t>Rachel Ruiz</a:t>
            </a:r>
            <a:br>
              <a:rPr lang="en-US" sz="3000" dirty="0" smtClean="0"/>
            </a:br>
            <a:r>
              <a:rPr lang="en-US" sz="3000" dirty="0" smtClean="0"/>
              <a:t>Institutional Analyst</a:t>
            </a:r>
            <a:r>
              <a:rPr lang="en-US" sz="3000" dirty="0"/>
              <a:t/>
            </a:r>
            <a:br>
              <a:rPr lang="en-US" sz="3000" dirty="0"/>
            </a:br>
            <a:r>
              <a:rPr lang="en-US" sz="3000" dirty="0" smtClean="0"/>
              <a:t>Institutional Research</a:t>
            </a:r>
            <a:br>
              <a:rPr lang="en-US" sz="3000" dirty="0" smtClean="0"/>
            </a:br>
            <a:r>
              <a:rPr lang="en-US" sz="3000" dirty="0" smtClean="0"/>
              <a:t>Weber State University</a:t>
            </a:r>
            <a:br>
              <a:rPr lang="en-US" sz="3000" dirty="0" smtClean="0"/>
            </a:br>
            <a:r>
              <a:rPr lang="en-US" sz="3000" dirty="0" smtClean="0"/>
              <a:t>801-626-6114</a:t>
            </a:r>
            <a:br>
              <a:rPr lang="en-US" sz="3000" dirty="0" smtClean="0"/>
            </a:br>
            <a:r>
              <a:rPr lang="en-US" sz="3000" dirty="0" smtClean="0">
                <a:hlinkClick r:id="rId2"/>
              </a:rPr>
              <a:t>rdevoe@weber.edu</a:t>
            </a:r>
            <a:endParaRPr lang="en-US" sz="3000" dirty="0" smtClean="0"/>
          </a:p>
          <a:p>
            <a:pPr marL="0" indent="0">
              <a:buNone/>
            </a:pPr>
            <a:endParaRPr lang="en-US" sz="3000" dirty="0"/>
          </a:p>
          <a:p>
            <a:pPr marL="0" indent="0">
              <a:buNone/>
            </a:pPr>
            <a:r>
              <a:rPr lang="en-US" sz="3000" dirty="0" smtClean="0"/>
              <a:t>Site displayed</a:t>
            </a:r>
            <a:r>
              <a:rPr lang="en-US" sz="3000" dirty="0"/>
              <a:t>: </a:t>
            </a:r>
            <a:r>
              <a:rPr lang="en-US" sz="3000" dirty="0" smtClean="0">
                <a:hlinkClick r:id="rId3"/>
              </a:rPr>
              <a:t>http</a:t>
            </a:r>
            <a:r>
              <a:rPr lang="en-US" sz="3000" dirty="0">
                <a:hlinkClick r:id="rId3"/>
              </a:rPr>
              <a:t>://www.weber.edu/IR/repspub.html</a:t>
            </a:r>
            <a:endParaRPr lang="en-US" sz="3000" dirty="0" smtClean="0"/>
          </a:p>
        </p:txBody>
      </p:sp>
    </p:spTree>
    <p:extLst>
      <p:ext uri="{BB962C8B-B14F-4D97-AF65-F5344CB8AC3E}">
        <p14:creationId xmlns:p14="http://schemas.microsoft.com/office/powerpoint/2010/main" val="55204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Brochures</a:t>
            </a:r>
            <a:endParaRPr lang="en-US" dirty="0"/>
          </a:p>
        </p:txBody>
      </p:sp>
      <p:sp>
        <p:nvSpPr>
          <p:cNvPr id="3" name="Content Placeholder 2"/>
          <p:cNvSpPr>
            <a:spLocks noGrp="1"/>
          </p:cNvSpPr>
          <p:nvPr>
            <p:ph idx="1"/>
          </p:nvPr>
        </p:nvSpPr>
        <p:spPr/>
        <p:txBody>
          <a:bodyPr/>
          <a:lstStyle/>
          <a:p>
            <a:r>
              <a:rPr lang="en-US" dirty="0" smtClean="0"/>
              <a:t>Individualized documents based on what a user is doing</a:t>
            </a:r>
          </a:p>
          <a:p>
            <a:endParaRPr lang="en-US" dirty="0" smtClean="0"/>
          </a:p>
          <a:p>
            <a:r>
              <a:rPr lang="en-US" dirty="0" smtClean="0"/>
              <a:t>Microsoft Word, tri-fold brochure</a:t>
            </a:r>
          </a:p>
          <a:p>
            <a:endParaRPr lang="en-US" dirty="0" smtClean="0"/>
          </a:p>
          <a:p>
            <a:r>
              <a:rPr lang="en-US" dirty="0" smtClean="0"/>
              <a:t>Short, concise and with lots of pictures</a:t>
            </a:r>
            <a:endParaRPr lang="en-US" dirty="0"/>
          </a:p>
        </p:txBody>
      </p:sp>
    </p:spTree>
    <p:extLst>
      <p:ext uri="{BB962C8B-B14F-4D97-AF65-F5344CB8AC3E}">
        <p14:creationId xmlns:p14="http://schemas.microsoft.com/office/powerpoint/2010/main" val="1168806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Data Cookbook?</a:t>
            </a:r>
            <a:endParaRPr lang="en-US" dirty="0"/>
          </a:p>
        </p:txBody>
      </p:sp>
      <p:pic>
        <p:nvPicPr>
          <p:cNvPr id="8" name="Content Placeholder 7"/>
          <p:cNvPicPr>
            <a:picLocks noGrp="1" noChangeAspect="1"/>
          </p:cNvPicPr>
          <p:nvPr>
            <p:ph idx="1"/>
          </p:nvPr>
        </p:nvPicPr>
        <p:blipFill>
          <a:blip r:embed="rId2"/>
          <a:stretch>
            <a:fillRect/>
          </a:stretch>
        </p:blipFill>
        <p:spPr>
          <a:xfrm>
            <a:off x="1397437" y="1498600"/>
            <a:ext cx="6349125" cy="4445000"/>
          </a:xfrm>
          <a:prstGeom prst="rect">
            <a:avLst/>
          </a:prstGeom>
          <a:ln w="3175">
            <a:solidFill>
              <a:schemeClr val="tx1"/>
            </a:solidFill>
          </a:ln>
        </p:spPr>
      </p:pic>
    </p:spTree>
    <p:extLst>
      <p:ext uri="{BB962C8B-B14F-4D97-AF65-F5344CB8AC3E}">
        <p14:creationId xmlns:p14="http://schemas.microsoft.com/office/powerpoint/2010/main" val="2893985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Data Cookbook?</a:t>
            </a:r>
            <a:endParaRPr lang="en-US" dirty="0"/>
          </a:p>
        </p:txBody>
      </p:sp>
      <p:pic>
        <p:nvPicPr>
          <p:cNvPr id="4" name="Picture 3"/>
          <p:cNvPicPr>
            <a:picLocks noChangeAspect="1"/>
          </p:cNvPicPr>
          <p:nvPr/>
        </p:nvPicPr>
        <p:blipFill>
          <a:blip r:embed="rId2"/>
          <a:stretch>
            <a:fillRect/>
          </a:stretch>
        </p:blipFill>
        <p:spPr>
          <a:xfrm>
            <a:off x="1469565" y="1533404"/>
            <a:ext cx="5886027" cy="441019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6259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Brochures Created Thus Far</a:t>
            </a:r>
            <a:endParaRPr lang="en-US" dirty="0"/>
          </a:p>
        </p:txBody>
      </p:sp>
      <p:sp>
        <p:nvSpPr>
          <p:cNvPr id="3" name="Content Placeholder 2"/>
          <p:cNvSpPr>
            <a:spLocks noGrp="1"/>
          </p:cNvSpPr>
          <p:nvPr>
            <p:ph sz="half" idx="1"/>
          </p:nvPr>
        </p:nvSpPr>
        <p:spPr/>
        <p:txBody>
          <a:bodyPr/>
          <a:lstStyle/>
          <a:p>
            <a:r>
              <a:rPr lang="en-US" dirty="0" smtClean="0"/>
              <a:t>General Campus</a:t>
            </a:r>
          </a:p>
          <a:p>
            <a:pPr lvl="1"/>
            <a:r>
              <a:rPr lang="en-US" dirty="0" smtClean="0"/>
              <a:t>What is the Data Cookbook?</a:t>
            </a:r>
          </a:p>
          <a:p>
            <a:pPr lvl="1"/>
            <a:r>
              <a:rPr lang="en-US" dirty="0" smtClean="0"/>
              <a:t>End User Brochure for Definitions</a:t>
            </a:r>
          </a:p>
          <a:p>
            <a:pPr lvl="1"/>
            <a:r>
              <a:rPr lang="en-US" dirty="0" smtClean="0"/>
              <a:t>End User Brochure for Specifications</a:t>
            </a:r>
            <a:endParaRPr lang="en-US" dirty="0"/>
          </a:p>
        </p:txBody>
      </p:sp>
      <p:sp>
        <p:nvSpPr>
          <p:cNvPr id="4" name="Content Placeholder 3"/>
          <p:cNvSpPr>
            <a:spLocks noGrp="1"/>
          </p:cNvSpPr>
          <p:nvPr>
            <p:ph sz="half" idx="2"/>
          </p:nvPr>
        </p:nvSpPr>
        <p:spPr/>
        <p:txBody>
          <a:bodyPr/>
          <a:lstStyle/>
          <a:p>
            <a:r>
              <a:rPr lang="en-US" dirty="0" smtClean="0"/>
              <a:t>Specific Users</a:t>
            </a:r>
          </a:p>
          <a:p>
            <a:pPr lvl="1"/>
            <a:r>
              <a:rPr lang="en-US" dirty="0"/>
              <a:t>Definition </a:t>
            </a:r>
            <a:r>
              <a:rPr lang="en-US" dirty="0" smtClean="0"/>
              <a:t>Cycle</a:t>
            </a:r>
          </a:p>
          <a:p>
            <a:pPr lvl="1"/>
            <a:r>
              <a:rPr lang="en-US" dirty="0" smtClean="0"/>
              <a:t>Guide to Creating &amp; Approving Definitions</a:t>
            </a:r>
          </a:p>
          <a:p>
            <a:pPr lvl="1"/>
            <a:r>
              <a:rPr lang="en-US" dirty="0" smtClean="0"/>
              <a:t>Technical Definition Check-List</a:t>
            </a:r>
          </a:p>
          <a:p>
            <a:pPr lvl="1"/>
            <a:r>
              <a:rPr lang="en-US" dirty="0" smtClean="0"/>
              <a:t>Vetting Checklist</a:t>
            </a:r>
            <a:endParaRPr lang="en-US" dirty="0"/>
          </a:p>
        </p:txBody>
      </p:sp>
    </p:spTree>
    <p:extLst>
      <p:ext uri="{BB962C8B-B14F-4D97-AF65-F5344CB8AC3E}">
        <p14:creationId xmlns:p14="http://schemas.microsoft.com/office/powerpoint/2010/main" val="343821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7963"/>
            <a:ext cx="7772400" cy="1362075"/>
          </a:xfrm>
        </p:spPr>
        <p:txBody>
          <a:bodyPr/>
          <a:lstStyle/>
          <a:p>
            <a:pPr algn="ctr"/>
            <a:r>
              <a:rPr lang="en-US" dirty="0" smtClean="0"/>
              <a:t>WSU Data Cookbook </a:t>
            </a:r>
            <a:br>
              <a:rPr lang="en-US" dirty="0" smtClean="0"/>
            </a:br>
            <a:r>
              <a:rPr lang="en-US" dirty="0" smtClean="0"/>
              <a:t>Style Guide</a:t>
            </a:r>
            <a:endParaRPr lang="en-US" dirty="0"/>
          </a:p>
        </p:txBody>
      </p:sp>
    </p:spTree>
    <p:extLst>
      <p:ext uri="{BB962C8B-B14F-4D97-AF65-F5344CB8AC3E}">
        <p14:creationId xmlns:p14="http://schemas.microsoft.com/office/powerpoint/2010/main" val="381406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Naming</a:t>
            </a:r>
            <a:endParaRPr lang="en-US" dirty="0"/>
          </a:p>
        </p:txBody>
      </p:sp>
      <p:sp>
        <p:nvSpPr>
          <p:cNvPr id="8" name="Text Placeholder 7"/>
          <p:cNvSpPr>
            <a:spLocks noGrp="1"/>
          </p:cNvSpPr>
          <p:nvPr>
            <p:ph sz="half" idx="1"/>
          </p:nvPr>
        </p:nvSpPr>
        <p:spPr/>
        <p:txBody>
          <a:bodyPr/>
          <a:lstStyle/>
          <a:p>
            <a:r>
              <a:rPr lang="en-US" dirty="0" smtClean="0"/>
              <a:t>1</a:t>
            </a:r>
            <a:r>
              <a:rPr lang="en-US" baseline="30000" dirty="0" smtClean="0"/>
              <a:t>st</a:t>
            </a:r>
            <a:r>
              <a:rPr lang="en-US" dirty="0" smtClean="0"/>
              <a:t> Qualifier then additional qualifiers as needed</a:t>
            </a:r>
          </a:p>
          <a:p>
            <a:r>
              <a:rPr lang="en-US" dirty="0" smtClean="0"/>
              <a:t>“ – “ looked nice between qualifiers, but created difficulties when adding definitions to the specification</a:t>
            </a:r>
            <a:endParaRPr lang="en-US" dirty="0"/>
          </a:p>
        </p:txBody>
      </p:sp>
      <p:pic>
        <p:nvPicPr>
          <p:cNvPr id="14" name="Picture 13"/>
          <p:cNvPicPr>
            <a:picLocks noChangeAspect="1"/>
          </p:cNvPicPr>
          <p:nvPr/>
        </p:nvPicPr>
        <p:blipFill>
          <a:blip r:embed="rId2"/>
          <a:stretch>
            <a:fillRect/>
          </a:stretch>
        </p:blipFill>
        <p:spPr>
          <a:xfrm>
            <a:off x="4967816" y="2724150"/>
            <a:ext cx="3543300" cy="14097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9222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3161</TotalTime>
  <Words>783</Words>
  <Application>Microsoft Office PowerPoint</Application>
  <PresentationFormat>On-screen Show (4:3)</PresentationFormat>
  <Paragraphs>104</Paragraphs>
  <Slides>30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Data Cookbook</vt:lpstr>
      <vt:lpstr>Who is On the Call</vt:lpstr>
      <vt:lpstr>In the Beginning…</vt:lpstr>
      <vt:lpstr>Brochures</vt:lpstr>
      <vt:lpstr>What is the Data Cookbook?</vt:lpstr>
      <vt:lpstr>What is the Data Cookbook?</vt:lpstr>
      <vt:lpstr>Brochures Created Thus Far</vt:lpstr>
      <vt:lpstr>WSU Data Cookbook  Style Guide</vt:lpstr>
      <vt:lpstr>Definition Naming</vt:lpstr>
      <vt:lpstr>Order of Information</vt:lpstr>
      <vt:lpstr>Style Considerations for  Functional Definitions</vt:lpstr>
      <vt:lpstr>Codes vs. Descriptions</vt:lpstr>
      <vt:lpstr>Style Considerations for  Technical Definitions</vt:lpstr>
      <vt:lpstr>Technical Definition Example</vt:lpstr>
      <vt:lpstr>Vetting Labels</vt:lpstr>
      <vt:lpstr>Status Report</vt:lpstr>
      <vt:lpstr>Skeleton Entry Example</vt:lpstr>
      <vt:lpstr>In Process with Moderators</vt:lpstr>
      <vt:lpstr>Approved &amp; Ready to Vet</vt:lpstr>
      <vt:lpstr>Definition Approval Form</vt:lpstr>
      <vt:lpstr>Conditionally Approved Definitions</vt:lpstr>
      <vt:lpstr>Approved and Vetted</vt:lpstr>
      <vt:lpstr>Data Cookbook Links in Tableau</vt:lpstr>
      <vt:lpstr>PowerPoint Presentation</vt:lpstr>
      <vt:lpstr>PowerPoint Presentation</vt:lpstr>
      <vt:lpstr>Argos API</vt:lpstr>
      <vt:lpstr>Argos Desktop View</vt:lpstr>
      <vt:lpstr>Specification – Full View</vt:lpstr>
      <vt:lpstr>Future Goals</vt:lpstr>
      <vt:lpstr>Contact Information</vt:lpstr>
    </vt:vector>
  </TitlesOfParts>
  <Company>Weber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Hillary Wallace</dc:creator>
  <cp:lastModifiedBy>Rachel Ruiz</cp:lastModifiedBy>
  <cp:revision>120</cp:revision>
  <cp:lastPrinted>2015-02-17T15:39:19Z</cp:lastPrinted>
  <dcterms:created xsi:type="dcterms:W3CDTF">2013-04-04T17:51:32Z</dcterms:created>
  <dcterms:modified xsi:type="dcterms:W3CDTF">2015-05-15T14:40:00Z</dcterms:modified>
</cp:coreProperties>
</file>