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2" r:id="rId1"/>
  </p:sldMasterIdLst>
  <p:sldIdLst>
    <p:sldId id="256" r:id="rId2"/>
    <p:sldId id="257" r:id="rId3"/>
    <p:sldId id="258" r:id="rId4"/>
    <p:sldId id="261" r:id="rId5"/>
    <p:sldId id="262" r:id="rId6"/>
    <p:sldId id="263" r:id="rId7"/>
    <p:sldId id="259" r:id="rId8"/>
    <p:sldId id="260" r:id="rId9"/>
    <p:sldId id="264" r:id="rId10"/>
    <p:sldId id="266" r:id="rId11"/>
    <p:sldId id="270" r:id="rId12"/>
    <p:sldId id="265" r:id="rId13"/>
    <p:sldId id="267" r:id="rId14"/>
    <p:sldId id="272" r:id="rId15"/>
    <p:sldId id="271" r:id="rId16"/>
    <p:sldId id="26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2958"/>
    <a:srgbClr val="D4E9FF"/>
    <a:srgbClr val="C1E0FF"/>
    <a:srgbClr val="54432F"/>
    <a:srgbClr val="99864B"/>
    <a:srgbClr val="022B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p:scale>
          <a:sx n="100" d="100"/>
          <a:sy n="100" d="100"/>
        </p:scale>
        <p:origin x="-108" y="-1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7094"/>
            <a:ext cx="7772400" cy="1470025"/>
          </a:xfrm>
        </p:spPr>
        <p:txBody>
          <a:bodyPr anchor="b" anchorCtr="0"/>
          <a:lstStyle>
            <a:lvl1pPr>
              <a:defRPr sz="5400">
                <a:solidFill>
                  <a:srgbClr val="022B68"/>
                </a:solidFill>
                <a:effectLst>
                  <a:outerShdw blurRad="50800" dist="25400" dir="5400000" algn="t" rotWithShape="0">
                    <a:prstClr val="black">
                      <a:alpha val="40000"/>
                    </a:prstClr>
                  </a:outerShdw>
                </a:effectLst>
              </a:defRPr>
            </a:lvl1pPr>
          </a:lstStyle>
          <a:p>
            <a:r>
              <a:rPr lang="en-US" dirty="0" smtClean="0"/>
              <a:t>Click to edit Master title style</a:t>
            </a:r>
            <a:endParaRPr dirty="0"/>
          </a:p>
        </p:txBody>
      </p:sp>
      <p:sp>
        <p:nvSpPr>
          <p:cNvPr id="3" name="Subtitle 2"/>
          <p:cNvSpPr>
            <a:spLocks noGrp="1"/>
          </p:cNvSpPr>
          <p:nvPr>
            <p:ph type="subTitle" idx="1"/>
          </p:nvPr>
        </p:nvSpPr>
        <p:spPr>
          <a:xfrm>
            <a:off x="685801" y="3810000"/>
            <a:ext cx="7770812" cy="1752600"/>
          </a:xfrm>
        </p:spPr>
        <p:txBody>
          <a:bodyPr>
            <a:normAutofit/>
          </a:bodyPr>
          <a:lstStyle>
            <a:lvl1pPr marL="0" indent="0" algn="ctr">
              <a:spcBef>
                <a:spcPts val="300"/>
              </a:spcBef>
              <a:buNone/>
              <a:defRPr sz="2400">
                <a:solidFill>
                  <a:schemeClr val="accent1">
                    <a:lumMod val="60000"/>
                    <a:lumOff val="40000"/>
                  </a:schemeClr>
                </a:soli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p>
            <a:fld id="{0631A070-80AB-B544-9A8C-1802EBBBD33F}" type="datetimeFigureOut">
              <a:rPr lang="en-US" smtClean="0"/>
              <a:pPr/>
              <a:t>5/15/2015</a:t>
            </a:fld>
            <a:endParaRPr lang="en-US"/>
          </a:p>
        </p:txBody>
      </p:sp>
      <p:sp>
        <p:nvSpPr>
          <p:cNvPr id="5" name="Footer Placeholder 4"/>
          <p:cNvSpPr>
            <a:spLocks noGrp="1"/>
          </p:cNvSpPr>
          <p:nvPr>
            <p:ph type="ftr" sz="quarter" idx="11"/>
          </p:nvPr>
        </p:nvSpPr>
        <p:spPr/>
        <p:txBody>
          <a:bodyPr/>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631A070-80AB-B544-9A8C-1802EBBBD33F}" type="datetimeFigureOut">
              <a:rPr lang="en-US" smtClean="0"/>
              <a:pPr/>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132D-A370-6F42-A312-F08685D74F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7882"/>
            <a:ext cx="1524000" cy="532503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7882"/>
            <a:ext cx="5889812" cy="532503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631A070-80AB-B544-9A8C-1802EBBBD33F}" type="datetimeFigureOut">
              <a:rPr lang="en-US" smtClean="0"/>
              <a:pPr/>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132D-A370-6F42-A312-F08685D74F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2pPr>
              <a:buClr>
                <a:schemeClr val="accent1">
                  <a:lumMod val="60000"/>
                  <a:lumOff val="40000"/>
                </a:schemeClr>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0631A070-80AB-B544-9A8C-1802EBBBD33F}" type="datetimeFigureOut">
              <a:rPr lang="en-US" smtClean="0"/>
              <a:pPr/>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132D-A370-6F42-A312-F08685D74F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85800" y="2209801"/>
            <a:ext cx="3657600" cy="36576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00600" y="2209801"/>
            <a:ext cx="3657600" cy="36576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631A070-80AB-B544-9A8C-1802EBBBD33F}" type="datetimeFigureOut">
              <a:rPr lang="en-US" smtClean="0"/>
              <a:pPr/>
              <a:t>5/15/2015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2132D-A370-6F42-A312-F08685D74F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2027238"/>
            <a:ext cx="3657600" cy="639762"/>
          </a:xfrm>
        </p:spPr>
        <p:txBody>
          <a:bodyPr anchor="ctr" anchorCtr="0"/>
          <a:lstStyle>
            <a:lvl1pPr marL="0" indent="0" algn="ctr">
              <a:spcBef>
                <a:spcPts val="300"/>
              </a:spcBef>
              <a:buNone/>
              <a:defRPr sz="2400" b="1">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5800" y="2819400"/>
            <a:ext cx="3657600" cy="3048000"/>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00600" y="2027238"/>
            <a:ext cx="3657600" cy="639762"/>
          </a:xfrm>
        </p:spPr>
        <p:txBody>
          <a:bodyPr anchor="ctr" anchorCtr="0"/>
          <a:lstStyle>
            <a:lvl1pPr marL="0" indent="0" algn="ctr">
              <a:spcBef>
                <a:spcPts val="300"/>
              </a:spcBef>
              <a:buNone/>
              <a:defRPr sz="2400" b="1">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800600" y="2819400"/>
            <a:ext cx="3657600" cy="3048000"/>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631A070-80AB-B544-9A8C-1802EBBBD33F}" type="datetimeFigureOut">
              <a:rPr lang="en-US" smtClean="0"/>
              <a:pPr/>
              <a:t>5/15/2015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52132D-A370-6F42-A312-F08685D74F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Date Placeholder 2"/>
          <p:cNvSpPr>
            <a:spLocks noGrp="1"/>
          </p:cNvSpPr>
          <p:nvPr>
            <p:ph type="dt" sz="half" idx="10"/>
          </p:nvPr>
        </p:nvSpPr>
        <p:spPr/>
        <p:txBody>
          <a:bodyPr/>
          <a:lstStyle/>
          <a:p>
            <a:fld id="{0631A070-80AB-B544-9A8C-1802EBBBD33F}" type="datetimeFigureOut">
              <a:rPr lang="en-US" smtClean="0"/>
              <a:pPr/>
              <a:t>5/15/2015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52132D-A370-6F42-A312-F08685D74F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1A070-80AB-B544-9A8C-1802EBBBD33F}" type="datetimeFigureOut">
              <a:rPr lang="en-US" smtClean="0"/>
              <a:pPr/>
              <a:t>5/15/2015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52132D-A370-6F42-A312-F08685D74F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6" y="914400"/>
            <a:ext cx="3657600" cy="1162050"/>
          </a:xfrm>
        </p:spPr>
        <p:txBody>
          <a:bodyPr anchor="b"/>
          <a:lstStyle>
            <a:lvl1pPr algn="ctr">
              <a:defRPr sz="3800" b="0"/>
            </a:lvl1pPr>
          </a:lstStyle>
          <a:p>
            <a:r>
              <a:rPr lang="en-US" smtClean="0"/>
              <a:t>Click to edit Master title style</a:t>
            </a:r>
            <a:endParaRPr/>
          </a:p>
        </p:txBody>
      </p:sp>
      <p:sp>
        <p:nvSpPr>
          <p:cNvPr id="3" name="Content Placeholder 2"/>
          <p:cNvSpPr>
            <a:spLocks noGrp="1"/>
          </p:cNvSpPr>
          <p:nvPr>
            <p:ph idx="1"/>
          </p:nvPr>
        </p:nvSpPr>
        <p:spPr>
          <a:xfrm>
            <a:off x="4796118" y="457199"/>
            <a:ext cx="3657600" cy="5410201"/>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906" y="2590799"/>
            <a:ext cx="3657600" cy="2895601"/>
          </a:xfrm>
        </p:spPr>
        <p:txBody>
          <a:bodyPr>
            <a:normAutofit/>
          </a:bodyPr>
          <a:lstStyle>
            <a:lvl1pPr marL="0" indent="0" algn="ctr">
              <a:lnSpc>
                <a:spcPct val="110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31A070-80AB-B544-9A8C-1802EBBBD33F}" type="datetimeFigureOut">
              <a:rPr lang="en-US" smtClean="0"/>
              <a:pPr/>
              <a:t>5/15/2015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9013" y="914400"/>
            <a:ext cx="3657600" cy="1161288"/>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accent1">
                    <a:lumMod val="60000"/>
                    <a:lumOff val="40000"/>
                  </a:schemeClr>
                </a:solidFill>
                <a:effectLst>
                  <a:outerShdw blurRad="38100" dist="12700" algn="l" rotWithShape="0">
                    <a:prstClr val="black">
                      <a:alpha val="40000"/>
                    </a:prstClr>
                  </a:outerShdw>
                </a:effectLst>
                <a:latin typeface="+mj-lt"/>
                <a:ea typeface="+mj-ea"/>
                <a:cs typeface="+mj-cs"/>
              </a:defRPr>
            </a:lvl1pPr>
          </a:lstStyle>
          <a:p>
            <a:r>
              <a:rPr lang="en-US" dirty="0" smtClean="0"/>
              <a:t>Click to edit Master title style</a:t>
            </a:r>
            <a:endParaRPr dirty="0"/>
          </a:p>
        </p:txBody>
      </p:sp>
      <p:sp>
        <p:nvSpPr>
          <p:cNvPr id="3" name="Picture Placeholder 2"/>
          <p:cNvSpPr>
            <a:spLocks noGrp="1"/>
          </p:cNvSpPr>
          <p:nvPr>
            <p:ph type="pic" idx="1"/>
          </p:nvPr>
        </p:nvSpPr>
        <p:spPr>
          <a:xfrm>
            <a:off x="658906" y="457200"/>
            <a:ext cx="3657600" cy="5413248"/>
          </a:xfrm>
          <a:ln w="101600">
            <a:solidFill>
              <a:schemeClr val="bg1">
                <a:alpha val="14000"/>
              </a:schemeClr>
            </a:solidFill>
            <a:miter lim="800000"/>
          </a:ln>
          <a:effectLst>
            <a:outerShdw blurRad="50800" dist="381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799013" y="2587752"/>
            <a:ext cx="3657600" cy="2898648"/>
          </a:xfrm>
        </p:spPr>
        <p:txBody>
          <a:bodyPr vert="horz" lIns="91440" tIns="45720" rIns="91440" bIns="45720" rtlCol="0">
            <a:normAutofit/>
          </a:bodyPr>
          <a:lstStyle>
            <a:lvl1pPr marL="0" indent="0" algn="ctr">
              <a:buNone/>
              <a:defRPr sz="1800" kern="1200">
                <a:solidFill>
                  <a:srgbClr val="022B68"/>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dirty="0" smtClean="0"/>
              <a:t>Click to edit Master text styles</a:t>
            </a:r>
          </a:p>
        </p:txBody>
      </p:sp>
      <p:sp>
        <p:nvSpPr>
          <p:cNvPr id="5" name="Date Placeholder 4"/>
          <p:cNvSpPr>
            <a:spLocks noGrp="1"/>
          </p:cNvSpPr>
          <p:nvPr>
            <p:ph type="dt" sz="half" idx="10"/>
          </p:nvPr>
        </p:nvSpPr>
        <p:spPr/>
        <p:txBody>
          <a:bodyPr/>
          <a:lstStyle/>
          <a:p>
            <a:fld id="{0631A070-80AB-B544-9A8C-1802EBBBD33F}" type="datetimeFigureOut">
              <a:rPr lang="en-US" smtClean="0"/>
              <a:pPr/>
              <a:t>5/15/2015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2132D-A370-6F42-A312-F08685D74F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738282"/>
            <a:ext cx="7770813" cy="1048870"/>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rgbClr val="022B68"/>
                </a:solidFill>
                <a:effectLst>
                  <a:outerShdw blurRad="38100" dist="12700" algn="l" rotWithShape="0">
                    <a:prstClr val="black">
                      <a:alpha val="40000"/>
                    </a:prstClr>
                  </a:outerShdw>
                </a:effectLst>
                <a:latin typeface="+mj-lt"/>
                <a:ea typeface="+mj-ea"/>
                <a:cs typeface="+mj-cs"/>
              </a:defRPr>
            </a:lvl1pPr>
          </a:lstStyle>
          <a:p>
            <a:r>
              <a:rPr lang="en-US" dirty="0" smtClean="0"/>
              <a:t>Click to edit Master title style</a:t>
            </a:r>
            <a:endParaRPr dirty="0"/>
          </a:p>
        </p:txBody>
      </p:sp>
      <p:sp>
        <p:nvSpPr>
          <p:cNvPr id="3" name="Picture Placeholder 2"/>
          <p:cNvSpPr>
            <a:spLocks noGrp="1"/>
          </p:cNvSpPr>
          <p:nvPr>
            <p:ph type="pic" idx="1"/>
          </p:nvPr>
        </p:nvSpPr>
        <p:spPr>
          <a:xfrm>
            <a:off x="2286000" y="457200"/>
            <a:ext cx="4572000" cy="3173506"/>
          </a:xfrm>
          <a:ln w="101600">
            <a:solidFill>
              <a:schemeClr val="bg1">
                <a:alpha val="32000"/>
              </a:schemeClr>
            </a:solidFill>
            <a:miter lim="800000"/>
          </a:ln>
          <a:effectLst>
            <a:outerShdw blurRad="50800" dist="38100" dir="2700000" algn="tl" rotWithShape="0">
              <a:prstClr val="black">
                <a:alpha val="40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5800" y="5181600"/>
            <a:ext cx="7770813" cy="685800"/>
          </a:xfrm>
        </p:spPr>
        <p:txBody>
          <a:bodyPr vert="horz" lIns="91440" tIns="45720" rIns="91440" bIns="45720" rtlCol="0">
            <a:normAutofit/>
          </a:bodyPr>
          <a:lstStyle>
            <a:lvl1pPr marL="0" indent="0" algn="ctr">
              <a:spcBef>
                <a:spcPts val="300"/>
              </a:spcBef>
              <a:buNone/>
              <a:defRPr sz="2400" kern="1200">
                <a:solidFill>
                  <a:srgbClr val="022B68"/>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dirty="0" smtClean="0"/>
              <a:t>Click to edit Master text styles</a:t>
            </a:r>
          </a:p>
        </p:txBody>
      </p:sp>
      <p:sp>
        <p:nvSpPr>
          <p:cNvPr id="5" name="Date Placeholder 4"/>
          <p:cNvSpPr>
            <a:spLocks noGrp="1"/>
          </p:cNvSpPr>
          <p:nvPr>
            <p:ph type="dt" sz="half" idx="10"/>
          </p:nvPr>
        </p:nvSpPr>
        <p:spPr/>
        <p:txBody>
          <a:bodyPr/>
          <a:lstStyle/>
          <a:p>
            <a:fld id="{0631A070-80AB-B544-9A8C-1802EBBBD33F}" type="datetimeFigureOut">
              <a:rPr lang="en-US" smtClean="0"/>
              <a:pPr/>
              <a:t>5/15/2015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70A80-E872-44E8-BC8C-884F2AA07922}"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7.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7.pd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305300" y="6289115"/>
            <a:ext cx="533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9B52132D-A370-6F42-A312-F08685D74F7B}" type="slidenum">
              <a:rPr lang="en-US" smtClean="0"/>
              <a:pPr/>
              <a:t>‹#›</a:t>
            </a:fld>
            <a:endParaRPr lang="en-US"/>
          </a:p>
        </p:txBody>
      </p:sp>
      <p:sp>
        <p:nvSpPr>
          <p:cNvPr id="2" name="Title Placeholder 1"/>
          <p:cNvSpPr>
            <a:spLocks noGrp="1"/>
          </p:cNvSpPr>
          <p:nvPr>
            <p:ph type="title"/>
          </p:nvPr>
        </p:nvSpPr>
        <p:spPr>
          <a:xfrm>
            <a:off x="685800" y="457200"/>
            <a:ext cx="7770813" cy="1371600"/>
          </a:xfrm>
          <a:prstGeom prst="rect">
            <a:avLst/>
          </a:prstGeom>
          <a:effectLst/>
        </p:spPr>
        <p:txBody>
          <a:bodyPr vert="horz" lIns="91440" tIns="45720" rIns="91440" bIns="45720" rtlCol="0" anchor="ctr" anchorCtr="0">
            <a:noAutofit/>
          </a:bodyPr>
          <a:lstStyle/>
          <a:p>
            <a:r>
              <a:rPr lang="en-US" dirty="0" smtClean="0"/>
              <a:t>Click to edit Master title style</a:t>
            </a:r>
            <a:endParaRPr dirty="0"/>
          </a:p>
        </p:txBody>
      </p:sp>
      <p:sp>
        <p:nvSpPr>
          <p:cNvPr id="3" name="Text Placeholder 2"/>
          <p:cNvSpPr>
            <a:spLocks noGrp="1"/>
          </p:cNvSpPr>
          <p:nvPr>
            <p:ph type="body" idx="1"/>
          </p:nvPr>
        </p:nvSpPr>
        <p:spPr>
          <a:xfrm>
            <a:off x="685800" y="2209800"/>
            <a:ext cx="7770813" cy="3657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400800" y="6289115"/>
            <a:ext cx="23756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1A070-80AB-B544-9A8C-1802EBBBD33F}" type="datetimeFigureOut">
              <a:rPr lang="en-US" smtClean="0"/>
              <a:pPr/>
              <a:t>5/15/2015</a:t>
            </a:fld>
            <a:endParaRPr lang="en-US"/>
          </a:p>
        </p:txBody>
      </p:sp>
      <p:sp>
        <p:nvSpPr>
          <p:cNvPr id="5" name="Footer Placeholder 4"/>
          <p:cNvSpPr>
            <a:spLocks noGrp="1"/>
          </p:cNvSpPr>
          <p:nvPr>
            <p:ph type="ftr" sz="quarter" idx="3"/>
          </p:nvPr>
        </p:nvSpPr>
        <p:spPr>
          <a:xfrm>
            <a:off x="349624" y="6289115"/>
            <a:ext cx="31555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pic>
        <p:nvPicPr>
          <p:cNvPr id="10" name="Picture 9" descr="stackedlogo.eps"/>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14"/>
              <a:stretch>
                <a:fillRect/>
              </a:stretch>
            </p:blipFill>
          </mc:Choice>
          <mc:Fallback>
            <p:blipFill>
              <a:blip r:embed="rId15"/>
              <a:stretch>
                <a:fillRect/>
              </a:stretch>
            </p:blipFill>
          </mc:Fallback>
        </mc:AlternateContent>
        <p:spPr>
          <a:xfrm>
            <a:off x="6109447" y="5549900"/>
            <a:ext cx="2667000" cy="1003300"/>
          </a:xfrm>
          <a:prstGeom prst="rect">
            <a:avLst/>
          </a:prstGeom>
        </p:spPr>
      </p:pic>
    </p:spTree>
  </p:cSld>
  <p:clrMap bg1="lt1" tx1="dk1" bg2="lt2" tx2="dk2" accent1="accent1" accent2="accent2" accent3="accent3" accent4="accent4" accent5="accent5" accent6="accent6" hlink="hlink" folHlink="folHlink"/>
  <p:sldLayoutIdLst>
    <p:sldLayoutId id="2147484053" r:id="rId1"/>
    <p:sldLayoutId id="2147484054"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Lst>
  <p:txStyles>
    <p:titleStyle>
      <a:lvl1pPr algn="ctr" defTabSz="914400" rtl="0" eaLnBrk="1" latinLnBrk="0" hangingPunct="1">
        <a:spcBef>
          <a:spcPct val="0"/>
        </a:spcBef>
        <a:buNone/>
        <a:defRPr sz="5000" kern="1200">
          <a:solidFill>
            <a:srgbClr val="042958"/>
          </a:solidFill>
          <a:effectLst>
            <a:outerShdw blurRad="38100" dist="12700" algn="l" rotWithShape="0">
              <a:prstClr val="black">
                <a:alpha val="40000"/>
              </a:prstClr>
            </a:outerShdw>
          </a:effectLst>
          <a:latin typeface="+mj-lt"/>
          <a:ea typeface="+mj-ea"/>
          <a:cs typeface="+mj-cs"/>
        </a:defRPr>
      </a:lvl1pPr>
    </p:titleStyle>
    <p:bodyStyle>
      <a:lvl1pPr marL="457200" indent="-457200" algn="l" defTabSz="914400" rtl="0" eaLnBrk="1" latinLnBrk="0" hangingPunct="1">
        <a:spcBef>
          <a:spcPts val="2000"/>
        </a:spcBef>
        <a:buClr>
          <a:schemeClr val="accent1">
            <a:lumMod val="60000"/>
            <a:lumOff val="40000"/>
          </a:schemeClr>
        </a:buClr>
        <a:buFont typeface="Wingdings" pitchFamily="2" charset="2"/>
        <a:buChar char=""/>
        <a:defRPr sz="2400" kern="1200">
          <a:solidFill>
            <a:srgbClr val="042958"/>
          </a:solidFill>
          <a:latin typeface="+mn-lt"/>
          <a:ea typeface="+mn-ea"/>
          <a:cs typeface="+mn-cs"/>
        </a:defRPr>
      </a:lvl1pPr>
      <a:lvl2pPr marL="914400" indent="-457200" algn="l" defTabSz="914400" rtl="0" eaLnBrk="1" latinLnBrk="0" hangingPunct="1">
        <a:spcBef>
          <a:spcPts val="600"/>
        </a:spcBef>
        <a:buClr>
          <a:schemeClr val="accent1">
            <a:lumMod val="60000"/>
            <a:lumOff val="40000"/>
          </a:schemeClr>
        </a:buClr>
        <a:buFont typeface="Wingdings" pitchFamily="2" charset="2"/>
        <a:buChar char=""/>
        <a:defRPr sz="2200" kern="1200">
          <a:solidFill>
            <a:srgbClr val="042958"/>
          </a:solidFill>
          <a:latin typeface="+mn-lt"/>
          <a:ea typeface="+mn-ea"/>
          <a:cs typeface="+mn-cs"/>
        </a:defRPr>
      </a:lvl2pPr>
      <a:lvl3pPr marL="1371600" indent="-457200" algn="l" defTabSz="914400" rtl="0" eaLnBrk="1" latinLnBrk="0" hangingPunct="1">
        <a:spcBef>
          <a:spcPts val="600"/>
        </a:spcBef>
        <a:buClr>
          <a:schemeClr val="accent1">
            <a:lumMod val="60000"/>
            <a:lumOff val="40000"/>
          </a:schemeClr>
        </a:buClr>
        <a:buFont typeface="Wingdings" pitchFamily="2" charset="2"/>
        <a:buChar char=""/>
        <a:defRPr sz="2000" kern="1200">
          <a:solidFill>
            <a:srgbClr val="042958"/>
          </a:solidFill>
          <a:latin typeface="+mn-lt"/>
          <a:ea typeface="+mn-ea"/>
          <a:cs typeface="+mn-cs"/>
        </a:defRPr>
      </a:lvl3pPr>
      <a:lvl4pPr marL="1828800" indent="-457200" algn="l" defTabSz="914400" rtl="0" eaLnBrk="1" latinLnBrk="0" hangingPunct="1">
        <a:spcBef>
          <a:spcPts val="600"/>
        </a:spcBef>
        <a:buClr>
          <a:schemeClr val="accent1">
            <a:lumMod val="60000"/>
            <a:lumOff val="40000"/>
          </a:schemeClr>
        </a:buClr>
        <a:buFont typeface="Wingdings" pitchFamily="2" charset="2"/>
        <a:buChar char=""/>
        <a:defRPr sz="1800" kern="1200">
          <a:solidFill>
            <a:srgbClr val="042958"/>
          </a:solidFill>
          <a:latin typeface="+mn-lt"/>
          <a:ea typeface="+mn-ea"/>
          <a:cs typeface="+mn-cs"/>
        </a:defRPr>
      </a:lvl4pPr>
      <a:lvl5pPr marL="2286000" indent="-457200" algn="l" defTabSz="914400" rtl="0" eaLnBrk="1" latinLnBrk="0" hangingPunct="1">
        <a:spcBef>
          <a:spcPts val="600"/>
        </a:spcBef>
        <a:buClr>
          <a:schemeClr val="accent1">
            <a:lumMod val="60000"/>
            <a:lumOff val="40000"/>
          </a:schemeClr>
        </a:buClr>
        <a:buFont typeface="Wingdings" pitchFamily="2" charset="2"/>
        <a:buChar char=""/>
        <a:defRPr sz="1800" kern="1200">
          <a:solidFill>
            <a:srgbClr val="042958"/>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SSID and Banner</a:t>
            </a:r>
            <a:endParaRPr lang="en-US" dirty="0"/>
          </a:p>
        </p:txBody>
      </p:sp>
      <p:sp>
        <p:nvSpPr>
          <p:cNvPr id="3" name="Subtitle 2"/>
          <p:cNvSpPr>
            <a:spLocks noGrp="1"/>
          </p:cNvSpPr>
          <p:nvPr>
            <p:ph type="subTitle" idx="1"/>
          </p:nvPr>
        </p:nvSpPr>
        <p:spPr/>
        <p:txBody>
          <a:bodyPr/>
          <a:lstStyle/>
          <a:p>
            <a:r>
              <a:rPr lang="en-US" dirty="0" smtClean="0"/>
              <a:t>Carl Ellsworth, Enterprise Data Operations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Getting SSID into Banner</a:t>
            </a:r>
            <a:endParaRPr lang="en-US" dirty="0"/>
          </a:p>
        </p:txBody>
      </p:sp>
      <p:sp>
        <p:nvSpPr>
          <p:cNvPr id="3" name="Content Placeholder 2"/>
          <p:cNvSpPr>
            <a:spLocks noGrp="1"/>
          </p:cNvSpPr>
          <p:nvPr>
            <p:ph idx="1"/>
          </p:nvPr>
        </p:nvSpPr>
        <p:spPr/>
        <p:txBody>
          <a:bodyPr>
            <a:normAutofit/>
          </a:bodyPr>
          <a:lstStyle/>
          <a:p>
            <a:r>
              <a:rPr lang="en-US" dirty="0" smtClean="0"/>
              <a:t>USOE API</a:t>
            </a:r>
          </a:p>
          <a:p>
            <a:r>
              <a:rPr lang="en-US" dirty="0" smtClean="0"/>
              <a:t>Contact:</a:t>
            </a:r>
          </a:p>
          <a:p>
            <a:pPr lvl="1"/>
            <a:r>
              <a:rPr lang="en-US" dirty="0"/>
              <a:t>Robert Nicholson</a:t>
            </a:r>
          </a:p>
          <a:p>
            <a:pPr lvl="1"/>
            <a:r>
              <a:rPr lang="en-US" dirty="0"/>
              <a:t>IT Programmer / Analyst</a:t>
            </a:r>
          </a:p>
          <a:p>
            <a:pPr lvl="1"/>
            <a:r>
              <a:rPr lang="en-US" dirty="0"/>
              <a:t>Utah State Office of </a:t>
            </a:r>
            <a:r>
              <a:rPr lang="en-US" dirty="0" smtClean="0"/>
              <a:t>Education</a:t>
            </a:r>
          </a:p>
          <a:p>
            <a:pPr lvl="1"/>
            <a:r>
              <a:rPr lang="en-US" dirty="0" smtClean="0"/>
              <a:t>Robert.Nicholson@schools.utah.gov</a:t>
            </a:r>
            <a:endParaRPr lang="en-US" dirty="0"/>
          </a:p>
          <a:p>
            <a:pPr lvl="1"/>
            <a:r>
              <a:rPr lang="en-US" dirty="0"/>
              <a:t>801.538.7931</a:t>
            </a:r>
          </a:p>
          <a:p>
            <a:pPr lvl="1"/>
            <a:endParaRPr lang="en-US" dirty="0"/>
          </a:p>
        </p:txBody>
      </p:sp>
    </p:spTree>
    <p:extLst>
      <p:ext uri="{BB962C8B-B14F-4D97-AF65-F5344CB8AC3E}">
        <p14:creationId xmlns:p14="http://schemas.microsoft.com/office/powerpoint/2010/main" val="2820587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on the Web Service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Only two error messages:</a:t>
            </a:r>
          </a:p>
          <a:p>
            <a:pPr lvl="1"/>
            <a:r>
              <a:rPr lang="en-US" dirty="0"/>
              <a:t>400 – </a:t>
            </a:r>
            <a:r>
              <a:rPr lang="en-US" b="1" dirty="0"/>
              <a:t>Bad Request</a:t>
            </a:r>
            <a:r>
              <a:rPr lang="en-US" dirty="0"/>
              <a:t>.  This error code has various possible meanings.  The response body will contain more information.  A possible situation would be that there are multiple SSID numbers associated with the given attributes.  In this case it is impossible for USOE to determine which SSID number is correct.  Another possible reason for this error is that the arguments for the request are in the incorrect order, or are missing</a:t>
            </a:r>
            <a:r>
              <a:rPr lang="en-US" dirty="0" smtClean="0"/>
              <a:t>.</a:t>
            </a:r>
            <a:endParaRPr lang="en-US" dirty="0"/>
          </a:p>
          <a:p>
            <a:pPr lvl="1"/>
            <a:r>
              <a:rPr lang="en-US" dirty="0"/>
              <a:t>404 – </a:t>
            </a:r>
            <a:r>
              <a:rPr lang="en-US" b="1" dirty="0"/>
              <a:t>Not found</a:t>
            </a:r>
            <a:r>
              <a:rPr lang="en-US" dirty="0"/>
              <a:t>.  This error code is generic in that it could mean that an SSID could not be found using the given parameters.  It could also mean that the USHE institution is not using a valid API key or that the IP address that is being used by the USHE institution has changed, and USOE has not updated their system with the new address.</a:t>
            </a:r>
          </a:p>
          <a:p>
            <a:endParaRPr lang="en-US" dirty="0"/>
          </a:p>
        </p:txBody>
      </p:sp>
    </p:spTree>
    <p:extLst>
      <p:ext uri="{BB962C8B-B14F-4D97-AF65-F5344CB8AC3E}">
        <p14:creationId xmlns:p14="http://schemas.microsoft.com/office/powerpoint/2010/main" val="1346885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FERPA</a:t>
            </a:r>
            <a:endParaRPr lang="en-US" dirty="0"/>
          </a:p>
        </p:txBody>
      </p:sp>
      <p:sp>
        <p:nvSpPr>
          <p:cNvPr id="3" name="Content Placeholder 2"/>
          <p:cNvSpPr>
            <a:spLocks noGrp="1"/>
          </p:cNvSpPr>
          <p:nvPr>
            <p:ph idx="1"/>
          </p:nvPr>
        </p:nvSpPr>
        <p:spPr/>
        <p:txBody>
          <a:bodyPr>
            <a:normAutofit/>
          </a:bodyPr>
          <a:lstStyle/>
          <a:p>
            <a:endParaRPr lang="en-US" dirty="0"/>
          </a:p>
          <a:p>
            <a:endParaRPr lang="en-US" dirty="0"/>
          </a:p>
        </p:txBody>
      </p:sp>
    </p:spTree>
    <p:extLst>
      <p:ext uri="{BB962C8B-B14F-4D97-AF65-F5344CB8AC3E}">
        <p14:creationId xmlns:p14="http://schemas.microsoft.com/office/powerpoint/2010/main" val="1870397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a package for you!</a:t>
            </a:r>
            <a:endParaRPr lang="en-US" dirty="0"/>
          </a:p>
        </p:txBody>
      </p:sp>
      <p:sp>
        <p:nvSpPr>
          <p:cNvPr id="3" name="Content Placeholder 2"/>
          <p:cNvSpPr>
            <a:spLocks noGrp="1"/>
          </p:cNvSpPr>
          <p:nvPr>
            <p:ph idx="1"/>
          </p:nvPr>
        </p:nvSpPr>
        <p:spPr/>
        <p:txBody>
          <a:bodyPr/>
          <a:lstStyle/>
          <a:p>
            <a:r>
              <a:rPr lang="en-US" dirty="0"/>
              <a:t>b</a:t>
            </a:r>
            <a:r>
              <a:rPr lang="en-US" dirty="0" smtClean="0"/>
              <a:t>aninst1.z_ssid_interface</a:t>
            </a:r>
            <a:endParaRPr lang="en-US" dirty="0" smtClean="0"/>
          </a:p>
          <a:p>
            <a:pPr lvl="1"/>
            <a:r>
              <a:rPr lang="en-US" dirty="0" smtClean="0"/>
              <a:t>Does all the heavy lifting for you</a:t>
            </a:r>
          </a:p>
          <a:p>
            <a:pPr lvl="1"/>
            <a:r>
              <a:rPr lang="en-US" dirty="0" smtClean="0"/>
              <a:t>Global variables where you need to input the values for your system</a:t>
            </a:r>
            <a:endParaRPr lang="en-US" dirty="0"/>
          </a:p>
          <a:p>
            <a:r>
              <a:rPr lang="en-US" dirty="0" smtClean="0"/>
              <a:t>Available through GitHub</a:t>
            </a:r>
          </a:p>
          <a:p>
            <a:pPr lvl="1"/>
            <a:r>
              <a:rPr lang="en-US" dirty="0" err="1" smtClean="0"/>
              <a:t>RuinExplorer</a:t>
            </a:r>
            <a:r>
              <a:rPr lang="en-US" dirty="0" smtClean="0"/>
              <a:t>/</a:t>
            </a:r>
            <a:r>
              <a:rPr lang="en-US" dirty="0" err="1" smtClean="0"/>
              <a:t>z_ssid_interface</a:t>
            </a:r>
            <a:endParaRPr lang="en-US" dirty="0" smtClean="0"/>
          </a:p>
        </p:txBody>
      </p:sp>
    </p:spTree>
    <p:extLst>
      <p:ext uri="{BB962C8B-B14F-4D97-AF65-F5344CB8AC3E}">
        <p14:creationId xmlns:p14="http://schemas.microsoft.com/office/powerpoint/2010/main" val="146668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59" y="1494643"/>
            <a:ext cx="7623081" cy="3868714"/>
          </a:xfrm>
          <a:prstGeom prst="rect">
            <a:avLst/>
          </a:prstGeom>
        </p:spPr>
      </p:pic>
    </p:spTree>
    <p:extLst>
      <p:ext uri="{BB962C8B-B14F-4D97-AF65-F5344CB8AC3E}">
        <p14:creationId xmlns:p14="http://schemas.microsoft.com/office/powerpoint/2010/main" val="2454168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Tidbits</a:t>
            </a:r>
            <a:endParaRPr lang="en-US" dirty="0"/>
          </a:p>
        </p:txBody>
      </p:sp>
      <p:sp>
        <p:nvSpPr>
          <p:cNvPr id="3" name="Content Placeholder 2"/>
          <p:cNvSpPr>
            <a:spLocks noGrp="1"/>
          </p:cNvSpPr>
          <p:nvPr>
            <p:ph idx="1"/>
          </p:nvPr>
        </p:nvSpPr>
        <p:spPr/>
        <p:txBody>
          <a:bodyPr/>
          <a:lstStyle/>
          <a:p>
            <a:r>
              <a:rPr lang="en-US" dirty="0" smtClean="0"/>
              <a:t>State supplied dummy records:</a:t>
            </a:r>
          </a:p>
          <a:p>
            <a:pPr lvl="1"/>
            <a:r>
              <a:rPr lang="en-US" dirty="0" err="1"/>
              <a:t>Id_number</a:t>
            </a:r>
            <a:r>
              <a:rPr lang="en-US" dirty="0"/>
              <a:t>: 1, </a:t>
            </a:r>
            <a:r>
              <a:rPr lang="en-US" dirty="0" err="1"/>
              <a:t>last_name</a:t>
            </a:r>
            <a:r>
              <a:rPr lang="en-US" dirty="0"/>
              <a:t>: Student, </a:t>
            </a:r>
            <a:r>
              <a:rPr lang="en-US" dirty="0" err="1"/>
              <a:t>first_name</a:t>
            </a:r>
            <a:r>
              <a:rPr lang="en-US" dirty="0"/>
              <a:t>: Test, birth date: 1994-01-01, Gender: M</a:t>
            </a:r>
          </a:p>
          <a:p>
            <a:pPr lvl="1"/>
            <a:r>
              <a:rPr lang="en-US" dirty="0" err="1"/>
              <a:t>Id_number</a:t>
            </a:r>
            <a:r>
              <a:rPr lang="en-US" dirty="0"/>
              <a:t>: 1858768, </a:t>
            </a:r>
            <a:r>
              <a:rPr lang="en-US" dirty="0" err="1"/>
              <a:t>last_name</a:t>
            </a:r>
            <a:r>
              <a:rPr lang="en-US" dirty="0"/>
              <a:t>: Student, </a:t>
            </a:r>
            <a:r>
              <a:rPr lang="en-US" dirty="0" err="1"/>
              <a:t>first_name</a:t>
            </a:r>
            <a:r>
              <a:rPr lang="en-US" dirty="0"/>
              <a:t>: Test, birth date: 1994-01-01, Gender: M</a:t>
            </a:r>
          </a:p>
          <a:p>
            <a:pPr lvl="1"/>
            <a:r>
              <a:rPr lang="en-US" dirty="0" err="1"/>
              <a:t>Id_number</a:t>
            </a:r>
            <a:r>
              <a:rPr lang="en-US" dirty="0"/>
              <a:t>: 9490708, </a:t>
            </a:r>
            <a:r>
              <a:rPr lang="en-US" dirty="0" err="1"/>
              <a:t>last_name</a:t>
            </a:r>
            <a:r>
              <a:rPr lang="en-US" dirty="0"/>
              <a:t>: Student, </a:t>
            </a:r>
            <a:r>
              <a:rPr lang="en-US" dirty="0" err="1"/>
              <a:t>first_name</a:t>
            </a:r>
            <a:r>
              <a:rPr lang="en-US" dirty="0"/>
              <a:t>: Test, birth date: 2002-01-01, Gender: M</a:t>
            </a:r>
          </a:p>
          <a:p>
            <a:endParaRPr lang="en-US" dirty="0"/>
          </a:p>
        </p:txBody>
      </p:sp>
    </p:spTree>
    <p:extLst>
      <p:ext uri="{BB962C8B-B14F-4D97-AF65-F5344CB8AC3E}">
        <p14:creationId xmlns:p14="http://schemas.microsoft.com/office/powerpoint/2010/main" val="2514129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59" y="1600200"/>
            <a:ext cx="7623081" cy="3868714"/>
          </a:xfrm>
          <a:prstGeom prst="rect">
            <a:avLst/>
          </a:prstGeom>
        </p:spPr>
      </p:pic>
    </p:spTree>
    <p:extLst>
      <p:ext uri="{BB962C8B-B14F-4D97-AF65-F5344CB8AC3E}">
        <p14:creationId xmlns:p14="http://schemas.microsoft.com/office/powerpoint/2010/main" val="2349978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SSID – for techies</a:t>
            </a:r>
            <a:endParaRPr lang="en-US" dirty="0"/>
          </a:p>
        </p:txBody>
      </p:sp>
      <p:sp>
        <p:nvSpPr>
          <p:cNvPr id="3" name="Content Placeholder 2"/>
          <p:cNvSpPr>
            <a:spLocks noGrp="1"/>
          </p:cNvSpPr>
          <p:nvPr>
            <p:ph idx="1"/>
          </p:nvPr>
        </p:nvSpPr>
        <p:spPr/>
        <p:txBody>
          <a:bodyPr>
            <a:normAutofit/>
          </a:bodyPr>
          <a:lstStyle/>
          <a:p>
            <a:r>
              <a:rPr lang="en-US" dirty="0" smtClean="0"/>
              <a:t>SSID = Statewide Student </a:t>
            </a:r>
            <a:r>
              <a:rPr lang="en-US" dirty="0" smtClean="0"/>
              <a:t>Identifier</a:t>
            </a:r>
          </a:p>
          <a:p>
            <a:pPr lvl="1"/>
            <a:r>
              <a:rPr lang="en-US" dirty="0"/>
              <a:t>(</a:t>
            </a:r>
            <a:r>
              <a:rPr lang="en-US" dirty="0" smtClean="0"/>
              <a:t>for </a:t>
            </a:r>
            <a:r>
              <a:rPr lang="en-US" dirty="0" smtClean="0"/>
              <a:t>a more complete definition, talk to someone in </a:t>
            </a:r>
            <a:r>
              <a:rPr lang="en-US" dirty="0" smtClean="0"/>
              <a:t>admissions/concurrent </a:t>
            </a:r>
            <a:r>
              <a:rPr lang="en-US" dirty="0" smtClean="0"/>
              <a:t>Enrollment)</a:t>
            </a:r>
          </a:p>
          <a:p>
            <a:endParaRPr lang="en-US" dirty="0" smtClean="0"/>
          </a:p>
          <a:p>
            <a:endParaRPr lang="en-US" dirty="0" smtClean="0"/>
          </a:p>
          <a:p>
            <a:r>
              <a:rPr lang="en-US" dirty="0" smtClean="0"/>
              <a:t>For our purposes, the SSID is a unique identifier that USOE keeps secret and takes very seriously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581400"/>
            <a:ext cx="6248400" cy="1107483"/>
          </a:xfrm>
          <a:prstGeom prst="rect">
            <a:avLst/>
          </a:prstGeom>
        </p:spPr>
      </p:pic>
    </p:spTree>
    <p:extLst>
      <p:ext uri="{BB962C8B-B14F-4D97-AF65-F5344CB8AC3E}">
        <p14:creationId xmlns:p14="http://schemas.microsoft.com/office/powerpoint/2010/main" val="3158408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the SSID?</a:t>
            </a:r>
            <a:endParaRPr lang="en-US" dirty="0"/>
          </a:p>
        </p:txBody>
      </p:sp>
      <p:sp>
        <p:nvSpPr>
          <p:cNvPr id="3" name="Content Placeholder 2"/>
          <p:cNvSpPr>
            <a:spLocks noGrp="1"/>
          </p:cNvSpPr>
          <p:nvPr>
            <p:ph idx="1"/>
          </p:nvPr>
        </p:nvSpPr>
        <p:spPr/>
        <p:txBody>
          <a:bodyPr/>
          <a:lstStyle/>
          <a:p>
            <a:r>
              <a:rPr lang="en-US" dirty="0" smtClean="0"/>
              <a:t>Proper identification of high school students in college classes</a:t>
            </a:r>
          </a:p>
          <a:p>
            <a:r>
              <a:rPr lang="en-US" dirty="0" smtClean="0"/>
              <a:t>Don’t know specifics, but funding for concurrent enrollment requires SSID</a:t>
            </a:r>
          </a:p>
        </p:txBody>
      </p:sp>
    </p:spTree>
    <p:extLst>
      <p:ext uri="{BB962C8B-B14F-4D97-AF65-F5344CB8AC3E}">
        <p14:creationId xmlns:p14="http://schemas.microsoft.com/office/powerpoint/2010/main" val="2162315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Options</a:t>
            </a:r>
            <a:endParaRPr lang="en-US" dirty="0"/>
          </a:p>
        </p:txBody>
      </p:sp>
      <p:sp>
        <p:nvSpPr>
          <p:cNvPr id="3" name="Content Placeholder 2"/>
          <p:cNvSpPr>
            <a:spLocks noGrp="1"/>
          </p:cNvSpPr>
          <p:nvPr>
            <p:ph idx="1"/>
          </p:nvPr>
        </p:nvSpPr>
        <p:spPr/>
        <p:txBody>
          <a:bodyPr/>
          <a:lstStyle/>
          <a:p>
            <a:r>
              <a:rPr lang="en-US" dirty="0" smtClean="0"/>
              <a:t>SPAIDEN - Alternate </a:t>
            </a:r>
            <a:r>
              <a:rPr lang="en-US" dirty="0" smtClean="0"/>
              <a:t>ID Tab</a:t>
            </a:r>
            <a:endParaRPr lang="en-US" dirty="0" smtClean="0"/>
          </a:p>
          <a:p>
            <a:pPr lvl="1"/>
            <a:r>
              <a:rPr lang="en-US" dirty="0" smtClean="0"/>
              <a:t>Utilizes same table space as SPRIDEN</a:t>
            </a:r>
          </a:p>
          <a:p>
            <a:r>
              <a:rPr lang="en-US" dirty="0" smtClean="0"/>
              <a:t>SPAIDEN - Additional </a:t>
            </a:r>
            <a:r>
              <a:rPr lang="en-US" dirty="0" smtClean="0"/>
              <a:t>ID Tab</a:t>
            </a:r>
            <a:endParaRPr lang="en-US" dirty="0" smtClean="0"/>
          </a:p>
          <a:p>
            <a:pPr lvl="1"/>
            <a:r>
              <a:rPr lang="en-US" dirty="0" smtClean="0"/>
              <a:t>Utilizes GORADID</a:t>
            </a:r>
          </a:p>
        </p:txBody>
      </p:sp>
    </p:spTree>
    <p:extLst>
      <p:ext uri="{BB962C8B-B14F-4D97-AF65-F5344CB8AC3E}">
        <p14:creationId xmlns:p14="http://schemas.microsoft.com/office/powerpoint/2010/main" val="2560923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94" y="395454"/>
            <a:ext cx="7925906" cy="5624346"/>
          </a:xfrm>
          <a:prstGeom prst="rect">
            <a:avLst/>
          </a:prstGeom>
        </p:spPr>
      </p:pic>
    </p:spTree>
    <p:extLst>
      <p:ext uri="{BB962C8B-B14F-4D97-AF65-F5344CB8AC3E}">
        <p14:creationId xmlns:p14="http://schemas.microsoft.com/office/powerpoint/2010/main" val="3148499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94" y="395454"/>
            <a:ext cx="7925906" cy="5624346"/>
          </a:xfrm>
          <a:prstGeom prst="rect">
            <a:avLst/>
          </a:prstGeom>
        </p:spPr>
      </p:pic>
    </p:spTree>
    <p:extLst>
      <p:ext uri="{BB962C8B-B14F-4D97-AF65-F5344CB8AC3E}">
        <p14:creationId xmlns:p14="http://schemas.microsoft.com/office/powerpoint/2010/main" val="2287355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Idea</a:t>
            </a:r>
            <a:endParaRPr lang="en-US" dirty="0"/>
          </a:p>
        </p:txBody>
      </p:sp>
      <p:sp>
        <p:nvSpPr>
          <p:cNvPr id="3" name="Content Placeholder 2"/>
          <p:cNvSpPr>
            <a:spLocks noGrp="1"/>
          </p:cNvSpPr>
          <p:nvPr>
            <p:ph idx="1"/>
          </p:nvPr>
        </p:nvSpPr>
        <p:spPr/>
        <p:txBody>
          <a:bodyPr/>
          <a:lstStyle/>
          <a:p>
            <a:r>
              <a:rPr lang="en-US" dirty="0" smtClean="0"/>
              <a:t>By utilizing SPRIDEN, SSID becomes an ID that can be typed into most Banner forms</a:t>
            </a:r>
          </a:p>
          <a:p>
            <a:r>
              <a:rPr lang="en-US" dirty="0" smtClean="0"/>
              <a:t>Seemed logical..</a:t>
            </a:r>
            <a:endParaRPr lang="en-US" dirty="0"/>
          </a:p>
        </p:txBody>
      </p:sp>
    </p:spTree>
    <p:extLst>
      <p:ext uri="{BB962C8B-B14F-4D97-AF65-F5344CB8AC3E}">
        <p14:creationId xmlns:p14="http://schemas.microsoft.com/office/powerpoint/2010/main" val="3941882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so we though</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 is in practice, no student knew their SSID </a:t>
            </a:r>
          </a:p>
          <a:p>
            <a:pPr lvl="1"/>
            <a:r>
              <a:rPr lang="en-US" dirty="0" smtClean="0"/>
              <a:t>In fact, when asked, most students provided their ‘milk money’ </a:t>
            </a:r>
            <a:r>
              <a:rPr lang="en-US" dirty="0" smtClean="0"/>
              <a:t>pin</a:t>
            </a:r>
            <a:endParaRPr lang="en-US" dirty="0" smtClean="0"/>
          </a:p>
          <a:p>
            <a:r>
              <a:rPr lang="en-US" dirty="0" smtClean="0"/>
              <a:t>Also presented a technical issue with Banner</a:t>
            </a:r>
          </a:p>
          <a:p>
            <a:pPr lvl="1"/>
            <a:r>
              <a:rPr lang="en-US" dirty="0" smtClean="0"/>
              <a:t>All subsequent SPRIDEN updates maintained the SPRIDEN_NTYP_CODE, producing potential false positives</a:t>
            </a:r>
            <a:endParaRPr lang="en-US" dirty="0"/>
          </a:p>
          <a:p>
            <a:pPr lvl="1"/>
            <a:r>
              <a:rPr lang="en-US" dirty="0" smtClean="0"/>
              <a:t>As common matching ultimately creates SPRIDEN records with new IDs, can’t use SSID in any matching rule</a:t>
            </a:r>
            <a:endParaRPr lang="en-US" dirty="0"/>
          </a:p>
        </p:txBody>
      </p:sp>
    </p:spTree>
    <p:extLst>
      <p:ext uri="{BB962C8B-B14F-4D97-AF65-F5344CB8AC3E}">
        <p14:creationId xmlns:p14="http://schemas.microsoft.com/office/powerpoint/2010/main" val="2823366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en-US" dirty="0" smtClean="0"/>
              <a:t>o-better </a:t>
            </a:r>
            <a:r>
              <a:rPr lang="en-US" dirty="0" smtClean="0"/>
              <a:t>i</a:t>
            </a:r>
            <a:r>
              <a:rPr lang="en-US" dirty="0" smtClean="0"/>
              <a:t>dea™ GORADID</a:t>
            </a:r>
            <a:endParaRPr lang="en-US" dirty="0"/>
          </a:p>
        </p:txBody>
      </p:sp>
      <p:sp>
        <p:nvSpPr>
          <p:cNvPr id="3" name="Content Placeholder 2"/>
          <p:cNvSpPr>
            <a:spLocks noGrp="1"/>
          </p:cNvSpPr>
          <p:nvPr>
            <p:ph idx="1"/>
          </p:nvPr>
        </p:nvSpPr>
        <p:spPr/>
        <p:txBody>
          <a:bodyPr>
            <a:normAutofit/>
          </a:bodyPr>
          <a:lstStyle/>
          <a:p>
            <a:r>
              <a:rPr lang="en-US" dirty="0" smtClean="0"/>
              <a:t>USU converted all SSIDs from Alternate IDs to Additional IDs (no small task)</a:t>
            </a:r>
          </a:p>
          <a:p>
            <a:r>
              <a:rPr lang="en-US" dirty="0" smtClean="0"/>
              <a:t>As Additional IDs, can be used for common matching (imagine digital high school transcripts!)</a:t>
            </a:r>
          </a:p>
          <a:p>
            <a:r>
              <a:rPr lang="en-US" dirty="0" smtClean="0"/>
              <a:t>Also eliminated SPRIDEN data integrity issues</a:t>
            </a:r>
          </a:p>
          <a:p>
            <a:endParaRPr lang="en-US" dirty="0"/>
          </a:p>
        </p:txBody>
      </p:sp>
    </p:spTree>
    <p:extLst>
      <p:ext uri="{BB962C8B-B14F-4D97-AF65-F5344CB8AC3E}">
        <p14:creationId xmlns:p14="http://schemas.microsoft.com/office/powerpoint/2010/main" val="18994913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Folio">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Folio">
      <a:majorFont>
        <a:latin typeface="Calisto MT"/>
        <a:ea typeface=""/>
        <a:cs typeface=""/>
        <a:font script="Jpan" typeface="ＭＳ 明朝"/>
      </a:majorFont>
      <a:minorFont>
        <a:latin typeface="Calisto MT"/>
        <a:ea typeface=""/>
        <a:cs typeface=""/>
        <a:font script="Jpan" typeface="ＭＳ 明朝"/>
      </a:minorFont>
    </a:fontScheme>
    <a:fmtScheme name="Folio">
      <a:fillStyleLst>
        <a:solidFill>
          <a:schemeClr val="phClr"/>
        </a:solidFill>
        <a:blipFill rotWithShape="1">
          <a:blip xmlns:r="http://schemas.openxmlformats.org/officeDocument/2006/relationships" r:embed="rId1">
            <a:duotone>
              <a:schemeClr val="phClr">
                <a:shade val="30000"/>
                <a:satMod val="120000"/>
              </a:schemeClr>
              <a:schemeClr val="phClr">
                <a:tint val="70000"/>
                <a:satMod val="350000"/>
                <a:lumMod val="110000"/>
              </a:schemeClr>
            </a:duotone>
          </a:blip>
          <a:stretch/>
        </a:blipFill>
        <a:blipFill rotWithShape="1">
          <a:blip xmlns:r="http://schemas.openxmlformats.org/officeDocument/2006/relationships" r:embed="rId2">
            <a:duotone>
              <a:schemeClr val="phClr">
                <a:shade val="40000"/>
                <a:satMod val="120000"/>
              </a:schemeClr>
              <a:schemeClr val="phClr">
                <a:tint val="70000"/>
                <a:satMod val="300000"/>
                <a:lumMod val="110000"/>
              </a:schemeClr>
            </a:duotone>
          </a:blip>
          <a:tile tx="0" ty="0" sx="50000" sy="50000" flip="none" algn="tl"/>
        </a:blip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38100" dist="25400" dir="5400000" algn="br" rotWithShape="0">
              <a:srgbClr val="000000">
                <a:alpha val="50000"/>
              </a:srgbClr>
            </a:outerShdw>
          </a:effectLst>
        </a:effectStyle>
        <a:effectStyle>
          <a:effectLst>
            <a:innerShdw blurRad="190500" dist="25400">
              <a:srgbClr val="000000">
                <a:alpha val="50000"/>
              </a:srgbClr>
            </a:innerShdw>
          </a:effectLst>
        </a:effectStyle>
      </a:effectStyleLst>
      <a:bgFillStyleLst>
        <a:blipFill rotWithShape="1">
          <a:blip xmlns:r="http://schemas.openxmlformats.org/officeDocument/2006/relationships" r:embed="rId3">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4">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5">
            <a:duotone>
              <a:schemeClr val="phClr">
                <a:shade val="3000"/>
                <a:lumMod val="10000"/>
              </a:schemeClr>
              <a:schemeClr val="phClr">
                <a:tint val="91000"/>
                <a:satMod val="500000"/>
                <a:lumMod val="125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Folio.thmx</Template>
  <TotalTime>762</TotalTime>
  <Words>508</Words>
  <Application>Microsoft Office PowerPoint</Application>
  <PresentationFormat>On-screen Show (4:3)</PresentationFormat>
  <Paragraphs>54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Folio</vt:lpstr>
      <vt:lpstr>SSID and Banner</vt:lpstr>
      <vt:lpstr>SSID – for techies</vt:lpstr>
      <vt:lpstr>Why do we need the SSID?</vt:lpstr>
      <vt:lpstr>Two Options</vt:lpstr>
      <vt:lpstr>PowerPoint Presentation</vt:lpstr>
      <vt:lpstr>PowerPoint Presentation</vt:lpstr>
      <vt:lpstr>Original Idea</vt:lpstr>
      <vt:lpstr>…or so we though</vt:lpstr>
      <vt:lpstr>mo-better idea™ GORADID</vt:lpstr>
      <vt:lpstr>Getting SSID into Banner</vt:lpstr>
      <vt:lpstr>A note on the Web Service</vt:lpstr>
      <vt:lpstr>FERPA</vt:lpstr>
      <vt:lpstr>We have a package for you!</vt:lpstr>
      <vt:lpstr>PowerPoint Presentation</vt:lpstr>
      <vt:lpstr>Random Tidbits</vt:lpstr>
      <vt:lpstr>Thank You!</vt:lpstr>
    </vt:vector>
  </TitlesOfParts>
  <Company>Utah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Andrea Bell</dc:creator>
  <cp:lastModifiedBy>Carl Ellsworth</cp:lastModifiedBy>
  <cp:revision>23</cp:revision>
  <dcterms:created xsi:type="dcterms:W3CDTF">2008-10-17T17:19:54Z</dcterms:created>
  <dcterms:modified xsi:type="dcterms:W3CDTF">2015-05-15T06:53:17Z</dcterms:modified>
</cp:coreProperties>
</file>