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  <p:sldMasterId id="2147483682" r:id="rId5"/>
  </p:sldMasterIdLst>
  <p:notesMasterIdLst>
    <p:notesMasterId r:id="rId33"/>
  </p:notesMasterIdLst>
  <p:handoutMasterIdLst>
    <p:handoutMasterId r:id="rId34"/>
  </p:handoutMasterIdLst>
  <p:sldIdLst>
    <p:sldId id="710" r:id="rId6"/>
    <p:sldId id="692" r:id="rId7"/>
    <p:sldId id="693" r:id="rId8"/>
    <p:sldId id="709" r:id="rId9"/>
    <p:sldId id="681" r:id="rId10"/>
    <p:sldId id="682" r:id="rId11"/>
    <p:sldId id="683" r:id="rId12"/>
    <p:sldId id="684" r:id="rId13"/>
    <p:sldId id="685" r:id="rId14"/>
    <p:sldId id="694" r:id="rId15"/>
    <p:sldId id="686" r:id="rId16"/>
    <p:sldId id="695" r:id="rId17"/>
    <p:sldId id="687" r:id="rId18"/>
    <p:sldId id="696" r:id="rId19"/>
    <p:sldId id="706" r:id="rId20"/>
    <p:sldId id="688" r:id="rId21"/>
    <p:sldId id="700" r:id="rId22"/>
    <p:sldId id="697" r:id="rId23"/>
    <p:sldId id="698" r:id="rId24"/>
    <p:sldId id="699" r:id="rId25"/>
    <p:sldId id="701" r:id="rId26"/>
    <p:sldId id="702" r:id="rId27"/>
    <p:sldId id="689" r:id="rId28"/>
    <p:sldId id="703" r:id="rId29"/>
    <p:sldId id="691" r:id="rId30"/>
    <p:sldId id="704" r:id="rId31"/>
    <p:sldId id="584" r:id="rId3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94F42-F80A-4477-830C-E19106B08133}" v="6" dt="2019-10-09T01:12:39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WARI MUHAMMAD DZAKWAN" userId="S::5116100088@mahasiswa.integra.its.ac.id::b0c5b90b-3fc4-4da9-96de-22945e564f69" providerId="AD" clId="Web-{6D394F42-F80A-4477-830C-E19106B08133}"/>
    <pc:docChg chg="addSld delSld">
      <pc:chgData name="KHAWARI MUHAMMAD DZAKWAN" userId="S::5116100088@mahasiswa.integra.its.ac.id::b0c5b90b-3fc4-4da9-96de-22945e564f69" providerId="AD" clId="Web-{6D394F42-F80A-4477-830C-E19106B08133}" dt="2019-10-09T01:12:39.521" v="5"/>
      <pc:docMkLst>
        <pc:docMk/>
      </pc:docMkLst>
      <pc:sldChg chg="new del">
        <pc:chgData name="KHAWARI MUHAMMAD DZAKWAN" userId="S::5116100088@mahasiswa.integra.its.ac.id::b0c5b90b-3fc4-4da9-96de-22945e564f69" providerId="AD" clId="Web-{6D394F42-F80A-4477-830C-E19106B08133}" dt="2019-10-09T01:12:39.521" v="5"/>
        <pc:sldMkLst>
          <pc:docMk/>
          <pc:sldMk cId="975073732" sldId="711"/>
        </pc:sldMkLst>
      </pc:sldChg>
      <pc:sldChg chg="new del">
        <pc:chgData name="KHAWARI MUHAMMAD DZAKWAN" userId="S::5116100088@mahasiswa.integra.its.ac.id::b0c5b90b-3fc4-4da9-96de-22945e564f69" providerId="AD" clId="Web-{6D394F42-F80A-4477-830C-E19106B08133}" dt="2019-10-09T01:12:39.005" v="4"/>
        <pc:sldMkLst>
          <pc:docMk/>
          <pc:sldMk cId="3049443835" sldId="712"/>
        </pc:sldMkLst>
      </pc:sldChg>
      <pc:sldChg chg="new del">
        <pc:chgData name="KHAWARI MUHAMMAD DZAKWAN" userId="S::5116100088@mahasiswa.integra.its.ac.id::b0c5b90b-3fc4-4da9-96de-22945e564f69" providerId="AD" clId="Web-{6D394F42-F80A-4477-830C-E19106B08133}" dt="2019-10-09T01:12:38.349" v="3"/>
        <pc:sldMkLst>
          <pc:docMk/>
          <pc:sldMk cId="3846208351" sldId="7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6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35021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528-0611-1345-A47D-406559429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Distributed Systems: Failure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CA116-0C14-7A4E-A6A1-F0C32F55A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 a Synchronous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Ping-</a:t>
            </a:r>
            <a:r>
              <a:rPr lang="en-US" err="1"/>
              <a:t>Ack</a:t>
            </a:r>
            <a:r>
              <a:rPr lang="en-US"/>
              <a:t> and Heartbeat failure detectors are </a:t>
            </a:r>
            <a:r>
              <a:rPr lang="en-US">
                <a:solidFill>
                  <a:srgbClr val="FF0000"/>
                </a:solidFill>
              </a:rPr>
              <a:t>always correct. </a:t>
            </a:r>
            <a:r>
              <a:rPr lang="en-US"/>
              <a:t>For example (there could be other ways),</a:t>
            </a:r>
          </a:p>
          <a:p>
            <a:pPr lvl="1"/>
            <a:r>
              <a:rPr lang="en-US"/>
              <a:t>Ping-</a:t>
            </a:r>
            <a:r>
              <a:rPr lang="en-US" err="1"/>
              <a:t>Ack</a:t>
            </a:r>
            <a:r>
              <a:rPr lang="en-US"/>
              <a:t>: set waiting time ‘T’ to be &gt; round-trip time upper bound</a:t>
            </a:r>
          </a:p>
          <a:p>
            <a:pPr lvl="1"/>
            <a:r>
              <a:rPr lang="en-US"/>
              <a:t>Heartbeat: set waiting time ‘3*T’ to be &gt; round-trip time upper bound</a:t>
            </a:r>
          </a:p>
          <a:p>
            <a:r>
              <a:rPr lang="en-US"/>
              <a:t>The following property is guaranteed:</a:t>
            </a:r>
          </a:p>
          <a:p>
            <a:pPr lvl="1"/>
            <a:r>
              <a:rPr lang="en-US"/>
              <a:t>If a process </a:t>
            </a:r>
            <a:r>
              <a:rPr lang="en-US" err="1"/>
              <a:t>pj</a:t>
            </a:r>
            <a:r>
              <a:rPr lang="en-US"/>
              <a:t> fails, then pi will detect its failure as long as pi itself is alive</a:t>
            </a:r>
          </a:p>
          <a:p>
            <a:pPr lvl="1"/>
            <a:r>
              <a:rPr lang="en-US"/>
              <a:t>Its next </a:t>
            </a:r>
            <a:r>
              <a:rPr lang="en-US" err="1"/>
              <a:t>ack</a:t>
            </a:r>
            <a:r>
              <a:rPr lang="en-US"/>
              <a:t>/heartbeat will not be received (within the timeout), and thus pi will detect </a:t>
            </a:r>
            <a:r>
              <a:rPr lang="en-US" err="1"/>
              <a:t>pj</a:t>
            </a:r>
            <a:r>
              <a:rPr lang="en-US"/>
              <a:t> as having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Failure Detector Properties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What do you mean a failure detector is </a:t>
            </a:r>
            <a:r>
              <a:rPr lang="en-GB">
                <a:solidFill>
                  <a:srgbClr val="0000FF"/>
                </a:solidFill>
              </a:rPr>
              <a:t>“correct”</a:t>
            </a:r>
            <a:r>
              <a:rPr lang="en-GB">
                <a:solidFill>
                  <a:srgbClr val="000000"/>
                </a:solidFill>
              </a:rPr>
              <a:t>?</a:t>
            </a:r>
          </a:p>
          <a:p>
            <a:r>
              <a:rPr lang="en-GB">
                <a:solidFill>
                  <a:srgbClr val="FF0000"/>
                </a:solidFill>
              </a:rPr>
              <a:t>Completeness</a:t>
            </a:r>
            <a:r>
              <a:rPr lang="en-GB"/>
              <a:t> = every process failure is eventually detected (</a:t>
            </a:r>
            <a:r>
              <a:rPr lang="en-GB">
                <a:solidFill>
                  <a:srgbClr val="0000FF"/>
                </a:solidFill>
              </a:rPr>
              <a:t>no misses</a:t>
            </a:r>
            <a:r>
              <a:rPr lang="en-GB"/>
              <a:t>)</a:t>
            </a:r>
          </a:p>
          <a:p>
            <a:r>
              <a:rPr lang="en-GB">
                <a:solidFill>
                  <a:srgbClr val="FF0000"/>
                </a:solidFill>
              </a:rPr>
              <a:t>Accuracy</a:t>
            </a:r>
            <a:r>
              <a:rPr lang="en-GB"/>
              <a:t> = every detected failure corresponds to a crashed process (</a:t>
            </a:r>
            <a:r>
              <a:rPr lang="en-GB">
                <a:solidFill>
                  <a:srgbClr val="0000FF"/>
                </a:solidFill>
              </a:rPr>
              <a:t>no mistakes</a:t>
            </a:r>
            <a:r>
              <a:rPr lang="en-GB"/>
              <a:t>)</a:t>
            </a:r>
          </a:p>
          <a:p>
            <a:r>
              <a:rPr lang="en-GB"/>
              <a:t>Completeness and Accuracy </a:t>
            </a:r>
          </a:p>
          <a:p>
            <a:pPr lvl="1"/>
            <a:r>
              <a:rPr lang="en-GB"/>
              <a:t>Can both be guaranteed 100% in a </a:t>
            </a:r>
            <a:r>
              <a:rPr lang="en-GB">
                <a:solidFill>
                  <a:srgbClr val="0000FF"/>
                </a:solidFill>
              </a:rPr>
              <a:t>synchronous</a:t>
            </a:r>
            <a:r>
              <a:rPr lang="en-GB"/>
              <a:t> distributed system (with reliable message delivery in bounded time)</a:t>
            </a:r>
          </a:p>
          <a:p>
            <a:pPr lvl="1"/>
            <a:r>
              <a:rPr lang="en-GB"/>
              <a:t>Can </a:t>
            </a:r>
            <a:r>
              <a:rPr lang="en-GB">
                <a:solidFill>
                  <a:srgbClr val="FF0000"/>
                </a:solidFill>
              </a:rPr>
              <a:t>never</a:t>
            </a:r>
            <a:r>
              <a:rPr lang="en-GB"/>
              <a:t> be guaranteed simultaneously in an </a:t>
            </a:r>
            <a:r>
              <a:rPr lang="en-GB">
                <a:solidFill>
                  <a:srgbClr val="0000FF"/>
                </a:solidFill>
              </a:rPr>
              <a:t>asynchronous</a:t>
            </a:r>
            <a:r>
              <a:rPr lang="en-GB"/>
              <a:t> distributed system</a:t>
            </a:r>
          </a:p>
          <a:p>
            <a:pPr lvl="1"/>
            <a:r>
              <a:rPr lang="en-GB"/>
              <a:t>Why?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800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Completeness and Accuracy in Asynchronous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Impossible because of </a:t>
            </a:r>
            <a:r>
              <a:rPr lang="en-US">
                <a:solidFill>
                  <a:srgbClr val="FF0000"/>
                </a:solidFill>
              </a:rPr>
              <a:t>arbitrary message delays</a:t>
            </a:r>
          </a:p>
          <a:p>
            <a:pPr lvl="1">
              <a:lnSpc>
                <a:spcPct val="80000"/>
              </a:lnSpc>
            </a:pPr>
            <a:r>
              <a:rPr lang="en-US"/>
              <a:t>If a heartbeat/</a:t>
            </a:r>
            <a:r>
              <a:rPr lang="en-US" err="1"/>
              <a:t>ack</a:t>
            </a:r>
            <a:r>
              <a:rPr lang="en-US"/>
              <a:t> is dropped (or several are dropped) from </a:t>
            </a:r>
            <a:r>
              <a:rPr lang="en-US" err="1"/>
              <a:t>pj</a:t>
            </a:r>
            <a:r>
              <a:rPr lang="en-US"/>
              <a:t>, then </a:t>
            </a:r>
            <a:r>
              <a:rPr lang="en-US" err="1"/>
              <a:t>pj</a:t>
            </a:r>
            <a:r>
              <a:rPr lang="en-US"/>
              <a:t> will be mistakenly detected as failed =&gt; inaccurate detection</a:t>
            </a:r>
          </a:p>
          <a:p>
            <a:pPr lvl="1">
              <a:lnSpc>
                <a:spcPct val="80000"/>
              </a:lnSpc>
            </a:pPr>
            <a:r>
              <a:rPr lang="en-US"/>
              <a:t>How large would the T waiting period in ping-</a:t>
            </a:r>
            <a:r>
              <a:rPr lang="en-US" err="1"/>
              <a:t>ack</a:t>
            </a:r>
            <a:r>
              <a:rPr lang="en-US"/>
              <a:t> or 3*T waiting period  in </a:t>
            </a:r>
            <a:r>
              <a:rPr lang="en-US" err="1"/>
              <a:t>heartbeating</a:t>
            </a:r>
            <a:r>
              <a:rPr lang="en-US"/>
              <a:t>, need to be to obtain 100% accuracy?</a:t>
            </a:r>
          </a:p>
          <a:p>
            <a:pPr lvl="1">
              <a:lnSpc>
                <a:spcPct val="80000"/>
              </a:lnSpc>
            </a:pPr>
            <a:r>
              <a:rPr lang="en-US"/>
              <a:t>In asynchronous systems,</a:t>
            </a:r>
            <a:r>
              <a:rPr lang="en-US">
                <a:solidFill>
                  <a:srgbClr val="FF0000"/>
                </a:solidFill>
              </a:rPr>
              <a:t> delays on a network link are impossible to distinguish from a faulty process</a:t>
            </a:r>
          </a:p>
          <a:p>
            <a:pPr>
              <a:lnSpc>
                <a:spcPct val="80000"/>
              </a:lnSpc>
            </a:pPr>
            <a:r>
              <a:rPr lang="en-US" err="1"/>
              <a:t>Heartbeating</a:t>
            </a:r>
            <a:r>
              <a:rPr lang="en-US"/>
              <a:t> – satisfies completeness but </a:t>
            </a:r>
            <a:r>
              <a:rPr lang="en-US">
                <a:solidFill>
                  <a:srgbClr val="0000FF"/>
                </a:solidFill>
              </a:rPr>
              <a:t>not accuracy</a:t>
            </a:r>
            <a:r>
              <a:rPr lang="en-US"/>
              <a:t> (why?)</a:t>
            </a:r>
          </a:p>
          <a:p>
            <a:pPr>
              <a:lnSpc>
                <a:spcPct val="80000"/>
              </a:lnSpc>
            </a:pPr>
            <a:r>
              <a:rPr lang="en-US"/>
              <a:t>Ping-</a:t>
            </a:r>
            <a:r>
              <a:rPr lang="en-US" err="1"/>
              <a:t>Ack</a:t>
            </a:r>
            <a:r>
              <a:rPr lang="en-US"/>
              <a:t> – satisfies completeness but </a:t>
            </a:r>
            <a:r>
              <a:rPr lang="en-US">
                <a:solidFill>
                  <a:srgbClr val="0000FF"/>
                </a:solidFill>
              </a:rPr>
              <a:t>not accuracy </a:t>
            </a:r>
            <a:r>
              <a:rPr lang="en-US"/>
              <a:t>(why?)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Point: You can’t design a perfect failure detector!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</a:rPr>
              <a:t>You need to think about what metrics are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Completeness or Accuracy? </a:t>
            </a:r>
            <a:br>
              <a:rPr lang="en-US"/>
            </a:br>
            <a:r>
              <a:rPr lang="en-US"/>
              <a:t>(in Asynchronous System)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Most failure detector implementations are willing to tolerate some inaccuracy, but </a:t>
            </a:r>
            <a:r>
              <a:rPr lang="en-GB">
                <a:solidFill>
                  <a:srgbClr val="0000FF"/>
                </a:solidFill>
              </a:rPr>
              <a:t>require 100% completeness.</a:t>
            </a:r>
          </a:p>
          <a:p>
            <a:r>
              <a:rPr lang="en-US"/>
              <a:t>Plenty of distributed apps designed assuming 100% completeness, e.g., p2p systems</a:t>
            </a:r>
          </a:p>
          <a:p>
            <a:pPr lvl="1"/>
            <a:r>
              <a:rPr lang="ja-JP" altLang="en-US"/>
              <a:t>“</a:t>
            </a:r>
            <a:r>
              <a:rPr lang="en-US" altLang="ja-JP"/>
              <a:t>Err on the side of caution</a:t>
            </a:r>
            <a:r>
              <a:rPr lang="ja-JP" altLang="en-US"/>
              <a:t>”</a:t>
            </a:r>
            <a:r>
              <a:rPr lang="en-US" altLang="ja-JP"/>
              <a:t>. </a:t>
            </a:r>
          </a:p>
          <a:p>
            <a:pPr lvl="1"/>
            <a:r>
              <a:rPr lang="en-US"/>
              <a:t>Processes not </a:t>
            </a:r>
            <a:r>
              <a:rPr lang="ja-JP" altLang="en-US"/>
              <a:t>“</a:t>
            </a:r>
            <a:r>
              <a:rPr lang="en-US" altLang="ja-JP"/>
              <a:t>stuck</a:t>
            </a:r>
            <a:r>
              <a:rPr lang="ja-JP" altLang="en-US"/>
              <a:t>”</a:t>
            </a:r>
            <a:r>
              <a:rPr lang="en-US" altLang="ja-JP"/>
              <a:t> waiting for other processes</a:t>
            </a:r>
          </a:p>
          <a:p>
            <a:r>
              <a:rPr lang="en-US"/>
              <a:t>But it’</a:t>
            </a:r>
            <a:r>
              <a:rPr lang="en-US" altLang="ja-JP"/>
              <a:t>s ok to mistakenly detect once in a while since – (</a:t>
            </a:r>
            <a:r>
              <a:rPr lang="en-US" altLang="ja-JP" sz="2000"/>
              <a:t>the victim process need only </a:t>
            </a:r>
            <a:r>
              <a:rPr lang="en-US" altLang="ja-JP" sz="2000">
                <a:solidFill>
                  <a:srgbClr val="FF0000"/>
                </a:solidFill>
              </a:rPr>
              <a:t>rejoin as a new process-—more later</a:t>
            </a:r>
            <a:r>
              <a:rPr lang="en-US" altLang="ja-JP" sz="2000"/>
              <a:t>)</a:t>
            </a:r>
          </a:p>
          <a:p>
            <a:r>
              <a:rPr lang="en-US"/>
              <a:t>Both </a:t>
            </a:r>
            <a:r>
              <a:rPr lang="en-US" err="1"/>
              <a:t>Hearbeating</a:t>
            </a:r>
            <a:r>
              <a:rPr lang="en-US"/>
              <a:t> and Ping-</a:t>
            </a:r>
            <a:r>
              <a:rPr lang="en-US" err="1"/>
              <a:t>Ack</a:t>
            </a:r>
            <a:r>
              <a:rPr lang="en-US"/>
              <a:t> provide</a:t>
            </a:r>
          </a:p>
          <a:p>
            <a:pPr lvl="1"/>
            <a:r>
              <a:rPr lang="en-US"/>
              <a:t>Probabilistic accuracy (for a process detected as failed, with some probability close to 1.0 (but not equal), it is true that it has actually crashed).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Failure Detection in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That was for one process </a:t>
            </a:r>
            <a:r>
              <a:rPr lang="en-GB" err="1"/>
              <a:t>pj</a:t>
            </a:r>
            <a:r>
              <a:rPr lang="en-GB"/>
              <a:t> being detected and one process pi detecting failures</a:t>
            </a:r>
          </a:p>
          <a:p>
            <a:r>
              <a:rPr lang="en-GB"/>
              <a:t>Let’s extend it to an entire distributed system</a:t>
            </a:r>
          </a:p>
          <a:p>
            <a:r>
              <a:rPr lang="en-GB"/>
              <a:t>Difference from original failure detection is</a:t>
            </a:r>
          </a:p>
          <a:p>
            <a:pPr lvl="1"/>
            <a:r>
              <a:rPr lang="en-GB"/>
              <a:t>We want failure detection of not merely one process (</a:t>
            </a:r>
            <a:r>
              <a:rPr lang="en-GB" i="1" err="1"/>
              <a:t>pj</a:t>
            </a:r>
            <a:r>
              <a:rPr lang="en-GB"/>
              <a:t>), but </a:t>
            </a:r>
            <a:r>
              <a:rPr lang="en-GB" i="1"/>
              <a:t>all</a:t>
            </a:r>
            <a:r>
              <a:rPr lang="en-GB"/>
              <a:t> processes in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Failure Detection in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That was for one process </a:t>
            </a:r>
            <a:r>
              <a:rPr lang="en-GB" err="1"/>
              <a:t>pj</a:t>
            </a:r>
            <a:r>
              <a:rPr lang="en-GB"/>
              <a:t> being detected and one process pi detecting failures</a:t>
            </a:r>
          </a:p>
          <a:p>
            <a:r>
              <a:rPr lang="en-GB"/>
              <a:t>Let’s extend it to an entire distributed system</a:t>
            </a:r>
          </a:p>
          <a:p>
            <a:r>
              <a:rPr lang="en-GB"/>
              <a:t>Difference from original failure detection is</a:t>
            </a:r>
          </a:p>
          <a:p>
            <a:pPr lvl="1"/>
            <a:r>
              <a:rPr lang="en-GB"/>
              <a:t>We want failure detection of not merely one process (</a:t>
            </a:r>
            <a:r>
              <a:rPr lang="en-GB" i="1" err="1"/>
              <a:t>pj</a:t>
            </a:r>
            <a:r>
              <a:rPr lang="en-GB"/>
              <a:t>), but </a:t>
            </a:r>
            <a:r>
              <a:rPr lang="en-GB" i="1"/>
              <a:t>all</a:t>
            </a:r>
            <a:r>
              <a:rPr lang="en-GB"/>
              <a:t> processes in system</a:t>
            </a:r>
          </a:p>
          <a:p>
            <a:r>
              <a:rPr lang="en-GB"/>
              <a:t>Any idea?</a:t>
            </a:r>
          </a:p>
          <a:p>
            <a:pPr lvl="1"/>
            <a:r>
              <a:rPr lang="en-GB"/>
              <a:t>Why</a:t>
            </a:r>
          </a:p>
          <a:p>
            <a:pPr lvl="1"/>
            <a:r>
              <a:rPr lang="en-GB"/>
              <a:t>What</a:t>
            </a:r>
          </a:p>
          <a:p>
            <a:pPr lvl="1"/>
            <a:r>
              <a:rPr lang="en-GB"/>
              <a:t>How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724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Efficiency of Failure Detector: Metrics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Bandwidth</a:t>
            </a:r>
            <a:r>
              <a:rPr lang="en-US"/>
              <a:t>: the number of messages sent in the system during steady state (no failures)</a:t>
            </a:r>
          </a:p>
          <a:p>
            <a:pPr lvl="1"/>
            <a:r>
              <a:rPr lang="en-US"/>
              <a:t>Small is good</a:t>
            </a:r>
          </a:p>
          <a:p>
            <a:r>
              <a:rPr lang="en-US">
                <a:solidFill>
                  <a:srgbClr val="FF0000"/>
                </a:solidFill>
              </a:rPr>
              <a:t>Detection Time</a:t>
            </a:r>
          </a:p>
          <a:p>
            <a:pPr lvl="1"/>
            <a:r>
              <a:rPr lang="en-US"/>
              <a:t>Time between a process crash and its detection</a:t>
            </a:r>
          </a:p>
          <a:p>
            <a:pPr lvl="1"/>
            <a:r>
              <a:rPr lang="en-US"/>
              <a:t>Small is good</a:t>
            </a:r>
          </a:p>
          <a:p>
            <a:r>
              <a:rPr lang="en-US">
                <a:solidFill>
                  <a:srgbClr val="FF0000"/>
                </a:solidFill>
              </a:rPr>
              <a:t>Scalability</a:t>
            </a:r>
            <a:r>
              <a:rPr lang="en-US"/>
              <a:t>: Given the bandwidth and the detection properties, can you scale to a 1000 or million nodes?</a:t>
            </a:r>
          </a:p>
          <a:p>
            <a:pPr lvl="1"/>
            <a:r>
              <a:rPr lang="en-US"/>
              <a:t>Large is good</a:t>
            </a:r>
          </a:p>
          <a:p>
            <a:r>
              <a:rPr lang="en-US">
                <a:solidFill>
                  <a:srgbClr val="FF0000"/>
                </a:solidFill>
              </a:rPr>
              <a:t>Accuracy</a:t>
            </a:r>
          </a:p>
          <a:p>
            <a:pPr lvl="1"/>
            <a:r>
              <a:rPr lang="en-US"/>
              <a:t>Large is good (lower inaccuracy is good)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Accuracy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False Detection Rate</a:t>
            </a:r>
            <a:r>
              <a:rPr lang="en-US"/>
              <a:t>: Average number of failures detected per second, when there are in fact no failures</a:t>
            </a:r>
          </a:p>
          <a:p>
            <a:endParaRPr lang="en-US"/>
          </a:p>
          <a:p>
            <a:r>
              <a:rPr lang="en-US"/>
              <a:t>Fraction of failure detections that are false</a:t>
            </a:r>
          </a:p>
          <a:p>
            <a:endParaRPr lang="en-US"/>
          </a:p>
          <a:p>
            <a:r>
              <a:rPr lang="en-US"/>
              <a:t>Tradeoffs: If you increase the T waiting period in ping-</a:t>
            </a:r>
            <a:r>
              <a:rPr lang="en-US" err="1"/>
              <a:t>ack</a:t>
            </a:r>
            <a:r>
              <a:rPr lang="en-US"/>
              <a:t> or 3*T waiting period in </a:t>
            </a:r>
            <a:r>
              <a:rPr lang="en-US" err="1"/>
              <a:t>heartbeating</a:t>
            </a:r>
            <a:r>
              <a:rPr lang="en-US"/>
              <a:t> what happens to:</a:t>
            </a:r>
          </a:p>
          <a:p>
            <a:pPr lvl="1"/>
            <a:r>
              <a:rPr lang="en-US"/>
              <a:t>Detection Time?</a:t>
            </a:r>
          </a:p>
          <a:p>
            <a:pPr lvl="1"/>
            <a:r>
              <a:rPr lang="en-US"/>
              <a:t>False positive rate?</a:t>
            </a:r>
          </a:p>
          <a:p>
            <a:pPr lvl="1"/>
            <a:r>
              <a:rPr lang="en-US"/>
              <a:t>Where would you set these waiting periods?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Centralized Heartbeat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16238" y="4292600"/>
            <a:ext cx="151130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03575" y="3068638"/>
            <a:ext cx="1296988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4572000" y="2492375"/>
            <a:ext cx="71438" cy="309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1571036">
            <a:off x="5076825" y="4005263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932363" y="4868863"/>
            <a:ext cx="3262312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 </a:t>
            </a:r>
            <a:endParaRPr lang="en-GB" sz="2400">
              <a:solidFill>
                <a:schemeClr val="tx1"/>
              </a:solidFill>
              <a:latin typeface="Arial" pitchFamily="-1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 rot="5400000">
            <a:off x="4529931" y="4191794"/>
            <a:ext cx="201613" cy="54927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356100" y="5661025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08400" y="5516563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5800" y="61372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198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Heartbeat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770188" y="3141663"/>
            <a:ext cx="287337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276600" y="2349500"/>
            <a:ext cx="12239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87900" y="2349500"/>
            <a:ext cx="1223963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23850" y="2133600"/>
            <a:ext cx="3178175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 rot="3732702">
            <a:off x="3634581" y="2566194"/>
            <a:ext cx="473075" cy="1793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771775" y="4365625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227763" y="3284538"/>
            <a:ext cx="2159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6372225" y="4292600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79838" y="1844675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916238" y="2781300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rot="6579069">
            <a:off x="6011863" y="501332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 rot="4351812">
            <a:off x="2771775" y="501332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209800" y="2971800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61372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198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Different System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00FF"/>
                </a:solidFill>
              </a:rPr>
              <a:t>Synchronous Distributed System</a:t>
            </a:r>
          </a:p>
          <a:p>
            <a:pPr lvl="1">
              <a:buFont typeface="Arial"/>
              <a:buChar char="•"/>
            </a:pPr>
            <a:r>
              <a:rPr lang="en-US"/>
              <a:t>Each message is received within bounded time</a:t>
            </a:r>
          </a:p>
          <a:p>
            <a:pPr lvl="1">
              <a:buFont typeface="Arial"/>
              <a:buChar char="•"/>
            </a:pPr>
            <a:r>
              <a:rPr lang="en-US"/>
              <a:t>Each step in a process takes lb &lt; time &lt; </a:t>
            </a:r>
            <a:r>
              <a:rPr lang="en-US" err="1"/>
              <a:t>ub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/>
              <a:t>(Each local clock’s drift has a known bound)</a:t>
            </a:r>
          </a:p>
          <a:p>
            <a:pPr lvl="1">
              <a:buFont typeface="Arial"/>
              <a:buChar char="•"/>
            </a:pPr>
            <a:r>
              <a:rPr lang="en-US"/>
              <a:t>Examples: Multiprocessor systems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Asynchronous Distributed System</a:t>
            </a:r>
          </a:p>
          <a:p>
            <a:pPr lvl="1">
              <a:buFont typeface="Arial"/>
              <a:buChar char="•"/>
            </a:pPr>
            <a:r>
              <a:rPr lang="en-US"/>
              <a:t>No bounds on message transmission delays</a:t>
            </a:r>
          </a:p>
          <a:p>
            <a:pPr lvl="1">
              <a:buFont typeface="Arial"/>
              <a:buChar char="•"/>
            </a:pPr>
            <a:r>
              <a:rPr lang="en-US"/>
              <a:t>No bounds on process execution</a:t>
            </a:r>
          </a:p>
          <a:p>
            <a:pPr lvl="1">
              <a:buFont typeface="Arial"/>
              <a:buChar char="•"/>
            </a:pPr>
            <a:r>
              <a:rPr lang="en-US"/>
              <a:t>(The drift of a clock is arbitrary)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/>
              <a:t>Examples: Internet, wireless networks, datacenters, most real systems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/>
              <a:t>These are used to </a:t>
            </a:r>
            <a:r>
              <a:rPr lang="en-US">
                <a:solidFill>
                  <a:srgbClr val="FF0000"/>
                </a:solidFill>
              </a:rPr>
              <a:t>reason about how protocols would behave</a:t>
            </a:r>
            <a:r>
              <a:rPr lang="en-US"/>
              <a:t>, e.g., in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" y="2667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All-to-All Heartbeat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16238" y="2420938"/>
            <a:ext cx="1655762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348038" y="2349500"/>
            <a:ext cx="115252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787900" y="2349500"/>
            <a:ext cx="122396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 rot="2308510">
            <a:off x="3635375" y="3068638"/>
            <a:ext cx="473075" cy="1793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5288" y="2133600"/>
            <a:ext cx="3178175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27538" y="292417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51050" y="4221163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555875" y="4005263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5800" y="5867400"/>
            <a:ext cx="6827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>
                <a:solidFill>
                  <a:schemeClr val="tx1"/>
                </a:solidFill>
                <a:latin typeface="Times New Roman" pitchFamily="-1" charset="0"/>
              </a:rPr>
              <a:t>Advantage: Everyone is able to keep track of everyone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i="1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268027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Other Types of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discuss the other types of failures</a:t>
            </a:r>
          </a:p>
          <a:p>
            <a:r>
              <a:rPr lang="en-US"/>
              <a:t>Failure detectors exist for them too (but we won’t discuss those)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Processes and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8372"/>
          <a:stretch>
            <a:fillRect/>
          </a:stretch>
        </p:blipFill>
        <p:spPr bwMode="auto">
          <a:xfrm>
            <a:off x="381000" y="2457450"/>
            <a:ext cx="854233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4343400"/>
            <a:ext cx="2743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Outgoing message buffer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4419600"/>
            <a:ext cx="2743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Incoming message buffer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4081046"/>
            <a:ext cx="2743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Communication channel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438400"/>
            <a:ext cx="2057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Process 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2438400"/>
            <a:ext cx="2057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Process 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971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receive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971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send 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Failure Types</a:t>
            </a:r>
          </a:p>
        </p:txBody>
      </p:sp>
      <p:sp>
        <p:nvSpPr>
          <p:cNvPr id="5017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</a:rPr>
              <a:t>Communication omission failures</a:t>
            </a:r>
          </a:p>
          <a:p>
            <a:pPr lvl="1"/>
            <a:r>
              <a:rPr lang="en-US"/>
              <a:t> Send-omission: loss of messages between the sending process and the outgoing message buffer (both inclusive)</a:t>
            </a:r>
          </a:p>
          <a:p>
            <a:pPr lvl="2"/>
            <a:r>
              <a:rPr lang="en-US"/>
              <a:t>What might cause this?</a:t>
            </a:r>
          </a:p>
          <a:p>
            <a:pPr lvl="1"/>
            <a:r>
              <a:rPr lang="en-US"/>
              <a:t> Channel omission: loss of message in the communication channel</a:t>
            </a:r>
          </a:p>
          <a:p>
            <a:pPr lvl="2"/>
            <a:r>
              <a:rPr lang="en-US"/>
              <a:t>What might cause this?</a:t>
            </a:r>
          </a:p>
          <a:p>
            <a:pPr lvl="1"/>
            <a:r>
              <a:rPr lang="en-US"/>
              <a:t> Receive-omission: loss of messages between the incoming message buffer and the receiving process (both inclusive)</a:t>
            </a:r>
          </a:p>
          <a:p>
            <a:pPr lvl="2"/>
            <a:r>
              <a:rPr lang="en-US"/>
              <a:t>What might cause this?</a:t>
            </a:r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Failure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Arbitrary failures</a:t>
            </a:r>
          </a:p>
          <a:p>
            <a:pPr lvl="1"/>
            <a:r>
              <a:rPr lang="en-US"/>
              <a:t>Arbitrary process failure: arbitrarily omits intended processing steps or takes unintended processing steps.</a:t>
            </a:r>
          </a:p>
          <a:p>
            <a:pPr lvl="1"/>
            <a:r>
              <a:rPr lang="en-US"/>
              <a:t>Arbitrary channel failures: messages may be corrupted, duplicated, delivered out of order, incur extremely large delays; or non-existent messages may be delivered.</a:t>
            </a:r>
          </a:p>
          <a:p>
            <a:r>
              <a:rPr lang="en-US"/>
              <a:t>Above two are </a:t>
            </a:r>
            <a:r>
              <a:rPr lang="en-US">
                <a:solidFill>
                  <a:srgbClr val="FF0000"/>
                </a:solidFill>
              </a:rPr>
              <a:t>Byzantine failures</a:t>
            </a:r>
            <a:r>
              <a:rPr lang="en-US"/>
              <a:t>, e.g., due to hackers, man-in-the-middle attacks, viruses, worms, etc.</a:t>
            </a:r>
          </a:p>
          <a:p>
            <a:r>
              <a:rPr lang="en-US"/>
              <a:t>A variety of Byzantine fault-tolerant protocols have been designed in literature!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Omission and Arbitrary Failures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725" y="1403350"/>
            <a:ext cx="8575675" cy="4768850"/>
            <a:chOff x="388" y="1028"/>
            <a:chExt cx="5505" cy="2668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411" y="1051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Class of failure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637" y="1051"/>
              <a:ext cx="4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Affects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282" y="1051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Description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88" y="1028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1630" y="1028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2275" y="1028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94" y="1255"/>
              <a:ext cx="6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Fail-stop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565" y="1255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82" y="1255"/>
              <a:ext cx="34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 halts and remains halted. Other processes may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2282" y="1428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detect this state.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88" y="1249"/>
              <a:ext cx="5442" cy="1"/>
              <a:chOff x="388" y="1249"/>
              <a:chExt cx="5442" cy="1"/>
            </a:xfrm>
          </p:grpSpPr>
          <p:sp>
            <p:nvSpPr>
              <p:cNvPr id="54316" name="Line 15"/>
              <p:cNvSpPr>
                <a:spLocks noChangeShapeType="1"/>
              </p:cNvSpPr>
              <p:nvPr/>
            </p:nvSpPr>
            <p:spPr bwMode="auto">
              <a:xfrm>
                <a:off x="388" y="1249"/>
                <a:ext cx="122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16"/>
              <p:cNvSpPr>
                <a:spLocks noChangeShapeType="1"/>
              </p:cNvSpPr>
              <p:nvPr/>
            </p:nvSpPr>
            <p:spPr bwMode="auto">
              <a:xfrm>
                <a:off x="1630" y="1249"/>
                <a:ext cx="62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Line 17"/>
              <p:cNvSpPr>
                <a:spLocks noChangeShapeType="1"/>
              </p:cNvSpPr>
              <p:nvPr/>
            </p:nvSpPr>
            <p:spPr bwMode="auto">
              <a:xfrm>
                <a:off x="2275" y="1249"/>
                <a:ext cx="355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394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8" name="Rectangle 19"/>
            <p:cNvSpPr>
              <a:spLocks noChangeArrowheads="1"/>
            </p:cNvSpPr>
            <p:nvPr/>
          </p:nvSpPr>
          <p:spPr bwMode="auto">
            <a:xfrm>
              <a:off x="1565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9" name="Rectangle 20"/>
            <p:cNvSpPr>
              <a:spLocks noChangeArrowheads="1"/>
            </p:cNvSpPr>
            <p:nvPr/>
          </p:nvSpPr>
          <p:spPr bwMode="auto">
            <a:xfrm>
              <a:off x="2281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0" name="Rectangle 21"/>
            <p:cNvSpPr>
              <a:spLocks noChangeArrowheads="1"/>
            </p:cNvSpPr>
            <p:nvPr/>
          </p:nvSpPr>
          <p:spPr bwMode="auto">
            <a:xfrm>
              <a:off x="2281" y="1774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395" y="1947"/>
              <a:ext cx="6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2" name="Rectangle 23"/>
            <p:cNvSpPr>
              <a:spLocks noChangeArrowheads="1"/>
            </p:cNvSpPr>
            <p:nvPr/>
          </p:nvSpPr>
          <p:spPr bwMode="auto">
            <a:xfrm>
              <a:off x="1565" y="1947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3" name="Rectangle 24"/>
            <p:cNvSpPr>
              <a:spLocks noChangeArrowheads="1"/>
            </p:cNvSpPr>
            <p:nvPr/>
          </p:nvSpPr>
          <p:spPr bwMode="auto">
            <a:xfrm>
              <a:off x="2282" y="1947"/>
              <a:ext cx="36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inserted in an outgoing message buffer never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4" name="Rectangle 25"/>
            <p:cNvSpPr>
              <a:spLocks noChangeArrowheads="1"/>
            </p:cNvSpPr>
            <p:nvPr/>
          </p:nvSpPr>
          <p:spPr bwMode="auto">
            <a:xfrm>
              <a:off x="2282" y="2120"/>
              <a:ext cx="3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arrives at the other end’s incoming message buffer.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5" name="Rectangle 26"/>
            <p:cNvSpPr>
              <a:spLocks noChangeArrowheads="1"/>
            </p:cNvSpPr>
            <p:nvPr/>
          </p:nvSpPr>
          <p:spPr bwMode="auto">
            <a:xfrm>
              <a:off x="395" y="2293"/>
              <a:ext cx="9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Send-omission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6" name="Rectangle 27"/>
            <p:cNvSpPr>
              <a:spLocks noChangeArrowheads="1"/>
            </p:cNvSpPr>
            <p:nvPr/>
          </p:nvSpPr>
          <p:spPr bwMode="auto">
            <a:xfrm>
              <a:off x="1565" y="2293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7" name="Rectangle 28"/>
            <p:cNvSpPr>
              <a:spLocks noChangeArrowheads="1"/>
            </p:cNvSpPr>
            <p:nvPr/>
          </p:nvSpPr>
          <p:spPr bwMode="auto">
            <a:xfrm>
              <a:off x="2282" y="2293"/>
              <a:ext cx="1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process completes a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8" name="Rectangle 29"/>
            <p:cNvSpPr>
              <a:spLocks noChangeArrowheads="1"/>
            </p:cNvSpPr>
            <p:nvPr/>
          </p:nvSpPr>
          <p:spPr bwMode="auto">
            <a:xfrm>
              <a:off x="3729" y="2293"/>
              <a:ext cx="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send,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9" name="Rectangle 30"/>
            <p:cNvSpPr>
              <a:spLocks noChangeArrowheads="1"/>
            </p:cNvSpPr>
            <p:nvPr/>
          </p:nvSpPr>
          <p:spPr bwMode="auto">
            <a:xfrm>
              <a:off x="4044" y="2293"/>
              <a:ext cx="1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but the message is not put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0" name="Rectangle 31"/>
            <p:cNvSpPr>
              <a:spLocks noChangeArrowheads="1"/>
            </p:cNvSpPr>
            <p:nvPr/>
          </p:nvSpPr>
          <p:spPr bwMode="auto">
            <a:xfrm>
              <a:off x="2282" y="2466"/>
              <a:ext cx="19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 its outgoing message buffer.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1" name="Rectangle 32"/>
            <p:cNvSpPr>
              <a:spLocks noChangeArrowheads="1"/>
            </p:cNvSpPr>
            <p:nvPr/>
          </p:nvSpPr>
          <p:spPr bwMode="auto">
            <a:xfrm>
              <a:off x="395" y="2639"/>
              <a:ext cx="1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Receive-omission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2" name="Rectangle 33"/>
            <p:cNvSpPr>
              <a:spLocks noChangeArrowheads="1"/>
            </p:cNvSpPr>
            <p:nvPr/>
          </p:nvSpPr>
          <p:spPr bwMode="auto">
            <a:xfrm>
              <a:off x="1565" y="2639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3" name="Rectangle 34"/>
            <p:cNvSpPr>
              <a:spLocks noChangeArrowheads="1"/>
            </p:cNvSpPr>
            <p:nvPr/>
          </p:nvSpPr>
          <p:spPr bwMode="auto">
            <a:xfrm>
              <a:off x="2282" y="2639"/>
              <a:ext cx="32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is put in a process’s incoming 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4" name="Rectangle 35"/>
            <p:cNvSpPr>
              <a:spLocks noChangeArrowheads="1"/>
            </p:cNvSpPr>
            <p:nvPr/>
          </p:nvSpPr>
          <p:spPr bwMode="auto">
            <a:xfrm>
              <a:off x="2282" y="2812"/>
              <a:ext cx="27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buffer, but that process does not receive it.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5" name="Rectangle 36"/>
            <p:cNvSpPr>
              <a:spLocks noChangeArrowheads="1"/>
            </p:cNvSpPr>
            <p:nvPr/>
          </p:nvSpPr>
          <p:spPr bwMode="auto">
            <a:xfrm>
              <a:off x="395" y="2985"/>
              <a:ext cx="5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Arbitrary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6" name="Rectangle 37"/>
            <p:cNvSpPr>
              <a:spLocks noChangeArrowheads="1"/>
            </p:cNvSpPr>
            <p:nvPr/>
          </p:nvSpPr>
          <p:spPr bwMode="auto">
            <a:xfrm>
              <a:off x="395" y="3158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(Byzantine)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7" name="Rectangle 38"/>
            <p:cNvSpPr>
              <a:spLocks noChangeArrowheads="1"/>
            </p:cNvSpPr>
            <p:nvPr/>
          </p:nvSpPr>
          <p:spPr bwMode="auto">
            <a:xfrm>
              <a:off x="1565" y="2985"/>
              <a:ext cx="6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 or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8" name="Rectangle 39"/>
            <p:cNvSpPr>
              <a:spLocks noChangeArrowheads="1"/>
            </p:cNvSpPr>
            <p:nvPr/>
          </p:nvSpPr>
          <p:spPr bwMode="auto">
            <a:xfrm>
              <a:off x="1565" y="3158"/>
              <a:ext cx="4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9" name="Rectangle 40"/>
            <p:cNvSpPr>
              <a:spLocks noChangeArrowheads="1"/>
            </p:cNvSpPr>
            <p:nvPr/>
          </p:nvSpPr>
          <p:spPr bwMode="auto">
            <a:xfrm>
              <a:off x="2282" y="2985"/>
              <a:ext cx="33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Process/channel exhibits arbitrary behaviour: it may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0" name="Rectangle 41"/>
            <p:cNvSpPr>
              <a:spLocks noChangeArrowheads="1"/>
            </p:cNvSpPr>
            <p:nvPr/>
          </p:nvSpPr>
          <p:spPr bwMode="auto">
            <a:xfrm>
              <a:off x="2282" y="3158"/>
              <a:ext cx="3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send/transmit arbitrary messages at arbitrary times,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1" name="Rectangle 42"/>
            <p:cNvSpPr>
              <a:spLocks noChangeArrowheads="1"/>
            </p:cNvSpPr>
            <p:nvPr/>
          </p:nvSpPr>
          <p:spPr bwMode="auto">
            <a:xfrm>
              <a:off x="2282" y="3331"/>
              <a:ext cx="31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commit omissions; a process may stop or take an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2" name="Rectangle 43"/>
            <p:cNvSpPr>
              <a:spLocks noChangeArrowheads="1"/>
            </p:cNvSpPr>
            <p:nvPr/>
          </p:nvSpPr>
          <p:spPr bwMode="auto">
            <a:xfrm>
              <a:off x="2282" y="3504"/>
              <a:ext cx="9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incorrect step.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3" name="Line 44"/>
            <p:cNvSpPr>
              <a:spLocks noChangeShapeType="1"/>
            </p:cNvSpPr>
            <p:nvPr/>
          </p:nvSpPr>
          <p:spPr bwMode="auto">
            <a:xfrm>
              <a:off x="388" y="3694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Line 45"/>
            <p:cNvSpPr>
              <a:spLocks noChangeShapeType="1"/>
            </p:cNvSpPr>
            <p:nvPr/>
          </p:nvSpPr>
          <p:spPr bwMode="auto">
            <a:xfrm>
              <a:off x="1630" y="3694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Line 46"/>
            <p:cNvSpPr>
              <a:spLocks noChangeShapeType="1"/>
            </p:cNvSpPr>
            <p:nvPr/>
          </p:nvSpPr>
          <p:spPr bwMode="auto">
            <a:xfrm>
              <a:off x="2275" y="3694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Failure detectors are required in distributed systems to keep system running in spite of process crashes</a:t>
            </a:r>
          </a:p>
          <a:p>
            <a:r>
              <a:rPr lang="en-US"/>
              <a:t>Properties – </a:t>
            </a:r>
            <a:r>
              <a:rPr lang="en-US">
                <a:solidFill>
                  <a:srgbClr val="FF0000"/>
                </a:solidFill>
              </a:rPr>
              <a:t>completeness &amp; accuracy</a:t>
            </a:r>
            <a:r>
              <a:rPr lang="en-US"/>
              <a:t>, together unachievable in asynchronous systems but achievable in synchronous systems</a:t>
            </a:r>
          </a:p>
          <a:p>
            <a:pPr lvl="1"/>
            <a:r>
              <a:rPr lang="en-US"/>
              <a:t>Most apps require 100% completeness, but can tolerate inaccuracy</a:t>
            </a:r>
          </a:p>
          <a:p>
            <a:r>
              <a:rPr lang="en-US"/>
              <a:t>2 failure detector algorithms - </a:t>
            </a:r>
            <a:r>
              <a:rPr lang="en-US" err="1"/>
              <a:t>heartbeating</a:t>
            </a:r>
            <a:r>
              <a:rPr lang="en-US"/>
              <a:t> and ping</a:t>
            </a:r>
          </a:p>
          <a:p>
            <a:r>
              <a:rPr lang="en-US"/>
              <a:t>Distributed FD through </a:t>
            </a:r>
            <a:r>
              <a:rPr lang="en-US" err="1"/>
              <a:t>heartbeating</a:t>
            </a:r>
            <a:r>
              <a:rPr lang="en-US"/>
              <a:t>: centralized, ring, all-to-all</a:t>
            </a:r>
          </a:p>
          <a:p>
            <a:r>
              <a:rPr lang="en-US">
                <a:solidFill>
                  <a:srgbClr val="0000FF"/>
                </a:solidFill>
              </a:rPr>
              <a:t>Metrics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bandwidth, detection time, scale, accuracy</a:t>
            </a:r>
          </a:p>
          <a:p>
            <a:r>
              <a:rPr lang="en-US"/>
              <a:t>Other types of failures</a:t>
            </a:r>
          </a:p>
          <a:p>
            <a:r>
              <a:rPr lang="en-US"/>
              <a:t>Next: </a:t>
            </a:r>
            <a:r>
              <a:rPr lang="en-US">
                <a:solidFill>
                  <a:srgbClr val="0000FF"/>
                </a:solidFill>
              </a:rPr>
              <a:t>the notion of time </a:t>
            </a:r>
            <a:r>
              <a:rPr lang="en-US"/>
              <a:t>in 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contain material developed and copyrighted by </a:t>
            </a:r>
            <a:r>
              <a:rPr lang="en-US" err="1"/>
              <a:t>Indranil</a:t>
            </a:r>
            <a:r>
              <a:rPr lang="en-US"/>
              <a:t> Gupta at UIUC.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Failure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What is a failure?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/>
              <a:t>We’ll consider: </a:t>
            </a:r>
            <a:r>
              <a:rPr lang="en-US">
                <a:solidFill>
                  <a:srgbClr val="0000FF"/>
                </a:solidFill>
              </a:rPr>
              <a:t>process omission failure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/>
              <a:t>A process disappears.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/>
              <a:t>Permanently: </a:t>
            </a:r>
            <a:r>
              <a:rPr lang="en-US">
                <a:solidFill>
                  <a:srgbClr val="FF0000"/>
                </a:solidFill>
              </a:rPr>
              <a:t>crash-stop (fail-stop) </a:t>
            </a:r>
            <a:r>
              <a:rPr lang="en-US"/>
              <a:t>– a process halts and does not execute any further operations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/>
              <a:t>Temporarily: </a:t>
            </a:r>
            <a:r>
              <a:rPr lang="en-US">
                <a:solidFill>
                  <a:srgbClr val="FF0000"/>
                </a:solidFill>
              </a:rPr>
              <a:t>crash-recovery </a:t>
            </a:r>
            <a:r>
              <a:rPr lang="en-US"/>
              <a:t>– a process halts, but then recovers (reboots) after a while</a:t>
            </a:r>
            <a:endParaRPr lang="en-US" sz="24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We will focus on </a:t>
            </a:r>
            <a:r>
              <a:rPr lang="en-US" i="1">
                <a:solidFill>
                  <a:srgbClr val="0000FF"/>
                </a:solidFill>
              </a:rPr>
              <a:t>crash-stop </a:t>
            </a:r>
            <a:r>
              <a:rPr lang="en-US">
                <a:solidFill>
                  <a:srgbClr val="0000FF"/>
                </a:solidFill>
              </a:rPr>
              <a:t>failures 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/>
              <a:t>Meaning, we assume </a:t>
            </a:r>
            <a:r>
              <a:rPr lang="en-US" i="1">
                <a:solidFill>
                  <a:srgbClr val="FF0000"/>
                </a:solidFill>
              </a:rPr>
              <a:t>there’s no other failure</a:t>
            </a:r>
            <a:r>
              <a:rPr lang="en-US"/>
              <a:t> (e.g., network error). More failure types at the end of this lecture.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/>
              <a:t>They are easy to detect in synchronous systems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/>
              <a:t>Not so easy in asynchronous systems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Why, What, and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design a failure detector?</a:t>
            </a:r>
          </a:p>
          <a:p>
            <a:pPr lvl="1"/>
            <a:r>
              <a:rPr lang="en-US"/>
              <a:t>First step to failure handling</a:t>
            </a:r>
          </a:p>
          <a:p>
            <a:r>
              <a:rPr lang="en-US"/>
              <a:t>What do we want from a failure detector?</a:t>
            </a:r>
          </a:p>
          <a:p>
            <a:pPr lvl="1"/>
            <a:r>
              <a:rPr lang="en-US"/>
              <a:t>No miss (completeness)</a:t>
            </a:r>
          </a:p>
          <a:p>
            <a:pPr lvl="1"/>
            <a:r>
              <a:rPr lang="en-US"/>
              <a:t>No mistake (accuracy)</a:t>
            </a:r>
          </a:p>
          <a:p>
            <a:r>
              <a:rPr lang="en-US"/>
              <a:t>How do we design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519176" cy="589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Failure Detector?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Failure Detector?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638800" y="19050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chemeClr val="accent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Failure Detector?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20196" y="1219200"/>
            <a:ext cx="416492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needs to know about </a:t>
            </a: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ja-JP" altLang="en-US" sz="240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400">
                <a:solidFill>
                  <a:schemeClr val="tx1"/>
                </a:solidFill>
                <a:latin typeface="Times New Roman" charset="0"/>
              </a:rPr>
              <a:t>s failure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(p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is a </a:t>
            </a:r>
            <a:r>
              <a:rPr lang="en-US" sz="2400" i="1">
                <a:solidFill>
                  <a:schemeClr val="tx1"/>
                </a:solidFill>
                <a:latin typeface="Times New Roman" charset="0"/>
              </a:rPr>
              <a:t>non-faulty 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process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or </a:t>
            </a:r>
            <a:r>
              <a:rPr lang="en-US" sz="2400" i="1">
                <a:solidFill>
                  <a:schemeClr val="tx1"/>
                </a:solidFill>
                <a:latin typeface="Times New Roman" charset="0"/>
              </a:rPr>
              <a:t>alive 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1066800" y="2743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638800" y="19050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rgbClr val="FA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800600"/>
            <a:ext cx="6477000" cy="523220"/>
          </a:xfrm>
          <a:prstGeom prst="rect">
            <a:avLst/>
          </a:prstGeom>
          <a:solidFill>
            <a:srgbClr val="F905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There are two styles of failure detectors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52401" y="3352800"/>
            <a:ext cx="3657599" cy="249299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queries </a:t>
            </a: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once every T time units</a:t>
            </a:r>
          </a:p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If </a:t>
            </a: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does not respond within another T time units of being sent the ping, 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detects/declares </a:t>
            </a: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as failed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Ping-Ack 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5240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3246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066800" y="1219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2438400" y="1981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049020" y="3276600"/>
            <a:ext cx="1454244" cy="46166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replies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1981200" y="2590800"/>
            <a:ext cx="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6781800" y="2590800"/>
            <a:ext cx="0" cy="685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717925" y="1489075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ping</a:t>
            </a: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 flipH="1">
            <a:off x="3429000" y="23622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4572000" y="2438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ack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3962400" y="4191000"/>
            <a:ext cx="4876800" cy="22467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If </a:t>
            </a:r>
            <a:r>
              <a:rPr lang="en-US" sz="2000" i="1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000" i="1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 fails, then within T time units, p</a:t>
            </a:r>
            <a:r>
              <a:rPr lang="en-US" sz="2000" i="1" baseline="-2500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 will send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it a ping message. p</a:t>
            </a:r>
            <a:r>
              <a:rPr lang="en-US" sz="2000" i="1" baseline="-2500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 will time out within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another T time units.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Worst case Detection time = 2T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The waiting time </a:t>
            </a:r>
            <a:r>
              <a:rPr lang="ja-JP" altLang="en-US" sz="2000" i="1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>
                <a:solidFill>
                  <a:schemeClr val="tx1"/>
                </a:solidFill>
                <a:latin typeface="Times New Roman" charset="0"/>
              </a:rPr>
              <a:t>T</a:t>
            </a:r>
            <a:r>
              <a:rPr lang="ja-JP" altLang="en-US" sz="2000" i="1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>
                <a:solidFill>
                  <a:schemeClr val="tx1"/>
                </a:solidFill>
                <a:latin typeface="Times New Roman" charset="0"/>
              </a:rPr>
              <a:t> can be parameterized.</a:t>
            </a:r>
            <a:endParaRPr lang="en-US" sz="2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11" grpId="0" animBg="1"/>
      <p:bldP spid="21513" grpId="0" animBg="1"/>
      <p:bldP spid="21514" grpId="0" animBg="1"/>
      <p:bldP spid="215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Heartbeating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5240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3246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1066800" y="1219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2438400" y="1981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800600" y="3200400"/>
            <a:ext cx="3810000" cy="2123658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maintains a sequence number</a:t>
            </a:r>
          </a:p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sends 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a heartbeat with incremented seq. number after every T time units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113121" y="3200400"/>
            <a:ext cx="3733800" cy="193899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If 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has not received a new heartbeat for the past, say 3T time units, since it received the last heartbeat, then p</a:t>
            </a:r>
            <a:r>
              <a:rPr lang="en-US" sz="2400" baseline="-2500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detects </a:t>
            </a:r>
            <a:r>
              <a:rPr lang="en-US" sz="240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as failed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1981200" y="25908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6781800" y="25908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3794125" y="1489075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heartbeat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230187" y="5539026"/>
            <a:ext cx="8397793" cy="8617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If T ≫ round trip time of messages, then worst case detection time ~ 3T (why?)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>
                <a:solidFill>
                  <a:schemeClr val="tx1"/>
                </a:solidFill>
                <a:latin typeface="Times New Roman" charset="0"/>
              </a:rPr>
              <a:t>The </a:t>
            </a:r>
            <a:r>
              <a:rPr lang="ja-JP" altLang="en-US" sz="2000" i="1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>
                <a:solidFill>
                  <a:schemeClr val="tx1"/>
                </a:solidFill>
                <a:latin typeface="Times New Roman" charset="0"/>
              </a:rPr>
              <a:t>3</a:t>
            </a:r>
            <a:r>
              <a:rPr lang="ja-JP" altLang="en-US" sz="2000" i="1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>
                <a:solidFill>
                  <a:schemeClr val="tx1"/>
                </a:solidFill>
                <a:latin typeface="Times New Roman" charset="0"/>
              </a:rPr>
              <a:t> can be changed to any positive number since it is a parameter</a:t>
            </a:r>
            <a:endParaRPr lang="en-US" sz="2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3561" grpId="0" animBg="1"/>
      <p:bldP spid="23562" grpId="0" animBg="1"/>
      <p:bldP spid="23564" grpId="0" animBg="1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1E09CFCD40AA5C40874C5C35BE247AA3" ma:contentTypeVersion="2" ma:contentTypeDescription="Buat sebuah dokumen baru." ma:contentTypeScope="" ma:versionID="f8334ad6167df0a81b93c5113082620a">
  <xsd:schema xmlns:xsd="http://www.w3.org/2001/XMLSchema" xmlns:xs="http://www.w3.org/2001/XMLSchema" xmlns:p="http://schemas.microsoft.com/office/2006/metadata/properties" xmlns:ns2="bb64173f-70c0-4ce1-adc9-e3987f974d71" targetNamespace="http://schemas.microsoft.com/office/2006/metadata/properties" ma:root="true" ma:fieldsID="d95f0b44fb264fd8799ceea2a3a6dda7" ns2:_="">
    <xsd:import namespace="bb64173f-70c0-4ce1-adc9-e3987f974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4173f-70c0-4ce1-adc9-e3987f974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B83CE9-7433-49AB-86BD-744DB2FB29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516D8C-98C5-48C8-BC9E-28F75AC3B882}"/>
</file>

<file path=customXml/itemProps3.xml><?xml version="1.0" encoding="utf-8"?>
<ds:datastoreItem xmlns:ds="http://schemas.openxmlformats.org/officeDocument/2006/customXml" ds:itemID="{E717BD7D-7EAE-4AAA-81B9-0338439761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Application>Microsoft Office PowerPoint</Application>
  <PresentationFormat>Letter Paper (8.5x11 in)</PresentationFormat>
  <Slides>27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CS252-template</vt:lpstr>
      <vt:lpstr>Office Theme</vt:lpstr>
      <vt:lpstr>Distributed Systems: Failure Detector</vt:lpstr>
      <vt:lpstr>Two Different System Models</vt:lpstr>
      <vt:lpstr>Failure Model</vt:lpstr>
      <vt:lpstr>Why, What, and How</vt:lpstr>
      <vt:lpstr>What is a Failure Detector?</vt:lpstr>
      <vt:lpstr>What is a Failure Detector?</vt:lpstr>
      <vt:lpstr>What is a Failure Detector?</vt:lpstr>
      <vt:lpstr>I. Ping-Ack Protocol</vt:lpstr>
      <vt:lpstr>II. Heartbeating Protocol</vt:lpstr>
      <vt:lpstr>In a Synchronous System</vt:lpstr>
      <vt:lpstr>Failure Detector Properties</vt:lpstr>
      <vt:lpstr>Completeness and Accuracy in Asynchronous Systems</vt:lpstr>
      <vt:lpstr>Completeness or Accuracy?  (in Asynchronous System)</vt:lpstr>
      <vt:lpstr>Failure Detection in a Distributed System</vt:lpstr>
      <vt:lpstr>Failure Detection in a Distributed System</vt:lpstr>
      <vt:lpstr>Efficiency of Failure Detector: Metrics</vt:lpstr>
      <vt:lpstr>Accuracy Metrics</vt:lpstr>
      <vt:lpstr>Centralized Heartbeat</vt:lpstr>
      <vt:lpstr>Ring Heartbeat</vt:lpstr>
      <vt:lpstr>All-to-All Heartbeat</vt:lpstr>
      <vt:lpstr>Other Types of Failures</vt:lpstr>
      <vt:lpstr>Processes and Channels</vt:lpstr>
      <vt:lpstr>Other Failure Types</vt:lpstr>
      <vt:lpstr>Other Failure Types</vt:lpstr>
      <vt:lpstr>Omission and Arbitrary Failures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revision>1</cp:revision>
  <cp:lastPrinted>2016-02-08T17:08:37Z</cp:lastPrinted>
  <dcterms:created xsi:type="dcterms:W3CDTF">2012-01-30T03:21:27Z</dcterms:created>
  <dcterms:modified xsi:type="dcterms:W3CDTF">2019-10-09T01:42:39Z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0x0101001E09CFCD40AA5C40874C5C35BE247AA3</vt:lpwstr>
  </property>
</Properties>
</file>