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6" r:id="rId4"/>
    <p:sldId id="257" r:id="rId5"/>
    <p:sldId id="267" r:id="rId6"/>
    <p:sldId id="274" r:id="rId7"/>
    <p:sldId id="275" r:id="rId8"/>
    <p:sldId id="278" r:id="rId9"/>
    <p:sldId id="268" r:id="rId10"/>
    <p:sldId id="269" r:id="rId11"/>
    <p:sldId id="271" r:id="rId12"/>
    <p:sldId id="270" r:id="rId13"/>
    <p:sldId id="276" r:id="rId14"/>
    <p:sldId id="277" r:id="rId15"/>
    <p:sldId id="272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75" autoAdjust="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10C0F-4741-4BFA-AF02-311A977FE62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86F49-34B7-4A7C-9150-703FE3C1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0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6F49-34B7-4A7C-9150-703FE3C157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8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6F49-34B7-4A7C-9150-703FE3C157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3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6F49-34B7-4A7C-9150-703FE3C157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6F49-34B7-4A7C-9150-703FE3C157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0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6F49-34B7-4A7C-9150-703FE3C157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6F49-34B7-4A7C-9150-703FE3C157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3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6F49-34B7-4A7C-9150-703FE3C157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3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6F49-34B7-4A7C-9150-703FE3C157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1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6F49-34B7-4A7C-9150-703FE3C157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1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76DDF-B301-4FAC-A73B-A67C2C5D9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C1E7E-F0C0-471E-9734-6D56E4F5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9BE4F-395D-477C-ACCA-A4025B01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0DE71-87CE-4DD2-B36C-3D98448F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BC8D5-03AD-45C4-99B2-8C05CA0E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1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3AC8E-C785-4AB2-B188-3579A629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4B0AC-C1CE-4451-A5AA-874F73EF7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01D40-A12D-460B-8DC1-DE7E3A5C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3A160-98C5-4383-8F5E-F68FD7A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AB461-2737-4782-8AAB-5BE24143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8A62A5-F925-472F-BFAB-FF923353E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D6090-291F-4E01-A554-0812839EF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C9BE4-31C4-4B0E-9E9B-770BDA76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B9DEA-70E9-44B3-8E5D-94046A28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4841A-B17E-4F9C-BE2E-D2FCDD21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8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A7C87-D06C-4069-A6E1-75113905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757E8-5B86-4FDF-A93B-EE29F7B6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58516-F826-4442-8990-65213CB8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FA335-1C3B-43D7-94FC-5634D485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C8C56-042D-4E5B-B7AB-C373A9F5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5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C7D58-50C8-44A5-8889-06D97752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DA488-703D-4CF2-B858-F255A56B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0CA58-01FE-49F2-8F38-750C1BF2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BC55-F514-4028-A29E-0BED2264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B9B1A-16FA-4B29-961B-03B57AB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FEDD-CEAA-4B7A-8636-FB0B14C3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B754E-DA99-4E0C-91EC-F05464338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9C03E3-6714-48B6-B5BA-3B6DFF4E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55D5B-AD52-4769-BA30-94820C29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FB41D-704A-4206-977F-3BFC3CCE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ECE96-CA75-4178-B05B-6E269ADB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A3FC4-CF60-4A17-8D18-CC28723C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17519-8100-4585-A8F6-29E9BC66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54F247-3124-450F-8096-E0876B7B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2B7AB-8410-4609-8490-C4C9D430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652583-E127-4E06-BAF8-E295D22EF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595B6-94A7-4596-ACCC-F2EA25C3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E0BA91-ACED-4FEA-AD85-4902025D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E22746-95C4-41BF-A0B6-AD0ACAD8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C4FB-F39C-40CD-982B-9DD5F7F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35DA6-ED74-4ACD-A87F-ED30417A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F0DB3-0AC4-4964-9DF8-C1B1944D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1169C6-EB75-45A7-9DC3-7B0CBC30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7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83438E-D226-4DA1-A43B-90F1940B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870431-B48D-44D2-B87D-84B5349D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E58E1-C6FA-47EF-81C9-2BC2742C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DF5A1-B4B0-4A63-99E8-081E53CD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95830-EED6-4A97-BE56-5716D6B3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F81BF-65A0-4DB1-9B36-E03613FE3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2319-E06F-4D1D-AC3B-F6C4C65E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E27D8-BFA3-4FE7-847F-AEC1FD32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59D74-0C99-453D-809D-C940E8A6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2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4DBE4-6C12-4FB4-8F0B-5B0CDA01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03350D-043C-491B-A76F-2D72E0E63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BC080-2F30-4DBA-9CA0-FC9BD48F6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A3BF6-FCB9-4FBD-B467-762B15E3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EC043-C1C5-4B21-AD0F-6B9F5102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BA4A9-4410-42DB-A7AF-8503910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2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89BAA-5E91-4266-8B43-FA1F8EBF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C5684-83FD-49FC-A3DE-DDB07407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9C863-E954-4513-8132-58155D5E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C5C0E-4707-4047-8F98-F1ACF8CD2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07EAD-7362-4117-882A-5E865B98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2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050B-4867-4D93-B35F-10AEDF8C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Old Photos Colorization Using CNNs and DNN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E6B76-ECA6-457B-83F9-453B22621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CN" dirty="0" err="1"/>
              <a:t>Yaqiu</a:t>
            </a:r>
            <a:r>
              <a:rPr lang="en-US" altLang="zh-CN" dirty="0"/>
              <a:t> Liu,</a:t>
            </a:r>
          </a:p>
          <a:p>
            <a:r>
              <a:rPr lang="en-US" altLang="zh-CN" dirty="0" err="1"/>
              <a:t>Wudi</a:t>
            </a:r>
            <a:r>
              <a:rPr lang="en-US" altLang="zh-CN" dirty="0"/>
              <a:t> Zheng,</a:t>
            </a:r>
          </a:p>
          <a:p>
            <a:r>
              <a:rPr lang="en-US" altLang="zh-CN" dirty="0" err="1"/>
              <a:t>Haoran</a:t>
            </a:r>
            <a:r>
              <a:rPr lang="en-US" altLang="zh-CN" dirty="0"/>
              <a:t> Ding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90EBC-99A0-4D4A-93E5-6DBDA4030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E928DCC-19D1-4813-96E7-34FA2013D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4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3. Advantages: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" y="1503946"/>
            <a:ext cx="11821610" cy="496630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GAN based approach has some training problems like non-convergence, collapse problem. </a:t>
            </a:r>
          </a:p>
          <a:p>
            <a:r>
              <a:rPr lang="en-US" altLang="zh-CN" sz="3600" dirty="0"/>
              <a:t>Comparing to GAN based approach, our approach is more easier to train and we can utilize some high-level feature extraction using a pre-trained model to enhance the coloring process.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65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E9F3D19-DC71-47B1-B099-A3613D24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92" y="1657261"/>
            <a:ext cx="10081215" cy="40580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4. Model Architecture: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Baseline model: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3A365CF-ABDC-4372-A95F-89BBAA0704CF}"/>
              </a:ext>
            </a:extLst>
          </p:cNvPr>
          <p:cNvSpPr txBox="1">
            <a:spLocks/>
          </p:cNvSpPr>
          <p:nvPr/>
        </p:nvSpPr>
        <p:spPr>
          <a:xfrm>
            <a:off x="3377786" y="5801304"/>
            <a:ext cx="5436425" cy="59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Model Architecture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9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5. Innovation – The First Try: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We will choose different feature extractor neural network.</a:t>
            </a:r>
          </a:p>
          <a:p>
            <a:r>
              <a:rPr lang="en-US" altLang="zh-CN" dirty="0"/>
              <a:t>We will design a new encoder-decoder architecture in order to get a better performance.</a:t>
            </a:r>
          </a:p>
          <a:p>
            <a:r>
              <a:rPr lang="en-US" altLang="zh-CN" dirty="0"/>
              <a:t>We will try to implement an image pre-processing on the input image.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6. Innovation – Another Try: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Modify the network to a </a:t>
            </a:r>
            <a:r>
              <a:rPr lang="en-US" dirty="0"/>
              <a:t>Pyramid-like Network</a:t>
            </a:r>
          </a:p>
          <a:p>
            <a:r>
              <a:rPr lang="en-US" altLang="zh-CN" dirty="0"/>
              <a:t>Inspired by </a:t>
            </a:r>
            <a:r>
              <a:rPr lang="en-US" altLang="zh-CN" dirty="0" err="1"/>
              <a:t>PSPNet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836E8-6399-4245-A022-9582C568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47" y="2799640"/>
            <a:ext cx="10047619" cy="277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66804-E7CF-46F8-AD49-DF804329B9D6}"/>
              </a:ext>
            </a:extLst>
          </p:cNvPr>
          <p:cNvSpPr txBox="1"/>
          <p:nvPr/>
        </p:nvSpPr>
        <p:spPr>
          <a:xfrm>
            <a:off x="5699144" y="5789825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PSPNet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712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6. Innovation – Another Try: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11190"/>
            <a:ext cx="11821610" cy="4966301"/>
          </a:xfrm>
        </p:spPr>
        <p:txBody>
          <a:bodyPr/>
          <a:lstStyle/>
          <a:p>
            <a:r>
              <a:rPr lang="en-US" altLang="zh-CN" dirty="0"/>
              <a:t>New network</a:t>
            </a:r>
          </a:p>
          <a:p>
            <a:pPr marL="0" indent="0">
              <a:buNone/>
            </a:pPr>
            <a:r>
              <a:rPr lang="en-US" altLang="zh-CN" dirty="0"/>
              <a:t>  (maybe)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058B6F-FF99-460C-8BD8-AEFE6FE8EE5B}"/>
              </a:ext>
            </a:extLst>
          </p:cNvPr>
          <p:cNvSpPr/>
          <p:nvPr/>
        </p:nvSpPr>
        <p:spPr>
          <a:xfrm>
            <a:off x="3111065" y="2143590"/>
            <a:ext cx="1269024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encoder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B21E59-2289-42B4-A351-036185760D82}"/>
              </a:ext>
            </a:extLst>
          </p:cNvPr>
          <p:cNvSpPr/>
          <p:nvPr/>
        </p:nvSpPr>
        <p:spPr>
          <a:xfrm>
            <a:off x="3111065" y="3551115"/>
            <a:ext cx="1269024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CE5183-8962-4BB5-A448-D5B397608B5C}"/>
              </a:ext>
            </a:extLst>
          </p:cNvPr>
          <p:cNvSpPr/>
          <p:nvPr/>
        </p:nvSpPr>
        <p:spPr>
          <a:xfrm>
            <a:off x="623351" y="2485838"/>
            <a:ext cx="2018249" cy="156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image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</a:t>
            </a:r>
          </a:p>
          <a:p>
            <a:pPr algn="ctr"/>
            <a:r>
              <a:rPr lang="en-US" dirty="0"/>
              <a:t>Overlay-tile Strategy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7188BE-8E59-4017-B459-39B51C0B6305}"/>
              </a:ext>
            </a:extLst>
          </p:cNvPr>
          <p:cNvSpPr/>
          <p:nvPr/>
        </p:nvSpPr>
        <p:spPr>
          <a:xfrm>
            <a:off x="5000978" y="2767300"/>
            <a:ext cx="1269025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Fusion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9A5DF9-54BA-4ED7-9AEB-C35DE56B3947}"/>
              </a:ext>
            </a:extLst>
          </p:cNvPr>
          <p:cNvSpPr/>
          <p:nvPr/>
        </p:nvSpPr>
        <p:spPr>
          <a:xfrm>
            <a:off x="6633197" y="2767299"/>
            <a:ext cx="1517380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  <a:p>
            <a:pPr algn="ctr"/>
            <a:r>
              <a:rPr lang="en-US" dirty="0"/>
              <a:t>(exclude the last layer)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AF63D9-7DBC-4EFC-93CB-BBAF7EA660EA}"/>
              </a:ext>
            </a:extLst>
          </p:cNvPr>
          <p:cNvSpPr/>
          <p:nvPr/>
        </p:nvSpPr>
        <p:spPr>
          <a:xfrm>
            <a:off x="10145990" y="2767297"/>
            <a:ext cx="957091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0C31C6-4088-4576-A754-98B103DE9AE5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2641600" y="2645946"/>
            <a:ext cx="469465" cy="623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E200BCE-915A-4ADB-BA3A-5F282AB20795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641600" y="3269655"/>
            <a:ext cx="469465" cy="783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1CA65DE-DB5A-4909-B03C-5FACA6717C75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4380089" y="2645946"/>
            <a:ext cx="620889" cy="623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63ABE7-BCDE-4E8F-ADBD-C930FA3A979B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4380089" y="3269656"/>
            <a:ext cx="620889" cy="783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A4C06E-8054-462E-B5C4-6EE4AF1FA7A1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6270003" y="3269655"/>
            <a:ext cx="363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D7D2FE-49A2-4945-980E-88733704CCDE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8150577" y="3269653"/>
            <a:ext cx="3631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8C9CE-C89C-429E-B600-FB984B674BED}"/>
              </a:ext>
            </a:extLst>
          </p:cNvPr>
          <p:cNvSpPr/>
          <p:nvPr/>
        </p:nvSpPr>
        <p:spPr>
          <a:xfrm>
            <a:off x="8513771" y="2767297"/>
            <a:ext cx="1269025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Pyramid pooling module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45DC65-3BC7-430D-B6D4-3186D0C722EB}"/>
              </a:ext>
            </a:extLst>
          </p:cNvPr>
          <p:cNvCxnSpPr>
            <a:stCxn id="44" idx="3"/>
            <a:endCxn id="32" idx="1"/>
          </p:cNvCxnSpPr>
          <p:nvPr/>
        </p:nvCxnSpPr>
        <p:spPr>
          <a:xfrm>
            <a:off x="9782796" y="3269653"/>
            <a:ext cx="363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D33C61-960D-4978-9486-AC2CB9950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022" y="3991548"/>
            <a:ext cx="4776527" cy="2710524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AD7ACD-A439-424F-93F7-0E6F56893DD5}"/>
              </a:ext>
            </a:extLst>
          </p:cNvPr>
          <p:cNvCxnSpPr>
            <a:cxnSpLocks/>
          </p:cNvCxnSpPr>
          <p:nvPr/>
        </p:nvCxnSpPr>
        <p:spPr>
          <a:xfrm flipH="1">
            <a:off x="8513771" y="3779252"/>
            <a:ext cx="446886" cy="595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2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7. Training Approach: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Data source: ImageNet, Pascal VOC</a:t>
            </a:r>
          </a:p>
          <a:p>
            <a:r>
              <a:rPr lang="en-US" altLang="zh-CN" dirty="0"/>
              <a:t>Training method: </a:t>
            </a:r>
          </a:p>
          <a:p>
            <a:pPr lvl="1"/>
            <a:r>
              <a:rPr lang="en-US" altLang="zh-CN" dirty="0"/>
              <a:t>Train the net by reducing the Mean Square Error between the estimated pixel colors and their real value.</a:t>
            </a:r>
          </a:p>
          <a:p>
            <a:r>
              <a:rPr lang="en-US" altLang="zh-CN" dirty="0"/>
              <a:t>Test approach:</a:t>
            </a:r>
          </a:p>
          <a:p>
            <a:pPr lvl="1"/>
            <a:r>
              <a:rPr lang="en-US" altLang="zh-CN" dirty="0"/>
              <a:t>MSE</a:t>
            </a:r>
          </a:p>
          <a:p>
            <a:pPr lvl="1"/>
            <a:r>
              <a:rPr lang="en-US" altLang="zh-CN" dirty="0"/>
              <a:t>Real-perception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36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1090B-AF84-4FE3-AE6D-912DB719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b="1" dirty="0"/>
              <a:t>The END</a:t>
            </a:r>
            <a:endParaRPr lang="zh-CN" altLang="en-US" sz="8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45357-3E33-432E-B795-3344749F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7200" dirty="0"/>
              <a:t>Thank You!</a:t>
            </a:r>
            <a:endParaRPr lang="zh-CN" altLang="en-US" sz="7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51702B-F494-41C6-B986-92B278AC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9FFAC9E-CE72-47FF-9D26-83A017E54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78E6B76-ECA6-457B-83F9-453B22621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68" y="1427747"/>
            <a:ext cx="10234863" cy="4564563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sz="4400" dirty="0"/>
              <a:t>Topic</a:t>
            </a:r>
          </a:p>
          <a:p>
            <a:pPr marL="457200" indent="-457200" algn="l">
              <a:buAutoNum type="arabicPeriod"/>
            </a:pPr>
            <a:r>
              <a:rPr lang="en-US" altLang="zh-CN" sz="4400" dirty="0"/>
              <a:t>Related Works</a:t>
            </a:r>
          </a:p>
          <a:p>
            <a:pPr marL="457200" indent="-457200" algn="l">
              <a:buAutoNum type="arabicPeriod"/>
            </a:pPr>
            <a:r>
              <a:rPr lang="en-US" altLang="zh-CN" sz="4400" dirty="0"/>
              <a:t>Advantages</a:t>
            </a:r>
          </a:p>
          <a:p>
            <a:pPr marL="457200" indent="-457200" algn="l">
              <a:buAutoNum type="arabicPeriod"/>
            </a:pPr>
            <a:r>
              <a:rPr lang="en-US" altLang="zh-CN" sz="4400" dirty="0"/>
              <a:t>Model Architecture</a:t>
            </a:r>
          </a:p>
          <a:p>
            <a:pPr marL="457200" indent="-457200" algn="l">
              <a:buAutoNum type="arabicPeriod"/>
            </a:pPr>
            <a:r>
              <a:rPr lang="en-US" altLang="zh-CN" sz="4400" dirty="0"/>
              <a:t>Innovation</a:t>
            </a:r>
          </a:p>
          <a:p>
            <a:pPr marL="457200" indent="-457200" algn="l">
              <a:buAutoNum type="arabicPeriod"/>
            </a:pPr>
            <a:r>
              <a:rPr lang="en-US" altLang="zh-CN" sz="4400" dirty="0"/>
              <a:t>Training Method</a:t>
            </a:r>
            <a:endParaRPr lang="zh-CN" alt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90EBC-99A0-4D4A-93E5-6DBDA4030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E928DCC-19D1-4813-96E7-34FA2013D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1. Topic: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Our topic is coloring the old photos with Neural Networks: </a:t>
            </a:r>
          </a:p>
        </p:txBody>
      </p:sp>
      <p:pic>
        <p:nvPicPr>
          <p:cNvPr id="7" name="Picture 4" descr="https://raw.githubusercontent.com/emilwallner/Coloring-greyscale-images/master/README_images/alpha.png">
            <a:extLst>
              <a:ext uri="{FF2B5EF4-FFF2-40B4-BE49-F238E27FC236}">
                <a16:creationId xmlns:a16="http://schemas.microsoft.com/office/drawing/2014/main" id="{9CE97CC4-74F8-401C-BF78-D2018863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40" y="2702803"/>
            <a:ext cx="8991119" cy="33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3B8AC85-0135-4763-A772-ADD3891BD672}"/>
              </a:ext>
            </a:extLst>
          </p:cNvPr>
          <p:cNvSpPr txBox="1">
            <a:spLocks/>
          </p:cNvSpPr>
          <p:nvPr/>
        </p:nvSpPr>
        <p:spPr>
          <a:xfrm>
            <a:off x="1600440" y="2148939"/>
            <a:ext cx="2902112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Grey Scale Input</a:t>
            </a:r>
            <a:endParaRPr lang="zh-CN" altLang="en-US" sz="24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29BEF8D-1276-429C-AF16-EA864980265F}"/>
              </a:ext>
            </a:extLst>
          </p:cNvPr>
          <p:cNvSpPr txBox="1">
            <a:spLocks/>
          </p:cNvSpPr>
          <p:nvPr/>
        </p:nvSpPr>
        <p:spPr>
          <a:xfrm>
            <a:off x="4644943" y="2162578"/>
            <a:ext cx="2902112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Real Photo</a:t>
            </a:r>
            <a:endParaRPr lang="zh-CN" altLang="en-US" sz="24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5443E7D-DE7A-46D1-A391-9D494B009C05}"/>
              </a:ext>
            </a:extLst>
          </p:cNvPr>
          <p:cNvSpPr txBox="1">
            <a:spLocks/>
          </p:cNvSpPr>
          <p:nvPr/>
        </p:nvSpPr>
        <p:spPr>
          <a:xfrm>
            <a:off x="7689446" y="2148939"/>
            <a:ext cx="2902112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Output Photo</a:t>
            </a:r>
            <a:endParaRPr lang="zh-CN" altLang="en-US" sz="24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107DE04-CC4C-4B24-A83B-9062986DE2FF}"/>
              </a:ext>
            </a:extLst>
          </p:cNvPr>
          <p:cNvSpPr txBox="1">
            <a:spLocks/>
          </p:cNvSpPr>
          <p:nvPr/>
        </p:nvSpPr>
        <p:spPr>
          <a:xfrm>
            <a:off x="3707574" y="6058141"/>
            <a:ext cx="4776850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Coloring Result</a:t>
            </a:r>
            <a:endParaRPr lang="zh-CN" altLang="en-US" sz="24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92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1. Topic: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The Neural Networks we choose is an encoder-decoder architecture: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A104D2C-E0A1-4D4E-B679-799F417EE8F2}"/>
              </a:ext>
            </a:extLst>
          </p:cNvPr>
          <p:cNvSpPr txBox="1">
            <a:spLocks/>
          </p:cNvSpPr>
          <p:nvPr/>
        </p:nvSpPr>
        <p:spPr>
          <a:xfrm>
            <a:off x="3646899" y="5876763"/>
            <a:ext cx="5268592" cy="593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An Overview of the Model Architecture</a:t>
            </a:r>
            <a:endParaRPr lang="zh-CN" altLang="en-US" sz="2400" dirty="0"/>
          </a:p>
        </p:txBody>
      </p:sp>
      <p:pic>
        <p:nvPicPr>
          <p:cNvPr id="18" name="Picture 4" descr="https://cdn-images-1.medium.com/max/2000/1*op0VO_QK4vMtCnXtmigDhA.png">
            <a:extLst>
              <a:ext uri="{FF2B5EF4-FFF2-40B4-BE49-F238E27FC236}">
                <a16:creationId xmlns:a16="http://schemas.microsoft.com/office/drawing/2014/main" id="{F86D2893-D7F8-430E-9D64-DEA0BEB5B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14"/>
          <a:stretch/>
        </p:blipFill>
        <p:spPr bwMode="auto">
          <a:xfrm>
            <a:off x="942398" y="2353773"/>
            <a:ext cx="10307204" cy="352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27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2. Related Works: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Existing colorization algorithms mainly consist of 3 categories:</a:t>
            </a:r>
          </a:p>
          <a:p>
            <a:pPr lvl="1"/>
            <a:r>
              <a:rPr lang="en-US" altLang="zh-CN" sz="3200" dirty="0"/>
              <a:t>Scribble-based approach</a:t>
            </a:r>
          </a:p>
          <a:p>
            <a:pPr lvl="1"/>
            <a:r>
              <a:rPr lang="en-US" altLang="zh-CN" sz="3200" dirty="0"/>
              <a:t>Reference-based approach</a:t>
            </a:r>
          </a:p>
          <a:p>
            <a:pPr lvl="1"/>
            <a:r>
              <a:rPr lang="en-US" altLang="zh-CN" sz="3200" dirty="0"/>
              <a:t>Fully automatic approach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60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2. Related Works: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Scribble-based method: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4808CB6-FE1C-4040-ACE2-822F807D78F8}"/>
              </a:ext>
            </a:extLst>
          </p:cNvPr>
          <p:cNvSpPr txBox="1">
            <a:spLocks/>
          </p:cNvSpPr>
          <p:nvPr/>
        </p:nvSpPr>
        <p:spPr>
          <a:xfrm>
            <a:off x="3377784" y="6181043"/>
            <a:ext cx="5436425" cy="59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Scribble-based Method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E3A0FA-CFD7-4C2B-9995-A3B5B0F30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50" y="1973751"/>
            <a:ext cx="10580892" cy="42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6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2. Related Works: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Reference-based method: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4808CB6-FE1C-4040-ACE2-822F807D78F8}"/>
              </a:ext>
            </a:extLst>
          </p:cNvPr>
          <p:cNvSpPr txBox="1">
            <a:spLocks/>
          </p:cNvSpPr>
          <p:nvPr/>
        </p:nvSpPr>
        <p:spPr>
          <a:xfrm>
            <a:off x="3375457" y="5876763"/>
            <a:ext cx="5436425" cy="59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Referenced-based Method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612672-C7D0-421F-9A7A-00FC3E34F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1" y="2024705"/>
            <a:ext cx="11455879" cy="37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4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2. Related Works: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Fully automatic approach:</a:t>
            </a:r>
          </a:p>
          <a:p>
            <a:pPr lvl="1"/>
            <a:r>
              <a:rPr lang="en-US" altLang="zh-CN" dirty="0"/>
              <a:t>CNN-based model</a:t>
            </a:r>
          </a:p>
          <a:p>
            <a:pPr lvl="1"/>
            <a:r>
              <a:rPr lang="en-US" altLang="zh-CN" dirty="0"/>
              <a:t>GAN-based model</a:t>
            </a:r>
          </a:p>
          <a:p>
            <a:pPr lvl="1"/>
            <a:r>
              <a:rPr lang="en-US" altLang="zh-CN" dirty="0"/>
              <a:t>Encoder-decoder model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unet.png">
            <a:extLst>
              <a:ext uri="{FF2B5EF4-FFF2-40B4-BE49-F238E27FC236}">
                <a16:creationId xmlns:a16="http://schemas.microsoft.com/office/drawing/2014/main" id="{0C7D60D7-0771-4C4F-BED8-7A5DD619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4" y="4181225"/>
            <a:ext cx="10770300" cy="25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EA9FB3-E1FD-4F55-9C09-A3E870B66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974558"/>
            <a:ext cx="5825231" cy="29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2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3. Advantages: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Comparing to the reference based approach,  our approach can get a higher accuracy.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4808CB6-FE1C-4040-ACE2-822F807D78F8}"/>
              </a:ext>
            </a:extLst>
          </p:cNvPr>
          <p:cNvSpPr txBox="1">
            <a:spLocks/>
          </p:cNvSpPr>
          <p:nvPr/>
        </p:nvSpPr>
        <p:spPr>
          <a:xfrm>
            <a:off x="3377784" y="6181043"/>
            <a:ext cx="5436425" cy="59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Referenced based Result</a:t>
            </a:r>
            <a:endParaRPr lang="zh-CN" alt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C44D639-36E1-4DD3-8D3D-51AF6D277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1"/>
          <a:stretch/>
        </p:blipFill>
        <p:spPr>
          <a:xfrm>
            <a:off x="173534" y="2490537"/>
            <a:ext cx="11844927" cy="36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355</Words>
  <Application>Microsoft Office PowerPoint</Application>
  <PresentationFormat>Widescreen</PresentationFormat>
  <Paragraphs>83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MS PGothic</vt:lpstr>
      <vt:lpstr>等线</vt:lpstr>
      <vt:lpstr>等线 Light</vt:lpstr>
      <vt:lpstr>Arial</vt:lpstr>
      <vt:lpstr>Office 主题​​</vt:lpstr>
      <vt:lpstr>Old Photos Colorization Using CNNs and DNN</vt:lpstr>
      <vt:lpstr>PowerPoint Presentation</vt:lpstr>
      <vt:lpstr>1. Topic:</vt:lpstr>
      <vt:lpstr>1. Topic:</vt:lpstr>
      <vt:lpstr>2. Related Works:</vt:lpstr>
      <vt:lpstr>2. Related Works:</vt:lpstr>
      <vt:lpstr>2. Related Works:</vt:lpstr>
      <vt:lpstr>2. Related Works:</vt:lpstr>
      <vt:lpstr>3. Advantages:</vt:lpstr>
      <vt:lpstr>3. Advantages:</vt:lpstr>
      <vt:lpstr>4. Model Architecture:</vt:lpstr>
      <vt:lpstr>5. Innovation – The First Try:</vt:lpstr>
      <vt:lpstr>6. Innovation – Another Try:</vt:lpstr>
      <vt:lpstr>6. Innovation – Another Try:</vt:lpstr>
      <vt:lpstr>7. Training Approach: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Coloring Old Photos Using Auto-Encoder</dc:title>
  <dc:creator>DING</dc:creator>
  <cp:lastModifiedBy>Wudi Zheng</cp:lastModifiedBy>
  <cp:revision>39</cp:revision>
  <dcterms:created xsi:type="dcterms:W3CDTF">2019-03-25T20:28:33Z</dcterms:created>
  <dcterms:modified xsi:type="dcterms:W3CDTF">2019-03-29T03:36:22Z</dcterms:modified>
</cp:coreProperties>
</file>