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375" autoAdjust="0"/>
  </p:normalViewPr>
  <p:slideViewPr>
    <p:cSldViewPr snapToGrid="0">
      <p:cViewPr varScale="1">
        <p:scale>
          <a:sx n="85" d="100"/>
          <a:sy n="85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10C0F-4741-4BFA-AF02-311A977FE62B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86F49-34B7-4A7C-9150-703FE3C15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0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86F49-34B7-4A7C-9150-703FE3C1576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3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86F49-34B7-4A7C-9150-703FE3C1576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1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76DDF-B301-4FAC-A73B-A67C2C5D9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1C1E7E-F0C0-471E-9734-6D56E4F52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9BE4F-395D-477C-ACCA-A4025B01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0DE71-87CE-4DD2-B36C-3D98448F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BC8D5-03AD-45C4-99B2-8C05CA0E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1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3AC8E-C785-4AB2-B188-3579A629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54B0AC-C1CE-4451-A5AA-874F73EF7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01D40-A12D-460B-8DC1-DE7E3A5C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3A160-98C5-4383-8F5E-F68FD7AE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AB461-2737-4782-8AAB-5BE24143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8A62A5-F925-472F-BFAB-FF923353E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7D6090-291F-4E01-A554-0812839EF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C9BE4-31C4-4B0E-9E9B-770BDA76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B9DEA-70E9-44B3-8E5D-94046A28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4841A-B17E-4F9C-BE2E-D2FCDD21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8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A7C87-D06C-4069-A6E1-75113905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757E8-5B86-4FDF-A93B-EE29F7B63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58516-F826-4442-8990-65213CB8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FA335-1C3B-43D7-94FC-5634D485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C8C56-042D-4E5B-B7AB-C373A9F5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5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C7D58-50C8-44A5-8889-06D97752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DA488-703D-4CF2-B858-F255A56B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0CA58-01FE-49F2-8F38-750C1BF2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4BC55-F514-4028-A29E-0BED2264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B9B1A-16FA-4B29-961B-03B57AB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2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2FEDD-CEAA-4B7A-8636-FB0B14C3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B754E-DA99-4E0C-91EC-F05464338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9C03E3-6714-48B6-B5BA-3B6DFF4E2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55D5B-AD52-4769-BA30-94820C29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FB41D-704A-4206-977F-3BFC3CCE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CECE96-CA75-4178-B05B-6E269ADB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7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A3FC4-CF60-4A17-8D18-CC28723C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17519-8100-4585-A8F6-29E9BC665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54F247-3124-450F-8096-E0876B7BB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02B7AB-8410-4609-8490-C4C9D4306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652583-E127-4E06-BAF8-E295D22EF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2595B6-94A7-4596-ACCC-F2EA25C3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E0BA91-ACED-4FEA-AD85-4902025D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E22746-95C4-41BF-A0B6-AD0ACAD8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30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0C4FB-F39C-40CD-982B-9DD5F7F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635DA6-ED74-4ACD-A87F-ED30417A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DF0DB3-0AC4-4964-9DF8-C1B1944D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1169C6-EB75-45A7-9DC3-7B0CBC30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7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83438E-D226-4DA1-A43B-90F1940B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870431-B48D-44D2-B87D-84B5349D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E58E1-C6FA-47EF-81C9-2BC2742C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5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DF5A1-B4B0-4A63-99E8-081E53CD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95830-EED6-4A97-BE56-5716D6B39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6F81BF-65A0-4DB1-9B36-E03613FE3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E2319-E06F-4D1D-AC3B-F6C4C65E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E27D8-BFA3-4FE7-847F-AEC1FD32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059D74-0C99-453D-809D-C940E8A6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2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4DBE4-6C12-4FB4-8F0B-5B0CDA01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03350D-043C-491B-A76F-2D72E0E63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5BC080-2F30-4DBA-9CA0-FC9BD48F6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A3BF6-FCB9-4FBD-B467-762B15E3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8EC043-C1C5-4B21-AD0F-6B9F5102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BA4A9-4410-42DB-A7AF-8503910C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42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589BAA-5E91-4266-8B43-FA1F8EBF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AC5684-83FD-49FC-A3DE-DDB074072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9C863-E954-4513-8132-58155D5EF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24C7-ED7B-400B-82BE-31C0310E4DD8}" type="datetimeFigureOut">
              <a:rPr lang="zh-CN" altLang="en-US" smtClean="0"/>
              <a:t>2019/3/28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C5C0E-4707-4047-8F98-F1ACF8CD2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07EAD-7362-4117-882A-5E865B980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37BDC-4E4C-4BEC-8F44-DDEE3482F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2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8050B-4867-4D93-B35F-10AEDF8C6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Old Photos Colorization Using CNNs and DNN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8E6B76-ECA6-457B-83F9-453B22621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zh-CN" dirty="0" err="1"/>
              <a:t>Yaqiu</a:t>
            </a:r>
            <a:r>
              <a:rPr lang="en-US" altLang="zh-CN" dirty="0"/>
              <a:t> Liu,</a:t>
            </a:r>
          </a:p>
          <a:p>
            <a:r>
              <a:rPr lang="en-US" altLang="zh-CN" dirty="0" err="1"/>
              <a:t>Wudi</a:t>
            </a:r>
            <a:r>
              <a:rPr lang="en-US" altLang="zh-CN" dirty="0"/>
              <a:t> Zheng,</a:t>
            </a:r>
          </a:p>
          <a:p>
            <a:r>
              <a:rPr lang="en-US" altLang="zh-CN" dirty="0" err="1"/>
              <a:t>Haoran</a:t>
            </a:r>
            <a:r>
              <a:rPr lang="en-US" altLang="zh-CN" dirty="0"/>
              <a:t> Ding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90EBC-99A0-4D4A-93E5-6DBDA4030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E928DCC-19D1-4813-96E7-34FA2013D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4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7. Another Try: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Modify the network to a </a:t>
            </a:r>
            <a:r>
              <a:rPr lang="en-US" dirty="0"/>
              <a:t>Pyramid-like Network</a:t>
            </a:r>
          </a:p>
          <a:p>
            <a:r>
              <a:rPr lang="en-US" altLang="zh-CN" dirty="0"/>
              <a:t>Inspired by </a:t>
            </a:r>
            <a:r>
              <a:rPr lang="en-US" altLang="zh-CN" dirty="0" err="1"/>
              <a:t>PSPNet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D836E8-6399-4245-A022-9582C568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47" y="2799640"/>
            <a:ext cx="10047619" cy="2771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566804-E7CF-46F8-AD49-DF804329B9D6}"/>
              </a:ext>
            </a:extLst>
          </p:cNvPr>
          <p:cNvSpPr txBox="1"/>
          <p:nvPr/>
        </p:nvSpPr>
        <p:spPr>
          <a:xfrm>
            <a:off x="5699144" y="5789825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PSPNet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712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7. Another Try: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11190"/>
            <a:ext cx="11821610" cy="4966301"/>
          </a:xfrm>
        </p:spPr>
        <p:txBody>
          <a:bodyPr/>
          <a:lstStyle/>
          <a:p>
            <a:r>
              <a:rPr lang="en-US" altLang="zh-CN" dirty="0"/>
              <a:t>New network</a:t>
            </a:r>
          </a:p>
          <a:p>
            <a:pPr marL="0" indent="0">
              <a:buNone/>
            </a:pPr>
            <a:r>
              <a:rPr lang="en-US" altLang="zh-CN" dirty="0"/>
              <a:t>  (maybe)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BD09A3-676C-4DF3-BB72-41FC102A04E0}"/>
              </a:ext>
            </a:extLst>
          </p:cNvPr>
          <p:cNvSpPr/>
          <p:nvPr/>
        </p:nvSpPr>
        <p:spPr>
          <a:xfrm>
            <a:off x="3111065" y="4263837"/>
            <a:ext cx="1738489" cy="1004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6x6 encoder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7F1C01-80B9-4E1C-BECC-FE57FFD14138}"/>
              </a:ext>
            </a:extLst>
          </p:cNvPr>
          <p:cNvSpPr/>
          <p:nvPr/>
        </p:nvSpPr>
        <p:spPr>
          <a:xfrm>
            <a:off x="3111065" y="2967679"/>
            <a:ext cx="1738489" cy="1004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Original encoder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7CCAEE-6C68-4539-9880-0D494A3E6B4E}"/>
              </a:ext>
            </a:extLst>
          </p:cNvPr>
          <p:cNvSpPr/>
          <p:nvPr/>
        </p:nvSpPr>
        <p:spPr>
          <a:xfrm>
            <a:off x="3111065" y="5521793"/>
            <a:ext cx="1738489" cy="1004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CB2658-FEF2-4E27-AB10-ABA089902AFB}"/>
              </a:ext>
            </a:extLst>
          </p:cNvPr>
          <p:cNvSpPr/>
          <p:nvPr/>
        </p:nvSpPr>
        <p:spPr>
          <a:xfrm>
            <a:off x="591437" y="3309927"/>
            <a:ext cx="1738489" cy="1567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image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with </a:t>
            </a:r>
          </a:p>
          <a:p>
            <a:pPr algn="ctr"/>
            <a:r>
              <a:rPr lang="en-US" dirty="0"/>
              <a:t>Overlay-tile Strategy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4C12E2-3AEA-4663-BA29-180FA3EF07A9}"/>
              </a:ext>
            </a:extLst>
          </p:cNvPr>
          <p:cNvSpPr/>
          <p:nvPr/>
        </p:nvSpPr>
        <p:spPr>
          <a:xfrm>
            <a:off x="3111065" y="1690622"/>
            <a:ext cx="1738489" cy="1004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2x2 encoder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856D5-A658-4216-96B6-9CAB61C2AFFD}"/>
              </a:ext>
            </a:extLst>
          </p:cNvPr>
          <p:cNvSpPr/>
          <p:nvPr/>
        </p:nvSpPr>
        <p:spPr>
          <a:xfrm>
            <a:off x="5630693" y="3591390"/>
            <a:ext cx="1738489" cy="1004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Fusion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70C5B8-C88E-4D35-8464-1D2DE5AD6B6C}"/>
              </a:ext>
            </a:extLst>
          </p:cNvPr>
          <p:cNvSpPr/>
          <p:nvPr/>
        </p:nvSpPr>
        <p:spPr>
          <a:xfrm>
            <a:off x="7673981" y="3591389"/>
            <a:ext cx="1738489" cy="1004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EB71EC-3167-4571-9236-BA49C5FE30D1}"/>
              </a:ext>
            </a:extLst>
          </p:cNvPr>
          <p:cNvSpPr/>
          <p:nvPr/>
        </p:nvSpPr>
        <p:spPr>
          <a:xfrm>
            <a:off x="9717269" y="3591389"/>
            <a:ext cx="1738489" cy="1004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0736399-C44C-4285-AEF2-99751A29298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329926" y="2192978"/>
            <a:ext cx="781139" cy="1900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6671D9A-5C1E-4F53-A1DA-84F045D57708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2329926" y="3470035"/>
            <a:ext cx="781139" cy="623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3B67116-BE96-4F31-9877-8A50796AC51E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2329926" y="4093744"/>
            <a:ext cx="781139" cy="1930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7BDC86D-00AE-4B87-80C7-B3C73933BBB6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2329926" y="4093744"/>
            <a:ext cx="781139" cy="672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5B50B09-3812-44E5-BE15-B7C65433E7FD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4849554" y="2192978"/>
            <a:ext cx="781139" cy="19007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82BA277-101B-4686-BD3C-8D9E389BE1C6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4849554" y="3470035"/>
            <a:ext cx="781139" cy="6237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F7B3616-0626-4167-804C-816AB0F2DDA7}"/>
              </a:ext>
            </a:extLst>
          </p:cNvPr>
          <p:cNvCxnSpPr>
            <a:stCxn id="9" idx="3"/>
            <a:endCxn id="15" idx="1"/>
          </p:cNvCxnSpPr>
          <p:nvPr/>
        </p:nvCxnSpPr>
        <p:spPr>
          <a:xfrm flipV="1">
            <a:off x="4849554" y="4093746"/>
            <a:ext cx="781139" cy="672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F64BFCF-1083-423D-885C-531708FDBB90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4849554" y="4093746"/>
            <a:ext cx="781139" cy="1930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D726BF-2920-4FF3-AB33-E838D4604E1C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7369182" y="4093745"/>
            <a:ext cx="304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99A339-6085-42C2-A3DB-0A4363D8730C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9412470" y="4093745"/>
            <a:ext cx="304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22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1090B-AF84-4FE3-AE6D-912DB719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7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b="1" dirty="0"/>
              <a:t>The END</a:t>
            </a:r>
            <a:endParaRPr lang="zh-CN" altLang="en-US" sz="8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45357-3E33-432E-B795-3344749F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7200" dirty="0"/>
              <a:t>Thank You!</a:t>
            </a:r>
            <a:endParaRPr lang="zh-CN" altLang="en-US" sz="72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51702B-F494-41C6-B986-92B278ACD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F9FFAC9E-CE72-47FF-9D26-83A017E549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3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1. Topic: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Our topic is coloring the old photos with Neural Networks: 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Picture 4" descr="https://raw.githubusercontent.com/emilwallner/Coloring-greyscale-images/master/README_images/alpha.png">
            <a:extLst>
              <a:ext uri="{FF2B5EF4-FFF2-40B4-BE49-F238E27FC236}">
                <a16:creationId xmlns:a16="http://schemas.microsoft.com/office/drawing/2014/main" id="{9CE97CC4-74F8-401C-BF78-D2018863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40" y="2702803"/>
            <a:ext cx="8991119" cy="33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3B8AC85-0135-4763-A772-ADD3891BD672}"/>
              </a:ext>
            </a:extLst>
          </p:cNvPr>
          <p:cNvSpPr txBox="1">
            <a:spLocks/>
          </p:cNvSpPr>
          <p:nvPr/>
        </p:nvSpPr>
        <p:spPr>
          <a:xfrm>
            <a:off x="1600440" y="2148939"/>
            <a:ext cx="2902112" cy="593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Grey Scale Input</a:t>
            </a:r>
            <a:endParaRPr lang="zh-CN" altLang="en-US" sz="240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29BEF8D-1276-429C-AF16-EA864980265F}"/>
              </a:ext>
            </a:extLst>
          </p:cNvPr>
          <p:cNvSpPr txBox="1">
            <a:spLocks/>
          </p:cNvSpPr>
          <p:nvPr/>
        </p:nvSpPr>
        <p:spPr>
          <a:xfrm>
            <a:off x="4644943" y="2162578"/>
            <a:ext cx="2902112" cy="593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Real Photo</a:t>
            </a:r>
            <a:endParaRPr lang="zh-CN" altLang="en-US" sz="2400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5443E7D-DE7A-46D1-A391-9D494B009C05}"/>
              </a:ext>
            </a:extLst>
          </p:cNvPr>
          <p:cNvSpPr txBox="1">
            <a:spLocks/>
          </p:cNvSpPr>
          <p:nvPr/>
        </p:nvSpPr>
        <p:spPr>
          <a:xfrm>
            <a:off x="7689446" y="2148939"/>
            <a:ext cx="2902112" cy="593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Output Photo</a:t>
            </a:r>
            <a:endParaRPr lang="zh-CN" altLang="en-US" sz="2400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107DE04-CC4C-4B24-A83B-9062986DE2FF}"/>
              </a:ext>
            </a:extLst>
          </p:cNvPr>
          <p:cNvSpPr txBox="1">
            <a:spLocks/>
          </p:cNvSpPr>
          <p:nvPr/>
        </p:nvSpPr>
        <p:spPr>
          <a:xfrm>
            <a:off x="3707574" y="6058141"/>
            <a:ext cx="4776850" cy="593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Coloring Result</a:t>
            </a:r>
            <a:endParaRPr lang="zh-CN" altLang="en-US" sz="240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92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1. Topic: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The Neural Networks we choose is an encoder-decoder architecture: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9A104D2C-E0A1-4D4E-B679-799F417EE8F2}"/>
              </a:ext>
            </a:extLst>
          </p:cNvPr>
          <p:cNvSpPr txBox="1">
            <a:spLocks/>
          </p:cNvSpPr>
          <p:nvPr/>
        </p:nvSpPr>
        <p:spPr>
          <a:xfrm>
            <a:off x="3646899" y="6312642"/>
            <a:ext cx="5268592" cy="593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An Overview of the Model Architecture</a:t>
            </a:r>
            <a:endParaRPr lang="zh-CN" altLang="en-US" sz="2400" dirty="0"/>
          </a:p>
        </p:txBody>
      </p:sp>
      <p:pic>
        <p:nvPicPr>
          <p:cNvPr id="18" name="Picture 4" descr="https://cdn-images-1.medium.com/max/2000/1*op0VO_QK4vMtCnXtmigDhA.png">
            <a:extLst>
              <a:ext uri="{FF2B5EF4-FFF2-40B4-BE49-F238E27FC236}">
                <a16:creationId xmlns:a16="http://schemas.microsoft.com/office/drawing/2014/main" id="{F86D2893-D7F8-430E-9D64-DEA0BEB5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96" y="2143883"/>
            <a:ext cx="9511607" cy="416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27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2. Related Works: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Existing colorization algorithms mainly consist of 3 categories:</a:t>
            </a:r>
          </a:p>
          <a:p>
            <a:pPr lvl="1"/>
            <a:r>
              <a:rPr lang="en-US" altLang="zh-CN" dirty="0"/>
              <a:t>Scribble-based approach</a:t>
            </a:r>
          </a:p>
          <a:p>
            <a:pPr lvl="1"/>
            <a:r>
              <a:rPr lang="en-US" altLang="zh-CN" dirty="0"/>
              <a:t>Reference-based approach</a:t>
            </a:r>
          </a:p>
          <a:p>
            <a:pPr lvl="1"/>
            <a:r>
              <a:rPr lang="en-US" altLang="zh-CN" dirty="0"/>
              <a:t>Fully automatic approach</a:t>
            </a:r>
          </a:p>
          <a:p>
            <a:pPr lvl="2"/>
            <a:r>
              <a:rPr lang="en-US" altLang="zh-CN" dirty="0"/>
              <a:t>CNN-based model</a:t>
            </a:r>
          </a:p>
          <a:p>
            <a:pPr lvl="2"/>
            <a:r>
              <a:rPr lang="en-US" altLang="zh-CN" dirty="0"/>
              <a:t>GAN-based model</a:t>
            </a:r>
          </a:p>
          <a:p>
            <a:pPr lvl="2"/>
            <a:r>
              <a:rPr lang="en-US" altLang="zh-CN" dirty="0"/>
              <a:t>Encoder-decoder model</a:t>
            </a:r>
          </a:p>
          <a:p>
            <a:pPr lvl="2"/>
            <a:endParaRPr lang="en-US" altLang="zh-CN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unet.png">
            <a:extLst>
              <a:ext uri="{FF2B5EF4-FFF2-40B4-BE49-F238E27FC236}">
                <a16:creationId xmlns:a16="http://schemas.microsoft.com/office/drawing/2014/main" id="{0C7D60D7-0771-4C4F-BED8-7A5DD619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4" y="4594397"/>
            <a:ext cx="904875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8EA9FB3-E1FD-4F55-9C09-A3E870B66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762" y="1961146"/>
            <a:ext cx="5150755" cy="263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0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3. Advantages: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Comparing to the reference based approach,  our approach can get a higher accuracy.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4808CB6-FE1C-4040-ACE2-822F807D78F8}"/>
              </a:ext>
            </a:extLst>
          </p:cNvPr>
          <p:cNvSpPr txBox="1">
            <a:spLocks/>
          </p:cNvSpPr>
          <p:nvPr/>
        </p:nvSpPr>
        <p:spPr>
          <a:xfrm>
            <a:off x="3377784" y="6181043"/>
            <a:ext cx="5436425" cy="593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Referenced based Result</a:t>
            </a:r>
            <a:endParaRPr lang="zh-CN" altLang="en-US" sz="2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C44D639-36E1-4DD3-8D3D-51AF6D2772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1"/>
          <a:stretch/>
        </p:blipFill>
        <p:spPr>
          <a:xfrm>
            <a:off x="173534" y="2490537"/>
            <a:ext cx="11844927" cy="36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1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9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3. Advantages: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2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GAN based approach has some training problems like non-convergence, collapse problem. </a:t>
            </a:r>
          </a:p>
          <a:p>
            <a:r>
              <a:rPr lang="en-US" altLang="zh-CN" dirty="0"/>
              <a:t>Comparing to GAN based approach, our approach is more easier to train and we can utilize some high-level feature extraction using a pre-trained model to enhance the coloring process.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65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4. Innovation: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We will choose different feature extractor neural network.</a:t>
            </a:r>
          </a:p>
          <a:p>
            <a:r>
              <a:rPr lang="en-US" altLang="zh-CN" dirty="0"/>
              <a:t>We will design a new encoder-decoder architecture in order to get a better performance.</a:t>
            </a:r>
          </a:p>
          <a:p>
            <a:r>
              <a:rPr lang="en-US" altLang="zh-CN" dirty="0"/>
              <a:t>We will try to implement an image pre-processing on the input image.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7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E9F3D19-DC71-47B1-B099-A3613D24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92" y="1657261"/>
            <a:ext cx="10081215" cy="40580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5. Model Architecture: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Baseline model: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3A365CF-ABDC-4372-A95F-89BBAA0704CF}"/>
              </a:ext>
            </a:extLst>
          </p:cNvPr>
          <p:cNvSpPr txBox="1">
            <a:spLocks/>
          </p:cNvSpPr>
          <p:nvPr/>
        </p:nvSpPr>
        <p:spPr>
          <a:xfrm>
            <a:off x="3377786" y="5801304"/>
            <a:ext cx="5436425" cy="593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/>
              <a:t>Model Architecture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9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DA21-048E-4298-900E-4C901C7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0" y="797280"/>
            <a:ext cx="11451222" cy="706666"/>
          </a:xfrm>
        </p:spPr>
        <p:txBody>
          <a:bodyPr/>
          <a:lstStyle/>
          <a:p>
            <a:r>
              <a:rPr lang="en-US" altLang="zh-CN" dirty="0"/>
              <a:t>6. Training Approach: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4D51-F37B-486F-BAF0-EAB0AD68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1503946"/>
            <a:ext cx="11821610" cy="4966301"/>
          </a:xfrm>
        </p:spPr>
        <p:txBody>
          <a:bodyPr/>
          <a:lstStyle/>
          <a:p>
            <a:r>
              <a:rPr lang="en-US" altLang="zh-CN" dirty="0"/>
              <a:t>Data source: ImageNet, Pascal VOC</a:t>
            </a:r>
          </a:p>
          <a:p>
            <a:r>
              <a:rPr lang="en-US" altLang="zh-CN" dirty="0"/>
              <a:t>Training method: </a:t>
            </a:r>
          </a:p>
          <a:p>
            <a:pPr lvl="1"/>
            <a:r>
              <a:rPr lang="en-US" altLang="zh-CN" dirty="0"/>
              <a:t>Train the net by reducing the Mean Square Error between the estimated pixel colors and their real value.</a:t>
            </a:r>
          </a:p>
          <a:p>
            <a:r>
              <a:rPr lang="en-US" altLang="zh-CN" dirty="0"/>
              <a:t>Test approach:</a:t>
            </a:r>
          </a:p>
          <a:p>
            <a:pPr lvl="1"/>
            <a:r>
              <a:rPr lang="en-US" altLang="zh-CN" dirty="0"/>
              <a:t>MSE</a:t>
            </a:r>
          </a:p>
          <a:p>
            <a:pPr lvl="1"/>
            <a:r>
              <a:rPr lang="en-US" altLang="zh-CN" dirty="0"/>
              <a:t>Real-perception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7699E23-F813-4C68-A342-4703B0E4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45958"/>
          </a:xfrm>
          <a:prstGeom prst="rect">
            <a:avLst/>
          </a:prstGeom>
          <a:solidFill>
            <a:srgbClr val="CC00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CC0000"/>
              </a:solidFill>
              <a:ea typeface="MS PGothic" pitchFamily="34" charset="-128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9D28577-14FC-40BF-B689-66361831C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06375"/>
            <a:ext cx="3943349" cy="37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36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297</Words>
  <Application>Microsoft Office PowerPoint</Application>
  <PresentationFormat>Widescreen</PresentationFormat>
  <Paragraphs>63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MS PGothic</vt:lpstr>
      <vt:lpstr>等线</vt:lpstr>
      <vt:lpstr>等线 Light</vt:lpstr>
      <vt:lpstr>Arial</vt:lpstr>
      <vt:lpstr>Office 主题​​</vt:lpstr>
      <vt:lpstr>Old Photos Colorization Using CNNs and DNN</vt:lpstr>
      <vt:lpstr>1. Topic:</vt:lpstr>
      <vt:lpstr>1. Topic:</vt:lpstr>
      <vt:lpstr>2. Related Works:</vt:lpstr>
      <vt:lpstr>3. Advantages:</vt:lpstr>
      <vt:lpstr>3. Advantages:</vt:lpstr>
      <vt:lpstr>4. Innovation:</vt:lpstr>
      <vt:lpstr>5. Model Architecture:</vt:lpstr>
      <vt:lpstr>6. Training Approach:</vt:lpstr>
      <vt:lpstr>7. Another Try:</vt:lpstr>
      <vt:lpstr>7. Another Try: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Coloring Old Photos Using Auto-Encoder</dc:title>
  <dc:creator>DING</dc:creator>
  <cp:lastModifiedBy>Wudi Zheng</cp:lastModifiedBy>
  <cp:revision>39</cp:revision>
  <dcterms:created xsi:type="dcterms:W3CDTF">2019-03-25T20:28:33Z</dcterms:created>
  <dcterms:modified xsi:type="dcterms:W3CDTF">2019-03-29T01:47:09Z</dcterms:modified>
</cp:coreProperties>
</file>