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700000" cy="952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7050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40234" y="1599902"/>
            <a:ext cx="10219532" cy="322461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40234" y="4923730"/>
            <a:ext cx="10219532" cy="110381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40234" y="6213574"/>
            <a:ext cx="10219532" cy="44648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40234" y="4166393"/>
            <a:ext cx="10219532" cy="596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2700000" cy="952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7843" indent="-527843">
              <a:defRPr b="1" sz="3800"/>
            </a:lvl1pPr>
            <a:lvl2pPr marL="972343" indent="-527843">
              <a:defRPr b="1" sz="3800"/>
            </a:lvl2pPr>
            <a:lvl3pPr marL="1416843" indent="-527843">
              <a:defRPr b="1" sz="3800"/>
            </a:lvl3pPr>
            <a:lvl4pPr marL="1861343" indent="-527843">
              <a:defRPr b="1" sz="3800"/>
            </a:lvl4pPr>
            <a:lvl5pPr marL="2305843" indent="-527843">
              <a:defRPr b="1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587499" y="657324"/>
            <a:ext cx="9525001" cy="57670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40234" y="6560839"/>
            <a:ext cx="10219532" cy="138906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40234" y="7962304"/>
            <a:ext cx="10219532" cy="110381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40234" y="3150195"/>
            <a:ext cx="10219532" cy="322461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560839" y="620117"/>
            <a:ext cx="5208986" cy="8024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30175" y="620117"/>
            <a:ext cx="5208986" cy="3894337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30175" y="4613671"/>
            <a:ext cx="5208986" cy="40183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560839" y="2530078"/>
            <a:ext cx="5208986" cy="61391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30175" y="2530078"/>
            <a:ext cx="5208986" cy="6139161"/>
          </a:xfrm>
          <a:prstGeom prst="rect">
            <a:avLst/>
          </a:prstGeom>
        </p:spPr>
        <p:txBody>
          <a:bodyPr/>
          <a:lstStyle>
            <a:lvl1pPr marL="244928" indent="-244928">
              <a:spcBef>
                <a:spcPts val="3100"/>
              </a:spcBef>
              <a:defRPr sz="2000"/>
            </a:lvl1pPr>
            <a:lvl2pPr marL="587828" indent="-244928">
              <a:spcBef>
                <a:spcPts val="3100"/>
              </a:spcBef>
              <a:defRPr sz="2000"/>
            </a:lvl2pPr>
            <a:lvl3pPr marL="930728" indent="-244928">
              <a:spcBef>
                <a:spcPts val="3100"/>
              </a:spcBef>
              <a:defRPr sz="2000"/>
            </a:lvl3pPr>
            <a:lvl4pPr marL="1273628" indent="-244928">
              <a:spcBef>
                <a:spcPts val="3100"/>
              </a:spcBef>
              <a:defRPr sz="2000"/>
            </a:lvl4pPr>
            <a:lvl5pPr marL="1616528" indent="-244928">
              <a:spcBef>
                <a:spcPts val="31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191876" y="9078515"/>
            <a:ext cx="309634" cy="3151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30175" y="1240234"/>
            <a:ext cx="10839650" cy="704453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560839" y="4973339"/>
            <a:ext cx="5208986" cy="36834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60839" y="868164"/>
            <a:ext cx="5208986" cy="36834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30175" y="868164"/>
            <a:ext cx="5208986" cy="77886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30175" y="248046"/>
            <a:ext cx="10839650" cy="2108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609" tIns="49609" rIns="49609" bIns="4960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30175" y="2530078"/>
            <a:ext cx="10839650" cy="61391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609" tIns="49609" rIns="49609" bIns="4960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191876" y="9078515"/>
            <a:ext cx="309634" cy="309962"/>
          </a:xfrm>
          <a:prstGeom prst="rect">
            <a:avLst/>
          </a:prstGeom>
          <a:ln w="3175">
            <a:miter lim="400000"/>
          </a:ln>
        </p:spPr>
        <p:txBody>
          <a:bodyPr wrap="none" lIns="49609" tIns="49609" rIns="49609" bIns="49609">
            <a:spAutoFit/>
          </a:bodyPr>
          <a:lstStyle>
            <a:lvl1pPr>
              <a:defRPr b="0"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167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612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057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502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1947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392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0837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282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972718" marR="0" indent="-416718" algn="l" defTabSz="570507" rtl="0" latinLnBrk="0">
        <a:lnSpc>
          <a:spcPct val="100000"/>
        </a:lnSpc>
        <a:spcBef>
          <a:spcPts val="41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7050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pic>
        <p:nvPicPr>
          <p:cNvPr id="129" name="schematic.001.jpeg" descr="schematic.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175" y="5162888"/>
            <a:ext cx="5000373" cy="3750280"/>
          </a:xfrm>
          <a:prstGeom prst="rect">
            <a:avLst/>
          </a:prstGeom>
          <a:ln w="3175">
            <a:miter lim="400000"/>
          </a:ln>
        </p:spPr>
      </p:pic>
      <p:sp>
        <p:nvSpPr>
          <p:cNvPr id="130" name="Chiral in nature"/>
          <p:cNvSpPr txBox="1"/>
          <p:nvPr/>
        </p:nvSpPr>
        <p:spPr>
          <a:xfrm>
            <a:off x="6065313" y="2193730"/>
            <a:ext cx="2145114" cy="4340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9609" tIns="49609" rIns="49609" bIns="49609" anchor="ctr">
            <a:spAutoFit/>
          </a:bodyPr>
          <a:lstStyle/>
          <a:p>
            <a:pPr/>
            <a:r>
              <a:t>Chiral in nature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5313" y="2615902"/>
            <a:ext cx="5000227" cy="2718800"/>
          </a:xfrm>
          <a:prstGeom prst="rect">
            <a:avLst/>
          </a:prstGeom>
          <a:ln w="3175">
            <a:miter lim="400000"/>
          </a:ln>
        </p:spPr>
      </p:pic>
      <p:sp>
        <p:nvSpPr>
          <p:cNvPr id="132" name="Sharma, Vivek, et al. science 325.5939 (2009): 449-451.…"/>
          <p:cNvSpPr txBox="1"/>
          <p:nvPr/>
        </p:nvSpPr>
        <p:spPr>
          <a:xfrm>
            <a:off x="7916509" y="8859682"/>
            <a:ext cx="4783491" cy="6653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9609" tIns="49609" rIns="49609" bIns="49609" anchor="ctr">
            <a:spAutoFit/>
          </a:bodyPr>
          <a:lstStyle/>
          <a:p>
            <a:pPr algn="l" defTabSz="457200">
              <a:defRPr b="0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Sharma, Vivek, et al. </a:t>
            </a:r>
            <a:r>
              <a:rPr i="1"/>
              <a:t>science</a:t>
            </a:r>
            <a:r>
              <a:t> 325.5939 (2009): 449-451.</a:t>
            </a:r>
          </a:p>
          <a:p>
            <a:pPr algn="l" defTabSz="457200">
              <a:defRPr b="0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Khorasaninejad, M., et al. </a:t>
            </a:r>
            <a:r>
              <a:rPr i="1"/>
              <a:t>Nano letters</a:t>
            </a:r>
            <a:r>
              <a:t> 16.7 (2016): 4595-4600.</a:t>
            </a:r>
          </a:p>
          <a:p>
            <a:pPr algn="l" defTabSz="457200">
              <a:defRPr b="0"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Liu, Na, et al. </a:t>
            </a:r>
            <a:r>
              <a:rPr i="1"/>
              <a:t>Nature Photonics</a:t>
            </a:r>
            <a:r>
              <a:t> 3.3 (2009): 157-162.</a:t>
            </a:r>
          </a:p>
        </p:txBody>
      </p:sp>
      <p:sp>
        <p:nvSpPr>
          <p:cNvPr id="133" name="Circularly polarized light"/>
          <p:cNvSpPr txBox="1"/>
          <p:nvPr/>
        </p:nvSpPr>
        <p:spPr>
          <a:xfrm>
            <a:off x="930175" y="2193730"/>
            <a:ext cx="3344019" cy="4340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9609" tIns="49609" rIns="49609" bIns="49609" anchor="ctr">
            <a:spAutoFit/>
          </a:bodyPr>
          <a:lstStyle/>
          <a:p>
            <a:pPr/>
            <a:r>
              <a:t>Circularly polarized light</a:t>
            </a:r>
          </a:p>
        </p:txBody>
      </p:sp>
      <p:pic>
        <p:nvPicPr>
          <p:cNvPr id="134" name="329px-Circular.Polarization.Circularly.Polarized.Light_With.Components_Right.Handed.png" descr="329px-Circular.Polarization.Circularly.Polarized.Light_With.Components_Right.Hand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0175" y="2615902"/>
            <a:ext cx="3516809" cy="2287530"/>
          </a:xfrm>
          <a:prstGeom prst="rect">
            <a:avLst/>
          </a:prstGeom>
          <a:ln w="3175">
            <a:miter lim="400000"/>
          </a:ln>
        </p:spPr>
      </p:pic>
      <p:pic>
        <p:nvPicPr>
          <p:cNvPr id="135" name="schematic.002.jpeg" descr="schematic.00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88096" y="5480084"/>
            <a:ext cx="4577446" cy="3433084"/>
          </a:xfrm>
          <a:prstGeom prst="rect">
            <a:avLst/>
          </a:prstGeom>
          <a:ln w="3175">
            <a:miter lim="400000"/>
          </a:ln>
        </p:spPr>
      </p:pic>
      <p:sp>
        <p:nvSpPr>
          <p:cNvPr id="136" name="The design"/>
          <p:cNvSpPr txBox="1"/>
          <p:nvPr/>
        </p:nvSpPr>
        <p:spPr>
          <a:xfrm>
            <a:off x="930175" y="4762499"/>
            <a:ext cx="1575976" cy="4340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9609" tIns="49609" rIns="49609" bIns="49609" anchor="ctr">
            <a:spAutoFit/>
          </a:bodyPr>
          <a:lstStyle/>
          <a:p>
            <a:pPr/>
            <a:r>
              <a:t>The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39" name="test52.png" descr="test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722" y="5957407"/>
            <a:ext cx="3894437" cy="2920828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One TestSet: input spectrum"/>
          <p:cNvSpPr txBox="1"/>
          <p:nvPr/>
        </p:nvSpPr>
        <p:spPr>
          <a:xfrm>
            <a:off x="731722" y="2139438"/>
            <a:ext cx="3894437" cy="4340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9609" tIns="49609" rIns="49609" bIns="49609" anchor="ctr">
            <a:spAutoFit/>
          </a:bodyPr>
          <a:lstStyle/>
          <a:p>
            <a:pPr/>
            <a:r>
              <a:t>One TestSet: input spectrum</a:t>
            </a:r>
          </a:p>
        </p:txBody>
      </p:sp>
      <p:pic>
        <p:nvPicPr>
          <p:cNvPr id="141" name="TestSet52.tif" descr="TestSet5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760" y="2651422"/>
            <a:ext cx="3726399" cy="2794001"/>
          </a:xfrm>
          <a:prstGeom prst="rect">
            <a:avLst/>
          </a:prstGeom>
          <a:ln w="3175">
            <a:miter lim="400000"/>
          </a:ln>
        </p:spPr>
      </p:pic>
      <p:sp>
        <p:nvSpPr>
          <p:cNvPr id="142" name="freq"/>
          <p:cNvSpPr txBox="1"/>
          <p:nvPr/>
        </p:nvSpPr>
        <p:spPr>
          <a:xfrm>
            <a:off x="2527754" y="4762500"/>
            <a:ext cx="676816" cy="3969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609" tIns="49609" rIns="49609" bIns="49609" anchor="ctr"/>
          <a:lstStyle>
            <a:lvl1pPr algn="l">
              <a:spcBef>
                <a:spcPts val="3100"/>
              </a:spcBef>
              <a:defRPr b="0" sz="2000"/>
            </a:lvl1pPr>
          </a:lstStyle>
          <a:p>
            <a:pPr/>
            <a:r>
              <a:t>freq</a:t>
            </a:r>
          </a:p>
        </p:txBody>
      </p:sp>
      <p:sp>
        <p:nvSpPr>
          <p:cNvPr id="143" name="Reflectance"/>
          <p:cNvSpPr txBox="1"/>
          <p:nvPr/>
        </p:nvSpPr>
        <p:spPr>
          <a:xfrm rot="16200000">
            <a:off x="141017" y="3899437"/>
            <a:ext cx="1750468" cy="5690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609" tIns="49609" rIns="49609" bIns="49609" anchor="ctr"/>
          <a:lstStyle>
            <a:lvl1pPr algn="l">
              <a:spcBef>
                <a:spcPts val="3100"/>
              </a:spcBef>
              <a:defRPr b="0" sz="2000"/>
            </a:lvl1pPr>
          </a:lstStyle>
          <a:p>
            <a:pPr/>
            <a:r>
              <a:t>Reflectance</a:t>
            </a:r>
          </a:p>
        </p:txBody>
      </p:sp>
      <p:sp>
        <p:nvSpPr>
          <p:cNvPr id="144" name="Output designed parameters"/>
          <p:cNvSpPr txBox="1"/>
          <p:nvPr/>
        </p:nvSpPr>
        <p:spPr>
          <a:xfrm>
            <a:off x="731722" y="5740400"/>
            <a:ext cx="3935229" cy="4340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9609" tIns="49609" rIns="49609" bIns="49609" anchor="ctr">
            <a:spAutoFit/>
          </a:bodyPr>
          <a:lstStyle/>
          <a:p>
            <a:pPr/>
            <a:r>
              <a:t>Output designed parameters</a:t>
            </a:r>
          </a:p>
        </p:txBody>
      </p:sp>
      <p:graphicFrame>
        <p:nvGraphicFramePr>
          <p:cNvPr id="145" name="Table"/>
          <p:cNvGraphicFramePr/>
          <p:nvPr/>
        </p:nvGraphicFramePr>
        <p:xfrm>
          <a:off x="5962364" y="5438217"/>
          <a:ext cx="5754389" cy="39404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85121"/>
                <a:gridCol w="890345"/>
                <a:gridCol w="773321"/>
                <a:gridCol w="642323"/>
                <a:gridCol w="605207"/>
                <a:gridCol w="595601"/>
                <a:gridCol w="605207"/>
                <a:gridCol w="1019159"/>
              </a:tblGrid>
              <a:tr h="354761"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Feature</a:t>
                      </a:r>
                    </a:p>
                  </a:txBody>
                  <a:tcPr marL="8890" marR="8890" marT="8890" marB="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Truth/Prediction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Top Length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Bottom Length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Top Spacer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Bottom Spacer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Angle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normalized error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54761"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 1</a:t>
                      </a:r>
                    </a:p>
                  </a:txBody>
                  <a:tcPr marL="8890" marR="8890" marT="8890" marB="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Truth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1,400.00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1,200.00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0.43%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54761">
                <a:tc v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Prediction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1,355.92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1,171.69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597.96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209.58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4.31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vMerge="1">
                  <a:tcPr/>
                </a:tc>
              </a:tr>
              <a:tr h="354761"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 2</a:t>
                      </a:r>
                    </a:p>
                  </a:txBody>
                  <a:tcPr marL="8890" marR="8890" marT="8890" marB="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Truth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1,300.00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1,000.00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2.44%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54761">
                <a:tc v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Prediction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1,347.19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1,076.66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408.98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232.18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14.48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vMerge="1">
                  <a:tcPr/>
                </a:tc>
              </a:tr>
              <a:tr h="354761"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  3</a:t>
                      </a:r>
                    </a:p>
                  </a:txBody>
                  <a:tcPr marL="8890" marR="8890" marT="8890" marB="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Truth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1,500.00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1,400.00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1.99%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54761">
                <a:tc v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Prediction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1,464.53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1,281.33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503.77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521.44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144.65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vMerge="1">
                  <a:tcPr/>
                </a:tc>
              </a:tr>
              <a:tr h="354761"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 4</a:t>
                      </a:r>
                    </a:p>
                  </a:txBody>
                  <a:tcPr marL="8890" marR="8890" marT="8890" marB="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Truth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1,500.00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1,100.00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2.06%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54761">
                <a:tc v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Prediction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1,475.32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1,102.13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312.44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341.79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63.81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vMerge="1">
                  <a:tcPr/>
                </a:tc>
              </a:tr>
              <a:tr h="354761"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 5</a:t>
                      </a:r>
                    </a:p>
                  </a:txBody>
                  <a:tcPr marL="8890" marR="8890" marT="8890" marB="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Truth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1,100.00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1,600.00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2.34%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54761">
                <a:tc v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Prediction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1,042.84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1,531.27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479.99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467.48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120.37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146" name="Table"/>
          <p:cNvGraphicFramePr/>
          <p:nvPr/>
        </p:nvGraphicFramePr>
        <p:xfrm>
          <a:off x="930175" y="8887526"/>
          <a:ext cx="3910073" cy="4721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82331"/>
                <a:gridCol w="733936"/>
                <a:gridCol w="637469"/>
                <a:gridCol w="529485"/>
                <a:gridCol w="498889"/>
                <a:gridCol w="490970"/>
                <a:gridCol w="498889"/>
              </a:tblGrid>
              <a:tr h="217007">
                <a:tc rowSpan="2"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Test set</a:t>
                      </a:r>
                    </a:p>
                  </a:txBody>
                  <a:tcPr marL="8890" marR="8890" marT="8890" marB="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Truth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1,500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1,400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500.00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90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1700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Prediction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1,464.53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1,281.33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503.77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521.44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2500"/>
                        </a:lnSpc>
                        <a:defRPr sz="1800"/>
                      </a:pPr>
                      <a:r>
                        <a:rPr sz="1066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144.65</a:t>
                      </a:r>
                    </a:p>
                  </a:txBody>
                  <a:tcPr marL="8890" marR="8890" marT="889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56" name="Group"/>
          <p:cNvGrpSpPr/>
          <p:nvPr/>
        </p:nvGrpSpPr>
        <p:grpSpPr>
          <a:xfrm>
            <a:off x="5962364" y="2138565"/>
            <a:ext cx="5716289" cy="2108971"/>
            <a:chOff x="0" y="0"/>
            <a:chExt cx="5716287" cy="2108969"/>
          </a:xfrm>
        </p:grpSpPr>
        <p:grpSp>
          <p:nvGrpSpPr>
            <p:cNvPr id="153" name="Group"/>
            <p:cNvGrpSpPr/>
            <p:nvPr/>
          </p:nvGrpSpPr>
          <p:grpSpPr>
            <a:xfrm>
              <a:off x="0" y="0"/>
              <a:ext cx="5716288" cy="2108970"/>
              <a:chOff x="0" y="0"/>
              <a:chExt cx="5716287" cy="2108969"/>
            </a:xfrm>
          </p:grpSpPr>
          <p:pic>
            <p:nvPicPr>
              <p:cNvPr id="147" name="TestLoss.png" descr="TestLos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162296" y="0"/>
                <a:ext cx="2540001" cy="2108970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48" name="TestLoss"/>
              <p:cNvSpPr txBox="1"/>
              <p:nvPr/>
            </p:nvSpPr>
            <p:spPr>
              <a:xfrm>
                <a:off x="3783869" y="872"/>
                <a:ext cx="1296855" cy="43401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9609" tIns="49609" rIns="49609" bIns="49609" numCol="1" anchor="ctr">
                <a:spAutoFit/>
              </a:bodyPr>
              <a:lstStyle/>
              <a:p>
                <a:pPr/>
                <a:r>
                  <a:t>TestLoss</a:t>
                </a:r>
              </a:p>
            </p:txBody>
          </p:sp>
          <p:pic>
            <p:nvPicPr>
              <p:cNvPr id="149" name="TrainLoss.png" descr="TrainLos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436"/>
                <a:ext cx="2540000" cy="2108098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50" name="TrainLoss"/>
              <p:cNvSpPr txBox="1"/>
              <p:nvPr/>
            </p:nvSpPr>
            <p:spPr>
              <a:xfrm>
                <a:off x="569883" y="872"/>
                <a:ext cx="1400234" cy="43401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9609" tIns="49609" rIns="49609" bIns="49609" numCol="1" anchor="ctr">
                <a:spAutoFit/>
              </a:bodyPr>
              <a:lstStyle/>
              <a:p>
                <a:pPr/>
                <a:r>
                  <a:t>TrainLoss</a:t>
                </a:r>
              </a:p>
            </p:txBody>
          </p:sp>
          <p:sp>
            <p:nvSpPr>
              <p:cNvPr id="151" name="epoch: 2000"/>
              <p:cNvSpPr txBox="1"/>
              <p:nvPr/>
            </p:nvSpPr>
            <p:spPr>
              <a:xfrm>
                <a:off x="1011523" y="1711403"/>
                <a:ext cx="1528478" cy="39690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9609" tIns="49609" rIns="49609" bIns="49609" numCol="1" anchor="ctr">
                <a:spAutoFit/>
              </a:bodyPr>
              <a:lstStyle>
                <a:lvl1pPr algn="l">
                  <a:spcBef>
                    <a:spcPts val="3100"/>
                  </a:spcBef>
                  <a:defRPr b="0" sz="2000"/>
                </a:lvl1pPr>
              </a:lstStyle>
              <a:p>
                <a:pPr/>
                <a:r>
                  <a:t>epoch: 2000</a:t>
                </a:r>
              </a:p>
            </p:txBody>
          </p:sp>
          <p:sp>
            <p:nvSpPr>
              <p:cNvPr id="152" name="epoch: 2000"/>
              <p:cNvSpPr txBox="1"/>
              <p:nvPr/>
            </p:nvSpPr>
            <p:spPr>
              <a:xfrm>
                <a:off x="4187811" y="1711626"/>
                <a:ext cx="1528477" cy="39690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9609" tIns="49609" rIns="49609" bIns="49609" numCol="1" anchor="ctr">
                <a:spAutoFit/>
              </a:bodyPr>
              <a:lstStyle>
                <a:lvl1pPr algn="l">
                  <a:spcBef>
                    <a:spcPts val="3100"/>
                  </a:spcBef>
                  <a:defRPr b="0" sz="2000"/>
                </a:lvl1pPr>
              </a:lstStyle>
              <a:p>
                <a:pPr/>
                <a:r>
                  <a:t>epoch: 2000</a:t>
                </a:r>
              </a:p>
            </p:txBody>
          </p:sp>
        </p:grpSp>
        <p:sp>
          <p:nvSpPr>
            <p:cNvPr id="154" name="0.04"/>
            <p:cNvSpPr txBox="1"/>
            <p:nvPr/>
          </p:nvSpPr>
          <p:spPr>
            <a:xfrm>
              <a:off x="1945686" y="1170166"/>
              <a:ext cx="606204" cy="39690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9609" tIns="49609" rIns="49609" bIns="49609" numCol="1" anchor="ctr">
              <a:spAutoFit/>
            </a:bodyPr>
            <a:lstStyle>
              <a:lvl1pPr algn="l">
                <a:spcBef>
                  <a:spcPts val="3100"/>
                </a:spcBef>
                <a:defRPr b="0" sz="2000"/>
              </a:lvl1pPr>
            </a:lstStyle>
            <a:p>
              <a:pPr/>
              <a:r>
                <a:t>0.04</a:t>
              </a:r>
            </a:p>
          </p:txBody>
        </p:sp>
        <p:sp>
          <p:nvSpPr>
            <p:cNvPr id="155" name="0.1"/>
            <p:cNvSpPr txBox="1"/>
            <p:nvPr/>
          </p:nvSpPr>
          <p:spPr>
            <a:xfrm>
              <a:off x="5251308" y="1170166"/>
              <a:ext cx="464980" cy="39690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9609" tIns="49609" rIns="49609" bIns="49609" numCol="1" anchor="ctr">
              <a:spAutoFit/>
            </a:bodyPr>
            <a:lstStyle>
              <a:lvl1pPr algn="l">
                <a:spcBef>
                  <a:spcPts val="3100"/>
                </a:spcBef>
                <a:defRPr b="0" sz="2000"/>
              </a:lvl1pPr>
            </a:lstStyle>
            <a:p>
              <a:pPr/>
              <a:r>
                <a:t>0.1</a:t>
              </a:r>
            </a:p>
          </p:txBody>
        </p:sp>
      </p:grpSp>
      <p:sp>
        <p:nvSpPr>
          <p:cNvPr id="157" name="More test sets:"/>
          <p:cNvSpPr txBox="1"/>
          <p:nvPr/>
        </p:nvSpPr>
        <p:spPr>
          <a:xfrm>
            <a:off x="5943314" y="4942399"/>
            <a:ext cx="2176686" cy="4340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9609" tIns="49609" rIns="49609" bIns="49609" anchor="ctr">
            <a:spAutoFit/>
          </a:bodyPr>
          <a:lstStyle/>
          <a:p>
            <a:pPr/>
            <a:r>
              <a:t>More test sets: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60" name="We have built up and train a neural network model with the database of chiral meta-materi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040" indent="-325040" defTabSz="444996">
              <a:spcBef>
                <a:spcPts val="3100"/>
              </a:spcBef>
              <a:defRPr sz="2340"/>
            </a:pPr>
            <a:r>
              <a:t>We have built up and train a neural network model with the database of chiral meta-materials</a:t>
            </a:r>
          </a:p>
          <a:p>
            <a:pPr marL="325040" indent="-325040" defTabSz="444996">
              <a:spcBef>
                <a:spcPts val="3100"/>
              </a:spcBef>
              <a:defRPr sz="2340"/>
            </a:pPr>
            <a:r>
              <a:t>We utilize tensor flow to construct the neural network, which is constructed with a 2D convolutional layer, a pooling layer, a fully-connected layer and a output layer</a:t>
            </a:r>
          </a:p>
          <a:p>
            <a:pPr marL="325040" indent="-325040" defTabSz="444996">
              <a:spcBef>
                <a:spcPts val="3100"/>
              </a:spcBef>
              <a:defRPr sz="2340"/>
            </a:pPr>
            <a:r>
              <a:t>The neural network takes input with the target spectrum with chiral response; and output the designed parameters</a:t>
            </a:r>
          </a:p>
          <a:p>
            <a:pPr marL="325040" indent="-325040" defTabSz="444996">
              <a:spcBef>
                <a:spcPts val="3100"/>
              </a:spcBef>
              <a:defRPr sz="2340"/>
            </a:pPr>
            <a:r>
              <a:t>The neural network show good performance on parameters l</a:t>
            </a:r>
            <a:r>
              <a:rPr baseline="-5999"/>
              <a:t>1</a:t>
            </a:r>
            <a:r>
              <a:t>, l</a:t>
            </a:r>
            <a:r>
              <a:rPr baseline="-5999"/>
              <a:t>2</a:t>
            </a:r>
            <a:r>
              <a:t>, t</a:t>
            </a:r>
            <a:r>
              <a:rPr baseline="-5999"/>
              <a:t>1</a:t>
            </a:r>
            <a:r>
              <a:t> and t</a:t>
            </a:r>
            <a:r>
              <a:rPr baseline="-5999"/>
              <a:t>2</a:t>
            </a:r>
            <a:r>
              <a:t>, but less good results for rotation angle alpha</a:t>
            </a:r>
          </a:p>
          <a:p>
            <a:pPr marL="325040" indent="-325040" defTabSz="444996">
              <a:spcBef>
                <a:spcPts val="3100"/>
              </a:spcBef>
              <a:defRPr sz="2340"/>
            </a:pPr>
            <a:r>
              <a:t>It took least than 30mins to train the model with 2000 epochs; this dramatically reduce the time for meta material design, compared with traditional method of parameter sweeping with numerical simulations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9609" tIns="49609" rIns="49609" bIns="49609" numCol="1" spcCol="38100" rtlCol="0" anchor="ctr" upright="0">
        <a:spAutoFit/>
      </a:bodyPr>
      <a:lstStyle>
        <a:defPPr marL="0" marR="0" indent="0" algn="ctr" defTabSz="5705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9609" tIns="49609" rIns="49609" bIns="49609" numCol="1" spcCol="38100" rtlCol="0" anchor="ctr" upright="0">
        <a:spAutoFit/>
      </a:bodyPr>
      <a:lstStyle>
        <a:defPPr marL="0" marR="0" indent="0" algn="ctr" defTabSz="5705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9609" tIns="49609" rIns="49609" bIns="49609" numCol="1" spcCol="38100" rtlCol="0" anchor="ctr" upright="0">
        <a:spAutoFit/>
      </a:bodyPr>
      <a:lstStyle>
        <a:defPPr marL="0" marR="0" indent="0" algn="ctr" defTabSz="5705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9609" tIns="49609" rIns="49609" bIns="49609" numCol="1" spcCol="38100" rtlCol="0" anchor="ctr" upright="0">
        <a:spAutoFit/>
      </a:bodyPr>
      <a:lstStyle>
        <a:defPPr marL="0" marR="0" indent="0" algn="ctr" defTabSz="57050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