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67" r:id="rId4"/>
    <p:sldId id="266" r:id="rId5"/>
    <p:sldId id="259" r:id="rId6"/>
    <p:sldId id="260" r:id="rId7"/>
    <p:sldId id="268" r:id="rId8"/>
    <p:sldId id="269" r:id="rId9"/>
    <p:sldId id="265" r:id="rId10"/>
  </p:sldIdLst>
  <p:sldSz cx="12700000" cy="952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3000" userDrawn="1">
          <p15:clr>
            <a:srgbClr val="A4A3A4"/>
          </p15:clr>
        </p15:guide>
        <p15:guide id="2" pos="4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42" autoAdjust="0"/>
  </p:normalViewPr>
  <p:slideViewPr>
    <p:cSldViewPr snapToGrid="0">
      <p:cViewPr varScale="1">
        <p:scale>
          <a:sx n="66" d="100"/>
          <a:sy n="66" d="100"/>
        </p:scale>
        <p:origin x="2172" y="78"/>
      </p:cViewPr>
      <p:guideLst>
        <p:guide orient="horz" pos="3000"/>
        <p:guide pos="4000"/>
      </p:guideLst>
    </p:cSldViewPr>
  </p:slideViewPr>
  <p:notesTextViewPr>
    <p:cViewPr>
      <p:scale>
        <a:sx n="1" d="1"/>
        <a:sy n="1" d="1"/>
      </p:scale>
      <p:origin x="0" y="0"/>
    </p:cViewPr>
  </p:notesTextViewPr>
  <p:notesViewPr>
    <p:cSldViewPr snapToGrid="0">
      <p:cViewPr varScale="1">
        <p:scale>
          <a:sx n="87" d="100"/>
          <a:sy n="87" d="100"/>
        </p:scale>
        <p:origin x="95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err="1">
                <a:effectLst/>
                <a:latin typeface="Helvetica Neue"/>
                <a:ea typeface="Helvetica Neue"/>
                <a:cs typeface="Helvetica Neue"/>
                <a:sym typeface="Helvetica Neue"/>
              </a:rPr>
              <a:t>TensorFlow</a:t>
            </a:r>
            <a:r>
              <a:rPr lang="en-US" sz="2200" dirty="0">
                <a:effectLst/>
                <a:latin typeface="Helvetica Neue"/>
                <a:ea typeface="Helvetica Neue"/>
                <a:cs typeface="Helvetica Neue"/>
                <a:sym typeface="Helvetica Neue"/>
              </a:rPr>
              <a:t> is an open-source library for dataflow programming.</a:t>
            </a:r>
          </a:p>
          <a:p>
            <a:r>
              <a:rPr lang="en-US" sz="2200" dirty="0">
                <a:effectLst/>
                <a:latin typeface="Helvetica Neue"/>
                <a:ea typeface="Helvetica Neue"/>
                <a:cs typeface="Helvetica Neue"/>
                <a:sym typeface="Helvetica Neue"/>
              </a:rPr>
              <a:t>A computational graph is a series of </a:t>
            </a:r>
            <a:r>
              <a:rPr lang="en-US" sz="2200" dirty="0" err="1">
                <a:effectLst/>
                <a:latin typeface="Helvetica Neue"/>
                <a:ea typeface="Helvetica Neue"/>
                <a:cs typeface="Helvetica Neue"/>
                <a:sym typeface="Helvetica Neue"/>
              </a:rPr>
              <a:t>TensorFlow</a:t>
            </a:r>
            <a:r>
              <a:rPr lang="en-US" sz="2200" dirty="0">
                <a:effectLst/>
                <a:latin typeface="Helvetica Neue"/>
                <a:ea typeface="Helvetica Neue"/>
                <a:cs typeface="Helvetica Neue"/>
                <a:sym typeface="Helvetica Neue"/>
              </a:rPr>
              <a:t> operations arranged into a graph of nodes. Each node takes zero or more tensors as inputs and produces a tensor as an output.</a:t>
            </a:r>
          </a:p>
        </p:txBody>
      </p:sp>
    </p:spTree>
    <p:extLst>
      <p:ext uri="{BB962C8B-B14F-4D97-AF65-F5344CB8AC3E}">
        <p14:creationId xmlns:p14="http://schemas.microsoft.com/office/powerpoint/2010/main" val="76368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a:effectLst/>
                <a:latin typeface="Helvetica Neue"/>
                <a:ea typeface="Helvetica Neue"/>
                <a:cs typeface="Helvetica Neue"/>
                <a:sym typeface="Helvetica Neue"/>
              </a:rPr>
              <a:t>Here is our network. It has six layers. One convolutional, one pooling and two fully connected.</a:t>
            </a:r>
          </a:p>
          <a:p>
            <a:r>
              <a:rPr lang="en-US" sz="2200" dirty="0">
                <a:effectLst/>
                <a:latin typeface="Helvetica Neue"/>
                <a:ea typeface="Helvetica Neue"/>
                <a:cs typeface="Helvetica Neue"/>
                <a:sym typeface="Helvetica Neue"/>
              </a:rPr>
              <a:t>And our input is the spectrum of different structures, some 201 by 3 matrices. We divide our dataset into two parts, 7 thousand for train and the others for test.</a:t>
            </a:r>
          </a:p>
          <a:p>
            <a:r>
              <a:rPr lang="en-US" sz="2200" dirty="0">
                <a:effectLst/>
                <a:latin typeface="Helvetica Neue"/>
                <a:ea typeface="Helvetica Neue"/>
                <a:cs typeface="Helvetica Neue"/>
                <a:sym typeface="Helvetica Neue"/>
              </a:rPr>
              <a:t>No validation.</a:t>
            </a:r>
          </a:p>
          <a:p>
            <a:r>
              <a:rPr lang="en-US" sz="2200" dirty="0">
                <a:effectLst/>
                <a:latin typeface="Helvetica Neue"/>
                <a:ea typeface="Helvetica Neue"/>
                <a:cs typeface="Helvetica Neue"/>
                <a:sym typeface="Helvetica Neue"/>
              </a:rPr>
              <a:t>Why is 8575:</a:t>
            </a:r>
          </a:p>
          <a:p>
            <a:r>
              <a:rPr lang="en-US" sz="2200" dirty="0">
                <a:effectLst/>
                <a:latin typeface="Helvetica Neue"/>
                <a:ea typeface="Helvetica Neue"/>
                <a:cs typeface="Helvetica Neue"/>
                <a:sym typeface="Helvetica Neue"/>
              </a:rPr>
              <a:t>L1: 1000:100:1600</a:t>
            </a:r>
          </a:p>
          <a:p>
            <a:r>
              <a:rPr lang="en-US" sz="2200" dirty="0">
                <a:effectLst/>
                <a:latin typeface="Helvetica Neue"/>
                <a:ea typeface="Helvetica Neue"/>
                <a:cs typeface="Helvetica Neue"/>
                <a:sym typeface="Helvetica Neue"/>
              </a:rPr>
              <a:t>L2: 1000:100:1600</a:t>
            </a:r>
          </a:p>
          <a:p>
            <a:r>
              <a:rPr lang="en-US" sz="2200" dirty="0">
                <a:effectLst/>
                <a:latin typeface="Helvetica Neue"/>
                <a:ea typeface="Helvetica Neue"/>
                <a:cs typeface="Helvetica Neue"/>
                <a:sym typeface="Helvetica Neue"/>
              </a:rPr>
              <a:t>T1: 200:100:600</a:t>
            </a:r>
          </a:p>
          <a:p>
            <a:r>
              <a:rPr lang="en-US" sz="2200" dirty="0">
                <a:effectLst/>
                <a:latin typeface="Helvetica Neue"/>
                <a:ea typeface="Helvetica Neue"/>
                <a:cs typeface="Helvetica Neue"/>
                <a:sym typeface="Helvetica Neue"/>
              </a:rPr>
              <a:t>T2: 200:100:600</a:t>
            </a:r>
          </a:p>
          <a:p>
            <a:r>
              <a:rPr lang="en-US" sz="2200" dirty="0">
                <a:effectLst/>
                <a:latin typeface="Helvetica Neue"/>
                <a:ea typeface="Helvetica Neue"/>
                <a:cs typeface="Helvetica Neue"/>
                <a:sym typeface="Helvetica Neue"/>
              </a:rPr>
              <a:t>Alpha: 0:30:180</a:t>
            </a:r>
          </a:p>
          <a:p>
            <a:endParaRPr lang="en-US" sz="2200" dirty="0">
              <a:effectLst/>
              <a:latin typeface="Helvetica Neue"/>
              <a:ea typeface="Helvetica Neue"/>
              <a:cs typeface="Helvetica Neue"/>
              <a:sym typeface="Helvetica Neue"/>
            </a:endParaRPr>
          </a:p>
          <a:p>
            <a:r>
              <a:rPr lang="en-US" altLang="zh-CN" dirty="0" err="1"/>
              <a:t>Cnn</a:t>
            </a:r>
            <a:r>
              <a:rPr lang="en-US" altLang="zh-CN" dirty="0"/>
              <a:t>: different size can find different features.</a:t>
            </a:r>
          </a:p>
          <a:p>
            <a:r>
              <a:rPr lang="en-US" altLang="zh-CN" dirty="0"/>
              <a:t>Convolution is able to extract features from our data. And different size of unit can detect different kind of features. What we need to do is to implement different size of convolution unit and run the graph. The algorithm can adjust the weight for each feature and the ones unrelated to our purpose will die.</a:t>
            </a:r>
          </a:p>
          <a:p>
            <a:r>
              <a:rPr lang="en-US" sz="2200" b="0" i="0" dirty="0">
                <a:effectLst/>
                <a:latin typeface="Helvetica Neue"/>
                <a:ea typeface="Helvetica Neue"/>
                <a:cs typeface="Helvetica Neue"/>
                <a:sym typeface="Helvetica Neue"/>
              </a:rPr>
              <a:t>Max pooling is to move a window across a 2D input space, and find the maximum in that window. </a:t>
            </a:r>
          </a:p>
          <a:p>
            <a:r>
              <a:rPr lang="en-US" sz="2200" b="0" i="0" dirty="0">
                <a:effectLst/>
                <a:latin typeface="Helvetica Neue"/>
                <a:ea typeface="Helvetica Neue"/>
                <a:cs typeface="Helvetica Neue"/>
                <a:sym typeface="Helvetica Neue"/>
              </a:rPr>
              <a:t>Two main things:</a:t>
            </a:r>
          </a:p>
          <a:p>
            <a:r>
              <a:rPr lang="en-US" sz="2200" b="0" i="0" dirty="0">
                <a:effectLst/>
                <a:latin typeface="Helvetica Neue"/>
                <a:ea typeface="Helvetica Neue"/>
                <a:cs typeface="Helvetica Neue"/>
                <a:sym typeface="Helvetica Neue"/>
              </a:rPr>
              <a:t>Reduces the number of parameters within the model - this is called down-sampling or sub-sampling</a:t>
            </a:r>
          </a:p>
          <a:p>
            <a:r>
              <a:rPr lang="en-US" sz="2200" b="0" i="0" dirty="0">
                <a:effectLst/>
                <a:latin typeface="Helvetica Neue"/>
                <a:ea typeface="Helvetica Neue"/>
                <a:cs typeface="Helvetica Neue"/>
                <a:sym typeface="Helvetica Neue"/>
              </a:rPr>
              <a:t>It </a:t>
            </a:r>
            <a:r>
              <a:rPr lang="en-US" sz="2200" b="0" i="0" dirty="0" err="1">
                <a:effectLst/>
                <a:latin typeface="Helvetica Neue"/>
                <a:ea typeface="Helvetica Neue"/>
                <a:cs typeface="Helvetica Neue"/>
                <a:sym typeface="Helvetica Neue"/>
              </a:rPr>
              <a:t>generalises</a:t>
            </a:r>
            <a:r>
              <a:rPr lang="en-US" sz="2200" b="0" i="0" dirty="0">
                <a:effectLst/>
                <a:latin typeface="Helvetica Neue"/>
                <a:ea typeface="Helvetica Neue"/>
                <a:cs typeface="Helvetica Neue"/>
                <a:sym typeface="Helvetica Neue"/>
              </a:rPr>
              <a:t> the results from a convolutional filter - making the detection of features invariant to scale or orientation changes.</a:t>
            </a:r>
          </a:p>
          <a:p>
            <a:endParaRPr lang="en-US" sz="2200" dirty="0">
              <a:effectLst/>
              <a:latin typeface="Helvetica Neue"/>
              <a:ea typeface="Helvetica Neue"/>
              <a:cs typeface="Helvetica Neue"/>
              <a:sym typeface="Helvetica Neue"/>
            </a:endParaRPr>
          </a:p>
        </p:txBody>
      </p:sp>
    </p:spTree>
    <p:extLst>
      <p:ext uri="{BB962C8B-B14F-4D97-AF65-F5344CB8AC3E}">
        <p14:creationId xmlns:p14="http://schemas.microsoft.com/office/powerpoint/2010/main" val="697379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Initialize the parameters</a:t>
            </a:r>
          </a:p>
          <a:p>
            <a:r>
              <a:rPr lang="en-US" dirty="0"/>
              <a:t>Efficient gradient propagation: No vanishing or exploding gradient problems</a:t>
            </a:r>
          </a:p>
          <a:p>
            <a:r>
              <a:rPr lang="en-US" dirty="0"/>
              <a:t>Efficient computation: Only comparison, addition and multiplication. </a:t>
            </a:r>
          </a:p>
          <a:p>
            <a:r>
              <a:rPr lang="en-US" dirty="0"/>
              <a:t>If we use the sigmoid, the gradient may be close to zero when input is large enough. And </a:t>
            </a:r>
            <a:r>
              <a:rPr lang="en-US" dirty="0" err="1"/>
              <a:t>relu’s</a:t>
            </a:r>
            <a:r>
              <a:rPr lang="en-US" dirty="0"/>
              <a:t> gradients is much simpler than sigmoid or tanh.</a:t>
            </a:r>
          </a:p>
          <a:p>
            <a:r>
              <a:rPr lang="en-US" dirty="0"/>
              <a:t>And here’s our convolutional layer. We extend one line of zeros around it and use a 3 by 3 kernel to do convolution.</a:t>
            </a:r>
          </a:p>
        </p:txBody>
      </p:sp>
    </p:spTree>
    <p:extLst>
      <p:ext uri="{BB962C8B-B14F-4D97-AF65-F5344CB8AC3E}">
        <p14:creationId xmlns:p14="http://schemas.microsoft.com/office/powerpoint/2010/main" val="2130716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027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240234" y="1599902"/>
            <a:ext cx="10219532" cy="3224610"/>
          </a:xfrm>
          <a:prstGeom prst="rect">
            <a:avLst/>
          </a:prstGeom>
        </p:spPr>
        <p:txBody>
          <a:bodyPr anchor="b"/>
          <a:lstStyle/>
          <a:p>
            <a:r>
              <a:t>Title Text</a:t>
            </a:r>
          </a:p>
        </p:txBody>
      </p:sp>
      <p:sp>
        <p:nvSpPr>
          <p:cNvPr id="12" name="Body Level One…"/>
          <p:cNvSpPr txBox="1">
            <a:spLocks noGrp="1"/>
          </p:cNvSpPr>
          <p:nvPr>
            <p:ph type="body" sz="quarter" idx="1"/>
          </p:nvPr>
        </p:nvSpPr>
        <p:spPr>
          <a:xfrm>
            <a:off x="1240234" y="4923730"/>
            <a:ext cx="10219532" cy="110381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txBox="1">
            <a:spLocks noGrp="1"/>
          </p:cNvSpPr>
          <p:nvPr>
            <p:ph type="body" sz="quarter" idx="13"/>
          </p:nvPr>
        </p:nvSpPr>
        <p:spPr>
          <a:xfrm>
            <a:off x="1240234" y="6213574"/>
            <a:ext cx="10219532" cy="446485"/>
          </a:xfrm>
          <a:prstGeom prst="rect">
            <a:avLst/>
          </a:prstGeom>
        </p:spPr>
        <p:txBody>
          <a:bodyPr anchor="t">
            <a:spAutoFit/>
          </a:bodyPr>
          <a:lstStyle>
            <a:lvl1pPr marL="0" indent="0" algn="ctr">
              <a:spcBef>
                <a:spcPts val="0"/>
              </a:spcBef>
              <a:buSzTx/>
              <a:buNone/>
              <a:defRPr sz="2200" i="1"/>
            </a:lvl1pPr>
          </a:lstStyle>
          <a:p>
            <a:r>
              <a:t>–Johnny Appleseed</a:t>
            </a:r>
          </a:p>
        </p:txBody>
      </p:sp>
      <p:sp>
        <p:nvSpPr>
          <p:cNvPr id="94" name="“Type a quote here.”"/>
          <p:cNvSpPr txBox="1">
            <a:spLocks noGrp="1"/>
          </p:cNvSpPr>
          <p:nvPr>
            <p:ph type="body" sz="quarter" idx="14"/>
          </p:nvPr>
        </p:nvSpPr>
        <p:spPr>
          <a:xfrm>
            <a:off x="1240234" y="4166393"/>
            <a:ext cx="10219532" cy="596901"/>
          </a:xfrm>
          <a:prstGeom prst="rect">
            <a:avLst/>
          </a:prstGeom>
        </p:spPr>
        <p:txBody>
          <a:bodyPr>
            <a:spAutoFit/>
          </a:bodyPr>
          <a:lstStyle>
            <a:lvl1pPr marL="0" indent="0" algn="ctr">
              <a:spcBef>
                <a:spcPts val="0"/>
              </a:spcBef>
              <a:buSzTx/>
              <a:buNone/>
              <a:defRPr sz="3200">
                <a:latin typeface="+mn-lt"/>
                <a:ea typeface="+mn-ea"/>
                <a:cs typeface="+mn-cs"/>
                <a:sym typeface="Helvetica Neue Medium"/>
              </a:defRPr>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12700000" cy="95250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587499" y="657324"/>
            <a:ext cx="9525001" cy="5767091"/>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240234" y="6560839"/>
            <a:ext cx="10219532" cy="1389064"/>
          </a:xfrm>
          <a:prstGeom prst="rect">
            <a:avLst/>
          </a:prstGeom>
        </p:spPr>
        <p:txBody>
          <a:bodyPr anchor="b"/>
          <a:lstStyle/>
          <a:p>
            <a:r>
              <a:t>Title Text</a:t>
            </a:r>
          </a:p>
        </p:txBody>
      </p:sp>
      <p:sp>
        <p:nvSpPr>
          <p:cNvPr id="22" name="Body Level One…"/>
          <p:cNvSpPr txBox="1">
            <a:spLocks noGrp="1"/>
          </p:cNvSpPr>
          <p:nvPr>
            <p:ph type="body" sz="quarter" idx="1"/>
          </p:nvPr>
        </p:nvSpPr>
        <p:spPr>
          <a:xfrm>
            <a:off x="1240234" y="7962304"/>
            <a:ext cx="10219532" cy="1103810"/>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240234" y="3150195"/>
            <a:ext cx="10219532" cy="322461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560839" y="620117"/>
            <a:ext cx="5208986" cy="802431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930175" y="620117"/>
            <a:ext cx="5208986" cy="3894337"/>
          </a:xfrm>
          <a:prstGeom prst="rect">
            <a:avLst/>
          </a:prstGeom>
        </p:spPr>
        <p:txBody>
          <a:bodyPr anchor="b"/>
          <a:lstStyle>
            <a:lvl1pPr>
              <a:defRPr sz="5800"/>
            </a:lvl1pPr>
          </a:lstStyle>
          <a:p>
            <a:r>
              <a:t>Title Text</a:t>
            </a:r>
          </a:p>
        </p:txBody>
      </p:sp>
      <p:sp>
        <p:nvSpPr>
          <p:cNvPr id="40" name="Body Level One…"/>
          <p:cNvSpPr txBox="1">
            <a:spLocks noGrp="1"/>
          </p:cNvSpPr>
          <p:nvPr>
            <p:ph type="body" sz="quarter" idx="1"/>
          </p:nvPr>
        </p:nvSpPr>
        <p:spPr>
          <a:xfrm>
            <a:off x="930175" y="4613671"/>
            <a:ext cx="5208986" cy="4018361"/>
          </a:xfrm>
          <a:prstGeom prst="rect">
            <a:avLst/>
          </a:prstGeom>
        </p:spPr>
        <p:txBody>
          <a:bodyPr anchor="t"/>
          <a:lstStyle>
            <a:lvl1pPr marL="0" indent="0" algn="ctr">
              <a:spcBef>
                <a:spcPts val="0"/>
              </a:spcBef>
              <a:buSzTx/>
              <a:buNone/>
              <a:defRPr sz="3600"/>
            </a:lvl1pPr>
            <a:lvl2pPr marL="0" indent="228600" algn="ctr">
              <a:spcBef>
                <a:spcPts val="0"/>
              </a:spcBef>
              <a:buSzTx/>
              <a:buNone/>
              <a:defRPr sz="3600"/>
            </a:lvl2pPr>
            <a:lvl3pPr marL="0" indent="457200" algn="ctr">
              <a:spcBef>
                <a:spcPts val="0"/>
              </a:spcBef>
              <a:buSzTx/>
              <a:buNone/>
              <a:defRPr sz="3600"/>
            </a:lvl3pPr>
            <a:lvl4pPr marL="0" indent="685800" algn="ctr">
              <a:spcBef>
                <a:spcPts val="0"/>
              </a:spcBef>
              <a:buSzTx/>
              <a:buNone/>
              <a:defRPr sz="3600"/>
            </a:lvl4pPr>
            <a:lvl5pPr marL="0" indent="914400" algn="ctr">
              <a:spcBef>
                <a:spcPts val="0"/>
              </a:spcBef>
              <a:buSzTx/>
              <a:buNone/>
              <a:defRPr sz="36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560839" y="2530078"/>
            <a:ext cx="5208986" cy="6139161"/>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930175" y="2530078"/>
            <a:ext cx="5208986" cy="6139161"/>
          </a:xfrm>
          <a:prstGeom prst="rect">
            <a:avLst/>
          </a:prstGeom>
        </p:spPr>
        <p:txBody>
          <a:bodyPr/>
          <a:lstStyle>
            <a:lvl1pPr marL="318407" indent="-318407">
              <a:spcBef>
                <a:spcPts val="3100"/>
              </a:spcBef>
              <a:defRPr sz="2600"/>
            </a:lvl1pPr>
            <a:lvl2pPr marL="661307" indent="-318407">
              <a:spcBef>
                <a:spcPts val="3100"/>
              </a:spcBef>
              <a:defRPr sz="2600"/>
            </a:lvl2pPr>
            <a:lvl3pPr marL="1004207" indent="-318407">
              <a:spcBef>
                <a:spcPts val="3100"/>
              </a:spcBef>
              <a:defRPr sz="2600"/>
            </a:lvl3pPr>
            <a:lvl4pPr marL="1347107" indent="-318407">
              <a:spcBef>
                <a:spcPts val="3100"/>
              </a:spcBef>
              <a:defRPr sz="2600"/>
            </a:lvl4pPr>
            <a:lvl5pPr marL="1690007" indent="-318407">
              <a:spcBef>
                <a:spcPts val="3100"/>
              </a:spcBef>
              <a:defRPr sz="26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191876" y="9078515"/>
            <a:ext cx="309634" cy="315120"/>
          </a:xfrm>
          <a:prstGeom prst="rect">
            <a:avLst/>
          </a:prstGeom>
        </p:spPr>
        <p:txBody>
          <a:bodyPr/>
          <a:lstStyle>
            <a:lvl1pPr>
              <a:defRPr>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930175" y="1240234"/>
            <a:ext cx="10839650" cy="704453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560839" y="4973339"/>
            <a:ext cx="5208986" cy="3683497"/>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560839" y="868164"/>
            <a:ext cx="5208986" cy="3683497"/>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30175" y="868164"/>
            <a:ext cx="5208986" cy="7788672"/>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930175" y="248046"/>
            <a:ext cx="10839650" cy="2108400"/>
          </a:xfrm>
          <a:prstGeom prst="rect">
            <a:avLst/>
          </a:prstGeom>
          <a:ln w="3175">
            <a:miter lim="400000"/>
          </a:ln>
          <a:extLst>
            <a:ext uri="{C572A759-6A51-4108-AA02-DFA0A04FC94B}">
              <ma14:wrappingTextBoxFlag xmlns="" xmlns:ma14="http://schemas.microsoft.com/office/mac/drawingml/2011/main" val="1"/>
            </a:ext>
          </a:extLst>
        </p:spPr>
        <p:txBody>
          <a:bodyPr lIns="49609" tIns="49609" rIns="49609" bIns="49609" anchor="ctr">
            <a:normAutofit/>
          </a:bodyPr>
          <a:lstStyle/>
          <a:p>
            <a:r>
              <a:t>Title Text</a:t>
            </a:r>
          </a:p>
        </p:txBody>
      </p:sp>
      <p:sp>
        <p:nvSpPr>
          <p:cNvPr id="3" name="Body Level One…"/>
          <p:cNvSpPr txBox="1">
            <a:spLocks noGrp="1"/>
          </p:cNvSpPr>
          <p:nvPr>
            <p:ph type="body" idx="1"/>
          </p:nvPr>
        </p:nvSpPr>
        <p:spPr>
          <a:xfrm>
            <a:off x="930175" y="2530078"/>
            <a:ext cx="10839650" cy="6139161"/>
          </a:xfrm>
          <a:prstGeom prst="rect">
            <a:avLst/>
          </a:prstGeom>
          <a:ln w="3175">
            <a:miter lim="400000"/>
          </a:ln>
          <a:extLst>
            <a:ext uri="{C572A759-6A51-4108-AA02-DFA0A04FC94B}">
              <ma14:wrappingTextBoxFlag xmlns="" xmlns:ma14="http://schemas.microsoft.com/office/mac/drawingml/2011/main" val="1"/>
            </a:ext>
          </a:extLst>
        </p:spPr>
        <p:txBody>
          <a:bodyPr lIns="49609" tIns="49609" rIns="49609" bIns="49609"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191876" y="9078515"/>
            <a:ext cx="309634" cy="309962"/>
          </a:xfrm>
          <a:prstGeom prst="rect">
            <a:avLst/>
          </a:prstGeom>
          <a:ln w="3175">
            <a:miter lim="400000"/>
          </a:ln>
        </p:spPr>
        <p:txBody>
          <a:bodyPr wrap="none" lIns="49609" tIns="49609" rIns="49609" bIns="49609">
            <a:spAutoFit/>
          </a:bodyPr>
          <a:lstStyle>
            <a:lvl1pPr>
              <a:defRPr sz="1400" b="0">
                <a:latin typeface="Helvetica Neue Light"/>
                <a:ea typeface="Helvetica Neue Light"/>
                <a:cs typeface="Helvetica Neue Light"/>
                <a:sym typeface="Helvetica Neue Light"/>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570507"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Helvetica Neue Medium"/>
        </a:defRPr>
      </a:lvl1pPr>
      <a:lvl2pPr marL="0" marR="0" indent="228600" algn="ctr" defTabSz="570507"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Helvetica Neue Medium"/>
        </a:defRPr>
      </a:lvl2pPr>
      <a:lvl3pPr marL="0" marR="0" indent="457200" algn="ctr" defTabSz="570507"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Helvetica Neue Medium"/>
        </a:defRPr>
      </a:lvl3pPr>
      <a:lvl4pPr marL="0" marR="0" indent="685800" algn="ctr" defTabSz="570507"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Helvetica Neue Medium"/>
        </a:defRPr>
      </a:lvl4pPr>
      <a:lvl5pPr marL="0" marR="0" indent="914400" algn="ctr" defTabSz="570507"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Helvetica Neue Medium"/>
        </a:defRPr>
      </a:lvl5pPr>
      <a:lvl6pPr marL="0" marR="0" indent="1143000" algn="ctr" defTabSz="570507"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Helvetica Neue Medium"/>
        </a:defRPr>
      </a:lvl6pPr>
      <a:lvl7pPr marL="0" marR="0" indent="1371600" algn="ctr" defTabSz="570507"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Helvetica Neue Medium"/>
        </a:defRPr>
      </a:lvl7pPr>
      <a:lvl8pPr marL="0" marR="0" indent="1600200" algn="ctr" defTabSz="570507"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Helvetica Neue Medium"/>
        </a:defRPr>
      </a:lvl8pPr>
      <a:lvl9pPr marL="0" marR="0" indent="1828800" algn="ctr" defTabSz="570507" rtl="0" latinLnBrk="0">
        <a:lnSpc>
          <a:spcPct val="100000"/>
        </a:lnSpc>
        <a:spcBef>
          <a:spcPts val="0"/>
        </a:spcBef>
        <a:spcAft>
          <a:spcPts val="0"/>
        </a:spcAft>
        <a:buClrTx/>
        <a:buSzTx/>
        <a:buFontTx/>
        <a:buNone/>
        <a:tabLst/>
        <a:defRPr sz="7800" b="0" i="0" u="none" strike="noStrike" cap="none" spc="0" baseline="0">
          <a:ln>
            <a:noFill/>
          </a:ln>
          <a:solidFill>
            <a:srgbClr val="000000"/>
          </a:solidFill>
          <a:uFillTx/>
          <a:latin typeface="+mn-lt"/>
          <a:ea typeface="+mn-ea"/>
          <a:cs typeface="+mn-cs"/>
          <a:sym typeface="Helvetica Neue Medium"/>
        </a:defRPr>
      </a:lvl9pPr>
    </p:titleStyle>
    <p:bodyStyle>
      <a:lvl1pPr marL="416718" marR="0" indent="-416718" algn="l" defTabSz="570507" rtl="0" latinLnBrk="0">
        <a:lnSpc>
          <a:spcPct val="100000"/>
        </a:lnSpc>
        <a:spcBef>
          <a:spcPts val="4100"/>
        </a:spcBef>
        <a:spcAft>
          <a:spcPts val="0"/>
        </a:spcAft>
        <a:buClrTx/>
        <a:buSzPct val="145000"/>
        <a:buFontTx/>
        <a:buChar char="•"/>
        <a:tabLst/>
        <a:defRPr sz="3000" b="0" i="0" u="none" strike="noStrike" cap="none" spc="0" baseline="0">
          <a:ln>
            <a:noFill/>
          </a:ln>
          <a:solidFill>
            <a:srgbClr val="000000"/>
          </a:solidFill>
          <a:uFillTx/>
          <a:latin typeface="Helvetica Neue"/>
          <a:ea typeface="Helvetica Neue"/>
          <a:cs typeface="Helvetica Neue"/>
          <a:sym typeface="Helvetica Neue"/>
        </a:defRPr>
      </a:lvl1pPr>
      <a:lvl2pPr marL="861218" marR="0" indent="-416718" algn="l" defTabSz="570507" rtl="0" latinLnBrk="0">
        <a:lnSpc>
          <a:spcPct val="100000"/>
        </a:lnSpc>
        <a:spcBef>
          <a:spcPts val="4100"/>
        </a:spcBef>
        <a:spcAft>
          <a:spcPts val="0"/>
        </a:spcAft>
        <a:buClrTx/>
        <a:buSzPct val="145000"/>
        <a:buFontTx/>
        <a:buChar char="•"/>
        <a:tabLst/>
        <a:defRPr sz="3000" b="0" i="0" u="none" strike="noStrike" cap="none" spc="0" baseline="0">
          <a:ln>
            <a:noFill/>
          </a:ln>
          <a:solidFill>
            <a:srgbClr val="000000"/>
          </a:solidFill>
          <a:uFillTx/>
          <a:latin typeface="Helvetica Neue"/>
          <a:ea typeface="Helvetica Neue"/>
          <a:cs typeface="Helvetica Neue"/>
          <a:sym typeface="Helvetica Neue"/>
        </a:defRPr>
      </a:lvl2pPr>
      <a:lvl3pPr marL="1305718" marR="0" indent="-416718" algn="l" defTabSz="570507" rtl="0" latinLnBrk="0">
        <a:lnSpc>
          <a:spcPct val="100000"/>
        </a:lnSpc>
        <a:spcBef>
          <a:spcPts val="4100"/>
        </a:spcBef>
        <a:spcAft>
          <a:spcPts val="0"/>
        </a:spcAft>
        <a:buClrTx/>
        <a:buSzPct val="145000"/>
        <a:buFontTx/>
        <a:buChar char="•"/>
        <a:tabLst/>
        <a:defRPr sz="3000" b="0" i="0" u="none" strike="noStrike" cap="none" spc="0" baseline="0">
          <a:ln>
            <a:noFill/>
          </a:ln>
          <a:solidFill>
            <a:srgbClr val="000000"/>
          </a:solidFill>
          <a:uFillTx/>
          <a:latin typeface="Helvetica Neue"/>
          <a:ea typeface="Helvetica Neue"/>
          <a:cs typeface="Helvetica Neue"/>
          <a:sym typeface="Helvetica Neue"/>
        </a:defRPr>
      </a:lvl3pPr>
      <a:lvl4pPr marL="1750218" marR="0" indent="-416718" algn="l" defTabSz="570507" rtl="0" latinLnBrk="0">
        <a:lnSpc>
          <a:spcPct val="100000"/>
        </a:lnSpc>
        <a:spcBef>
          <a:spcPts val="4100"/>
        </a:spcBef>
        <a:spcAft>
          <a:spcPts val="0"/>
        </a:spcAft>
        <a:buClrTx/>
        <a:buSzPct val="145000"/>
        <a:buFontTx/>
        <a:buChar char="•"/>
        <a:tabLst/>
        <a:defRPr sz="3000" b="0" i="0" u="none" strike="noStrike" cap="none" spc="0" baseline="0">
          <a:ln>
            <a:noFill/>
          </a:ln>
          <a:solidFill>
            <a:srgbClr val="000000"/>
          </a:solidFill>
          <a:uFillTx/>
          <a:latin typeface="Helvetica Neue"/>
          <a:ea typeface="Helvetica Neue"/>
          <a:cs typeface="Helvetica Neue"/>
          <a:sym typeface="Helvetica Neue"/>
        </a:defRPr>
      </a:lvl4pPr>
      <a:lvl5pPr marL="2194718" marR="0" indent="-416718" algn="l" defTabSz="570507" rtl="0" latinLnBrk="0">
        <a:lnSpc>
          <a:spcPct val="100000"/>
        </a:lnSpc>
        <a:spcBef>
          <a:spcPts val="4100"/>
        </a:spcBef>
        <a:spcAft>
          <a:spcPts val="0"/>
        </a:spcAft>
        <a:buClrTx/>
        <a:buSzPct val="145000"/>
        <a:buFontTx/>
        <a:buChar char="•"/>
        <a:tabLst/>
        <a:defRPr sz="3000" b="0" i="0" u="none" strike="noStrike" cap="none" spc="0" baseline="0">
          <a:ln>
            <a:noFill/>
          </a:ln>
          <a:solidFill>
            <a:srgbClr val="000000"/>
          </a:solidFill>
          <a:uFillTx/>
          <a:latin typeface="Helvetica Neue"/>
          <a:ea typeface="Helvetica Neue"/>
          <a:cs typeface="Helvetica Neue"/>
          <a:sym typeface="Helvetica Neue"/>
        </a:defRPr>
      </a:lvl5pPr>
      <a:lvl6pPr marL="2639218" marR="0" indent="-416718" algn="l" defTabSz="570507" rtl="0" latinLnBrk="0">
        <a:lnSpc>
          <a:spcPct val="100000"/>
        </a:lnSpc>
        <a:spcBef>
          <a:spcPts val="4100"/>
        </a:spcBef>
        <a:spcAft>
          <a:spcPts val="0"/>
        </a:spcAft>
        <a:buClrTx/>
        <a:buSzPct val="145000"/>
        <a:buFontTx/>
        <a:buChar char="•"/>
        <a:tabLst/>
        <a:defRPr sz="3000" b="0" i="0" u="none" strike="noStrike" cap="none" spc="0" baseline="0">
          <a:ln>
            <a:noFill/>
          </a:ln>
          <a:solidFill>
            <a:srgbClr val="000000"/>
          </a:solidFill>
          <a:uFillTx/>
          <a:latin typeface="Helvetica Neue"/>
          <a:ea typeface="Helvetica Neue"/>
          <a:cs typeface="Helvetica Neue"/>
          <a:sym typeface="Helvetica Neue"/>
        </a:defRPr>
      </a:lvl6pPr>
      <a:lvl7pPr marL="3083718" marR="0" indent="-416718" algn="l" defTabSz="570507" rtl="0" latinLnBrk="0">
        <a:lnSpc>
          <a:spcPct val="100000"/>
        </a:lnSpc>
        <a:spcBef>
          <a:spcPts val="4100"/>
        </a:spcBef>
        <a:spcAft>
          <a:spcPts val="0"/>
        </a:spcAft>
        <a:buClrTx/>
        <a:buSzPct val="145000"/>
        <a:buFontTx/>
        <a:buChar char="•"/>
        <a:tabLst/>
        <a:defRPr sz="3000" b="0" i="0" u="none" strike="noStrike" cap="none" spc="0" baseline="0">
          <a:ln>
            <a:noFill/>
          </a:ln>
          <a:solidFill>
            <a:srgbClr val="000000"/>
          </a:solidFill>
          <a:uFillTx/>
          <a:latin typeface="Helvetica Neue"/>
          <a:ea typeface="Helvetica Neue"/>
          <a:cs typeface="Helvetica Neue"/>
          <a:sym typeface="Helvetica Neue"/>
        </a:defRPr>
      </a:lvl7pPr>
      <a:lvl8pPr marL="3528218" marR="0" indent="-416718" algn="l" defTabSz="570507" rtl="0" latinLnBrk="0">
        <a:lnSpc>
          <a:spcPct val="100000"/>
        </a:lnSpc>
        <a:spcBef>
          <a:spcPts val="4100"/>
        </a:spcBef>
        <a:spcAft>
          <a:spcPts val="0"/>
        </a:spcAft>
        <a:buClrTx/>
        <a:buSzPct val="145000"/>
        <a:buFontTx/>
        <a:buChar char="•"/>
        <a:tabLst/>
        <a:defRPr sz="3000" b="0" i="0" u="none" strike="noStrike" cap="none" spc="0" baseline="0">
          <a:ln>
            <a:noFill/>
          </a:ln>
          <a:solidFill>
            <a:srgbClr val="000000"/>
          </a:solidFill>
          <a:uFillTx/>
          <a:latin typeface="Helvetica Neue"/>
          <a:ea typeface="Helvetica Neue"/>
          <a:cs typeface="Helvetica Neue"/>
          <a:sym typeface="Helvetica Neue"/>
        </a:defRPr>
      </a:lvl8pPr>
      <a:lvl9pPr marL="3972718" marR="0" indent="-416718" algn="l" defTabSz="570507" rtl="0" latinLnBrk="0">
        <a:lnSpc>
          <a:spcPct val="100000"/>
        </a:lnSpc>
        <a:spcBef>
          <a:spcPts val="4100"/>
        </a:spcBef>
        <a:spcAft>
          <a:spcPts val="0"/>
        </a:spcAft>
        <a:buClrTx/>
        <a:buSzPct val="145000"/>
        <a:buFontTx/>
        <a:buChar char="•"/>
        <a:tabLst/>
        <a:defRPr sz="30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570507"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Light"/>
        </a:defRPr>
      </a:lvl1pPr>
      <a:lvl2pPr marL="0" marR="0" indent="228600" algn="ctr" defTabSz="570507"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Light"/>
        </a:defRPr>
      </a:lvl2pPr>
      <a:lvl3pPr marL="0" marR="0" indent="457200" algn="ctr" defTabSz="570507"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Light"/>
        </a:defRPr>
      </a:lvl3pPr>
      <a:lvl4pPr marL="0" marR="0" indent="685800" algn="ctr" defTabSz="570507"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Light"/>
        </a:defRPr>
      </a:lvl4pPr>
      <a:lvl5pPr marL="0" marR="0" indent="914400" algn="ctr" defTabSz="570507"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Light"/>
        </a:defRPr>
      </a:lvl5pPr>
      <a:lvl6pPr marL="0" marR="0" indent="1143000" algn="ctr" defTabSz="570507"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Light"/>
        </a:defRPr>
      </a:lvl6pPr>
      <a:lvl7pPr marL="0" marR="0" indent="1371600" algn="ctr" defTabSz="570507"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Light"/>
        </a:defRPr>
      </a:lvl7pPr>
      <a:lvl8pPr marL="0" marR="0" indent="1600200" algn="ctr" defTabSz="570507"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Light"/>
        </a:defRPr>
      </a:lvl8pPr>
      <a:lvl9pPr marL="0" marR="0" indent="1828800" algn="ctr" defTabSz="570507" rtl="0" latinLnBrk="0">
        <a:lnSpc>
          <a:spcPct val="100000"/>
        </a:lnSpc>
        <a:spcBef>
          <a:spcPts val="0"/>
        </a:spcBef>
        <a:spcAft>
          <a:spcPts val="0"/>
        </a:spcAft>
        <a:buClrTx/>
        <a:buSzTx/>
        <a:buFontTx/>
        <a:buNone/>
        <a:tabLst/>
        <a:defRPr sz="14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0.sv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10.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tif"/><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p:cNvSpPr txBox="1">
            <a:spLocks noGrp="1"/>
          </p:cNvSpPr>
          <p:nvPr>
            <p:ph type="ctrTitle"/>
          </p:nvPr>
        </p:nvSpPr>
        <p:spPr>
          <a:xfrm>
            <a:off x="1240234" y="1618734"/>
            <a:ext cx="10219532" cy="1475831"/>
          </a:xfrm>
          <a:prstGeom prst="rect">
            <a:avLst/>
          </a:prstGeom>
        </p:spPr>
        <p:txBody>
          <a:bodyPr>
            <a:normAutofit/>
          </a:bodyPr>
          <a:lstStyle/>
          <a:p>
            <a:r>
              <a:rPr lang="en-US" sz="4400" b="1" dirty="0"/>
              <a:t>Chiral Metamaterial Design Based on Neural Networks</a:t>
            </a:r>
            <a:endParaRPr sz="4400" dirty="0"/>
          </a:p>
        </p:txBody>
      </p:sp>
      <p:sp>
        <p:nvSpPr>
          <p:cNvPr id="120" name="Body"/>
          <p:cNvSpPr txBox="1">
            <a:spLocks noGrp="1"/>
          </p:cNvSpPr>
          <p:nvPr>
            <p:ph type="subTitle" sz="quarter" idx="1"/>
          </p:nvPr>
        </p:nvSpPr>
        <p:spPr>
          <a:xfrm>
            <a:off x="1240234" y="5751045"/>
            <a:ext cx="10219532" cy="1103810"/>
          </a:xfrm>
          <a:prstGeom prst="rect">
            <a:avLst/>
          </a:prstGeom>
        </p:spPr>
        <p:txBody>
          <a:bodyPr>
            <a:normAutofit lnSpcReduction="10000"/>
          </a:bodyPr>
          <a:lstStyle/>
          <a:p>
            <a:r>
              <a:rPr lang="en-US" dirty="0"/>
              <a:t>Prof. Jennifer </a:t>
            </a:r>
            <a:r>
              <a:rPr lang="en-US" dirty="0" err="1"/>
              <a:t>Dy</a:t>
            </a:r>
            <a:endParaRPr lang="en-US" dirty="0"/>
          </a:p>
          <a:p>
            <a:r>
              <a:rPr lang="en-US" dirty="0"/>
              <a:t>Feng Cheng, </a:t>
            </a:r>
            <a:r>
              <a:rPr lang="en-US" dirty="0" err="1"/>
              <a:t>Wudi</a:t>
            </a:r>
            <a:r>
              <a:rPr lang="en-US" dirty="0"/>
              <a:t> Zheng</a:t>
            </a:r>
            <a:endParaRPr dirty="0"/>
          </a:p>
        </p:txBody>
      </p:sp>
      <p:sp>
        <p:nvSpPr>
          <p:cNvPr id="2" name="TextBox 1">
            <a:extLst>
              <a:ext uri="{FF2B5EF4-FFF2-40B4-BE49-F238E27FC236}">
                <a16:creationId xmlns:a16="http://schemas.microsoft.com/office/drawing/2014/main" id="{67CCD910-C92D-43BD-9470-F03613CCFA2B}"/>
              </a:ext>
            </a:extLst>
          </p:cNvPr>
          <p:cNvSpPr txBox="1"/>
          <p:nvPr/>
        </p:nvSpPr>
        <p:spPr>
          <a:xfrm>
            <a:off x="10542355" y="8801258"/>
            <a:ext cx="1514037" cy="43874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9609" tIns="49609" rIns="49609" bIns="49609" numCol="1" spcCol="38100" rtlCol="0" anchor="ctr">
            <a:spAutoFit/>
          </a:bodyPr>
          <a:lstStyle/>
          <a:p>
            <a:pPr marL="0" marR="0" indent="0" algn="ctr" defTabSz="570507" rtl="0" fontAlgn="auto" latinLnBrk="0" hangingPunct="0">
              <a:lnSpc>
                <a:spcPct val="100000"/>
              </a:lnSpc>
              <a:spcBef>
                <a:spcPts val="0"/>
              </a:spcBef>
              <a:spcAft>
                <a:spcPts val="0"/>
              </a:spcAft>
              <a:buClrTx/>
              <a:buSzTx/>
              <a:buFontTx/>
              <a:buNone/>
              <a:tabLst/>
            </a:pPr>
            <a:r>
              <a:rPr kumimoji="0" lang="en-US" sz="2200" b="0" i="0" u="none" strike="noStrike" cap="none" spc="0" normalizeH="0" baseline="0" dirty="0">
                <a:ln>
                  <a:noFill/>
                </a:ln>
                <a:solidFill>
                  <a:srgbClr val="000000"/>
                </a:solidFill>
                <a:effectLst/>
                <a:uFillTx/>
                <a:latin typeface="Helvetica Neue"/>
                <a:ea typeface="Helvetica Neue"/>
                <a:cs typeface="Helvetica Neue"/>
                <a:sym typeface="Helvetica Neue"/>
              </a:rPr>
              <a:t>12/13/2017</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Introduction"/>
          <p:cNvSpPr txBox="1">
            <a:spLocks noGrp="1"/>
          </p:cNvSpPr>
          <p:nvPr>
            <p:ph type="title"/>
          </p:nvPr>
        </p:nvSpPr>
        <p:spPr>
          <a:prstGeom prst="rect">
            <a:avLst/>
          </a:prstGeom>
        </p:spPr>
        <p:txBody>
          <a:bodyPr/>
          <a:lstStyle/>
          <a:p>
            <a:r>
              <a:rPr lang="en-US" dirty="0"/>
              <a:t>Outline</a:t>
            </a:r>
            <a:endParaRPr dirty="0"/>
          </a:p>
        </p:txBody>
      </p:sp>
      <p:sp>
        <p:nvSpPr>
          <p:cNvPr id="123" name="chiral…"/>
          <p:cNvSpPr txBox="1">
            <a:spLocks noGrp="1"/>
          </p:cNvSpPr>
          <p:nvPr>
            <p:ph type="body" idx="1"/>
          </p:nvPr>
        </p:nvSpPr>
        <p:spPr>
          <a:xfrm>
            <a:off x="930175" y="2836189"/>
            <a:ext cx="10839650" cy="4701673"/>
          </a:xfrm>
          <a:prstGeom prst="rect">
            <a:avLst/>
          </a:prstGeom>
        </p:spPr>
        <p:txBody>
          <a:bodyPr/>
          <a:lstStyle/>
          <a:p>
            <a:r>
              <a:rPr lang="en-US" dirty="0"/>
              <a:t>Background</a:t>
            </a:r>
            <a:r>
              <a:rPr dirty="0"/>
              <a:t> </a:t>
            </a:r>
          </a:p>
          <a:p>
            <a:r>
              <a:rPr lang="en-US" dirty="0"/>
              <a:t>Introduction to </a:t>
            </a:r>
            <a:r>
              <a:rPr lang="en-US" dirty="0" err="1"/>
              <a:t>TensorFlow</a:t>
            </a:r>
            <a:endParaRPr dirty="0"/>
          </a:p>
          <a:p>
            <a:r>
              <a:rPr lang="en-US" dirty="0"/>
              <a:t>Neural network</a:t>
            </a:r>
            <a:endParaRPr dirty="0"/>
          </a:p>
          <a:p>
            <a:r>
              <a:rPr lang="en-US" dirty="0"/>
              <a:t>Result and </a:t>
            </a:r>
            <a:r>
              <a:rPr lang="en-US" dirty="0" err="1"/>
              <a:t>Conclution</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Background"/>
          <p:cNvSpPr txBox="1">
            <a:spLocks noGrp="1"/>
          </p:cNvSpPr>
          <p:nvPr>
            <p:ph type="title"/>
          </p:nvPr>
        </p:nvSpPr>
        <p:spPr>
          <a:prstGeom prst="rect">
            <a:avLst/>
          </a:prstGeom>
        </p:spPr>
        <p:txBody>
          <a:bodyPr/>
          <a:lstStyle/>
          <a:p>
            <a:r>
              <a:t>Background</a:t>
            </a:r>
          </a:p>
        </p:txBody>
      </p:sp>
      <p:pic>
        <p:nvPicPr>
          <p:cNvPr id="129" name="schematic.001.jpeg" descr="schematic.001.jpeg"/>
          <p:cNvPicPr>
            <a:picLocks noChangeAspect="1"/>
          </p:cNvPicPr>
          <p:nvPr/>
        </p:nvPicPr>
        <p:blipFill>
          <a:blip r:embed="rId2">
            <a:extLst/>
          </a:blip>
          <a:stretch>
            <a:fillRect/>
          </a:stretch>
        </p:blipFill>
        <p:spPr>
          <a:xfrm>
            <a:off x="930175" y="5162888"/>
            <a:ext cx="5000373" cy="3750280"/>
          </a:xfrm>
          <a:prstGeom prst="rect">
            <a:avLst/>
          </a:prstGeom>
          <a:ln w="3175">
            <a:miter lim="400000"/>
          </a:ln>
        </p:spPr>
      </p:pic>
      <p:sp>
        <p:nvSpPr>
          <p:cNvPr id="130" name="Chiral in nature"/>
          <p:cNvSpPr txBox="1"/>
          <p:nvPr/>
        </p:nvSpPr>
        <p:spPr>
          <a:xfrm>
            <a:off x="6065313" y="2193730"/>
            <a:ext cx="2145114" cy="434015"/>
          </a:xfrm>
          <a:prstGeom prst="rect">
            <a:avLst/>
          </a:prstGeom>
          <a:ln w="3175">
            <a:miter lim="400000"/>
          </a:ln>
          <a:extLst>
            <a:ext uri="{C572A759-6A51-4108-AA02-DFA0A04FC94B}">
              <ma14:wrappingTextBoxFlag xmlns="" xmlns:ma14="http://schemas.microsoft.com/office/mac/drawingml/2011/main" val="1"/>
            </a:ext>
          </a:extLst>
        </p:spPr>
        <p:txBody>
          <a:bodyPr wrap="none" lIns="49609" tIns="49609" rIns="49609" bIns="49609" anchor="ctr">
            <a:spAutoFit/>
          </a:bodyPr>
          <a:lstStyle/>
          <a:p>
            <a:r>
              <a:t>Chiral in nature</a:t>
            </a:r>
          </a:p>
        </p:txBody>
      </p:sp>
      <p:pic>
        <p:nvPicPr>
          <p:cNvPr id="131" name="Image" descr="Image"/>
          <p:cNvPicPr>
            <a:picLocks noChangeAspect="1"/>
          </p:cNvPicPr>
          <p:nvPr/>
        </p:nvPicPr>
        <p:blipFill>
          <a:blip r:embed="rId3">
            <a:extLst/>
          </a:blip>
          <a:stretch>
            <a:fillRect/>
          </a:stretch>
        </p:blipFill>
        <p:spPr>
          <a:xfrm>
            <a:off x="6065313" y="2615902"/>
            <a:ext cx="5000227" cy="2718800"/>
          </a:xfrm>
          <a:prstGeom prst="rect">
            <a:avLst/>
          </a:prstGeom>
          <a:ln w="3175">
            <a:miter lim="400000"/>
          </a:ln>
        </p:spPr>
      </p:pic>
      <p:sp>
        <p:nvSpPr>
          <p:cNvPr id="132" name="Sharma, Vivek, et al. science 325.5939 (2009): 449-451.…"/>
          <p:cNvSpPr txBox="1"/>
          <p:nvPr/>
        </p:nvSpPr>
        <p:spPr>
          <a:xfrm>
            <a:off x="7916509" y="8859682"/>
            <a:ext cx="4783491" cy="665318"/>
          </a:xfrm>
          <a:prstGeom prst="rect">
            <a:avLst/>
          </a:prstGeom>
          <a:ln w="3175">
            <a:miter lim="400000"/>
          </a:ln>
          <a:extLst>
            <a:ext uri="{C572A759-6A51-4108-AA02-DFA0A04FC94B}">
              <ma14:wrappingTextBoxFlag xmlns="" xmlns:ma14="http://schemas.microsoft.com/office/mac/drawingml/2011/main" val="1"/>
            </a:ext>
          </a:extLst>
        </p:spPr>
        <p:txBody>
          <a:bodyPr wrap="none" lIns="49609" tIns="49609" rIns="49609" bIns="49609" anchor="ctr">
            <a:spAutoFit/>
          </a:bodyPr>
          <a:lstStyle/>
          <a:p>
            <a:pPr algn="l" defTabSz="457200">
              <a:defRPr sz="1300" b="0">
                <a:solidFill>
                  <a:srgbClr val="222222"/>
                </a:solidFill>
                <a:latin typeface="Arial"/>
                <a:ea typeface="Arial"/>
                <a:cs typeface="Arial"/>
                <a:sym typeface="Arial"/>
              </a:defRPr>
            </a:pPr>
            <a:r>
              <a:t>Sharma, Vivek, et al. </a:t>
            </a:r>
            <a:r>
              <a:rPr i="1"/>
              <a:t>science</a:t>
            </a:r>
            <a:r>
              <a:t> 325.5939 (2009): 449-451.</a:t>
            </a:r>
          </a:p>
          <a:p>
            <a:pPr algn="l" defTabSz="457200">
              <a:defRPr sz="1300" b="0">
                <a:solidFill>
                  <a:srgbClr val="222222"/>
                </a:solidFill>
                <a:latin typeface="Arial"/>
                <a:ea typeface="Arial"/>
                <a:cs typeface="Arial"/>
                <a:sym typeface="Arial"/>
              </a:defRPr>
            </a:pPr>
            <a:r>
              <a:t>Khorasaninejad, M., et al. </a:t>
            </a:r>
            <a:r>
              <a:rPr i="1"/>
              <a:t>Nano letters</a:t>
            </a:r>
            <a:r>
              <a:t> 16.7 (2016): 4595-4600.</a:t>
            </a:r>
          </a:p>
          <a:p>
            <a:pPr algn="l" defTabSz="457200">
              <a:defRPr sz="1300" b="0">
                <a:solidFill>
                  <a:srgbClr val="222222"/>
                </a:solidFill>
                <a:latin typeface="Arial"/>
                <a:ea typeface="Arial"/>
                <a:cs typeface="Arial"/>
                <a:sym typeface="Arial"/>
              </a:defRPr>
            </a:pPr>
            <a:r>
              <a:t>Liu, Na, et al. </a:t>
            </a:r>
            <a:r>
              <a:rPr i="1"/>
              <a:t>Nature Photonics</a:t>
            </a:r>
            <a:r>
              <a:t> 3.3 (2009): 157-162.</a:t>
            </a:r>
          </a:p>
        </p:txBody>
      </p:sp>
      <p:sp>
        <p:nvSpPr>
          <p:cNvPr id="133" name="Circularly polarized light"/>
          <p:cNvSpPr txBox="1"/>
          <p:nvPr/>
        </p:nvSpPr>
        <p:spPr>
          <a:xfrm>
            <a:off x="930175" y="2193730"/>
            <a:ext cx="3344019" cy="434015"/>
          </a:xfrm>
          <a:prstGeom prst="rect">
            <a:avLst/>
          </a:prstGeom>
          <a:ln w="3175">
            <a:miter lim="400000"/>
          </a:ln>
          <a:extLst>
            <a:ext uri="{C572A759-6A51-4108-AA02-DFA0A04FC94B}">
              <ma14:wrappingTextBoxFlag xmlns="" xmlns:ma14="http://schemas.microsoft.com/office/mac/drawingml/2011/main" val="1"/>
            </a:ext>
          </a:extLst>
        </p:spPr>
        <p:txBody>
          <a:bodyPr wrap="none" lIns="49609" tIns="49609" rIns="49609" bIns="49609" anchor="ctr">
            <a:spAutoFit/>
          </a:bodyPr>
          <a:lstStyle/>
          <a:p>
            <a:r>
              <a:t>Circularly polarized light</a:t>
            </a:r>
          </a:p>
        </p:txBody>
      </p:sp>
      <p:pic>
        <p:nvPicPr>
          <p:cNvPr id="134" name="329px-Circular.Polarization.Circularly.Polarized.Light_With.Components_Right.Handed.png" descr="329px-Circular.Polarization.Circularly.Polarized.Light_With.Components_Right.Handed.png"/>
          <p:cNvPicPr>
            <a:picLocks noChangeAspect="1"/>
          </p:cNvPicPr>
          <p:nvPr/>
        </p:nvPicPr>
        <p:blipFill>
          <a:blip r:embed="rId4">
            <a:extLst/>
          </a:blip>
          <a:stretch>
            <a:fillRect/>
          </a:stretch>
        </p:blipFill>
        <p:spPr>
          <a:xfrm>
            <a:off x="930175" y="2615902"/>
            <a:ext cx="3516809" cy="2287530"/>
          </a:xfrm>
          <a:prstGeom prst="rect">
            <a:avLst/>
          </a:prstGeom>
          <a:ln w="3175">
            <a:miter lim="400000"/>
          </a:ln>
        </p:spPr>
      </p:pic>
      <p:pic>
        <p:nvPicPr>
          <p:cNvPr id="135" name="schematic.002.jpeg" descr="schematic.002.jpeg"/>
          <p:cNvPicPr>
            <a:picLocks noChangeAspect="1"/>
          </p:cNvPicPr>
          <p:nvPr/>
        </p:nvPicPr>
        <p:blipFill>
          <a:blip r:embed="rId5">
            <a:extLst/>
          </a:blip>
          <a:stretch>
            <a:fillRect/>
          </a:stretch>
        </p:blipFill>
        <p:spPr>
          <a:xfrm>
            <a:off x="6488096" y="5480084"/>
            <a:ext cx="4577446" cy="3433084"/>
          </a:xfrm>
          <a:prstGeom prst="rect">
            <a:avLst/>
          </a:prstGeom>
          <a:ln w="3175">
            <a:miter lim="400000"/>
          </a:ln>
        </p:spPr>
      </p:pic>
      <p:sp>
        <p:nvSpPr>
          <p:cNvPr id="136" name="The design"/>
          <p:cNvSpPr txBox="1"/>
          <p:nvPr/>
        </p:nvSpPr>
        <p:spPr>
          <a:xfrm>
            <a:off x="930175" y="4762499"/>
            <a:ext cx="1575976" cy="434016"/>
          </a:xfrm>
          <a:prstGeom prst="rect">
            <a:avLst/>
          </a:prstGeom>
          <a:ln w="3175">
            <a:miter lim="400000"/>
          </a:ln>
          <a:extLst>
            <a:ext uri="{C572A759-6A51-4108-AA02-DFA0A04FC94B}">
              <ma14:wrappingTextBoxFlag xmlns="" xmlns:ma14="http://schemas.microsoft.com/office/mac/drawingml/2011/main" val="1"/>
            </a:ext>
          </a:extLst>
        </p:spPr>
        <p:txBody>
          <a:bodyPr wrap="none" lIns="49609" tIns="49609" rIns="49609" bIns="49609" anchor="ctr">
            <a:spAutoFit/>
          </a:bodyPr>
          <a:lstStyle/>
          <a:p>
            <a:r>
              <a:t>The design</a:t>
            </a:r>
          </a:p>
        </p:txBody>
      </p:sp>
    </p:spTree>
    <p:extLst>
      <p:ext uri="{BB962C8B-B14F-4D97-AF65-F5344CB8AC3E}">
        <p14:creationId xmlns:p14="http://schemas.microsoft.com/office/powerpoint/2010/main" val="21948757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381EC9-6EFE-4A12-8B42-77E232602787}"/>
              </a:ext>
            </a:extLst>
          </p:cNvPr>
          <p:cNvSpPr>
            <a:spLocks noGrp="1"/>
          </p:cNvSpPr>
          <p:nvPr>
            <p:ph type="body" idx="1"/>
          </p:nvPr>
        </p:nvSpPr>
        <p:spPr>
          <a:xfrm>
            <a:off x="1384658" y="5040781"/>
            <a:ext cx="4657825" cy="2654299"/>
          </a:xfrm>
        </p:spPr>
        <p:txBody>
          <a:bodyPr>
            <a:normAutofit/>
          </a:bodyPr>
          <a:lstStyle/>
          <a:p>
            <a:pPr marL="0" indent="0">
              <a:buNone/>
            </a:pPr>
            <a:r>
              <a:rPr lang="en-US" sz="2400" dirty="0"/>
              <a:t>2 steps:</a:t>
            </a:r>
          </a:p>
          <a:p>
            <a:pPr marL="0" indent="0">
              <a:buNone/>
            </a:pPr>
            <a:r>
              <a:rPr lang="en-US" sz="2400" dirty="0"/>
              <a:t>Build a computational graph.</a:t>
            </a:r>
          </a:p>
          <a:p>
            <a:pPr marL="0" indent="0">
              <a:buNone/>
            </a:pPr>
            <a:r>
              <a:rPr lang="en-US" sz="2400" dirty="0"/>
              <a:t>Run it.</a:t>
            </a:r>
          </a:p>
        </p:txBody>
      </p:sp>
      <p:sp>
        <p:nvSpPr>
          <p:cNvPr id="5" name="Introduction to tensor flow and Neural network">
            <a:extLst>
              <a:ext uri="{FF2B5EF4-FFF2-40B4-BE49-F238E27FC236}">
                <a16:creationId xmlns:a16="http://schemas.microsoft.com/office/drawing/2014/main" id="{C592EA51-BE48-4741-B561-D2D2B9594D53}"/>
              </a:ext>
            </a:extLst>
          </p:cNvPr>
          <p:cNvSpPr txBox="1">
            <a:spLocks noGrp="1"/>
          </p:cNvSpPr>
          <p:nvPr>
            <p:ph type="title"/>
          </p:nvPr>
        </p:nvSpPr>
        <p:spPr>
          <a:xfrm>
            <a:off x="930175" y="248046"/>
            <a:ext cx="10839650" cy="2108400"/>
          </a:xfrm>
          <a:prstGeom prst="rect">
            <a:avLst/>
          </a:prstGeom>
        </p:spPr>
        <p:txBody>
          <a:bodyPr/>
          <a:lstStyle>
            <a:lvl1pPr defTabSz="479226">
              <a:defRPr sz="6551"/>
            </a:lvl1pPr>
          </a:lstStyle>
          <a:p>
            <a:r>
              <a:rPr dirty="0"/>
              <a:t>Introduction to </a:t>
            </a:r>
            <a:r>
              <a:rPr lang="en-US" dirty="0" err="1"/>
              <a:t>T</a:t>
            </a:r>
            <a:r>
              <a:rPr dirty="0" err="1"/>
              <a:t>ensor</a:t>
            </a:r>
            <a:r>
              <a:rPr lang="en-US" dirty="0" err="1"/>
              <a:t>F</a:t>
            </a:r>
            <a:r>
              <a:rPr dirty="0" err="1"/>
              <a:t>low</a:t>
            </a:r>
            <a:endParaRPr dirty="0"/>
          </a:p>
        </p:txBody>
      </p:sp>
      <p:sp>
        <p:nvSpPr>
          <p:cNvPr id="6" name="TextBox 5">
            <a:extLst>
              <a:ext uri="{FF2B5EF4-FFF2-40B4-BE49-F238E27FC236}">
                <a16:creationId xmlns:a16="http://schemas.microsoft.com/office/drawing/2014/main" id="{659E5B21-0CD0-4F79-A72D-7B6CBFDF6DCC}"/>
              </a:ext>
            </a:extLst>
          </p:cNvPr>
          <p:cNvSpPr txBox="1"/>
          <p:nvPr/>
        </p:nvSpPr>
        <p:spPr>
          <a:xfrm>
            <a:off x="1384658" y="2528537"/>
            <a:ext cx="4088458" cy="1454404"/>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9609" tIns="49609" rIns="49609" bIns="49609" numCol="1" spcCol="38100" rtlCol="0" anchor="ctr">
            <a:spAutoFit/>
          </a:bodyPr>
          <a:lstStyle/>
          <a:p>
            <a:pPr marL="0" marR="0" indent="0" algn="l" defTabSz="570507" rtl="0" fontAlgn="auto" latinLnBrk="0" hangingPunct="0">
              <a:lnSpc>
                <a:spcPct val="100000"/>
              </a:lnSpc>
              <a:spcBef>
                <a:spcPts val="0"/>
              </a:spcBef>
              <a:spcAft>
                <a:spcPts val="0"/>
              </a:spcAft>
              <a:buClrTx/>
              <a:buSzTx/>
              <a:buFontTx/>
              <a:buNone/>
              <a:tabLst/>
            </a:pPr>
            <a:r>
              <a:rPr kumimoji="0" lang="en-US" sz="2200" b="0" i="0" u="none" strike="noStrike" cap="none" spc="0" normalizeH="0" baseline="0" dirty="0">
                <a:ln>
                  <a:noFill/>
                </a:ln>
                <a:solidFill>
                  <a:srgbClr val="000000"/>
                </a:solidFill>
                <a:effectLst/>
                <a:uFillTx/>
                <a:latin typeface="Helvetica Neue"/>
                <a:ea typeface="Helvetica Neue"/>
                <a:cs typeface="Helvetica Neue"/>
                <a:sym typeface="Helvetica Neue"/>
              </a:rPr>
              <a:t>What is </a:t>
            </a:r>
            <a:r>
              <a:rPr kumimoji="0" lang="en-US" sz="2200" b="0" i="0" u="none" strike="noStrike" cap="none" spc="0" normalizeH="0" baseline="0" dirty="0" err="1">
                <a:ln>
                  <a:noFill/>
                </a:ln>
                <a:solidFill>
                  <a:srgbClr val="000000"/>
                </a:solidFill>
                <a:effectLst/>
                <a:uFillTx/>
                <a:latin typeface="Helvetica Neue"/>
                <a:ea typeface="Helvetica Neue"/>
                <a:cs typeface="Helvetica Neue"/>
                <a:sym typeface="Helvetica Neue"/>
              </a:rPr>
              <a:t>TensorFlow</a:t>
            </a:r>
            <a:r>
              <a:rPr kumimoji="0" lang="en-US" sz="2200" b="0" i="0" u="none" strike="noStrike" cap="none" spc="0" normalizeH="0" baseline="0" dirty="0">
                <a:ln>
                  <a:noFill/>
                </a:ln>
                <a:solidFill>
                  <a:srgbClr val="000000"/>
                </a:solidFill>
                <a:effectLst/>
                <a:uFillTx/>
                <a:latin typeface="Helvetica Neue"/>
                <a:ea typeface="Helvetica Neue"/>
                <a:cs typeface="Helvetica Neue"/>
                <a:sym typeface="Helvetica Neue"/>
              </a:rPr>
              <a:t>?</a:t>
            </a:r>
          </a:p>
          <a:p>
            <a:pPr marL="0" marR="0" indent="0" algn="l" defTabSz="570507"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70507" rtl="0" fontAlgn="auto" latinLnBrk="0" hangingPunct="0">
              <a:lnSpc>
                <a:spcPct val="100000"/>
              </a:lnSpc>
              <a:spcBef>
                <a:spcPts val="0"/>
              </a:spcBef>
              <a:spcAft>
                <a:spcPts val="0"/>
              </a:spcAft>
              <a:buClrTx/>
              <a:buSzTx/>
              <a:buFontTx/>
              <a:buNone/>
              <a:tabLst/>
            </a:pPr>
            <a:r>
              <a:rPr lang="en-US" b="0" dirty="0"/>
              <a:t>An open source library.</a:t>
            </a:r>
          </a:p>
          <a:p>
            <a:pPr marL="0" marR="0" indent="0" algn="l" defTabSz="570507" rtl="0" fontAlgn="auto" latinLnBrk="0" hangingPunct="0">
              <a:lnSpc>
                <a:spcPct val="100000"/>
              </a:lnSpc>
              <a:spcBef>
                <a:spcPts val="0"/>
              </a:spcBef>
              <a:spcAft>
                <a:spcPts val="0"/>
              </a:spcAft>
              <a:buClrTx/>
              <a:buSzTx/>
              <a:buFontTx/>
              <a:buNone/>
              <a:tabLst/>
            </a:pPr>
            <a:r>
              <a:rPr kumimoji="0" lang="en-US" sz="2200" b="0" i="0" u="none" strike="noStrike" cap="none" spc="0" normalizeH="0" baseline="0" dirty="0">
                <a:ln>
                  <a:noFill/>
                </a:ln>
                <a:solidFill>
                  <a:srgbClr val="000000"/>
                </a:solidFill>
                <a:effectLst/>
                <a:uFillTx/>
                <a:latin typeface="Helvetica Neue"/>
                <a:ea typeface="Helvetica Neue"/>
                <a:cs typeface="Helvetica Neue"/>
                <a:sym typeface="Helvetica Neue"/>
              </a:rPr>
              <a:t>Often used in machine learning.</a:t>
            </a:r>
          </a:p>
        </p:txBody>
      </p:sp>
      <p:sp>
        <p:nvSpPr>
          <p:cNvPr id="2" name="Rectangle 1">
            <a:extLst>
              <a:ext uri="{FF2B5EF4-FFF2-40B4-BE49-F238E27FC236}">
                <a16:creationId xmlns:a16="http://schemas.microsoft.com/office/drawing/2014/main" id="{B00DB4AF-6077-4BAD-BB10-BB1E50164224}"/>
              </a:ext>
            </a:extLst>
          </p:cNvPr>
          <p:cNvSpPr/>
          <p:nvPr/>
        </p:nvSpPr>
        <p:spPr>
          <a:xfrm>
            <a:off x="7958909" y="8847892"/>
            <a:ext cx="4741091" cy="338554"/>
          </a:xfrm>
          <a:prstGeom prst="rect">
            <a:avLst/>
          </a:prstGeom>
        </p:spPr>
        <p:txBody>
          <a:bodyPr wrap="square">
            <a:spAutoFit/>
          </a:bodyPr>
          <a:lstStyle/>
          <a:p>
            <a:r>
              <a:rPr lang="en-US" sz="1600" b="0" dirty="0"/>
              <a:t>https://www.tensorflow.org/get_started/get_started</a:t>
            </a:r>
          </a:p>
        </p:txBody>
      </p:sp>
      <p:sp>
        <p:nvSpPr>
          <p:cNvPr id="12" name="Rectangle 11">
            <a:extLst>
              <a:ext uri="{FF2B5EF4-FFF2-40B4-BE49-F238E27FC236}">
                <a16:creationId xmlns:a16="http://schemas.microsoft.com/office/drawing/2014/main" id="{846C2D5B-EF1F-4920-B657-D9F21E915FCE}"/>
              </a:ext>
            </a:extLst>
          </p:cNvPr>
          <p:cNvSpPr/>
          <p:nvPr/>
        </p:nvSpPr>
        <p:spPr>
          <a:xfrm>
            <a:off x="5473116" y="9186446"/>
            <a:ext cx="7286356" cy="338554"/>
          </a:xfrm>
          <a:prstGeom prst="rect">
            <a:avLst/>
          </a:prstGeom>
        </p:spPr>
        <p:txBody>
          <a:bodyPr wrap="square">
            <a:spAutoFit/>
          </a:bodyPr>
          <a:lstStyle/>
          <a:p>
            <a:r>
              <a:rPr lang="en-US" sz="1600" b="0" dirty="0"/>
              <a:t>https://www.quora.com/What-is-max-pooling-in-convolutional-neural-networks</a:t>
            </a:r>
          </a:p>
        </p:txBody>
      </p:sp>
      <p:pic>
        <p:nvPicPr>
          <p:cNvPr id="14" name="Picture 13">
            <a:extLst>
              <a:ext uri="{FF2B5EF4-FFF2-40B4-BE49-F238E27FC236}">
                <a16:creationId xmlns:a16="http://schemas.microsoft.com/office/drawing/2014/main" id="{803585EC-96E8-4B7E-96C1-23F4FC29A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7142" y="3404848"/>
            <a:ext cx="2743200" cy="2286000"/>
          </a:xfrm>
          <a:prstGeom prst="rect">
            <a:avLst/>
          </a:prstGeom>
        </p:spPr>
      </p:pic>
      <p:sp>
        <p:nvSpPr>
          <p:cNvPr id="15" name="TextBox 14">
            <a:extLst>
              <a:ext uri="{FF2B5EF4-FFF2-40B4-BE49-F238E27FC236}">
                <a16:creationId xmlns:a16="http://schemas.microsoft.com/office/drawing/2014/main" id="{FF4A4DCA-EFD8-4926-8FE1-7823F7E81CC2}"/>
              </a:ext>
            </a:extLst>
          </p:cNvPr>
          <p:cNvSpPr txBox="1"/>
          <p:nvPr/>
        </p:nvSpPr>
        <p:spPr>
          <a:xfrm>
            <a:off x="7636884" y="5810031"/>
            <a:ext cx="1983715" cy="43874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9609" tIns="49609" rIns="49609" bIns="49609" numCol="1" spcCol="38100" rtlCol="0" anchor="ctr">
            <a:spAutoFit/>
          </a:bodyPr>
          <a:lstStyle/>
          <a:p>
            <a:pPr marL="0" marR="0" indent="0" algn="ctr" defTabSz="570507" rtl="0" fontAlgn="auto" latinLnBrk="0" hangingPunct="0">
              <a:lnSpc>
                <a:spcPct val="100000"/>
              </a:lnSpc>
              <a:spcBef>
                <a:spcPts val="0"/>
              </a:spcBef>
              <a:spcAft>
                <a:spcPts val="0"/>
              </a:spcAft>
              <a:buClrTx/>
              <a:buSzTx/>
              <a:buFontTx/>
              <a:buNone/>
              <a:tabLst/>
            </a:pPr>
            <a:r>
              <a:rPr kumimoji="0" lang="en-US" sz="2200" b="0" i="0" u="none" strike="noStrike" cap="none" spc="0" normalizeH="0" baseline="0" dirty="0">
                <a:ln>
                  <a:noFill/>
                </a:ln>
                <a:solidFill>
                  <a:srgbClr val="000000"/>
                </a:solidFill>
                <a:effectLst/>
                <a:uFillTx/>
                <a:latin typeface="Helvetica Neue"/>
                <a:ea typeface="Helvetica Neue"/>
                <a:cs typeface="Helvetica Neue"/>
                <a:sym typeface="Helvetica Neue"/>
              </a:rPr>
              <a:t>A simple graph</a:t>
            </a:r>
          </a:p>
        </p:txBody>
      </p:sp>
    </p:spTree>
    <p:extLst>
      <p:ext uri="{BB962C8B-B14F-4D97-AF65-F5344CB8AC3E}">
        <p14:creationId xmlns:p14="http://schemas.microsoft.com/office/powerpoint/2010/main" val="224183522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mythology"/>
          <p:cNvSpPr txBox="1">
            <a:spLocks noGrp="1"/>
          </p:cNvSpPr>
          <p:nvPr>
            <p:ph type="title"/>
          </p:nvPr>
        </p:nvSpPr>
        <p:spPr>
          <a:xfrm>
            <a:off x="930175" y="248046"/>
            <a:ext cx="10839650" cy="2108400"/>
          </a:xfrm>
          <a:prstGeom prst="rect">
            <a:avLst/>
          </a:prstGeom>
        </p:spPr>
        <p:txBody>
          <a:bodyPr/>
          <a:lstStyle/>
          <a:p>
            <a:r>
              <a:rPr lang="en-US" dirty="0"/>
              <a:t>Neural Network</a:t>
            </a:r>
            <a:endParaRPr dirty="0"/>
          </a:p>
        </p:txBody>
      </p:sp>
      <p:sp>
        <p:nvSpPr>
          <p:cNvPr id="137" name="draw schematic view"/>
          <p:cNvSpPr txBox="1"/>
          <p:nvPr/>
        </p:nvSpPr>
        <p:spPr>
          <a:xfrm>
            <a:off x="1959304" y="2137075"/>
            <a:ext cx="2203327" cy="438741"/>
          </a:xfrm>
          <a:prstGeom prst="rect">
            <a:avLst/>
          </a:prstGeom>
          <a:ln w="3175">
            <a:miter lim="400000"/>
          </a:ln>
          <a:extLst>
            <a:ext uri="{C572A759-6A51-4108-AA02-DFA0A04FC94B}">
              <ma14:wrappingTextBoxFlag xmlns="" xmlns:ma14="http://schemas.microsoft.com/office/mac/drawingml/2011/main" val="1"/>
            </a:ext>
          </a:extLst>
        </p:spPr>
        <p:txBody>
          <a:bodyPr wrap="none" lIns="49609" tIns="49609" rIns="49609" bIns="49609" anchor="ctr">
            <a:spAutoFit/>
          </a:bodyPr>
          <a:lstStyle/>
          <a:p>
            <a:r>
              <a:rPr lang="en-US" dirty="0"/>
              <a:t>S</a:t>
            </a:r>
            <a:r>
              <a:rPr dirty="0"/>
              <a:t>chematic view</a:t>
            </a:r>
          </a:p>
        </p:txBody>
      </p:sp>
      <mc:AlternateContent xmlns:mc="http://schemas.openxmlformats.org/markup-compatibility/2006" xmlns:a14="http://schemas.microsoft.com/office/drawing/2010/main">
        <mc:Choice Requires="a14">
          <p:sp>
            <p:nvSpPr>
              <p:cNvPr id="138" name="input data"/>
              <p:cNvSpPr txBox="1"/>
              <p:nvPr/>
            </p:nvSpPr>
            <p:spPr>
              <a:xfrm>
                <a:off x="7944928" y="2560571"/>
                <a:ext cx="3586719" cy="1115850"/>
              </a:xfrm>
              <a:prstGeom prst="rect">
                <a:avLst/>
              </a:prstGeom>
              <a:ln w="3175">
                <a:miter lim="400000"/>
              </a:ln>
              <a:extLst>
                <a:ext uri="{C572A759-6A51-4108-AA02-DFA0A04FC94B}">
                  <ma14:wrappingTextBoxFlag xmlns="" xmlns:ma14="http://schemas.microsoft.com/office/mac/drawingml/2011/main" val="1"/>
                </a:ext>
              </a:extLst>
            </p:spPr>
            <p:txBody>
              <a:bodyPr wrap="none" lIns="49609" tIns="49609" rIns="49609" bIns="49609" anchor="ctr">
                <a:spAutoFit/>
              </a:bodyPr>
              <a:lstStyle/>
              <a:p>
                <a:pPr algn="l"/>
                <a:r>
                  <a:rPr lang="en-US" dirty="0"/>
                  <a:t>input data:</a:t>
                </a:r>
              </a:p>
              <a:p>
                <a:pPr algn="l"/>
                <a:r>
                  <a:rPr lang="en-US" dirty="0"/>
                  <a:t>8575  </a:t>
                </a:r>
                <a14:m>
                  <m:oMath xmlns:m="http://schemas.openxmlformats.org/officeDocument/2006/math">
                    <m:r>
                      <a:rPr lang="en-US" b="1" i="1" smtClean="0">
                        <a:latin typeface="Cambria Math" panose="02040503050406030204" pitchFamily="18" charset="0"/>
                      </a:rPr>
                      <m:t>𝟐𝟎𝟏</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𝟑</m:t>
                    </m:r>
                  </m:oMath>
                </a14:m>
                <a:r>
                  <a:rPr lang="en-US" dirty="0"/>
                  <a:t> matrices</a:t>
                </a:r>
              </a:p>
              <a:p>
                <a:pPr algn="l"/>
                <a:r>
                  <a:rPr lang="en-US" dirty="0"/>
                  <a:t>Three different spectrums</a:t>
                </a:r>
              </a:p>
            </p:txBody>
          </p:sp>
        </mc:Choice>
        <mc:Fallback xmlns="">
          <p:sp>
            <p:nvSpPr>
              <p:cNvPr id="138" name="input data"/>
              <p:cNvSpPr txBox="1">
                <a:spLocks noRot="1" noChangeAspect="1" noMove="1" noResize="1" noEditPoints="1" noAdjustHandles="1" noChangeArrowheads="1" noChangeShapeType="1" noTextEdit="1"/>
              </p:cNvSpPr>
              <p:nvPr/>
            </p:nvSpPr>
            <p:spPr>
              <a:xfrm>
                <a:off x="7944928" y="2560571"/>
                <a:ext cx="3586719" cy="1115850"/>
              </a:xfrm>
              <a:prstGeom prst="rect">
                <a:avLst/>
              </a:prstGeom>
              <a:blipFill>
                <a:blip r:embed="rId3"/>
                <a:stretch>
                  <a:fillRect l="-3396" t="-2186" r="-2037" b="-10929"/>
                </a:stretch>
              </a:blipFill>
              <a:ln w="3175">
                <a:miter lim="400000"/>
              </a:ln>
              <a:extLst>
                <a:ext uri="{C572A759-6A51-4108-AA02-DFA0A04FC94B}">
                  <ma14:wrappingTextBoxFlag xmlns:ma14="http://schemas.microsoft.com/office/mac/drawingml/2011/main" xmlns="" val="1"/>
                </a:ext>
              </a:extLst>
            </p:spPr>
            <p:txBody>
              <a:bodyPr/>
              <a:lstStyle/>
              <a:p>
                <a:r>
                  <a:rPr lang="en-US">
                    <a:noFill/>
                  </a:rPr>
                  <a:t> </a:t>
                </a:r>
              </a:p>
            </p:txBody>
          </p:sp>
        </mc:Fallback>
      </mc:AlternateContent>
      <p:sp>
        <p:nvSpPr>
          <p:cNvPr id="139" name="# train…"/>
          <p:cNvSpPr txBox="1"/>
          <p:nvPr/>
        </p:nvSpPr>
        <p:spPr>
          <a:xfrm>
            <a:off x="7944928" y="4723681"/>
            <a:ext cx="4286190" cy="776916"/>
          </a:xfrm>
          <a:prstGeom prst="rect">
            <a:avLst/>
          </a:prstGeom>
          <a:ln w="3175">
            <a:miter lim="400000"/>
          </a:ln>
          <a:extLst>
            <a:ext uri="{C572A759-6A51-4108-AA02-DFA0A04FC94B}">
              <ma14:wrappingTextBoxFlag xmlns="" xmlns:ma14="http://schemas.microsoft.com/office/mac/drawingml/2011/main" val="1"/>
            </a:ext>
          </a:extLst>
        </p:spPr>
        <p:txBody>
          <a:bodyPr wrap="square" lIns="49609" tIns="49609" rIns="49609" bIns="49609" anchor="ctr">
            <a:spAutoFit/>
          </a:bodyPr>
          <a:lstStyle/>
          <a:p>
            <a:pPr algn="l"/>
            <a:r>
              <a:rPr lang="en-US" dirty="0"/>
              <a:t>T</a:t>
            </a:r>
            <a:r>
              <a:rPr dirty="0"/>
              <a:t>rain</a:t>
            </a:r>
            <a:r>
              <a:rPr lang="en-US" dirty="0"/>
              <a:t> set: 7000</a:t>
            </a:r>
            <a:r>
              <a:rPr dirty="0"/>
              <a:t> </a:t>
            </a:r>
          </a:p>
          <a:p>
            <a:pPr algn="l"/>
            <a:r>
              <a:rPr lang="en-US" dirty="0"/>
              <a:t>T</a:t>
            </a:r>
            <a:r>
              <a:rPr dirty="0"/>
              <a:t>est</a:t>
            </a:r>
            <a:r>
              <a:rPr lang="en-US" dirty="0"/>
              <a:t> </a:t>
            </a:r>
            <a:r>
              <a:rPr lang="en-US" altLang="zh-CN" dirty="0"/>
              <a:t>set</a:t>
            </a:r>
            <a:r>
              <a:rPr lang="en-US" dirty="0"/>
              <a:t>: 1575</a:t>
            </a:r>
            <a:endParaRPr dirty="0"/>
          </a:p>
        </p:txBody>
      </p:sp>
      <p:sp>
        <p:nvSpPr>
          <p:cNvPr id="2" name="TextBox 1">
            <a:extLst>
              <a:ext uri="{FF2B5EF4-FFF2-40B4-BE49-F238E27FC236}">
                <a16:creationId xmlns:a16="http://schemas.microsoft.com/office/drawing/2014/main" id="{733F9824-5566-4824-9BBF-E995D1F614CB}"/>
              </a:ext>
            </a:extLst>
          </p:cNvPr>
          <p:cNvSpPr txBox="1"/>
          <p:nvPr/>
        </p:nvSpPr>
        <p:spPr>
          <a:xfrm>
            <a:off x="7944928" y="3676421"/>
            <a:ext cx="3506569" cy="111585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9609" tIns="49609" rIns="49609" bIns="49609" numCol="1" spcCol="38100" rtlCol="0" anchor="ctr">
            <a:spAutoFit/>
          </a:bodyPr>
          <a:lstStyle/>
          <a:p>
            <a:pPr marL="0" marR="0" indent="0" algn="l" defTabSz="570507" rtl="0" fontAlgn="auto" latinLnBrk="0" hangingPunct="0">
              <a:lnSpc>
                <a:spcPct val="100000"/>
              </a:lnSpc>
              <a:spcBef>
                <a:spcPts val="0"/>
              </a:spcBef>
              <a:spcAft>
                <a:spcPts val="0"/>
              </a:spcAft>
              <a:buClrTx/>
              <a:buSzTx/>
              <a:buFontTx/>
              <a:buNone/>
              <a:tabLst/>
            </a:pPr>
            <a:r>
              <a:rPr lang="en-US" dirty="0"/>
              <a:t>Output:</a:t>
            </a:r>
          </a:p>
          <a:p>
            <a:pPr marL="0" marR="0" indent="0" algn="l" defTabSz="570507" rtl="0" fontAlgn="auto" latinLnBrk="0" hangingPunct="0">
              <a:lnSpc>
                <a:spcPct val="100000"/>
              </a:lnSpc>
              <a:spcBef>
                <a:spcPts val="0"/>
              </a:spcBef>
              <a:spcAft>
                <a:spcPts val="0"/>
              </a:spcAft>
              <a:buClrTx/>
              <a:buSzTx/>
              <a:buFontTx/>
              <a:buNone/>
              <a:tabLst/>
            </a:pPr>
            <a:r>
              <a:rPr kumimoji="0" lang="en-US" sz="2200" b="1" i="0" u="none" strike="noStrike" cap="none" spc="0" normalizeH="0" baseline="0" dirty="0">
                <a:ln>
                  <a:noFill/>
                </a:ln>
                <a:solidFill>
                  <a:srgbClr val="000000"/>
                </a:solidFill>
                <a:effectLst/>
                <a:uFillTx/>
                <a:latin typeface="Helvetica Neue"/>
                <a:ea typeface="Helvetica Neue"/>
                <a:cs typeface="Helvetica Neue"/>
                <a:sym typeface="Helvetica Neue"/>
              </a:rPr>
              <a:t>5 parameters of</a:t>
            </a:r>
            <a:r>
              <a:rPr lang="en-US" dirty="0"/>
              <a:t> structure</a:t>
            </a:r>
          </a:p>
          <a:p>
            <a:pPr marL="0" marR="0" indent="0" algn="l" defTabSz="570507" rtl="0" fontAlgn="auto" latinLnBrk="0" hangingPunct="0">
              <a:lnSpc>
                <a:spcPct val="100000"/>
              </a:lnSpc>
              <a:spcBef>
                <a:spcPts val="0"/>
              </a:spcBef>
              <a:spcAft>
                <a:spcPts val="0"/>
              </a:spcAft>
              <a:buClrTx/>
              <a:buSzTx/>
              <a:buFontTx/>
              <a:buNone/>
              <a:tabLst/>
            </a:pPr>
            <a:r>
              <a:rPr kumimoji="0" lang="en-US" sz="2200" b="1" i="0" u="none" strike="noStrike" cap="none" spc="0" normalizeH="0" baseline="0" dirty="0">
                <a:ln>
                  <a:noFill/>
                </a:ln>
                <a:solidFill>
                  <a:srgbClr val="000000"/>
                </a:solidFill>
                <a:effectLst/>
                <a:uFillTx/>
                <a:latin typeface="Helvetica Neue"/>
                <a:ea typeface="Helvetica Neue"/>
                <a:cs typeface="Helvetica Neue"/>
                <a:sym typeface="Helvetica Neue"/>
              </a:rPr>
              <a:t>L1, L2, T1, T2, alpha</a:t>
            </a:r>
          </a:p>
        </p:txBody>
      </p:sp>
      <p:sp>
        <p:nvSpPr>
          <p:cNvPr id="3" name="Rectangle 2">
            <a:extLst>
              <a:ext uri="{FF2B5EF4-FFF2-40B4-BE49-F238E27FC236}">
                <a16:creationId xmlns:a16="http://schemas.microsoft.com/office/drawing/2014/main" id="{615ABDDB-DE52-447E-8B9C-B4AE8E742639}"/>
              </a:ext>
            </a:extLst>
          </p:cNvPr>
          <p:cNvSpPr/>
          <p:nvPr/>
        </p:nvSpPr>
        <p:spPr>
          <a:xfrm>
            <a:off x="1888376" y="9186446"/>
            <a:ext cx="10881360" cy="338554"/>
          </a:xfrm>
          <a:prstGeom prst="rect">
            <a:avLst/>
          </a:prstGeom>
        </p:spPr>
        <p:txBody>
          <a:bodyPr wrap="square">
            <a:spAutoFit/>
          </a:bodyPr>
          <a:lstStyle/>
          <a:p>
            <a:r>
              <a:rPr lang="en-US" sz="1600" b="0" dirty="0">
                <a:latin typeface="Times New Roman" panose="02020603050405020304" pitchFamily="18" charset="0"/>
                <a:ea typeface="Calibri" panose="020F0502020204030204" pitchFamily="34" charset="0"/>
              </a:rPr>
              <a:t>Y. Shen </a:t>
            </a:r>
            <a:r>
              <a:rPr lang="en-US" sz="1600" b="0" i="1" dirty="0">
                <a:latin typeface="Times New Roman" panose="02020603050405020304" pitchFamily="18" charset="0"/>
                <a:ea typeface="Calibri" panose="020F0502020204030204" pitchFamily="34" charset="0"/>
              </a:rPr>
              <a:t>et al.</a:t>
            </a:r>
            <a:r>
              <a:rPr lang="en-US" sz="1600" b="0" dirty="0">
                <a:latin typeface="Times New Roman" panose="02020603050405020304" pitchFamily="18" charset="0"/>
                <a:ea typeface="Calibri" panose="020F0502020204030204" pitchFamily="34" charset="0"/>
              </a:rPr>
              <a:t>, “Deep learning with coherent nanophotonic circuits,” </a:t>
            </a:r>
            <a:r>
              <a:rPr lang="en-US" sz="1600" b="0" i="1" dirty="0">
                <a:latin typeface="Times New Roman" panose="02020603050405020304" pitchFamily="18" charset="0"/>
                <a:ea typeface="Calibri" panose="020F0502020204030204" pitchFamily="34" charset="0"/>
              </a:rPr>
              <a:t>Nat. Photonics</a:t>
            </a:r>
            <a:r>
              <a:rPr lang="en-US" sz="1600" b="0" dirty="0">
                <a:latin typeface="Times New Roman" panose="02020603050405020304" pitchFamily="18" charset="0"/>
                <a:ea typeface="Calibri" panose="020F0502020204030204" pitchFamily="34" charset="0"/>
              </a:rPr>
              <a:t>, vol. 11, no. 7, p. nphoton.2017.93, Jun. 2017</a:t>
            </a:r>
            <a:endParaRPr lang="en-US" sz="1600" b="0" dirty="0"/>
          </a:p>
        </p:txBody>
      </p:sp>
      <p:pic>
        <p:nvPicPr>
          <p:cNvPr id="5" name="Picture 4">
            <a:extLst>
              <a:ext uri="{FF2B5EF4-FFF2-40B4-BE49-F238E27FC236}">
                <a16:creationId xmlns:a16="http://schemas.microsoft.com/office/drawing/2014/main" id="{B163274F-4E60-4ABF-8530-CD93D6C882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5429" y="2721062"/>
            <a:ext cx="4787129" cy="5535417"/>
          </a:xfrm>
          <a:prstGeom prst="rect">
            <a:avLst/>
          </a:prstGeom>
        </p:spPr>
      </p:pic>
      <p:sp>
        <p:nvSpPr>
          <p:cNvPr id="16" name="TextBox 15">
            <a:extLst>
              <a:ext uri="{FF2B5EF4-FFF2-40B4-BE49-F238E27FC236}">
                <a16:creationId xmlns:a16="http://schemas.microsoft.com/office/drawing/2014/main" id="{02BCE0F9-F089-40C7-B4AE-8DB2AA84D1FD}"/>
              </a:ext>
            </a:extLst>
          </p:cNvPr>
          <p:cNvSpPr txBox="1"/>
          <p:nvPr/>
        </p:nvSpPr>
        <p:spPr>
          <a:xfrm>
            <a:off x="7479822" y="7479184"/>
            <a:ext cx="5220178" cy="77729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9609" tIns="49609" rIns="49609" bIns="49609" numCol="1" spcCol="38100" rtlCol="0" anchor="ctr">
            <a:spAutoFit/>
          </a:bodyPr>
          <a:lstStyle/>
          <a:p>
            <a:pPr marL="0" marR="0" indent="0" algn="l" defTabSz="570507" rtl="0" fontAlgn="auto" latinLnBrk="0" hangingPunct="0">
              <a:lnSpc>
                <a:spcPct val="100000"/>
              </a:lnSpc>
              <a:spcBef>
                <a:spcPts val="0"/>
              </a:spcBef>
              <a:spcAft>
                <a:spcPts val="0"/>
              </a:spcAft>
              <a:buClrTx/>
              <a:buSzTx/>
              <a:buFontTx/>
              <a:buNone/>
              <a:tabLst/>
            </a:pPr>
            <a:r>
              <a:rPr kumimoji="0" lang="en-US" sz="2200" b="1" i="0" u="none" strike="noStrike" cap="none" spc="0" normalizeH="0" baseline="0" dirty="0">
                <a:ln>
                  <a:noFill/>
                </a:ln>
                <a:solidFill>
                  <a:srgbClr val="000000"/>
                </a:solidFill>
                <a:effectLst/>
                <a:uFillTx/>
                <a:latin typeface="Helvetica Neue"/>
                <a:ea typeface="Helvetica Neue"/>
                <a:cs typeface="Helvetica Neue"/>
                <a:sym typeface="Helvetica Neue"/>
              </a:rPr>
              <a:t>Pooling layer: </a:t>
            </a:r>
          </a:p>
          <a:p>
            <a:pPr marL="0" marR="0" indent="0" algn="l" defTabSz="570507" rtl="0" fontAlgn="auto" latinLnBrk="0" hangingPunct="0">
              <a:lnSpc>
                <a:spcPct val="100000"/>
              </a:lnSpc>
              <a:spcBef>
                <a:spcPts val="0"/>
              </a:spcBef>
              <a:spcAft>
                <a:spcPts val="0"/>
              </a:spcAft>
              <a:buClrTx/>
              <a:buSzTx/>
              <a:buFontTx/>
              <a:buNone/>
              <a:tabLst/>
            </a:pPr>
            <a:r>
              <a:rPr kumimoji="0" lang="en-US" sz="2200" b="0" i="0" u="none" strike="noStrike" cap="none" spc="0" normalizeH="0" baseline="0" dirty="0">
                <a:ln>
                  <a:noFill/>
                </a:ln>
                <a:solidFill>
                  <a:srgbClr val="000000"/>
                </a:solidFill>
                <a:effectLst/>
                <a:uFillTx/>
                <a:latin typeface="Helvetica Neue"/>
                <a:ea typeface="Helvetica Neue"/>
                <a:cs typeface="Helvetica Neue"/>
                <a:sym typeface="Helvetica Neue"/>
              </a:rPr>
              <a:t>reduce the No. of parameters,</a:t>
            </a:r>
            <a:r>
              <a:rPr lang="en-US" b="0" dirty="0"/>
              <a:t> invariance</a:t>
            </a:r>
            <a:endParaRPr kumimoji="0" lang="en-US" sz="22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7" name="TextBox 16">
            <a:extLst>
              <a:ext uri="{FF2B5EF4-FFF2-40B4-BE49-F238E27FC236}">
                <a16:creationId xmlns:a16="http://schemas.microsoft.com/office/drawing/2014/main" id="{6C6CE70E-75C1-44DB-AF9A-F739F9ABFA2B}"/>
              </a:ext>
            </a:extLst>
          </p:cNvPr>
          <p:cNvSpPr txBox="1"/>
          <p:nvPr/>
        </p:nvSpPr>
        <p:spPr>
          <a:xfrm>
            <a:off x="7479822" y="6547857"/>
            <a:ext cx="5002171" cy="77729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9609" tIns="49609" rIns="49609" bIns="49609" numCol="1" spcCol="38100" rtlCol="0" anchor="ctr">
            <a:spAutoFit/>
          </a:bodyPr>
          <a:lstStyle/>
          <a:p>
            <a:pPr algn="l"/>
            <a:r>
              <a:rPr lang="en-US" altLang="zh-CN" dirty="0"/>
              <a:t>Convolutional layer: </a:t>
            </a:r>
          </a:p>
          <a:p>
            <a:pPr algn="l"/>
            <a:r>
              <a:rPr lang="en-US" altLang="zh-CN" b="0" dirty="0"/>
              <a:t>extract features</a:t>
            </a:r>
            <a:endParaRPr lang="en-US" b="0" dirty="0"/>
          </a:p>
        </p:txBody>
      </p:sp>
      <p:sp>
        <p:nvSpPr>
          <p:cNvPr id="18" name="TextBox 17">
            <a:extLst>
              <a:ext uri="{FF2B5EF4-FFF2-40B4-BE49-F238E27FC236}">
                <a16:creationId xmlns:a16="http://schemas.microsoft.com/office/drawing/2014/main" id="{B9B7DB98-5F84-479D-A752-C94912C34DAD}"/>
              </a:ext>
            </a:extLst>
          </p:cNvPr>
          <p:cNvSpPr txBox="1"/>
          <p:nvPr/>
        </p:nvSpPr>
        <p:spPr>
          <a:xfrm>
            <a:off x="8788876" y="5800855"/>
            <a:ext cx="1969289" cy="43874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9609" tIns="49609" rIns="49609" bIns="49609" numCol="1" spcCol="38100" rtlCol="0" anchor="ctr">
            <a:spAutoFit/>
          </a:bodyPr>
          <a:lstStyle/>
          <a:p>
            <a:pPr marL="0" marR="0" indent="0" algn="ctr" defTabSz="570507" rtl="0" fontAlgn="auto" latinLnBrk="0" hangingPunct="0">
              <a:lnSpc>
                <a:spcPct val="100000"/>
              </a:lnSpc>
              <a:spcBef>
                <a:spcPts val="0"/>
              </a:spcBef>
              <a:spcAft>
                <a:spcPts val="0"/>
              </a:spcAft>
              <a:buClrTx/>
              <a:buSzTx/>
              <a:buFontTx/>
              <a:buNone/>
              <a:tabLst/>
            </a:pPr>
            <a:r>
              <a:rPr kumimoji="0" lang="en-US" sz="2200" b="1" i="0" u="none" strike="noStrike" cap="none" spc="0" normalizeH="0" baseline="0" dirty="0">
                <a:ln>
                  <a:noFill/>
                </a:ln>
                <a:solidFill>
                  <a:srgbClr val="000000"/>
                </a:solidFill>
                <a:effectLst/>
                <a:uFillTx/>
                <a:latin typeface="Helvetica Neue"/>
                <a:ea typeface="Helvetica Neue"/>
                <a:cs typeface="Helvetica Neue"/>
                <a:sym typeface="Helvetica Neue"/>
              </a:rPr>
              <a:t>Typical layers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mythology 2"/>
          <p:cNvSpPr txBox="1">
            <a:spLocks noGrp="1"/>
          </p:cNvSpPr>
          <p:nvPr>
            <p:ph type="title"/>
          </p:nvPr>
        </p:nvSpPr>
        <p:spPr>
          <a:prstGeom prst="rect">
            <a:avLst/>
          </a:prstGeom>
        </p:spPr>
        <p:txBody>
          <a:bodyPr/>
          <a:lstStyle/>
          <a:p>
            <a:r>
              <a:rPr lang="en-US" dirty="0"/>
              <a:t>Neural Network</a:t>
            </a:r>
            <a:endParaRPr dirty="0"/>
          </a:p>
        </p:txBody>
      </p:sp>
      <p:sp>
        <p:nvSpPr>
          <p:cNvPr id="143" name="Relu?"/>
          <p:cNvSpPr txBox="1"/>
          <p:nvPr/>
        </p:nvSpPr>
        <p:spPr>
          <a:xfrm>
            <a:off x="5852108" y="5044630"/>
            <a:ext cx="100251" cy="1300516"/>
          </a:xfrm>
          <a:prstGeom prst="rect">
            <a:avLst/>
          </a:prstGeom>
          <a:ln w="3175">
            <a:miter lim="400000"/>
          </a:ln>
          <a:extLst>
            <a:ext uri="{C572A759-6A51-4108-AA02-DFA0A04FC94B}">
              <ma14:wrappingTextBoxFlag xmlns="" xmlns:ma14="http://schemas.microsoft.com/office/mac/drawingml/2011/main" val="1"/>
            </a:ext>
          </a:extLst>
        </p:spPr>
        <p:txBody>
          <a:bodyPr wrap="none" lIns="49609" tIns="49609" rIns="49609" bIns="49609" anchor="ctr">
            <a:spAutoFit/>
          </a:bodyPr>
          <a:lstStyle>
            <a:lvl1pPr>
              <a:defRPr sz="7800" b="0">
                <a:latin typeface="+mn-lt"/>
                <a:ea typeface="+mn-ea"/>
                <a:cs typeface="+mn-cs"/>
                <a:sym typeface="Helvetica Neue Medium"/>
              </a:defRPr>
            </a:lvl1pPr>
          </a:lstStyle>
          <a:p>
            <a:endParaRPr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C4776D3-2424-4AE2-9FE2-9D97AD459052}"/>
                  </a:ext>
                </a:extLst>
              </p:cNvPr>
              <p:cNvSpPr txBox="1"/>
              <p:nvPr/>
            </p:nvSpPr>
            <p:spPr>
              <a:xfrm>
                <a:off x="1636863" y="2356446"/>
                <a:ext cx="8530739" cy="179295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9609" tIns="49609" rIns="49609" bIns="49609" numCol="1" spcCol="38100" rtlCol="0" anchor="ctr">
                <a:spAutoFit/>
              </a:bodyPr>
              <a:lstStyle/>
              <a:p>
                <a:pPr algn="l"/>
                <a:r>
                  <a:rPr kumimoji="0" lang="en-US" sz="2200" b="1" i="0" u="none" strike="noStrike" cap="none" spc="0" normalizeH="0" baseline="0" dirty="0">
                    <a:ln>
                      <a:noFill/>
                    </a:ln>
                    <a:solidFill>
                      <a:srgbClr val="000000"/>
                    </a:solidFill>
                    <a:effectLst/>
                    <a:uFillTx/>
                    <a:latin typeface="Helvetica Neue"/>
                    <a:ea typeface="Helvetica Neue"/>
                    <a:cs typeface="Helvetica Neue"/>
                    <a:sym typeface="Helvetica Neue"/>
                  </a:rPr>
                  <a:t>Activate function: </a:t>
                </a:r>
                <a:r>
                  <a:rPr kumimoji="0" lang="en-US" sz="2200" b="1" i="0" u="none" strike="noStrike" cap="none" spc="0" normalizeH="0" baseline="0" dirty="0" err="1">
                    <a:ln>
                      <a:noFill/>
                    </a:ln>
                    <a:solidFill>
                      <a:srgbClr val="000000"/>
                    </a:solidFill>
                    <a:effectLst/>
                    <a:uFillTx/>
                    <a:latin typeface="Helvetica Neue"/>
                    <a:ea typeface="Helvetica Neue"/>
                    <a:cs typeface="Helvetica Neue"/>
                    <a:sym typeface="Helvetica Neue"/>
                  </a:rPr>
                  <a:t>ReLu</a:t>
                </a:r>
                <a:r>
                  <a:rPr lang="en-US" dirty="0"/>
                  <a:t>(Rectified Linear Unit)</a:t>
                </a:r>
                <a:endParaRPr kumimoji="0" lang="en-US" sz="2200" b="1" i="0" u="none" strike="noStrike" cap="none" spc="0" normalizeH="0" baseline="0" dirty="0">
                  <a:ln>
                    <a:noFill/>
                  </a:ln>
                  <a:solidFill>
                    <a:srgbClr val="000000"/>
                  </a:solidFill>
                  <a:effectLst/>
                  <a:uFillTx/>
                  <a:latin typeface="Helvetica Neue"/>
                  <a:ea typeface="Helvetica Neue"/>
                  <a:cs typeface="Helvetica Neue"/>
                  <a:sym typeface="Helvetica Neue"/>
                </a:endParaRPr>
              </a:p>
              <a:p>
                <a:pPr marL="0" marR="0" indent="0" algn="l" defTabSz="570507" rtl="0" fontAlgn="auto" latinLnBrk="0" hangingPunct="0">
                  <a:lnSpc>
                    <a:spcPct val="100000"/>
                  </a:lnSpc>
                  <a:spcBef>
                    <a:spcPts val="0"/>
                  </a:spcBef>
                  <a:spcAft>
                    <a:spcPts val="0"/>
                  </a:spcAft>
                  <a:buClrTx/>
                  <a:buSzTx/>
                  <a:buFontTx/>
                  <a:buNone/>
                  <a:tabLst/>
                </a:pPr>
                <a:r>
                  <a:rPr lang="en-US" b="0" dirty="0"/>
                  <a:t>Formula: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⁡(0,</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b="0" dirty="0"/>
              </a:p>
              <a:p>
                <a:pPr marL="0" marR="0" indent="0" algn="l" defTabSz="570507" rtl="0" fontAlgn="auto" latinLnBrk="0" hangingPunct="0">
                  <a:lnSpc>
                    <a:spcPct val="100000"/>
                  </a:lnSpc>
                  <a:spcBef>
                    <a:spcPts val="0"/>
                  </a:spcBef>
                  <a:spcAft>
                    <a:spcPts val="0"/>
                  </a:spcAft>
                  <a:buClrTx/>
                  <a:buSzTx/>
                  <a:buFontTx/>
                  <a:buNone/>
                  <a:tabLst/>
                </a:pPr>
                <a:r>
                  <a:rPr lang="en-US" b="0" dirty="0"/>
                  <a:t>Advantages:</a:t>
                </a:r>
              </a:p>
              <a:p>
                <a:pPr marL="342900" indent="-342900" algn="l">
                  <a:buFont typeface="Arial" panose="020B0604020202020204" pitchFamily="34" charset="0"/>
                  <a:buChar char="•"/>
                </a:pPr>
                <a:r>
                  <a:rPr lang="en-US" b="0" dirty="0"/>
                  <a:t>Efficient gradient propagation</a:t>
                </a:r>
              </a:p>
              <a:p>
                <a:pPr marL="342900" indent="-342900" algn="l">
                  <a:buFont typeface="Arial" panose="020B0604020202020204" pitchFamily="34" charset="0"/>
                  <a:buChar char="•"/>
                </a:pPr>
                <a:r>
                  <a:rPr lang="en-US" b="0" dirty="0"/>
                  <a:t>Efficient computation</a:t>
                </a:r>
              </a:p>
            </p:txBody>
          </p:sp>
        </mc:Choice>
        <mc:Fallback xmlns="">
          <p:sp>
            <p:nvSpPr>
              <p:cNvPr id="2" name="TextBox 1">
                <a:extLst>
                  <a:ext uri="{FF2B5EF4-FFF2-40B4-BE49-F238E27FC236}">
                    <a16:creationId xmlns:a16="http://schemas.microsoft.com/office/drawing/2014/main" id="{DC4776D3-2424-4AE2-9FE2-9D97AD459052}"/>
                  </a:ext>
                </a:extLst>
              </p:cNvPr>
              <p:cNvSpPr txBox="1">
                <a:spLocks noRot="1" noChangeAspect="1" noMove="1" noResize="1" noEditPoints="1" noAdjustHandles="1" noChangeArrowheads="1" noChangeShapeType="1" noTextEdit="1"/>
              </p:cNvSpPr>
              <p:nvPr/>
            </p:nvSpPr>
            <p:spPr>
              <a:xfrm>
                <a:off x="1636863" y="2356446"/>
                <a:ext cx="8530739" cy="1792958"/>
              </a:xfrm>
              <a:prstGeom prst="rect">
                <a:avLst/>
              </a:prstGeom>
              <a:blipFill>
                <a:blip r:embed="rId3"/>
                <a:stretch>
                  <a:fillRect l="-1430" t="-1361" b="-6463"/>
                </a:stretch>
              </a:blipFill>
              <a:ln w="3175" cap="flat">
                <a:noFill/>
                <a:miter lim="400000"/>
              </a:ln>
              <a:effectLst/>
            </p:spPr>
            <p:txBody>
              <a:bodyPr/>
              <a:lstStyle/>
              <a:p>
                <a:r>
                  <a:rPr lang="en-US">
                    <a:noFill/>
                  </a:rPr>
                  <a:t> </a:t>
                </a:r>
              </a:p>
            </p:txBody>
          </p:sp>
        </mc:Fallback>
      </mc:AlternateContent>
      <p:pic>
        <p:nvPicPr>
          <p:cNvPr id="6" name="Picture 5">
            <a:extLst>
              <a:ext uri="{FF2B5EF4-FFF2-40B4-BE49-F238E27FC236}">
                <a16:creationId xmlns:a16="http://schemas.microsoft.com/office/drawing/2014/main" id="{286CCDC9-EF5B-43D6-B2A4-289DE23B9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1241" y="4557969"/>
            <a:ext cx="4146295" cy="479382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24DC34-44F1-48FF-A8A9-174935415FE2}"/>
                  </a:ext>
                </a:extLst>
              </p:cNvPr>
              <p:cNvSpPr txBox="1"/>
              <p:nvPr/>
            </p:nvSpPr>
            <p:spPr>
              <a:xfrm>
                <a:off x="6352872" y="6482438"/>
                <a:ext cx="3814730" cy="1115850"/>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9609" tIns="49609" rIns="49609" bIns="49609" numCol="1" spcCol="38100" rtlCol="0" anchor="ctr">
                <a:spAutoFit/>
              </a:bodyPr>
              <a:lstStyle/>
              <a:p>
                <a:pPr marL="0" marR="0" indent="0" algn="l" defTabSz="570507" rtl="0" fontAlgn="auto" latinLnBrk="0" hangingPunct="0">
                  <a:lnSpc>
                    <a:spcPct val="100000"/>
                  </a:lnSpc>
                  <a:spcBef>
                    <a:spcPts val="0"/>
                  </a:spcBef>
                  <a:spcAft>
                    <a:spcPts val="0"/>
                  </a:spcAft>
                  <a:buClrTx/>
                  <a:buSzTx/>
                  <a:buFontTx/>
                  <a:buNone/>
                  <a:tabLst/>
                </a:pPr>
                <a:r>
                  <a:rPr kumimoji="0" lang="en-US" sz="2200" b="1" i="0" u="none" strike="noStrike" cap="none" spc="0" normalizeH="0" baseline="0" dirty="0">
                    <a:ln>
                      <a:noFill/>
                    </a:ln>
                    <a:solidFill>
                      <a:srgbClr val="000000"/>
                    </a:solidFill>
                    <a:effectLst/>
                    <a:uFillTx/>
                    <a:latin typeface="Helvetica Neue"/>
                    <a:ea typeface="Helvetica Neue"/>
                    <a:cs typeface="Helvetica Neue"/>
                    <a:sym typeface="Helvetica Neue"/>
                  </a:rPr>
                  <a:t>Convolutional layer:</a:t>
                </a:r>
              </a:p>
              <a:p>
                <a:pPr marL="0" marR="0" indent="0" algn="l" defTabSz="570507" rtl="0" fontAlgn="auto" latinLnBrk="0" hangingPunct="0">
                  <a:lnSpc>
                    <a:spcPct val="100000"/>
                  </a:lnSpc>
                  <a:spcBef>
                    <a:spcPts val="0"/>
                  </a:spcBef>
                  <a:spcAft>
                    <a:spcPts val="0"/>
                  </a:spcAft>
                  <a:buClrTx/>
                  <a:buSzTx/>
                  <a:buFontTx/>
                  <a:buNone/>
                  <a:tabLst/>
                </a:pPr>
                <a:r>
                  <a:rPr kumimoji="0" lang="en-US" sz="2200" b="0" i="0" u="none" strike="noStrike" cap="none" spc="0" normalizeH="0" baseline="0" dirty="0">
                    <a:ln>
                      <a:noFill/>
                    </a:ln>
                    <a:solidFill>
                      <a:srgbClr val="000000"/>
                    </a:solidFill>
                    <a:effectLst/>
                    <a:uFillTx/>
                    <a:latin typeface="Helvetica Neue"/>
                    <a:ea typeface="Helvetica Neue"/>
                    <a:cs typeface="Helvetica Neue"/>
                    <a:sym typeface="Helvetica Neue"/>
                  </a:rPr>
                  <a:t>Half padding</a:t>
                </a:r>
                <a:r>
                  <a:rPr lang="en-US" b="0" dirty="0"/>
                  <a:t>, no strides</a:t>
                </a:r>
              </a:p>
              <a:p>
                <a:pPr marL="0" marR="0" indent="0" algn="l" defTabSz="570507" rtl="0" fontAlgn="auto" latinLnBrk="0" hangingPunct="0">
                  <a:lnSpc>
                    <a:spcPct val="100000"/>
                  </a:lnSpc>
                  <a:spcBef>
                    <a:spcPts val="0"/>
                  </a:spcBef>
                  <a:spcAft>
                    <a:spcPts val="0"/>
                  </a:spcAft>
                  <a:buClrTx/>
                  <a:buSzTx/>
                  <a:buFontTx/>
                  <a:buNone/>
                  <a:tabLst/>
                </a:pPr>
                <a:r>
                  <a:rPr lang="en-US" b="0" dirty="0"/>
                  <a:t>Convolution kernel size: </a:t>
                </a: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×3</m:t>
                    </m:r>
                  </m:oMath>
                </a14:m>
                <a:endParaRPr kumimoji="0" lang="en-US" sz="22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mc:Choice>
        <mc:Fallback xmlns="">
          <p:sp>
            <p:nvSpPr>
              <p:cNvPr id="7" name="TextBox 6">
                <a:extLst>
                  <a:ext uri="{FF2B5EF4-FFF2-40B4-BE49-F238E27FC236}">
                    <a16:creationId xmlns:a16="http://schemas.microsoft.com/office/drawing/2014/main" id="{DA24DC34-44F1-48FF-A8A9-174935415FE2}"/>
                  </a:ext>
                </a:extLst>
              </p:cNvPr>
              <p:cNvSpPr txBox="1">
                <a:spLocks noRot="1" noChangeAspect="1" noMove="1" noResize="1" noEditPoints="1" noAdjustHandles="1" noChangeArrowheads="1" noChangeShapeType="1" noTextEdit="1"/>
              </p:cNvSpPr>
              <p:nvPr/>
            </p:nvSpPr>
            <p:spPr>
              <a:xfrm>
                <a:off x="6352872" y="6482438"/>
                <a:ext cx="3814730" cy="1115850"/>
              </a:xfrm>
              <a:prstGeom prst="rect">
                <a:avLst/>
              </a:prstGeom>
              <a:blipFill>
                <a:blip r:embed="rId5"/>
                <a:stretch>
                  <a:fillRect l="-3195" t="-2186" r="-160" b="-10929"/>
                </a:stretch>
              </a:blipFill>
              <a:ln w="3175" cap="flat">
                <a:noFill/>
                <a:miter lim="400000"/>
              </a:ln>
              <a:effectLst/>
            </p:spPr>
            <p:txBody>
              <a:bodyPr/>
              <a:lstStyle/>
              <a:p>
                <a:r>
                  <a:rPr lang="en-US">
                    <a:noFill/>
                  </a:rPr>
                  <a:t> </a:t>
                </a:r>
              </a:p>
            </p:txBody>
          </p:sp>
        </mc:Fallback>
      </mc:AlternateContent>
      <p:sp>
        <p:nvSpPr>
          <p:cNvPr id="3" name="TextBox 2">
            <a:extLst>
              <a:ext uri="{FF2B5EF4-FFF2-40B4-BE49-F238E27FC236}">
                <a16:creationId xmlns:a16="http://schemas.microsoft.com/office/drawing/2014/main" id="{10B210A4-2565-4241-A965-A90A9E35EC98}"/>
              </a:ext>
            </a:extLst>
          </p:cNvPr>
          <p:cNvSpPr txBox="1"/>
          <p:nvPr/>
        </p:nvSpPr>
        <p:spPr>
          <a:xfrm>
            <a:off x="7539133" y="9178592"/>
            <a:ext cx="5160867" cy="34640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9609" tIns="49609" rIns="49609" bIns="49609" numCol="1" spcCol="38100" rtlCol="0" anchor="ctr">
            <a:spAutoFit/>
          </a:bodyPr>
          <a:lstStyle/>
          <a:p>
            <a:r>
              <a:rPr lang="en-US" sz="1600" b="0" dirty="0"/>
              <a:t>https://en.wikipedia.org/wiki/Rectifier_(neural_networks)</a:t>
            </a:r>
            <a:endParaRPr kumimoji="0" lang="en-US" sz="16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9" name="Graphic 8">
            <a:extLst>
              <a:ext uri="{FF2B5EF4-FFF2-40B4-BE49-F238E27FC236}">
                <a16:creationId xmlns:a16="http://schemas.microsoft.com/office/drawing/2014/main" id="{E3B10060-FEA3-45D2-A265-55D863BB63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47536" y="2083322"/>
            <a:ext cx="5873904" cy="3328545"/>
          </a:xfrm>
          <a:prstGeom prst="rect">
            <a:avLst/>
          </a:prstGeom>
        </p:spPr>
      </p:pic>
      <p:sp>
        <p:nvSpPr>
          <p:cNvPr id="10" name="Rectangle 9">
            <a:extLst>
              <a:ext uri="{FF2B5EF4-FFF2-40B4-BE49-F238E27FC236}">
                <a16:creationId xmlns:a16="http://schemas.microsoft.com/office/drawing/2014/main" id="{C165EDFA-82E7-462F-8E94-98F39ECC7C04}"/>
              </a:ext>
            </a:extLst>
          </p:cNvPr>
          <p:cNvSpPr/>
          <p:nvPr/>
        </p:nvSpPr>
        <p:spPr>
          <a:xfrm>
            <a:off x="7262943" y="8847892"/>
            <a:ext cx="6350000" cy="338554"/>
          </a:xfrm>
          <a:prstGeom prst="rect">
            <a:avLst/>
          </a:prstGeom>
        </p:spPr>
        <p:txBody>
          <a:bodyPr>
            <a:spAutoFit/>
          </a:bodyPr>
          <a:lstStyle/>
          <a:p>
            <a:r>
              <a:rPr lang="en-US" sz="1600" b="0" dirty="0"/>
              <a:t>http://cs231n.github.io/convolutional-networks/#fc</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Results"/>
          <p:cNvSpPr txBox="1">
            <a:spLocks noGrp="1"/>
          </p:cNvSpPr>
          <p:nvPr>
            <p:ph type="title"/>
          </p:nvPr>
        </p:nvSpPr>
        <p:spPr>
          <a:prstGeom prst="rect">
            <a:avLst/>
          </a:prstGeom>
        </p:spPr>
        <p:txBody>
          <a:bodyPr/>
          <a:lstStyle/>
          <a:p>
            <a:r>
              <a:t>Results</a:t>
            </a:r>
          </a:p>
        </p:txBody>
      </p:sp>
      <p:pic>
        <p:nvPicPr>
          <p:cNvPr id="139" name="test52.png" descr="test52.png"/>
          <p:cNvPicPr>
            <a:picLocks noChangeAspect="1"/>
          </p:cNvPicPr>
          <p:nvPr/>
        </p:nvPicPr>
        <p:blipFill>
          <a:blip r:embed="rId2">
            <a:extLst/>
          </a:blip>
          <a:stretch>
            <a:fillRect/>
          </a:stretch>
        </p:blipFill>
        <p:spPr>
          <a:xfrm>
            <a:off x="731721" y="5498349"/>
            <a:ext cx="3894437" cy="2920828"/>
          </a:xfrm>
          <a:prstGeom prst="rect">
            <a:avLst/>
          </a:prstGeom>
          <a:ln w="3175">
            <a:miter lim="400000"/>
          </a:ln>
        </p:spPr>
      </p:pic>
      <p:sp>
        <p:nvSpPr>
          <p:cNvPr id="140" name="One TestSet: input spectrum"/>
          <p:cNvSpPr txBox="1"/>
          <p:nvPr/>
        </p:nvSpPr>
        <p:spPr>
          <a:xfrm>
            <a:off x="845407" y="1500034"/>
            <a:ext cx="3894437" cy="434015"/>
          </a:xfrm>
          <a:prstGeom prst="rect">
            <a:avLst/>
          </a:prstGeom>
          <a:ln w="3175">
            <a:miter lim="400000"/>
          </a:ln>
          <a:extLst>
            <a:ext uri="{C572A759-6A51-4108-AA02-DFA0A04FC94B}">
              <ma14:wrappingTextBoxFlag xmlns="" xmlns:ma14="http://schemas.microsoft.com/office/mac/drawingml/2011/main" val="1"/>
            </a:ext>
          </a:extLst>
        </p:spPr>
        <p:txBody>
          <a:bodyPr wrap="none" lIns="49609" tIns="49609" rIns="49609" bIns="49609" anchor="ctr">
            <a:spAutoFit/>
          </a:bodyPr>
          <a:lstStyle/>
          <a:p>
            <a:r>
              <a:rPr dirty="0"/>
              <a:t>One </a:t>
            </a:r>
            <a:r>
              <a:rPr dirty="0" err="1"/>
              <a:t>TestSet</a:t>
            </a:r>
            <a:r>
              <a:rPr dirty="0"/>
              <a:t>: input spectrum</a:t>
            </a:r>
          </a:p>
        </p:txBody>
      </p:sp>
      <p:pic>
        <p:nvPicPr>
          <p:cNvPr id="141" name="TestSet52.tif" descr="TestSet52.tif"/>
          <p:cNvPicPr>
            <a:picLocks noChangeAspect="1"/>
          </p:cNvPicPr>
          <p:nvPr/>
        </p:nvPicPr>
        <p:blipFill>
          <a:blip r:embed="rId3">
            <a:extLst/>
          </a:blip>
          <a:stretch>
            <a:fillRect/>
          </a:stretch>
        </p:blipFill>
        <p:spPr>
          <a:xfrm>
            <a:off x="1013445" y="1988059"/>
            <a:ext cx="3726399" cy="2794001"/>
          </a:xfrm>
          <a:prstGeom prst="rect">
            <a:avLst/>
          </a:prstGeom>
          <a:ln w="3175">
            <a:miter lim="400000"/>
          </a:ln>
        </p:spPr>
      </p:pic>
      <p:sp>
        <p:nvSpPr>
          <p:cNvPr id="142" name="freq"/>
          <p:cNvSpPr txBox="1"/>
          <p:nvPr/>
        </p:nvSpPr>
        <p:spPr>
          <a:xfrm>
            <a:off x="2527754" y="4762500"/>
            <a:ext cx="676816" cy="396907"/>
          </a:xfrm>
          <a:prstGeom prst="rect">
            <a:avLst/>
          </a:prstGeom>
          <a:ln w="3175">
            <a:miter lim="400000"/>
          </a:ln>
          <a:extLst>
            <a:ext uri="{C572A759-6A51-4108-AA02-DFA0A04FC94B}">
              <ma14:wrappingTextBoxFlag xmlns="" xmlns:ma14="http://schemas.microsoft.com/office/mac/drawingml/2011/main" val="1"/>
            </a:ext>
          </a:extLst>
        </p:spPr>
        <p:txBody>
          <a:bodyPr lIns="49609" tIns="49609" rIns="49609" bIns="49609" anchor="ctr"/>
          <a:lstStyle>
            <a:lvl1pPr algn="l">
              <a:spcBef>
                <a:spcPts val="3100"/>
              </a:spcBef>
              <a:defRPr sz="2000" b="0"/>
            </a:lvl1pPr>
          </a:lstStyle>
          <a:p>
            <a:r>
              <a:t>freq</a:t>
            </a:r>
          </a:p>
        </p:txBody>
      </p:sp>
      <p:sp>
        <p:nvSpPr>
          <p:cNvPr id="143" name="Reflectance"/>
          <p:cNvSpPr txBox="1"/>
          <p:nvPr/>
        </p:nvSpPr>
        <p:spPr>
          <a:xfrm rot="16200000">
            <a:off x="141017" y="3899437"/>
            <a:ext cx="1750468" cy="569058"/>
          </a:xfrm>
          <a:prstGeom prst="rect">
            <a:avLst/>
          </a:prstGeom>
          <a:ln w="3175">
            <a:miter lim="400000"/>
          </a:ln>
          <a:extLst>
            <a:ext uri="{C572A759-6A51-4108-AA02-DFA0A04FC94B}">
              <ma14:wrappingTextBoxFlag xmlns="" xmlns:ma14="http://schemas.microsoft.com/office/mac/drawingml/2011/main" val="1"/>
            </a:ext>
          </a:extLst>
        </p:spPr>
        <p:txBody>
          <a:bodyPr lIns="49609" tIns="49609" rIns="49609" bIns="49609" anchor="ctr"/>
          <a:lstStyle>
            <a:lvl1pPr algn="l">
              <a:spcBef>
                <a:spcPts val="3100"/>
              </a:spcBef>
              <a:defRPr sz="2000" b="0"/>
            </a:lvl1pPr>
          </a:lstStyle>
          <a:p>
            <a:r>
              <a:t>Reflectance</a:t>
            </a:r>
          </a:p>
        </p:txBody>
      </p:sp>
      <p:sp>
        <p:nvSpPr>
          <p:cNvPr id="144" name="Output designed parameters"/>
          <p:cNvSpPr txBox="1"/>
          <p:nvPr/>
        </p:nvSpPr>
        <p:spPr>
          <a:xfrm>
            <a:off x="825010" y="5221209"/>
            <a:ext cx="3935229" cy="434015"/>
          </a:xfrm>
          <a:prstGeom prst="rect">
            <a:avLst/>
          </a:prstGeom>
          <a:ln w="3175">
            <a:miter lim="400000"/>
          </a:ln>
          <a:extLst>
            <a:ext uri="{C572A759-6A51-4108-AA02-DFA0A04FC94B}">
              <ma14:wrappingTextBoxFlag xmlns="" xmlns:ma14="http://schemas.microsoft.com/office/mac/drawingml/2011/main" val="1"/>
            </a:ext>
          </a:extLst>
        </p:spPr>
        <p:txBody>
          <a:bodyPr wrap="none" lIns="49609" tIns="49609" rIns="49609" bIns="49609" anchor="ctr">
            <a:spAutoFit/>
          </a:bodyPr>
          <a:lstStyle/>
          <a:p>
            <a:r>
              <a:rPr dirty="0"/>
              <a:t>Output designed parameters</a:t>
            </a:r>
          </a:p>
        </p:txBody>
      </p:sp>
      <p:graphicFrame>
        <p:nvGraphicFramePr>
          <p:cNvPr id="145" name="Table"/>
          <p:cNvGraphicFramePr/>
          <p:nvPr>
            <p:extLst>
              <p:ext uri="{D42A27DB-BD31-4B8C-83A1-F6EECF244321}">
                <p14:modId xmlns:p14="http://schemas.microsoft.com/office/powerpoint/2010/main" val="656859853"/>
              </p:ext>
            </p:extLst>
          </p:nvPr>
        </p:nvGraphicFramePr>
        <p:xfrm>
          <a:off x="5962370" y="5183794"/>
          <a:ext cx="5716284" cy="4191500"/>
        </p:xfrm>
        <a:graphic>
          <a:graphicData uri="http://schemas.openxmlformats.org/drawingml/2006/table">
            <a:tbl>
              <a:tblPr bandRow="1">
                <a:tableStyleId>{4C3C2611-4C71-4FC5-86AE-919BDF0F9419}</a:tableStyleId>
              </a:tblPr>
              <a:tblGrid>
                <a:gridCol w="585121">
                  <a:extLst>
                    <a:ext uri="{9D8B030D-6E8A-4147-A177-3AD203B41FA5}">
                      <a16:colId xmlns:a16="http://schemas.microsoft.com/office/drawing/2014/main" val="20000"/>
                    </a:ext>
                  </a:extLst>
                </a:gridCol>
                <a:gridCol w="890345">
                  <a:extLst>
                    <a:ext uri="{9D8B030D-6E8A-4147-A177-3AD203B41FA5}">
                      <a16:colId xmlns:a16="http://schemas.microsoft.com/office/drawing/2014/main" val="20001"/>
                    </a:ext>
                  </a:extLst>
                </a:gridCol>
                <a:gridCol w="773321">
                  <a:extLst>
                    <a:ext uri="{9D8B030D-6E8A-4147-A177-3AD203B41FA5}">
                      <a16:colId xmlns:a16="http://schemas.microsoft.com/office/drawing/2014/main" val="20002"/>
                    </a:ext>
                  </a:extLst>
                </a:gridCol>
                <a:gridCol w="642323">
                  <a:extLst>
                    <a:ext uri="{9D8B030D-6E8A-4147-A177-3AD203B41FA5}">
                      <a16:colId xmlns:a16="http://schemas.microsoft.com/office/drawing/2014/main" val="20003"/>
                    </a:ext>
                  </a:extLst>
                </a:gridCol>
                <a:gridCol w="605207">
                  <a:extLst>
                    <a:ext uri="{9D8B030D-6E8A-4147-A177-3AD203B41FA5}">
                      <a16:colId xmlns:a16="http://schemas.microsoft.com/office/drawing/2014/main" val="20004"/>
                    </a:ext>
                  </a:extLst>
                </a:gridCol>
                <a:gridCol w="595601">
                  <a:extLst>
                    <a:ext uri="{9D8B030D-6E8A-4147-A177-3AD203B41FA5}">
                      <a16:colId xmlns:a16="http://schemas.microsoft.com/office/drawing/2014/main" val="20005"/>
                    </a:ext>
                  </a:extLst>
                </a:gridCol>
                <a:gridCol w="605207">
                  <a:extLst>
                    <a:ext uri="{9D8B030D-6E8A-4147-A177-3AD203B41FA5}">
                      <a16:colId xmlns:a16="http://schemas.microsoft.com/office/drawing/2014/main" val="20006"/>
                    </a:ext>
                  </a:extLst>
                </a:gridCol>
                <a:gridCol w="1019159">
                  <a:extLst>
                    <a:ext uri="{9D8B030D-6E8A-4147-A177-3AD203B41FA5}">
                      <a16:colId xmlns:a16="http://schemas.microsoft.com/office/drawing/2014/main" val="20007"/>
                    </a:ext>
                  </a:extLst>
                </a:gridCol>
              </a:tblGrid>
              <a:tr h="354761">
                <a:tc>
                  <a:txBody>
                    <a:bodyPr/>
                    <a:lstStyle/>
                    <a:p>
                      <a:pPr defTabSz="457200">
                        <a:lnSpc>
                          <a:spcPts val="2500"/>
                        </a:lnSpc>
                        <a:defRPr sz="1800"/>
                      </a:pPr>
                      <a:r>
                        <a:rPr sz="1066">
                          <a:latin typeface="Helvetica"/>
                          <a:ea typeface="Helvetica"/>
                          <a:cs typeface="Helvetica"/>
                          <a:sym typeface="Helvetica"/>
                        </a:rPr>
                        <a:t>Feature</a:t>
                      </a:r>
                    </a:p>
                  </a:txBody>
                  <a:tcPr marL="8890" marR="8890" marT="8890" marB="0" anchor="ctr" horzOverflow="overflow">
                    <a:lnL w="381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defTabSz="457200">
                        <a:lnSpc>
                          <a:spcPts val="2500"/>
                        </a:lnSpc>
                        <a:defRPr sz="1800"/>
                      </a:pPr>
                      <a:r>
                        <a:rPr sz="1066" dirty="0">
                          <a:latin typeface="Helvetica"/>
                          <a:ea typeface="Helvetica"/>
                          <a:cs typeface="Helvetica"/>
                          <a:sym typeface="Helvetica"/>
                        </a:rPr>
                        <a:t>Truth/Prediction</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Top Length</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Bottom Length</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Top Spacer</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Bottom Spacer</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Angle</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normalized error</a:t>
                      </a:r>
                    </a:p>
                  </a:txBody>
                  <a:tcPr marL="8890" marR="8890" marT="8890" marB="0" anchor="ctr" horzOverflow="overflow">
                    <a:lnL w="127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tcPr>
                </a:tc>
                <a:extLst>
                  <a:ext uri="{0D108BD9-81ED-4DB2-BD59-A6C34878D82A}">
                    <a16:rowId xmlns:a16="http://schemas.microsoft.com/office/drawing/2014/main" val="10000"/>
                  </a:ext>
                </a:extLst>
              </a:tr>
              <a:tr h="354761">
                <a:tc rowSpan="2">
                  <a:txBody>
                    <a:bodyPr/>
                    <a:lstStyle/>
                    <a:p>
                      <a:pPr defTabSz="457200">
                        <a:lnSpc>
                          <a:spcPts val="2500"/>
                        </a:lnSpc>
                        <a:defRPr sz="1800"/>
                      </a:pPr>
                      <a:r>
                        <a:rPr sz="1066">
                          <a:latin typeface="Helvetica"/>
                          <a:ea typeface="Helvetica"/>
                          <a:cs typeface="Helvetica"/>
                          <a:sym typeface="Helvetica"/>
                        </a:rPr>
                        <a:t>Set 1</a:t>
                      </a:r>
                    </a:p>
                  </a:txBody>
                  <a:tcPr marL="8890" marR="8890" marT="8890" marB="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Truth</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1,400.00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1,200.00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600.00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200.00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30.00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rowSpan="2">
                  <a:txBody>
                    <a:bodyPr/>
                    <a:lstStyle/>
                    <a:p>
                      <a:pPr defTabSz="457200">
                        <a:lnSpc>
                          <a:spcPts val="2500"/>
                        </a:lnSpc>
                        <a:defRPr sz="1800"/>
                      </a:pPr>
                      <a:r>
                        <a:rPr sz="1066">
                          <a:latin typeface="Helvetica"/>
                          <a:ea typeface="Helvetica"/>
                          <a:cs typeface="Helvetica"/>
                          <a:sym typeface="Helvetica"/>
                        </a:rPr>
                        <a:t>0.43%</a:t>
                      </a:r>
                    </a:p>
                  </a:txBody>
                  <a:tcPr marL="8890" marR="8890" marT="8890" marB="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1"/>
                  </a:ext>
                </a:extLst>
              </a:tr>
              <a:tr h="354761">
                <a:tc vMerge="1">
                  <a:txBody>
                    <a:bodyPr/>
                    <a:lstStyle/>
                    <a:p>
                      <a:endParaRPr lang="en-US"/>
                    </a:p>
                  </a:txBody>
                  <a:tcPr/>
                </a:tc>
                <a:tc>
                  <a:txBody>
                    <a:bodyPr/>
                    <a:lstStyle/>
                    <a:p>
                      <a:pPr defTabSz="457200">
                        <a:lnSpc>
                          <a:spcPts val="2500"/>
                        </a:lnSpc>
                        <a:defRPr sz="1800"/>
                      </a:pPr>
                      <a:r>
                        <a:rPr sz="1066">
                          <a:latin typeface="Helvetica"/>
                          <a:ea typeface="Helvetica"/>
                          <a:cs typeface="Helvetica"/>
                          <a:sym typeface="Helvetica"/>
                        </a:rPr>
                        <a:t>Prediction</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1,355.92</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1,171.69</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597.96</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209.58</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4.31</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vMerge="1">
                  <a:txBody>
                    <a:bodyPr/>
                    <a:lstStyle/>
                    <a:p>
                      <a:endParaRPr lang="en-US"/>
                    </a:p>
                  </a:txBody>
                  <a:tcPr/>
                </a:tc>
                <a:extLst>
                  <a:ext uri="{0D108BD9-81ED-4DB2-BD59-A6C34878D82A}">
                    <a16:rowId xmlns:a16="http://schemas.microsoft.com/office/drawing/2014/main" val="10002"/>
                  </a:ext>
                </a:extLst>
              </a:tr>
              <a:tr h="354761">
                <a:tc rowSpan="2">
                  <a:txBody>
                    <a:bodyPr/>
                    <a:lstStyle/>
                    <a:p>
                      <a:pPr defTabSz="457200">
                        <a:lnSpc>
                          <a:spcPts val="2500"/>
                        </a:lnSpc>
                        <a:defRPr sz="1800"/>
                      </a:pPr>
                      <a:r>
                        <a:rPr sz="1066">
                          <a:latin typeface="Helvetica"/>
                          <a:ea typeface="Helvetica"/>
                          <a:cs typeface="Helvetica"/>
                          <a:sym typeface="Helvetica"/>
                        </a:rPr>
                        <a:t>Set 2</a:t>
                      </a:r>
                    </a:p>
                  </a:txBody>
                  <a:tcPr marL="8890" marR="8890" marT="8890" marB="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Truth</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1,300.00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1,000.00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300.00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400.00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30.00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rowSpan="2">
                  <a:txBody>
                    <a:bodyPr/>
                    <a:lstStyle/>
                    <a:p>
                      <a:pPr defTabSz="457200">
                        <a:lnSpc>
                          <a:spcPts val="2500"/>
                        </a:lnSpc>
                        <a:defRPr sz="1800"/>
                      </a:pPr>
                      <a:r>
                        <a:rPr sz="1066">
                          <a:latin typeface="Helvetica"/>
                          <a:ea typeface="Helvetica"/>
                          <a:cs typeface="Helvetica"/>
                          <a:sym typeface="Helvetica"/>
                        </a:rPr>
                        <a:t>2.44%</a:t>
                      </a:r>
                    </a:p>
                  </a:txBody>
                  <a:tcPr marL="8890" marR="8890" marT="8890" marB="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3"/>
                  </a:ext>
                </a:extLst>
              </a:tr>
              <a:tr h="354761">
                <a:tc vMerge="1">
                  <a:txBody>
                    <a:bodyPr/>
                    <a:lstStyle/>
                    <a:p>
                      <a:endParaRPr lang="en-US"/>
                    </a:p>
                  </a:txBody>
                  <a:tcPr/>
                </a:tc>
                <a:tc>
                  <a:txBody>
                    <a:bodyPr/>
                    <a:lstStyle/>
                    <a:p>
                      <a:pPr defTabSz="457200">
                        <a:lnSpc>
                          <a:spcPts val="2500"/>
                        </a:lnSpc>
                        <a:defRPr sz="1800"/>
                      </a:pPr>
                      <a:r>
                        <a:rPr sz="1066">
                          <a:latin typeface="Helvetica"/>
                          <a:ea typeface="Helvetica"/>
                          <a:cs typeface="Helvetica"/>
                          <a:sym typeface="Helvetica"/>
                        </a:rPr>
                        <a:t>Prediction</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1,347.19</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1,076.66</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408.98</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232.18</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14.48</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vMerge="1">
                  <a:txBody>
                    <a:bodyPr/>
                    <a:lstStyle/>
                    <a:p>
                      <a:endParaRPr lang="en-US"/>
                    </a:p>
                  </a:txBody>
                  <a:tcPr/>
                </a:tc>
                <a:extLst>
                  <a:ext uri="{0D108BD9-81ED-4DB2-BD59-A6C34878D82A}">
                    <a16:rowId xmlns:a16="http://schemas.microsoft.com/office/drawing/2014/main" val="10004"/>
                  </a:ext>
                </a:extLst>
              </a:tr>
              <a:tr h="354761">
                <a:tc rowSpan="2">
                  <a:txBody>
                    <a:bodyPr/>
                    <a:lstStyle/>
                    <a:p>
                      <a:pPr defTabSz="457200">
                        <a:lnSpc>
                          <a:spcPts val="2500"/>
                        </a:lnSpc>
                        <a:defRPr sz="1800"/>
                      </a:pPr>
                      <a:r>
                        <a:rPr sz="1066">
                          <a:latin typeface="Helvetica"/>
                          <a:ea typeface="Helvetica"/>
                          <a:cs typeface="Helvetica"/>
                          <a:sym typeface="Helvetica"/>
                        </a:rPr>
                        <a:t>Set  3</a:t>
                      </a:r>
                    </a:p>
                  </a:txBody>
                  <a:tcPr marL="8890" marR="8890" marT="8890" marB="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Truth</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1,500.00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1,400.00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90.00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rowSpan="2">
                  <a:txBody>
                    <a:bodyPr/>
                    <a:lstStyle/>
                    <a:p>
                      <a:pPr defTabSz="457200">
                        <a:lnSpc>
                          <a:spcPts val="2500"/>
                        </a:lnSpc>
                        <a:defRPr sz="1800"/>
                      </a:pPr>
                      <a:r>
                        <a:rPr sz="1066">
                          <a:latin typeface="Helvetica"/>
                          <a:ea typeface="Helvetica"/>
                          <a:cs typeface="Helvetica"/>
                          <a:sym typeface="Helvetica"/>
                        </a:rPr>
                        <a:t>1.99%</a:t>
                      </a:r>
                    </a:p>
                  </a:txBody>
                  <a:tcPr marL="8890" marR="8890" marT="8890" marB="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5"/>
                  </a:ext>
                </a:extLst>
              </a:tr>
              <a:tr h="354761">
                <a:tc vMerge="1">
                  <a:txBody>
                    <a:bodyPr/>
                    <a:lstStyle/>
                    <a:p>
                      <a:endParaRPr lang="en-US"/>
                    </a:p>
                  </a:txBody>
                  <a:tcPr/>
                </a:tc>
                <a:tc>
                  <a:txBody>
                    <a:bodyPr/>
                    <a:lstStyle/>
                    <a:p>
                      <a:pPr defTabSz="457200">
                        <a:lnSpc>
                          <a:spcPts val="2500"/>
                        </a:lnSpc>
                        <a:defRPr sz="1800"/>
                      </a:pPr>
                      <a:r>
                        <a:rPr sz="1066">
                          <a:latin typeface="Helvetica"/>
                          <a:ea typeface="Helvetica"/>
                          <a:cs typeface="Helvetica"/>
                          <a:sym typeface="Helvetica"/>
                        </a:rPr>
                        <a:t>Prediction</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1,464.53</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1,281.33</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503.77</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521.44</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144.65</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vMerge="1">
                  <a:txBody>
                    <a:bodyPr/>
                    <a:lstStyle/>
                    <a:p>
                      <a:endParaRPr lang="en-US"/>
                    </a:p>
                  </a:txBody>
                  <a:tcPr/>
                </a:tc>
                <a:extLst>
                  <a:ext uri="{0D108BD9-81ED-4DB2-BD59-A6C34878D82A}">
                    <a16:rowId xmlns:a16="http://schemas.microsoft.com/office/drawing/2014/main" val="10006"/>
                  </a:ext>
                </a:extLst>
              </a:tr>
              <a:tr h="354761">
                <a:tc rowSpan="2">
                  <a:txBody>
                    <a:bodyPr/>
                    <a:lstStyle/>
                    <a:p>
                      <a:pPr defTabSz="457200">
                        <a:lnSpc>
                          <a:spcPts val="2500"/>
                        </a:lnSpc>
                        <a:defRPr sz="1800"/>
                      </a:pPr>
                      <a:r>
                        <a:rPr sz="1066">
                          <a:latin typeface="Helvetica"/>
                          <a:ea typeface="Helvetica"/>
                          <a:cs typeface="Helvetica"/>
                          <a:sym typeface="Helvetica"/>
                        </a:rPr>
                        <a:t>Set 4</a:t>
                      </a:r>
                    </a:p>
                  </a:txBody>
                  <a:tcPr marL="8890" marR="8890" marT="8890" marB="0" anchor="ctr" horzOverflow="overflow">
                    <a:lnL w="381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Truth</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1,500.00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1,100.00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300.00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300.00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120.00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rowSpan="2">
                  <a:txBody>
                    <a:bodyPr/>
                    <a:lstStyle/>
                    <a:p>
                      <a:pPr defTabSz="457200">
                        <a:lnSpc>
                          <a:spcPts val="2500"/>
                        </a:lnSpc>
                        <a:defRPr sz="1800"/>
                      </a:pPr>
                      <a:r>
                        <a:rPr sz="1066">
                          <a:latin typeface="Helvetica"/>
                          <a:ea typeface="Helvetica"/>
                          <a:cs typeface="Helvetica"/>
                          <a:sym typeface="Helvetica"/>
                        </a:rPr>
                        <a:t>2.06%</a:t>
                      </a:r>
                    </a:p>
                  </a:txBody>
                  <a:tcPr marL="8890" marR="8890" marT="8890" marB="0" anchor="ctr" horzOverflow="overflow">
                    <a:lnL w="12700">
                      <a:solidFill>
                        <a:srgbClr val="000000"/>
                      </a:solidFill>
                      <a:miter lim="400000"/>
                    </a:lnL>
                    <a:lnR w="38100">
                      <a:solidFill>
                        <a:srgbClr val="000000"/>
                      </a:solidFill>
                      <a:miter lim="400000"/>
                    </a:lnR>
                    <a:lnT w="12700">
                      <a:solidFill>
                        <a:srgbClr val="000000"/>
                      </a:solidFill>
                      <a:miter lim="400000"/>
                    </a:lnT>
                    <a:lnB w="12700">
                      <a:solidFill>
                        <a:srgbClr val="000000"/>
                      </a:solidFill>
                      <a:miter lim="400000"/>
                    </a:lnB>
                  </a:tcPr>
                </a:tc>
                <a:extLst>
                  <a:ext uri="{0D108BD9-81ED-4DB2-BD59-A6C34878D82A}">
                    <a16:rowId xmlns:a16="http://schemas.microsoft.com/office/drawing/2014/main" val="10007"/>
                  </a:ext>
                </a:extLst>
              </a:tr>
              <a:tr h="354761">
                <a:tc vMerge="1">
                  <a:txBody>
                    <a:bodyPr/>
                    <a:lstStyle/>
                    <a:p>
                      <a:endParaRPr lang="en-US"/>
                    </a:p>
                  </a:txBody>
                  <a:tcPr/>
                </a:tc>
                <a:tc>
                  <a:txBody>
                    <a:bodyPr/>
                    <a:lstStyle/>
                    <a:p>
                      <a:pPr defTabSz="457200">
                        <a:lnSpc>
                          <a:spcPts val="2500"/>
                        </a:lnSpc>
                        <a:defRPr sz="1800"/>
                      </a:pPr>
                      <a:r>
                        <a:rPr sz="1066">
                          <a:latin typeface="Helvetica"/>
                          <a:ea typeface="Helvetica"/>
                          <a:cs typeface="Helvetica"/>
                          <a:sym typeface="Helvetica"/>
                        </a:rPr>
                        <a:t>Prediction</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1,475.32</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1,102.13</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312.44</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341.79</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63.81</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vMerge="1">
                  <a:txBody>
                    <a:bodyPr/>
                    <a:lstStyle/>
                    <a:p>
                      <a:endParaRPr lang="en-US"/>
                    </a:p>
                  </a:txBody>
                  <a:tcPr/>
                </a:tc>
                <a:extLst>
                  <a:ext uri="{0D108BD9-81ED-4DB2-BD59-A6C34878D82A}">
                    <a16:rowId xmlns:a16="http://schemas.microsoft.com/office/drawing/2014/main" val="10008"/>
                  </a:ext>
                </a:extLst>
              </a:tr>
              <a:tr h="354761">
                <a:tc rowSpan="2">
                  <a:txBody>
                    <a:bodyPr/>
                    <a:lstStyle/>
                    <a:p>
                      <a:pPr defTabSz="457200">
                        <a:lnSpc>
                          <a:spcPts val="2500"/>
                        </a:lnSpc>
                        <a:defRPr sz="1800"/>
                      </a:pPr>
                      <a:r>
                        <a:rPr sz="1066">
                          <a:latin typeface="Helvetica"/>
                          <a:ea typeface="Helvetica"/>
                          <a:cs typeface="Helvetica"/>
                          <a:sym typeface="Helvetica"/>
                        </a:rPr>
                        <a:t>Set 5</a:t>
                      </a:r>
                    </a:p>
                  </a:txBody>
                  <a:tcPr marL="8890" marR="8890" marT="8890" marB="0" anchor="ctr" horzOverflow="overflow">
                    <a:lnL w="381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Truth</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1,100.00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1,600.00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500.00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180.00</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12700">
                      <a:solidFill>
                        <a:srgbClr val="000000"/>
                      </a:solidFill>
                      <a:miter lim="400000"/>
                    </a:lnB>
                  </a:tcPr>
                </a:tc>
                <a:tc rowSpan="2">
                  <a:txBody>
                    <a:bodyPr/>
                    <a:lstStyle/>
                    <a:p>
                      <a:pPr defTabSz="457200">
                        <a:lnSpc>
                          <a:spcPts val="2500"/>
                        </a:lnSpc>
                        <a:defRPr sz="1800"/>
                      </a:pPr>
                      <a:r>
                        <a:rPr sz="1066">
                          <a:latin typeface="Helvetica"/>
                          <a:ea typeface="Helvetica"/>
                          <a:cs typeface="Helvetica"/>
                          <a:sym typeface="Helvetica"/>
                        </a:rPr>
                        <a:t>2.34%</a:t>
                      </a:r>
                    </a:p>
                  </a:txBody>
                  <a:tcPr marL="8890" marR="8890" marT="8890" marB="0" anchor="ctr" horzOverflow="overflow">
                    <a:lnL w="12700">
                      <a:solidFill>
                        <a:srgbClr val="000000"/>
                      </a:solidFill>
                      <a:miter lim="400000"/>
                    </a:lnL>
                    <a:lnR w="38100">
                      <a:solidFill>
                        <a:srgbClr val="000000"/>
                      </a:solidFill>
                      <a:miter lim="400000"/>
                    </a:lnR>
                    <a:lnT w="12700">
                      <a:solidFill>
                        <a:srgbClr val="000000"/>
                      </a:solidFill>
                      <a:miter lim="400000"/>
                    </a:lnT>
                    <a:lnB w="38100">
                      <a:solidFill>
                        <a:srgbClr val="000000"/>
                      </a:solidFill>
                      <a:miter lim="400000"/>
                    </a:lnB>
                  </a:tcPr>
                </a:tc>
                <a:extLst>
                  <a:ext uri="{0D108BD9-81ED-4DB2-BD59-A6C34878D82A}">
                    <a16:rowId xmlns:a16="http://schemas.microsoft.com/office/drawing/2014/main" val="10009"/>
                  </a:ext>
                </a:extLst>
              </a:tr>
              <a:tr h="354761">
                <a:tc vMerge="1">
                  <a:txBody>
                    <a:bodyPr/>
                    <a:lstStyle/>
                    <a:p>
                      <a:endParaRPr lang="en-US"/>
                    </a:p>
                  </a:txBody>
                  <a:tcPr/>
                </a:tc>
                <a:tc>
                  <a:txBody>
                    <a:bodyPr/>
                    <a:lstStyle/>
                    <a:p>
                      <a:pPr defTabSz="457200">
                        <a:lnSpc>
                          <a:spcPts val="2500"/>
                        </a:lnSpc>
                        <a:defRPr sz="1800"/>
                      </a:pPr>
                      <a:r>
                        <a:rPr sz="1066">
                          <a:latin typeface="Helvetica"/>
                          <a:ea typeface="Helvetica"/>
                          <a:cs typeface="Helvetica"/>
                          <a:sym typeface="Helvetica"/>
                        </a:rPr>
                        <a:t>Prediction</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1,042.84</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1,531.27</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479.99</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467.48</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algn="r" defTabSz="457200">
                        <a:lnSpc>
                          <a:spcPts val="2500"/>
                        </a:lnSpc>
                        <a:defRPr sz="1800"/>
                      </a:pPr>
                      <a:r>
                        <a:rPr sz="1066" dirty="0">
                          <a:latin typeface="Helvetica"/>
                          <a:ea typeface="Helvetica"/>
                          <a:cs typeface="Helvetica"/>
                          <a:sym typeface="Helvetica"/>
                        </a:rPr>
                        <a:t>120.37</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v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6" name="Table"/>
          <p:cNvGraphicFramePr/>
          <p:nvPr>
            <p:extLst>
              <p:ext uri="{D42A27DB-BD31-4B8C-83A1-F6EECF244321}">
                <p14:modId xmlns:p14="http://schemas.microsoft.com/office/powerpoint/2010/main" val="2425649614"/>
              </p:ext>
            </p:extLst>
          </p:nvPr>
        </p:nvGraphicFramePr>
        <p:xfrm>
          <a:off x="940659" y="8438303"/>
          <a:ext cx="3871969" cy="970280"/>
        </p:xfrm>
        <a:graphic>
          <a:graphicData uri="http://schemas.openxmlformats.org/drawingml/2006/table">
            <a:tbl>
              <a:tblPr>
                <a:tableStyleId>{2708684C-4D16-4618-839F-0558EEFCDFE6}</a:tableStyleId>
              </a:tblPr>
              <a:tblGrid>
                <a:gridCol w="482331">
                  <a:extLst>
                    <a:ext uri="{9D8B030D-6E8A-4147-A177-3AD203B41FA5}">
                      <a16:colId xmlns:a16="http://schemas.microsoft.com/office/drawing/2014/main" val="20000"/>
                    </a:ext>
                  </a:extLst>
                </a:gridCol>
                <a:gridCol w="733936">
                  <a:extLst>
                    <a:ext uri="{9D8B030D-6E8A-4147-A177-3AD203B41FA5}">
                      <a16:colId xmlns:a16="http://schemas.microsoft.com/office/drawing/2014/main" val="20001"/>
                    </a:ext>
                  </a:extLst>
                </a:gridCol>
                <a:gridCol w="637469">
                  <a:extLst>
                    <a:ext uri="{9D8B030D-6E8A-4147-A177-3AD203B41FA5}">
                      <a16:colId xmlns:a16="http://schemas.microsoft.com/office/drawing/2014/main" val="20002"/>
                    </a:ext>
                  </a:extLst>
                </a:gridCol>
                <a:gridCol w="529485">
                  <a:extLst>
                    <a:ext uri="{9D8B030D-6E8A-4147-A177-3AD203B41FA5}">
                      <a16:colId xmlns:a16="http://schemas.microsoft.com/office/drawing/2014/main" val="20003"/>
                    </a:ext>
                  </a:extLst>
                </a:gridCol>
                <a:gridCol w="498889">
                  <a:extLst>
                    <a:ext uri="{9D8B030D-6E8A-4147-A177-3AD203B41FA5}">
                      <a16:colId xmlns:a16="http://schemas.microsoft.com/office/drawing/2014/main" val="20004"/>
                    </a:ext>
                  </a:extLst>
                </a:gridCol>
                <a:gridCol w="490970">
                  <a:extLst>
                    <a:ext uri="{9D8B030D-6E8A-4147-A177-3AD203B41FA5}">
                      <a16:colId xmlns:a16="http://schemas.microsoft.com/office/drawing/2014/main" val="20005"/>
                    </a:ext>
                  </a:extLst>
                </a:gridCol>
                <a:gridCol w="498889">
                  <a:extLst>
                    <a:ext uri="{9D8B030D-6E8A-4147-A177-3AD203B41FA5}">
                      <a16:colId xmlns:a16="http://schemas.microsoft.com/office/drawing/2014/main" val="20006"/>
                    </a:ext>
                  </a:extLst>
                </a:gridCol>
              </a:tblGrid>
              <a:tr h="217007">
                <a:tc rowSpan="2">
                  <a:txBody>
                    <a:bodyPr/>
                    <a:lstStyle/>
                    <a:p>
                      <a:pPr defTabSz="457200">
                        <a:lnSpc>
                          <a:spcPts val="2500"/>
                        </a:lnSpc>
                        <a:defRPr sz="1800"/>
                      </a:pPr>
                      <a:r>
                        <a:rPr sz="1066">
                          <a:latin typeface="Helvetica"/>
                          <a:ea typeface="Helvetica"/>
                          <a:cs typeface="Helvetica"/>
                          <a:sym typeface="Helvetica"/>
                        </a:rPr>
                        <a:t>Test set</a:t>
                      </a:r>
                    </a:p>
                  </a:txBody>
                  <a:tcPr marL="8890" marR="8890" marT="8890" marB="0" anchor="ctr" horzOverflow="overflow">
                    <a:lnL w="38100">
                      <a:solidFill>
                        <a:srgbClr val="000000"/>
                      </a:solidFill>
                      <a:miter lim="400000"/>
                    </a:lnL>
                    <a:lnR w="12700">
                      <a:solidFill>
                        <a:srgbClr val="000000"/>
                      </a:solidFill>
                      <a:miter lim="400000"/>
                    </a:lnR>
                    <a:lnT w="38100">
                      <a:solidFill>
                        <a:srgbClr val="000000"/>
                      </a:solidFill>
                      <a:miter lim="400000"/>
                    </a:lnT>
                    <a:lnB w="38100">
                      <a:solidFill>
                        <a:srgbClr val="000000"/>
                      </a:solidFill>
                      <a:miter lim="400000"/>
                    </a:lnB>
                  </a:tcPr>
                </a:tc>
                <a:tc>
                  <a:txBody>
                    <a:bodyPr/>
                    <a:lstStyle/>
                    <a:p>
                      <a:pPr defTabSz="457200">
                        <a:lnSpc>
                          <a:spcPts val="2500"/>
                        </a:lnSpc>
                        <a:defRPr sz="1800"/>
                      </a:pPr>
                      <a:r>
                        <a:rPr sz="1066">
                          <a:latin typeface="Helvetica"/>
                          <a:ea typeface="Helvetica"/>
                          <a:cs typeface="Helvetica"/>
                          <a:sym typeface="Helvetica"/>
                        </a:rPr>
                        <a:t>Truth</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algn="r" defTabSz="457200">
                        <a:lnSpc>
                          <a:spcPts val="2500"/>
                        </a:lnSpc>
                        <a:defRPr sz="1800"/>
                      </a:pPr>
                      <a:r>
                        <a:rPr sz="1066" dirty="0">
                          <a:latin typeface="Helvetica"/>
                          <a:ea typeface="Helvetica"/>
                          <a:cs typeface="Helvetica"/>
                          <a:sym typeface="Helvetica"/>
                        </a:rPr>
                        <a:t>1,500</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1,400</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500.00</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500.00</a:t>
                      </a:r>
                    </a:p>
                  </a:txBody>
                  <a:tcPr marL="8890" marR="8890" marT="8890" marB="0" anchor="ctr" horzOverflow="overflow">
                    <a:lnL w="12700">
                      <a:solidFill>
                        <a:srgbClr val="000000"/>
                      </a:solidFill>
                      <a:miter lim="400000"/>
                    </a:lnL>
                    <a:lnR w="12700">
                      <a:solidFill>
                        <a:srgbClr val="000000"/>
                      </a:solidFill>
                      <a:miter lim="400000"/>
                    </a:lnR>
                    <a:lnT w="38100">
                      <a:solidFill>
                        <a:srgbClr val="000000"/>
                      </a:solidFill>
                      <a:miter lim="400000"/>
                    </a:lnT>
                    <a:lnB w="127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90</a:t>
                      </a:r>
                    </a:p>
                  </a:txBody>
                  <a:tcPr marL="8890" marR="8890" marT="8890" marB="0" anchor="ctr" horzOverflow="overflow">
                    <a:lnL w="12700">
                      <a:solidFill>
                        <a:srgbClr val="000000"/>
                      </a:solidFill>
                      <a:miter lim="400000"/>
                    </a:lnL>
                    <a:lnR w="38100">
                      <a:solidFill>
                        <a:srgbClr val="000000"/>
                      </a:solidFill>
                      <a:miter lim="400000"/>
                    </a:lnR>
                    <a:lnT w="38100">
                      <a:solidFill>
                        <a:srgbClr val="000000"/>
                      </a:solidFill>
                      <a:miter lim="400000"/>
                    </a:lnT>
                    <a:lnB w="12700">
                      <a:solidFill>
                        <a:srgbClr val="000000"/>
                      </a:solidFill>
                      <a:miter lim="400000"/>
                    </a:lnB>
                  </a:tcPr>
                </a:tc>
                <a:extLst>
                  <a:ext uri="{0D108BD9-81ED-4DB2-BD59-A6C34878D82A}">
                    <a16:rowId xmlns:a16="http://schemas.microsoft.com/office/drawing/2014/main" val="10000"/>
                  </a:ext>
                </a:extLst>
              </a:tr>
              <a:tr h="217007">
                <a:tc vMerge="1">
                  <a:txBody>
                    <a:bodyPr/>
                    <a:lstStyle/>
                    <a:p>
                      <a:endParaRPr lang="en-US"/>
                    </a:p>
                  </a:txBody>
                  <a:tcPr/>
                </a:tc>
                <a:tc>
                  <a:txBody>
                    <a:bodyPr/>
                    <a:lstStyle/>
                    <a:p>
                      <a:pPr defTabSz="457200">
                        <a:lnSpc>
                          <a:spcPts val="2500"/>
                        </a:lnSpc>
                        <a:defRPr sz="1800"/>
                      </a:pPr>
                      <a:r>
                        <a:rPr sz="1066">
                          <a:latin typeface="Helvetica"/>
                          <a:ea typeface="Helvetica"/>
                          <a:cs typeface="Helvetica"/>
                          <a:sym typeface="Helvetica"/>
                        </a:rPr>
                        <a:t>Prediction</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1,464.53</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1,281.33</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503.77</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algn="r" defTabSz="457200">
                        <a:lnSpc>
                          <a:spcPts val="2500"/>
                        </a:lnSpc>
                        <a:defRPr sz="1800"/>
                      </a:pPr>
                      <a:r>
                        <a:rPr sz="1066">
                          <a:latin typeface="Helvetica"/>
                          <a:ea typeface="Helvetica"/>
                          <a:cs typeface="Helvetica"/>
                          <a:sym typeface="Helvetica"/>
                        </a:rPr>
                        <a:t>521.44</a:t>
                      </a:r>
                    </a:p>
                  </a:txBody>
                  <a:tcPr marL="8890" marR="8890" marT="8890" marB="0" anchor="ctr" horzOverflow="overflow">
                    <a:lnL w="12700">
                      <a:solidFill>
                        <a:srgbClr val="000000"/>
                      </a:solidFill>
                      <a:miter lim="400000"/>
                    </a:lnL>
                    <a:lnR w="12700">
                      <a:solidFill>
                        <a:srgbClr val="000000"/>
                      </a:solidFill>
                      <a:miter lim="400000"/>
                    </a:lnR>
                    <a:lnT w="12700">
                      <a:solidFill>
                        <a:srgbClr val="000000"/>
                      </a:solidFill>
                      <a:miter lim="400000"/>
                    </a:lnT>
                    <a:lnB w="38100">
                      <a:solidFill>
                        <a:srgbClr val="000000"/>
                      </a:solidFill>
                      <a:miter lim="400000"/>
                    </a:lnB>
                  </a:tcPr>
                </a:tc>
                <a:tc>
                  <a:txBody>
                    <a:bodyPr/>
                    <a:lstStyle/>
                    <a:p>
                      <a:pPr algn="r" defTabSz="457200">
                        <a:lnSpc>
                          <a:spcPts val="2500"/>
                        </a:lnSpc>
                        <a:defRPr sz="1800"/>
                      </a:pPr>
                      <a:r>
                        <a:rPr sz="1066" dirty="0">
                          <a:latin typeface="Helvetica"/>
                          <a:ea typeface="Helvetica"/>
                          <a:cs typeface="Helvetica"/>
                          <a:sym typeface="Helvetica"/>
                        </a:rPr>
                        <a:t>144.65</a:t>
                      </a:r>
                    </a:p>
                  </a:txBody>
                  <a:tcPr marL="8890" marR="8890" marT="8890" marB="0" anchor="ctr" horzOverflow="overflow">
                    <a:lnL w="12700">
                      <a:solidFill>
                        <a:srgbClr val="000000"/>
                      </a:solidFill>
                      <a:miter lim="400000"/>
                    </a:lnL>
                    <a:lnR w="38100">
                      <a:solidFill>
                        <a:srgbClr val="000000"/>
                      </a:solidFill>
                      <a:miter lim="400000"/>
                    </a:lnR>
                    <a:lnT w="12700">
                      <a:solidFill>
                        <a:srgbClr val="000000"/>
                      </a:solidFill>
                      <a:miter lim="400000"/>
                    </a:lnT>
                    <a:lnB w="38100">
                      <a:solidFill>
                        <a:srgbClr val="000000"/>
                      </a:solidFill>
                      <a:miter lim="400000"/>
                    </a:lnB>
                  </a:tcPr>
                </a:tc>
                <a:extLst>
                  <a:ext uri="{0D108BD9-81ED-4DB2-BD59-A6C34878D82A}">
                    <a16:rowId xmlns:a16="http://schemas.microsoft.com/office/drawing/2014/main" val="10001"/>
                  </a:ext>
                </a:extLst>
              </a:tr>
            </a:tbl>
          </a:graphicData>
        </a:graphic>
      </p:graphicFrame>
      <p:grpSp>
        <p:nvGrpSpPr>
          <p:cNvPr id="156" name="Group"/>
          <p:cNvGrpSpPr/>
          <p:nvPr/>
        </p:nvGrpSpPr>
        <p:grpSpPr>
          <a:xfrm>
            <a:off x="5962364" y="2138565"/>
            <a:ext cx="5716289" cy="2108971"/>
            <a:chOff x="0" y="0"/>
            <a:chExt cx="5716287" cy="2108969"/>
          </a:xfrm>
        </p:grpSpPr>
        <p:grpSp>
          <p:nvGrpSpPr>
            <p:cNvPr id="153" name="Group"/>
            <p:cNvGrpSpPr/>
            <p:nvPr/>
          </p:nvGrpSpPr>
          <p:grpSpPr>
            <a:xfrm>
              <a:off x="0" y="0"/>
              <a:ext cx="5716288" cy="2108970"/>
              <a:chOff x="0" y="0"/>
              <a:chExt cx="5716287" cy="2108969"/>
            </a:xfrm>
          </p:grpSpPr>
          <p:pic>
            <p:nvPicPr>
              <p:cNvPr id="147" name="TestLoss.png" descr="TestLoss.png"/>
              <p:cNvPicPr>
                <a:picLocks/>
              </p:cNvPicPr>
              <p:nvPr/>
            </p:nvPicPr>
            <p:blipFill>
              <a:blip r:embed="rId4">
                <a:extLst/>
              </a:blip>
              <a:stretch>
                <a:fillRect/>
              </a:stretch>
            </p:blipFill>
            <p:spPr>
              <a:xfrm>
                <a:off x="3162296" y="0"/>
                <a:ext cx="2540001" cy="2108970"/>
              </a:xfrm>
              <a:prstGeom prst="rect">
                <a:avLst/>
              </a:prstGeom>
              <a:ln w="12700" cap="flat">
                <a:solidFill>
                  <a:srgbClr val="000000"/>
                </a:solidFill>
                <a:prstDash val="solid"/>
                <a:miter lim="400000"/>
              </a:ln>
              <a:effectLst/>
            </p:spPr>
          </p:pic>
          <p:sp>
            <p:nvSpPr>
              <p:cNvPr id="148" name="TestLoss"/>
              <p:cNvSpPr txBox="1"/>
              <p:nvPr/>
            </p:nvSpPr>
            <p:spPr>
              <a:xfrm>
                <a:off x="3783869" y="872"/>
                <a:ext cx="1296855" cy="434015"/>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49609" tIns="49609" rIns="49609" bIns="49609" numCol="1" anchor="ctr">
                <a:spAutoFit/>
              </a:bodyPr>
              <a:lstStyle/>
              <a:p>
                <a:r>
                  <a:t>TestLoss</a:t>
                </a:r>
              </a:p>
            </p:txBody>
          </p:sp>
          <p:pic>
            <p:nvPicPr>
              <p:cNvPr id="149" name="TrainLoss.png" descr="TrainLoss.png"/>
              <p:cNvPicPr>
                <a:picLocks/>
              </p:cNvPicPr>
              <p:nvPr/>
            </p:nvPicPr>
            <p:blipFill>
              <a:blip r:embed="rId5">
                <a:extLst/>
              </a:blip>
              <a:stretch>
                <a:fillRect/>
              </a:stretch>
            </p:blipFill>
            <p:spPr>
              <a:xfrm>
                <a:off x="0" y="436"/>
                <a:ext cx="2540000" cy="2108098"/>
              </a:xfrm>
              <a:prstGeom prst="rect">
                <a:avLst/>
              </a:prstGeom>
              <a:ln w="12700" cap="flat">
                <a:solidFill>
                  <a:srgbClr val="000000"/>
                </a:solidFill>
                <a:prstDash val="solid"/>
                <a:miter lim="400000"/>
              </a:ln>
              <a:effectLst/>
            </p:spPr>
          </p:pic>
          <p:sp>
            <p:nvSpPr>
              <p:cNvPr id="150" name="TrainLoss"/>
              <p:cNvSpPr txBox="1"/>
              <p:nvPr/>
            </p:nvSpPr>
            <p:spPr>
              <a:xfrm>
                <a:off x="569883" y="872"/>
                <a:ext cx="1400234" cy="434015"/>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49609" tIns="49609" rIns="49609" bIns="49609" numCol="1" anchor="ctr">
                <a:spAutoFit/>
              </a:bodyPr>
              <a:lstStyle/>
              <a:p>
                <a:r>
                  <a:t>TrainLoss</a:t>
                </a:r>
              </a:p>
            </p:txBody>
          </p:sp>
          <p:sp>
            <p:nvSpPr>
              <p:cNvPr id="151" name="epoch: 2000"/>
              <p:cNvSpPr txBox="1"/>
              <p:nvPr/>
            </p:nvSpPr>
            <p:spPr>
              <a:xfrm>
                <a:off x="1011523" y="1711403"/>
                <a:ext cx="1528478" cy="39690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49609" tIns="49609" rIns="49609" bIns="49609" numCol="1" anchor="ctr">
                <a:spAutoFit/>
              </a:bodyPr>
              <a:lstStyle>
                <a:lvl1pPr algn="l">
                  <a:spcBef>
                    <a:spcPts val="3100"/>
                  </a:spcBef>
                  <a:defRPr sz="2000" b="0"/>
                </a:lvl1pPr>
              </a:lstStyle>
              <a:p>
                <a:r>
                  <a:t>epoch: 2000</a:t>
                </a:r>
              </a:p>
            </p:txBody>
          </p:sp>
          <p:sp>
            <p:nvSpPr>
              <p:cNvPr id="152" name="epoch: 2000"/>
              <p:cNvSpPr txBox="1"/>
              <p:nvPr/>
            </p:nvSpPr>
            <p:spPr>
              <a:xfrm>
                <a:off x="4187811" y="1711626"/>
                <a:ext cx="1528477" cy="39690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49609" tIns="49609" rIns="49609" bIns="49609" numCol="1" anchor="ctr">
                <a:spAutoFit/>
              </a:bodyPr>
              <a:lstStyle>
                <a:lvl1pPr algn="l">
                  <a:spcBef>
                    <a:spcPts val="3100"/>
                  </a:spcBef>
                  <a:defRPr sz="2000" b="0"/>
                </a:lvl1pPr>
              </a:lstStyle>
              <a:p>
                <a:r>
                  <a:t>epoch: 2000</a:t>
                </a:r>
              </a:p>
            </p:txBody>
          </p:sp>
        </p:grpSp>
        <p:sp>
          <p:nvSpPr>
            <p:cNvPr id="154" name="0.04"/>
            <p:cNvSpPr txBox="1"/>
            <p:nvPr/>
          </p:nvSpPr>
          <p:spPr>
            <a:xfrm>
              <a:off x="1945686" y="1170166"/>
              <a:ext cx="606204" cy="39690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49609" tIns="49609" rIns="49609" bIns="49609" numCol="1" anchor="ctr">
              <a:spAutoFit/>
            </a:bodyPr>
            <a:lstStyle>
              <a:lvl1pPr algn="l">
                <a:spcBef>
                  <a:spcPts val="3100"/>
                </a:spcBef>
                <a:defRPr sz="2000" b="0"/>
              </a:lvl1pPr>
            </a:lstStyle>
            <a:p>
              <a:r>
                <a:t>0.04</a:t>
              </a:r>
            </a:p>
          </p:txBody>
        </p:sp>
        <p:sp>
          <p:nvSpPr>
            <p:cNvPr id="155" name="0.1"/>
            <p:cNvSpPr txBox="1"/>
            <p:nvPr/>
          </p:nvSpPr>
          <p:spPr>
            <a:xfrm>
              <a:off x="5251308" y="1170166"/>
              <a:ext cx="464980" cy="396908"/>
            </a:xfrm>
            <a:prstGeom prst="rect">
              <a:avLst/>
            </a:prstGeom>
            <a:noFill/>
            <a:ln w="3175" cap="flat">
              <a:noFill/>
              <a:miter lim="400000"/>
            </a:ln>
            <a:effectLst/>
            <a:extLst>
              <a:ext uri="{C572A759-6A51-4108-AA02-DFA0A04FC94B}">
                <ma14:wrappingTextBoxFlag xmlns="" xmlns:ma14="http://schemas.microsoft.com/office/mac/drawingml/2011/main" val="1"/>
              </a:ext>
            </a:extLst>
          </p:spPr>
          <p:txBody>
            <a:bodyPr wrap="none" lIns="49609" tIns="49609" rIns="49609" bIns="49609" numCol="1" anchor="ctr">
              <a:spAutoFit/>
            </a:bodyPr>
            <a:lstStyle>
              <a:lvl1pPr algn="l">
                <a:spcBef>
                  <a:spcPts val="3100"/>
                </a:spcBef>
                <a:defRPr sz="2000" b="0"/>
              </a:lvl1pPr>
            </a:lstStyle>
            <a:p>
              <a:r>
                <a:t>0.1</a:t>
              </a:r>
            </a:p>
          </p:txBody>
        </p:sp>
      </p:grpSp>
      <p:sp>
        <p:nvSpPr>
          <p:cNvPr id="157" name="More test sets:"/>
          <p:cNvSpPr txBox="1"/>
          <p:nvPr/>
        </p:nvSpPr>
        <p:spPr>
          <a:xfrm>
            <a:off x="5962364" y="4679311"/>
            <a:ext cx="2176686" cy="434015"/>
          </a:xfrm>
          <a:prstGeom prst="rect">
            <a:avLst/>
          </a:prstGeom>
          <a:ln w="3175">
            <a:miter lim="400000"/>
          </a:ln>
          <a:extLst>
            <a:ext uri="{C572A759-6A51-4108-AA02-DFA0A04FC94B}">
              <ma14:wrappingTextBoxFlag xmlns="" xmlns:ma14="http://schemas.microsoft.com/office/mac/drawingml/2011/main" val="1"/>
            </a:ext>
          </a:extLst>
        </p:spPr>
        <p:txBody>
          <a:bodyPr wrap="none" lIns="49609" tIns="49609" rIns="49609" bIns="49609" anchor="ctr">
            <a:spAutoFit/>
          </a:bodyPr>
          <a:lstStyle/>
          <a:p>
            <a:r>
              <a:rPr dirty="0"/>
              <a:t>More test sets: </a:t>
            </a:r>
          </a:p>
        </p:txBody>
      </p:sp>
    </p:spTree>
    <p:extLst>
      <p:ext uri="{BB962C8B-B14F-4D97-AF65-F5344CB8AC3E}">
        <p14:creationId xmlns:p14="http://schemas.microsoft.com/office/powerpoint/2010/main" val="111865989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onclusion"/>
          <p:cNvSpPr txBox="1">
            <a:spLocks noGrp="1"/>
          </p:cNvSpPr>
          <p:nvPr>
            <p:ph type="title"/>
          </p:nvPr>
        </p:nvSpPr>
        <p:spPr>
          <a:prstGeom prst="rect">
            <a:avLst/>
          </a:prstGeom>
        </p:spPr>
        <p:txBody>
          <a:bodyPr/>
          <a:lstStyle/>
          <a:p>
            <a:r>
              <a:t>Conclusion</a:t>
            </a:r>
          </a:p>
        </p:txBody>
      </p:sp>
      <p:sp>
        <p:nvSpPr>
          <p:cNvPr id="160" name="We have built up and train a neural network model with the database of chiral meta-materials…"/>
          <p:cNvSpPr txBox="1">
            <a:spLocks noGrp="1"/>
          </p:cNvSpPr>
          <p:nvPr>
            <p:ph type="body" idx="1"/>
          </p:nvPr>
        </p:nvSpPr>
        <p:spPr>
          <a:prstGeom prst="rect">
            <a:avLst/>
          </a:prstGeom>
        </p:spPr>
        <p:txBody>
          <a:bodyPr/>
          <a:lstStyle/>
          <a:p>
            <a:pPr marL="325040" indent="-325040" defTabSz="444996">
              <a:spcBef>
                <a:spcPts val="3100"/>
              </a:spcBef>
              <a:defRPr sz="2340"/>
            </a:pPr>
            <a:r>
              <a:t>We have built up and train a neural network model with the database of chiral meta-materials</a:t>
            </a:r>
          </a:p>
          <a:p>
            <a:pPr marL="325040" indent="-325040" defTabSz="444996">
              <a:spcBef>
                <a:spcPts val="3100"/>
              </a:spcBef>
              <a:defRPr sz="2340"/>
            </a:pPr>
            <a:r>
              <a:t>We utilize tensor flow to construct the neural network, which is constructed with a 2D convolutional layer, a pooling layer, a fully-connected layer and a output layer</a:t>
            </a:r>
          </a:p>
          <a:p>
            <a:pPr marL="325040" indent="-325040" defTabSz="444996">
              <a:spcBef>
                <a:spcPts val="3100"/>
              </a:spcBef>
              <a:defRPr sz="2340"/>
            </a:pPr>
            <a:r>
              <a:t>The neural network takes input with the target spectrum with chiral response; and output the designed parameters</a:t>
            </a:r>
          </a:p>
          <a:p>
            <a:pPr marL="325040" indent="-325040" defTabSz="444996">
              <a:spcBef>
                <a:spcPts val="3100"/>
              </a:spcBef>
              <a:defRPr sz="2340"/>
            </a:pPr>
            <a:r>
              <a:t>The neural network show good performance on parameters l</a:t>
            </a:r>
            <a:r>
              <a:rPr baseline="-5999"/>
              <a:t>1</a:t>
            </a:r>
            <a:r>
              <a:t>, l</a:t>
            </a:r>
            <a:r>
              <a:rPr baseline="-5999"/>
              <a:t>2</a:t>
            </a:r>
            <a:r>
              <a:t>, t</a:t>
            </a:r>
            <a:r>
              <a:rPr baseline="-5999"/>
              <a:t>1</a:t>
            </a:r>
            <a:r>
              <a:t> and t</a:t>
            </a:r>
            <a:r>
              <a:rPr baseline="-5999"/>
              <a:t>2</a:t>
            </a:r>
            <a:r>
              <a:t>, but less good results for rotation angle alpha</a:t>
            </a:r>
          </a:p>
          <a:p>
            <a:pPr marL="325040" indent="-325040" defTabSz="444996">
              <a:spcBef>
                <a:spcPts val="3100"/>
              </a:spcBef>
              <a:defRPr sz="2340"/>
            </a:pPr>
            <a:r>
              <a:t>It took least than 30mins to train the model with 2000 epochs; this dramatically reduce the time for meta material design, compared with traditional method of parameter sweeping with numerical simulations</a:t>
            </a:r>
          </a:p>
        </p:txBody>
      </p:sp>
    </p:spTree>
    <p:extLst>
      <p:ext uri="{BB962C8B-B14F-4D97-AF65-F5344CB8AC3E}">
        <p14:creationId xmlns:p14="http://schemas.microsoft.com/office/powerpoint/2010/main" val="147130653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hank you"/>
          <p:cNvSpPr txBox="1">
            <a:spLocks noGrp="1"/>
          </p:cNvSpPr>
          <p:nvPr>
            <p:ph type="title"/>
          </p:nvPr>
        </p:nvSpPr>
        <p:spPr>
          <a:xfrm>
            <a:off x="930175" y="2530078"/>
            <a:ext cx="10839650" cy="2108400"/>
          </a:xfrm>
          <a:prstGeom prst="rect">
            <a:avLst/>
          </a:prstGeom>
        </p:spPr>
        <p:txBody>
          <a:bodyPr/>
          <a:lstStyle/>
          <a:p>
            <a:r>
              <a:rPr dirty="0"/>
              <a:t>Thank you</a:t>
            </a:r>
          </a:p>
        </p:txBody>
      </p:sp>
      <p:sp>
        <p:nvSpPr>
          <p:cNvPr id="165" name="task distribution:"/>
          <p:cNvSpPr txBox="1">
            <a:spLocks noGrp="1"/>
          </p:cNvSpPr>
          <p:nvPr>
            <p:ph type="body" idx="1"/>
          </p:nvPr>
        </p:nvSpPr>
        <p:spPr>
          <a:prstGeom prst="rect">
            <a:avLst/>
          </a:prstGeom>
        </p:spPr>
        <p:txBody>
          <a:bodyPr/>
          <a:lstStyle/>
          <a:p>
            <a:r>
              <a:rPr dirty="0"/>
              <a:t>task distribution: </a:t>
            </a:r>
            <a:endParaRPr lang="en-US" dirty="0"/>
          </a:p>
          <a:p>
            <a:r>
              <a:rPr lang="en-US" dirty="0"/>
              <a:t>Feng Cheng: generate data, data cleaning, build up </a:t>
            </a:r>
            <a:r>
              <a:rPr lang="en-US" dirty="0" err="1"/>
              <a:t>nn</a:t>
            </a:r>
            <a:endParaRPr lang="en-US" dirty="0"/>
          </a:p>
          <a:p>
            <a:r>
              <a:rPr lang="en-US" dirty="0" err="1"/>
              <a:t>Wudi</a:t>
            </a:r>
            <a:r>
              <a:rPr lang="en-US" dirty="0"/>
              <a:t> Zheng: data process, train the network, evaluate data</a:t>
            </a:r>
          </a:p>
          <a:p>
            <a:r>
              <a:rPr lang="en-US" dirty="0"/>
              <a:t>Both: presentation and report, debugging</a:t>
            </a:r>
            <a:endParaRPr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49609" tIns="49609" rIns="49609" bIns="49609" numCol="1" spcCol="38100" rtlCol="0" anchor="ctr">
        <a:spAutoFit/>
      </a:bodyPr>
      <a:lstStyle>
        <a:defPPr marL="0" marR="0" indent="0" algn="ctr" defTabSz="570507"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9609" tIns="49609" rIns="49609" bIns="49609" numCol="1" spcCol="38100" rtlCol="0" anchor="ctr">
        <a:spAutoFit/>
      </a:bodyPr>
      <a:lstStyle>
        <a:defPPr marL="0" marR="0" indent="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49609" tIns="49609" rIns="49609" bIns="49609" numCol="1" spcCol="38100" rtlCol="0" anchor="ctr">
        <a:spAutoFit/>
      </a:bodyPr>
      <a:lstStyle>
        <a:defPPr marL="0" marR="0" indent="0" algn="ctr" defTabSz="570507" rtl="0" fontAlgn="auto" latinLnBrk="0" hangingPunct="0">
          <a:lnSpc>
            <a:spcPct val="100000"/>
          </a:lnSpc>
          <a:spcBef>
            <a:spcPts val="0"/>
          </a:spcBef>
          <a:spcAft>
            <a:spcPts val="0"/>
          </a:spcAft>
          <a:buClrTx/>
          <a:buSzTx/>
          <a:buFontTx/>
          <a:buNone/>
          <a:tabLst/>
          <a:defRPr kumimoji="0" sz="2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49609" tIns="49609" rIns="49609" bIns="49609" numCol="1" spcCol="38100" rtlCol="0" anchor="ctr">
        <a:spAutoFit/>
      </a:bodyPr>
      <a:lstStyle>
        <a:defPPr marL="0" marR="0" indent="0" algn="ctr" defTabSz="570507" rtl="0" fontAlgn="auto" latinLnBrk="0" hangingPunct="0">
          <a:lnSpc>
            <a:spcPct val="100000"/>
          </a:lnSpc>
          <a:spcBef>
            <a:spcPts val="0"/>
          </a:spcBef>
          <a:spcAft>
            <a:spcPts val="0"/>
          </a:spcAft>
          <a:buClrTx/>
          <a:buSzTx/>
          <a:buFontTx/>
          <a:buNone/>
          <a:tabLst/>
          <a:defRPr kumimoji="0" sz="22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1246</TotalTime>
  <Words>879</Words>
  <Application>Microsoft Office PowerPoint</Application>
  <PresentationFormat>Custom</PresentationFormat>
  <Paragraphs>191</Paragraphs>
  <Slides>9</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Helvetica Light</vt:lpstr>
      <vt:lpstr>Helvetica Neue</vt:lpstr>
      <vt:lpstr>Helvetica Neue Light</vt:lpstr>
      <vt:lpstr>Helvetica Neue Medium</vt:lpstr>
      <vt:lpstr>Helvetica Neue Thin</vt:lpstr>
      <vt:lpstr>Arial</vt:lpstr>
      <vt:lpstr>Calibri</vt:lpstr>
      <vt:lpstr>Cambria Math</vt:lpstr>
      <vt:lpstr>Helvetica</vt:lpstr>
      <vt:lpstr>Times New Roman</vt:lpstr>
      <vt:lpstr>White</vt:lpstr>
      <vt:lpstr>Chiral Metamaterial Design Based on Neural Networks</vt:lpstr>
      <vt:lpstr>Outline</vt:lpstr>
      <vt:lpstr>Background</vt:lpstr>
      <vt:lpstr>Introduction to TensorFlow</vt:lpstr>
      <vt:lpstr>Neural Network</vt:lpstr>
      <vt:lpstr>Neural Network</vt:lpstr>
      <vt:lpstr>Results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郑吴迪</cp:lastModifiedBy>
  <cp:revision>111</cp:revision>
  <dcterms:modified xsi:type="dcterms:W3CDTF">2017-12-14T16:07:55Z</dcterms:modified>
</cp:coreProperties>
</file>