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9" r:id="rId4"/>
    <p:sldId id="260" r:id="rId5"/>
    <p:sldId id="261" r:id="rId6"/>
    <p:sldId id="262" r:id="rId7"/>
    <p:sldId id="258" r:id="rId8"/>
    <p:sldId id="263"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31925B-0B44-4279-A317-B5EC0D36F36F}"/>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23BE95F-388E-4EF7-8759-CD1179B45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ED69D233-8462-4B9B-BACB-16BB746BC196}"/>
              </a:ext>
            </a:extLst>
          </p:cNvPr>
          <p:cNvSpPr>
            <a:spLocks noGrp="1"/>
          </p:cNvSpPr>
          <p:nvPr>
            <p:ph type="dt" sz="half" idx="10"/>
          </p:nvPr>
        </p:nvSpPr>
        <p:spPr/>
        <p:txBody>
          <a:bodyPr/>
          <a:lstStyle/>
          <a:p>
            <a:fld id="{4AF8082C-0922-4249-A612-B415F5231620}" type="datetime1">
              <a:rPr lang="en-US" smtClean="0"/>
              <a:t>11/21/2020</a:t>
            </a:fld>
            <a:endParaRPr lang="en-US" dirty="0"/>
          </a:p>
        </p:txBody>
      </p:sp>
      <p:sp>
        <p:nvSpPr>
          <p:cNvPr id="5" name="Alt Bilgi Yer Tutucusu 4">
            <a:extLst>
              <a:ext uri="{FF2B5EF4-FFF2-40B4-BE49-F238E27FC236}">
                <a16:creationId xmlns:a16="http://schemas.microsoft.com/office/drawing/2014/main" id="{58655A53-C263-47E9-93CE-E082B2BFF73C}"/>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F3DAE832-08D7-4935-8FE3-E65E2EEEC5DB}"/>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9411666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3C7996-6E01-46D7-98DE-9692508A4592}"/>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54A52D59-07C5-4698-B3AE-33D83264B57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89D85E2-D317-48B3-876E-4BA0D590BFE9}"/>
              </a:ext>
            </a:extLst>
          </p:cNvPr>
          <p:cNvSpPr>
            <a:spLocks noGrp="1"/>
          </p:cNvSpPr>
          <p:nvPr>
            <p:ph type="dt" sz="half" idx="10"/>
          </p:nvPr>
        </p:nvSpPr>
        <p:spPr/>
        <p:txBody>
          <a:bodyPr/>
          <a:lstStyle/>
          <a:p>
            <a:fld id="{4AF8082C-0922-4249-A612-B415F5231620}" type="datetime1">
              <a:rPr lang="en-US" smtClean="0"/>
              <a:t>11/21/2020</a:t>
            </a:fld>
            <a:endParaRPr lang="en-US" dirty="0"/>
          </a:p>
        </p:txBody>
      </p:sp>
      <p:sp>
        <p:nvSpPr>
          <p:cNvPr id="5" name="Alt Bilgi Yer Tutucusu 4">
            <a:extLst>
              <a:ext uri="{FF2B5EF4-FFF2-40B4-BE49-F238E27FC236}">
                <a16:creationId xmlns:a16="http://schemas.microsoft.com/office/drawing/2014/main" id="{475E6765-05CF-44B6-82AE-6385C4FF2C04}"/>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D401CDE1-E557-4D54-B1E6-B076DAA0E90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0078640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EC2F3A8-434F-4FF0-BCC9-D719E709E57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0AB124E-DFD9-4A1B-BBA0-6F7F8DEDDEF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8EB8EF3-2CB8-434A-B55A-519673821FB0}"/>
              </a:ext>
            </a:extLst>
          </p:cNvPr>
          <p:cNvSpPr>
            <a:spLocks noGrp="1"/>
          </p:cNvSpPr>
          <p:nvPr>
            <p:ph type="dt" sz="half" idx="10"/>
          </p:nvPr>
        </p:nvSpPr>
        <p:spPr/>
        <p:txBody>
          <a:bodyPr/>
          <a:lstStyle/>
          <a:p>
            <a:fld id="{4AF8082C-0922-4249-A612-B415F5231620}" type="datetime1">
              <a:rPr lang="en-US" smtClean="0"/>
              <a:t>11/21/2020</a:t>
            </a:fld>
            <a:endParaRPr lang="en-US" dirty="0"/>
          </a:p>
        </p:txBody>
      </p:sp>
      <p:sp>
        <p:nvSpPr>
          <p:cNvPr id="5" name="Alt Bilgi Yer Tutucusu 4">
            <a:extLst>
              <a:ext uri="{FF2B5EF4-FFF2-40B4-BE49-F238E27FC236}">
                <a16:creationId xmlns:a16="http://schemas.microsoft.com/office/drawing/2014/main" id="{F6F0A96C-703C-46FC-8F1F-6114D32CF4AD}"/>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CC5C3014-CD9A-487C-81C9-0C3D3EE44901}"/>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64571665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870224-F211-4B68-B984-E080237539B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BFB45A9-9FB0-4567-B7C2-70AB50065B7D}"/>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0D47F63-E015-44AD-A1C7-48597012D936}"/>
              </a:ext>
            </a:extLst>
          </p:cNvPr>
          <p:cNvSpPr>
            <a:spLocks noGrp="1"/>
          </p:cNvSpPr>
          <p:nvPr>
            <p:ph type="dt" sz="half" idx="10"/>
          </p:nvPr>
        </p:nvSpPr>
        <p:spPr/>
        <p:txBody>
          <a:bodyPr/>
          <a:lstStyle/>
          <a:p>
            <a:fld id="{4AF8082C-0922-4249-A612-B415F5231620}" type="datetime1">
              <a:rPr lang="en-US" smtClean="0"/>
              <a:t>11/21/2020</a:t>
            </a:fld>
            <a:endParaRPr lang="en-US" dirty="0"/>
          </a:p>
        </p:txBody>
      </p:sp>
      <p:sp>
        <p:nvSpPr>
          <p:cNvPr id="5" name="Alt Bilgi Yer Tutucusu 4">
            <a:extLst>
              <a:ext uri="{FF2B5EF4-FFF2-40B4-BE49-F238E27FC236}">
                <a16:creationId xmlns:a16="http://schemas.microsoft.com/office/drawing/2014/main" id="{01AEA18F-F16F-4E84-9EB2-0DC690E028CE}"/>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82AA15F4-7CCF-455B-8C87-7232103F2082}"/>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23539864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2E1319-8947-4206-A130-BA803AB50D6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0D34163D-B91A-4114-9F9A-4F2DFECD3F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D85A9D8-90EA-4B38-9A44-A0B4C75E3789}"/>
              </a:ext>
            </a:extLst>
          </p:cNvPr>
          <p:cNvSpPr>
            <a:spLocks noGrp="1"/>
          </p:cNvSpPr>
          <p:nvPr>
            <p:ph type="dt" sz="half" idx="10"/>
          </p:nvPr>
        </p:nvSpPr>
        <p:spPr/>
        <p:txBody>
          <a:bodyPr/>
          <a:lstStyle/>
          <a:p>
            <a:fld id="{4AF8082C-0922-4249-A612-B415F5231620}" type="datetime1">
              <a:rPr lang="en-US" smtClean="0"/>
              <a:t>11/21/2020</a:t>
            </a:fld>
            <a:endParaRPr lang="en-US" dirty="0"/>
          </a:p>
        </p:txBody>
      </p:sp>
      <p:sp>
        <p:nvSpPr>
          <p:cNvPr id="5" name="Alt Bilgi Yer Tutucusu 4">
            <a:extLst>
              <a:ext uri="{FF2B5EF4-FFF2-40B4-BE49-F238E27FC236}">
                <a16:creationId xmlns:a16="http://schemas.microsoft.com/office/drawing/2014/main" id="{389F0431-5F67-4D18-ADA7-A4E90EB02381}"/>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D7E9B77A-B914-4F4A-99D2-FA5E6CE82411}"/>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16749990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D9813D-95D7-4180-A6E1-7A2957EF173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A691C4E-CA21-4E7A-A6E3-5C7410AA520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9FB1A779-B077-44E4-A4E4-996FE815D4C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8467C49C-935B-454E-B119-6C6814C266CC}"/>
              </a:ext>
            </a:extLst>
          </p:cNvPr>
          <p:cNvSpPr>
            <a:spLocks noGrp="1"/>
          </p:cNvSpPr>
          <p:nvPr>
            <p:ph type="dt" sz="half" idx="10"/>
          </p:nvPr>
        </p:nvSpPr>
        <p:spPr/>
        <p:txBody>
          <a:bodyPr/>
          <a:lstStyle/>
          <a:p>
            <a:fld id="{4AF8082C-0922-4249-A612-B415F5231620}" type="datetime1">
              <a:rPr lang="en-US" smtClean="0"/>
              <a:t>11/21/2020</a:t>
            </a:fld>
            <a:endParaRPr lang="en-US" dirty="0"/>
          </a:p>
        </p:txBody>
      </p:sp>
      <p:sp>
        <p:nvSpPr>
          <p:cNvPr id="6" name="Alt Bilgi Yer Tutucusu 5">
            <a:extLst>
              <a:ext uri="{FF2B5EF4-FFF2-40B4-BE49-F238E27FC236}">
                <a16:creationId xmlns:a16="http://schemas.microsoft.com/office/drawing/2014/main" id="{314294D7-569D-4CA4-A56E-E93BC074F032}"/>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a16="http://schemas.microsoft.com/office/drawing/2014/main" id="{C5598E82-AC0D-4FF5-8234-D787C6D210F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24112988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38E0AA-758C-47E0-BCE8-8E804A9FD1D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EC7B7CF-32F4-4192-854F-B8474128F0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9AC36084-FBF9-4764-BF36-F5A798AD2C9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D005B9E-11DE-46E8-AE05-3D97430286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7782574-45D5-4D86-9421-4A3AAA6F272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3683CE05-F1EF-443F-8B0F-DB89E8572EAE}"/>
              </a:ext>
            </a:extLst>
          </p:cNvPr>
          <p:cNvSpPr>
            <a:spLocks noGrp="1"/>
          </p:cNvSpPr>
          <p:nvPr>
            <p:ph type="dt" sz="half" idx="10"/>
          </p:nvPr>
        </p:nvSpPr>
        <p:spPr/>
        <p:txBody>
          <a:bodyPr/>
          <a:lstStyle/>
          <a:p>
            <a:fld id="{4AF8082C-0922-4249-A612-B415F5231620}" type="datetime1">
              <a:rPr lang="en-US" smtClean="0"/>
              <a:t>11/21/2020</a:t>
            </a:fld>
            <a:endParaRPr lang="en-US" dirty="0"/>
          </a:p>
        </p:txBody>
      </p:sp>
      <p:sp>
        <p:nvSpPr>
          <p:cNvPr id="8" name="Alt Bilgi Yer Tutucusu 7">
            <a:extLst>
              <a:ext uri="{FF2B5EF4-FFF2-40B4-BE49-F238E27FC236}">
                <a16:creationId xmlns:a16="http://schemas.microsoft.com/office/drawing/2014/main" id="{4248FF98-9A8B-4AAD-9625-83A3BC5281AD}"/>
              </a:ext>
            </a:extLst>
          </p:cNvPr>
          <p:cNvSpPr>
            <a:spLocks noGrp="1"/>
          </p:cNvSpPr>
          <p:nvPr>
            <p:ph type="ftr" sz="quarter" idx="11"/>
          </p:nvPr>
        </p:nvSpPr>
        <p:spPr/>
        <p:txBody>
          <a:bodyPr/>
          <a:lstStyle/>
          <a:p>
            <a:endParaRPr lang="en-US" dirty="0"/>
          </a:p>
        </p:txBody>
      </p:sp>
      <p:sp>
        <p:nvSpPr>
          <p:cNvPr id="9" name="Slayt Numarası Yer Tutucusu 8">
            <a:extLst>
              <a:ext uri="{FF2B5EF4-FFF2-40B4-BE49-F238E27FC236}">
                <a16:creationId xmlns:a16="http://schemas.microsoft.com/office/drawing/2014/main" id="{AC1B6443-9B60-4CDF-B3B8-A8EBD919829C}"/>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3036344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0BF903-1525-4649-B271-AD24A7FF899B}"/>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66F3367E-3029-4ED8-B2B1-E833B60AC58C}"/>
              </a:ext>
            </a:extLst>
          </p:cNvPr>
          <p:cNvSpPr>
            <a:spLocks noGrp="1"/>
          </p:cNvSpPr>
          <p:nvPr>
            <p:ph type="dt" sz="half" idx="10"/>
          </p:nvPr>
        </p:nvSpPr>
        <p:spPr/>
        <p:txBody>
          <a:bodyPr/>
          <a:lstStyle/>
          <a:p>
            <a:fld id="{4AF8082C-0922-4249-A612-B415F5231620}" type="datetime1">
              <a:rPr lang="en-US" smtClean="0"/>
              <a:t>11/21/2020</a:t>
            </a:fld>
            <a:endParaRPr lang="en-US" dirty="0"/>
          </a:p>
        </p:txBody>
      </p:sp>
      <p:sp>
        <p:nvSpPr>
          <p:cNvPr id="4" name="Alt Bilgi Yer Tutucusu 3">
            <a:extLst>
              <a:ext uri="{FF2B5EF4-FFF2-40B4-BE49-F238E27FC236}">
                <a16:creationId xmlns:a16="http://schemas.microsoft.com/office/drawing/2014/main" id="{3C7586C0-C03D-4D62-8855-E0471C9FB9DE}"/>
              </a:ext>
            </a:extLst>
          </p:cNvPr>
          <p:cNvSpPr>
            <a:spLocks noGrp="1"/>
          </p:cNvSpPr>
          <p:nvPr>
            <p:ph type="ftr" sz="quarter" idx="11"/>
          </p:nvPr>
        </p:nvSpPr>
        <p:spPr/>
        <p:txBody>
          <a:bodyPr/>
          <a:lstStyle/>
          <a:p>
            <a:endParaRPr lang="en-US" dirty="0"/>
          </a:p>
        </p:txBody>
      </p:sp>
      <p:sp>
        <p:nvSpPr>
          <p:cNvPr id="5" name="Slayt Numarası Yer Tutucusu 4">
            <a:extLst>
              <a:ext uri="{FF2B5EF4-FFF2-40B4-BE49-F238E27FC236}">
                <a16:creationId xmlns:a16="http://schemas.microsoft.com/office/drawing/2014/main" id="{59F0DABE-D427-4913-A8BD-4358550574F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48004917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7F2CCDE-97FC-4752-81C2-881FE1E7278C}"/>
              </a:ext>
            </a:extLst>
          </p:cNvPr>
          <p:cNvSpPr>
            <a:spLocks noGrp="1"/>
          </p:cNvSpPr>
          <p:nvPr>
            <p:ph type="dt" sz="half" idx="10"/>
          </p:nvPr>
        </p:nvSpPr>
        <p:spPr/>
        <p:txBody>
          <a:bodyPr/>
          <a:lstStyle/>
          <a:p>
            <a:fld id="{4AF8082C-0922-4249-A612-B415F5231620}" type="datetime1">
              <a:rPr lang="en-US" smtClean="0"/>
              <a:t>11/21/2020</a:t>
            </a:fld>
            <a:endParaRPr lang="en-US" dirty="0"/>
          </a:p>
        </p:txBody>
      </p:sp>
      <p:sp>
        <p:nvSpPr>
          <p:cNvPr id="3" name="Alt Bilgi Yer Tutucusu 2">
            <a:extLst>
              <a:ext uri="{FF2B5EF4-FFF2-40B4-BE49-F238E27FC236}">
                <a16:creationId xmlns:a16="http://schemas.microsoft.com/office/drawing/2014/main" id="{E14D87E3-B4EA-470B-A852-BD78A861EE49}"/>
              </a:ext>
            </a:extLst>
          </p:cNvPr>
          <p:cNvSpPr>
            <a:spLocks noGrp="1"/>
          </p:cNvSpPr>
          <p:nvPr>
            <p:ph type="ftr" sz="quarter" idx="11"/>
          </p:nvPr>
        </p:nvSpPr>
        <p:spPr/>
        <p:txBody>
          <a:bodyPr/>
          <a:lstStyle/>
          <a:p>
            <a:endParaRPr lang="en-US" dirty="0"/>
          </a:p>
        </p:txBody>
      </p:sp>
      <p:sp>
        <p:nvSpPr>
          <p:cNvPr id="4" name="Slayt Numarası Yer Tutucusu 3">
            <a:extLst>
              <a:ext uri="{FF2B5EF4-FFF2-40B4-BE49-F238E27FC236}">
                <a16:creationId xmlns:a16="http://schemas.microsoft.com/office/drawing/2014/main" id="{84534D6F-BE5B-4A1A-A2EF-D69E931A00D5}"/>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00306719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A09F71-A443-4A94-9664-43D7152DE02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DC42A61-E2DE-4CC7-9BE1-4688E91486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31B07C13-9E65-48F0-8D88-35770C824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5CFFBC0-C584-468D-BCC8-C317E4DEFA83}"/>
              </a:ext>
            </a:extLst>
          </p:cNvPr>
          <p:cNvSpPr>
            <a:spLocks noGrp="1"/>
          </p:cNvSpPr>
          <p:nvPr>
            <p:ph type="dt" sz="half" idx="10"/>
          </p:nvPr>
        </p:nvSpPr>
        <p:spPr/>
        <p:txBody>
          <a:bodyPr/>
          <a:lstStyle/>
          <a:p>
            <a:fld id="{4AF8082C-0922-4249-A612-B415F5231620}" type="datetime1">
              <a:rPr lang="en-US" smtClean="0"/>
              <a:t>11/21/2020</a:t>
            </a:fld>
            <a:endParaRPr lang="en-US" dirty="0"/>
          </a:p>
        </p:txBody>
      </p:sp>
      <p:sp>
        <p:nvSpPr>
          <p:cNvPr id="6" name="Alt Bilgi Yer Tutucusu 5">
            <a:extLst>
              <a:ext uri="{FF2B5EF4-FFF2-40B4-BE49-F238E27FC236}">
                <a16:creationId xmlns:a16="http://schemas.microsoft.com/office/drawing/2014/main" id="{8A90DD9D-F34F-4ACD-B0A0-50417AE7524B}"/>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a16="http://schemas.microsoft.com/office/drawing/2014/main" id="{3FE8A317-9488-43E1-A7C5-15CFC16A0E41}"/>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0744719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73B1D1-C5D3-40D0-9428-C4BC3893DC3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6B671171-32B1-4062-99CD-57FF453220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FCB715B-62FE-4F02-BC30-161CEF2CD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D8960D3-E1BF-4452-A644-CF0AFBD4A6C0}"/>
              </a:ext>
            </a:extLst>
          </p:cNvPr>
          <p:cNvSpPr>
            <a:spLocks noGrp="1"/>
          </p:cNvSpPr>
          <p:nvPr>
            <p:ph type="dt" sz="half" idx="10"/>
          </p:nvPr>
        </p:nvSpPr>
        <p:spPr/>
        <p:txBody>
          <a:bodyPr/>
          <a:lstStyle/>
          <a:p>
            <a:fld id="{4AF8082C-0922-4249-A612-B415F5231620}" type="datetime1">
              <a:rPr lang="en-US" smtClean="0"/>
              <a:t>11/21/2020</a:t>
            </a:fld>
            <a:endParaRPr lang="en-US" dirty="0"/>
          </a:p>
        </p:txBody>
      </p:sp>
      <p:sp>
        <p:nvSpPr>
          <p:cNvPr id="6" name="Alt Bilgi Yer Tutucusu 5">
            <a:extLst>
              <a:ext uri="{FF2B5EF4-FFF2-40B4-BE49-F238E27FC236}">
                <a16:creationId xmlns:a16="http://schemas.microsoft.com/office/drawing/2014/main" id="{294831F8-8673-48F8-BB31-6415ECAC28B4}"/>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a16="http://schemas.microsoft.com/office/drawing/2014/main" id="{C74A11B4-0AEE-4245-AFFD-5E6704EBD082}"/>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4695836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2000"/>
            <a:lum/>
          </a:blip>
          <a:srcRect/>
          <a:stretch>
            <a:fillRect t="-9000"/>
          </a:stretch>
        </a:blip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7A71A1A-D87C-4863-906E-421D63E3A2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FCEDEEC-13B3-4073-9A83-E60643C53F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C356584-26A4-45A4-A500-378CFCD67B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F8082C-0922-4249-A612-B415F5231620}" type="datetime1">
              <a:rPr lang="en-US" smtClean="0"/>
              <a:t>11/21/2020</a:t>
            </a:fld>
            <a:endParaRPr lang="en-US" dirty="0"/>
          </a:p>
        </p:txBody>
      </p:sp>
      <p:sp>
        <p:nvSpPr>
          <p:cNvPr id="5" name="Alt Bilgi Yer Tutucusu 4">
            <a:extLst>
              <a:ext uri="{FF2B5EF4-FFF2-40B4-BE49-F238E27FC236}">
                <a16:creationId xmlns:a16="http://schemas.microsoft.com/office/drawing/2014/main" id="{5A33B1EC-455E-461E-84D0-F211637F23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ayt Numarası Yer Tutucusu 5">
            <a:extLst>
              <a:ext uri="{FF2B5EF4-FFF2-40B4-BE49-F238E27FC236}">
                <a16:creationId xmlns:a16="http://schemas.microsoft.com/office/drawing/2014/main" id="{64566CB4-DDCA-4D6A-84EA-C5A1CB729C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774556279"/>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1B0015-EDE4-427E-8844-2BCA8FC00673}"/>
              </a:ext>
            </a:extLst>
          </p:cNvPr>
          <p:cNvSpPr>
            <a:spLocks noGrp="1"/>
          </p:cNvSpPr>
          <p:nvPr>
            <p:ph type="ctrTitle"/>
          </p:nvPr>
        </p:nvSpPr>
        <p:spPr>
          <a:xfrm>
            <a:off x="1434622" y="1113327"/>
            <a:ext cx="4862811" cy="2019488"/>
          </a:xfrm>
        </p:spPr>
        <p:txBody>
          <a:bodyPr vert="horz" lIns="109728" tIns="109728" rIns="109728" bIns="91440" rtlCol="0" anchor="ctr">
            <a:normAutofit/>
          </a:bodyPr>
          <a:lstStyle/>
          <a:p>
            <a:pPr>
              <a:lnSpc>
                <a:spcPct val="150000"/>
              </a:lnSpc>
            </a:pPr>
            <a:r>
              <a:rPr lang="en-US" sz="3600" b="1" dirty="0" err="1">
                <a:solidFill>
                  <a:srgbClr val="FF0000"/>
                </a:solidFill>
              </a:rPr>
              <a:t>Skin</a:t>
            </a:r>
            <a:r>
              <a:rPr lang="en-US" sz="3600" b="1" dirty="0" err="1">
                <a:solidFill>
                  <a:schemeClr val="bg1"/>
                </a:solidFill>
              </a:rPr>
              <a:t>Coin</a:t>
            </a:r>
            <a:r>
              <a:rPr lang="en-US" sz="3600" b="1" dirty="0">
                <a:solidFill>
                  <a:schemeClr val="bg1"/>
                </a:solidFill>
              </a:rPr>
              <a:t> </a:t>
            </a:r>
            <a:r>
              <a:rPr lang="en-US" sz="3600" b="1" dirty="0">
                <a:solidFill>
                  <a:srgbClr val="FF0000"/>
                </a:solidFill>
              </a:rPr>
              <a:t>Presentation</a:t>
            </a:r>
          </a:p>
        </p:txBody>
      </p:sp>
      <p:sp>
        <p:nvSpPr>
          <p:cNvPr id="3" name="Alt Başlık 2">
            <a:extLst>
              <a:ext uri="{FF2B5EF4-FFF2-40B4-BE49-F238E27FC236}">
                <a16:creationId xmlns:a16="http://schemas.microsoft.com/office/drawing/2014/main" id="{B26D0602-23AB-4822-A298-E51E16F108BB}"/>
              </a:ext>
            </a:extLst>
          </p:cNvPr>
          <p:cNvSpPr>
            <a:spLocks noGrp="1"/>
          </p:cNvSpPr>
          <p:nvPr>
            <p:ph type="subTitle" idx="1"/>
          </p:nvPr>
        </p:nvSpPr>
        <p:spPr>
          <a:xfrm>
            <a:off x="1434622" y="3707541"/>
            <a:ext cx="5117253" cy="2505801"/>
          </a:xfrm>
        </p:spPr>
        <p:txBody>
          <a:bodyPr vert="horz" lIns="109728" tIns="109728" rIns="109728" bIns="91440" rtlCol="0" anchor="ctr">
            <a:normAutofit fontScale="55000" lnSpcReduction="20000"/>
          </a:bodyPr>
          <a:lstStyle/>
          <a:p>
            <a:pPr marL="342900" indent="-342900">
              <a:lnSpc>
                <a:spcPct val="130000"/>
              </a:lnSpc>
              <a:buFont typeface="Arial" panose="020B0604020202020204" pitchFamily="34" charset="0"/>
              <a:buChar char="•"/>
            </a:pPr>
            <a:r>
              <a:rPr lang="tr-TR" dirty="0" err="1"/>
              <a:t>SkinCoin’s</a:t>
            </a:r>
            <a:r>
              <a:rPr lang="en-US" dirty="0"/>
              <a:t> goals, domain, project users and their needs</a:t>
            </a:r>
            <a:r>
              <a:rPr lang="tr-TR" dirty="0"/>
              <a:t>.</a:t>
            </a:r>
          </a:p>
          <a:p>
            <a:pPr marL="342900" indent="-342900">
              <a:lnSpc>
                <a:spcPct val="130000"/>
              </a:lnSpc>
              <a:buFont typeface="Arial" panose="020B0604020202020204" pitchFamily="34" charset="0"/>
              <a:buChar char="•"/>
            </a:pPr>
            <a:r>
              <a:rPr lang="en-US" dirty="0"/>
              <a:t>Main functional and non-functional requirements</a:t>
            </a:r>
            <a:r>
              <a:rPr lang="tr-TR" dirty="0"/>
              <a:t> </a:t>
            </a:r>
            <a:r>
              <a:rPr lang="en-US" dirty="0"/>
              <a:t>of</a:t>
            </a:r>
            <a:r>
              <a:rPr lang="tr-TR" dirty="0"/>
              <a:t> </a:t>
            </a:r>
            <a:r>
              <a:rPr lang="en-US" dirty="0"/>
              <a:t>the </a:t>
            </a:r>
            <a:r>
              <a:rPr lang="tr-TR" dirty="0" err="1"/>
              <a:t>SkinCoin</a:t>
            </a:r>
            <a:r>
              <a:rPr lang="tr-TR" dirty="0"/>
              <a:t>.</a:t>
            </a:r>
          </a:p>
          <a:p>
            <a:pPr marL="342900" indent="-342900">
              <a:lnSpc>
                <a:spcPct val="130000"/>
              </a:lnSpc>
              <a:buFont typeface="Arial" panose="020B0604020202020204" pitchFamily="34" charset="0"/>
              <a:buChar char="•"/>
            </a:pPr>
            <a:r>
              <a:rPr lang="en-US" dirty="0"/>
              <a:t>Highlights of the product backlog and sprint</a:t>
            </a:r>
            <a:r>
              <a:rPr lang="tr-TR" dirty="0"/>
              <a:t> </a:t>
            </a:r>
            <a:r>
              <a:rPr lang="en-US" dirty="0"/>
              <a:t>planning</a:t>
            </a:r>
            <a:r>
              <a:rPr lang="tr-TR" dirty="0"/>
              <a:t> </a:t>
            </a:r>
            <a:r>
              <a:rPr lang="en-US" dirty="0"/>
              <a:t>strategies</a:t>
            </a:r>
            <a:r>
              <a:rPr lang="tr-TR" dirty="0"/>
              <a:t>.</a:t>
            </a:r>
          </a:p>
          <a:p>
            <a:pPr marL="342900" indent="-342900">
              <a:lnSpc>
                <a:spcPct val="130000"/>
              </a:lnSpc>
              <a:buFont typeface="Arial" panose="020B0604020202020204" pitchFamily="34" charset="0"/>
              <a:buChar char="•"/>
            </a:pPr>
            <a:r>
              <a:rPr lang="en-US" dirty="0"/>
              <a:t>Any</a:t>
            </a:r>
            <a:r>
              <a:rPr lang="tr-TR" dirty="0"/>
              <a:t> </a:t>
            </a:r>
            <a:r>
              <a:rPr lang="en-US" dirty="0"/>
              <a:t>lessons </a:t>
            </a:r>
            <a:r>
              <a:rPr lang="en-US" dirty="0" err="1"/>
              <a:t>leamed</a:t>
            </a:r>
            <a:r>
              <a:rPr lang="en-US" dirty="0"/>
              <a:t> about</a:t>
            </a:r>
            <a:r>
              <a:rPr lang="tr-TR" dirty="0"/>
              <a:t> </a:t>
            </a:r>
            <a:r>
              <a:rPr lang="en-US" dirty="0"/>
              <a:t>interacting with the customer, teamwork, and other non-technical aspects</a:t>
            </a:r>
            <a:r>
              <a:rPr lang="tr-TR" dirty="0"/>
              <a:t> </a:t>
            </a:r>
            <a:r>
              <a:rPr lang="en-US" dirty="0"/>
              <a:t>of</a:t>
            </a:r>
            <a:r>
              <a:rPr lang="tr-TR" dirty="0"/>
              <a:t> </a:t>
            </a:r>
            <a:r>
              <a:rPr lang="en-US" dirty="0"/>
              <a:t>the </a:t>
            </a:r>
            <a:r>
              <a:rPr lang="tr-TR" dirty="0" err="1"/>
              <a:t>SkinCoin</a:t>
            </a:r>
            <a:r>
              <a:rPr lang="tr-TR" dirty="0"/>
              <a:t>.</a:t>
            </a:r>
            <a:endParaRPr lang="en-US" dirty="0">
              <a:solidFill>
                <a:schemeClr val="tx1">
                  <a:lumMod val="75000"/>
                  <a:lumOff val="25000"/>
                </a:schemeClr>
              </a:solidFill>
            </a:endParaRPr>
          </a:p>
        </p:txBody>
      </p:sp>
    </p:spTree>
    <p:extLst>
      <p:ext uri="{BB962C8B-B14F-4D97-AF65-F5344CB8AC3E}">
        <p14:creationId xmlns:p14="http://schemas.microsoft.com/office/powerpoint/2010/main" val="30352075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0A94943-1726-491B-BA6A-935A821DBB87}"/>
              </a:ext>
            </a:extLst>
          </p:cNvPr>
          <p:cNvSpPr>
            <a:spLocks noGrp="1"/>
          </p:cNvSpPr>
          <p:nvPr>
            <p:ph idx="1"/>
          </p:nvPr>
        </p:nvSpPr>
        <p:spPr/>
        <p:txBody>
          <a:bodyPr>
            <a:normAutofit lnSpcReduction="10000"/>
          </a:bodyPr>
          <a:lstStyle/>
          <a:p>
            <a:pPr lvl="5"/>
            <a:endParaRPr lang="tr-TR" b="1" dirty="0">
              <a:solidFill>
                <a:srgbClr val="FF0000"/>
              </a:solidFill>
            </a:endParaRPr>
          </a:p>
          <a:p>
            <a:pPr lvl="5"/>
            <a:endParaRPr lang="tr-TR" b="1" dirty="0">
              <a:solidFill>
                <a:srgbClr val="FF0000"/>
              </a:solidFill>
            </a:endParaRPr>
          </a:p>
          <a:p>
            <a:pPr lvl="5"/>
            <a:endParaRPr lang="tr-TR" b="1" dirty="0">
              <a:solidFill>
                <a:srgbClr val="FF0000"/>
              </a:solidFill>
            </a:endParaRPr>
          </a:p>
          <a:p>
            <a:pPr lvl="5"/>
            <a:endParaRPr lang="tr-TR" b="1" dirty="0">
              <a:solidFill>
                <a:srgbClr val="FF0000"/>
              </a:solidFill>
            </a:endParaRPr>
          </a:p>
          <a:p>
            <a:pPr lvl="5"/>
            <a:endParaRPr lang="tr-TR" b="1" dirty="0">
              <a:solidFill>
                <a:srgbClr val="FF0000"/>
              </a:solidFill>
            </a:endParaRPr>
          </a:p>
          <a:p>
            <a:pPr lvl="5"/>
            <a:endParaRPr lang="tr-TR" b="1" dirty="0">
              <a:solidFill>
                <a:srgbClr val="FF0000"/>
              </a:solidFill>
            </a:endParaRPr>
          </a:p>
          <a:p>
            <a:pPr lvl="5"/>
            <a:endParaRPr lang="tr-TR" b="1" dirty="0">
              <a:solidFill>
                <a:srgbClr val="FF0000"/>
              </a:solidFill>
            </a:endParaRPr>
          </a:p>
          <a:p>
            <a:pPr lvl="5"/>
            <a:endParaRPr lang="tr-TR" b="1" dirty="0">
              <a:solidFill>
                <a:srgbClr val="FF0000"/>
              </a:solidFill>
            </a:endParaRPr>
          </a:p>
          <a:p>
            <a:pPr lvl="5"/>
            <a:endParaRPr lang="tr-TR" b="1" dirty="0">
              <a:solidFill>
                <a:srgbClr val="FF0000"/>
              </a:solidFill>
            </a:endParaRPr>
          </a:p>
          <a:p>
            <a:pPr lvl="5"/>
            <a:endParaRPr lang="tr-TR" b="1" dirty="0">
              <a:solidFill>
                <a:srgbClr val="FF0000"/>
              </a:solidFill>
            </a:endParaRPr>
          </a:p>
          <a:p>
            <a:pPr lvl="5"/>
            <a:endParaRPr lang="tr-TR" b="1" dirty="0">
              <a:solidFill>
                <a:srgbClr val="FF0000"/>
              </a:solidFill>
            </a:endParaRPr>
          </a:p>
          <a:p>
            <a:pPr lvl="5"/>
            <a:endParaRPr lang="tr-TR" b="1" dirty="0">
              <a:solidFill>
                <a:srgbClr val="FF0000"/>
              </a:solidFill>
            </a:endParaRPr>
          </a:p>
          <a:p>
            <a:pPr lvl="5"/>
            <a:endParaRPr lang="tr-TR" b="1" dirty="0">
              <a:solidFill>
                <a:srgbClr val="FF0000"/>
              </a:solidFill>
            </a:endParaRPr>
          </a:p>
          <a:p>
            <a:pPr marL="3657600" lvl="8" indent="0">
              <a:buNone/>
            </a:pPr>
            <a:r>
              <a:rPr lang="tr-TR" b="1" dirty="0">
                <a:solidFill>
                  <a:srgbClr val="FF0000"/>
                </a:solidFill>
              </a:rPr>
              <a:t>				</a:t>
            </a:r>
            <a:r>
              <a:rPr lang="tr-TR" b="1" dirty="0" err="1">
                <a:solidFill>
                  <a:srgbClr val="FF0000"/>
                </a:solidFill>
              </a:rPr>
              <a:t>Prepared</a:t>
            </a:r>
            <a:r>
              <a:rPr lang="tr-TR" b="1" dirty="0">
                <a:solidFill>
                  <a:srgbClr val="FF0000"/>
                </a:solidFill>
              </a:rPr>
              <a:t> </a:t>
            </a:r>
            <a:r>
              <a:rPr lang="tr-TR" b="1" dirty="0" err="1">
                <a:solidFill>
                  <a:srgbClr val="FF0000"/>
                </a:solidFill>
              </a:rPr>
              <a:t>by</a:t>
            </a:r>
            <a:r>
              <a:rPr lang="tr-TR" b="1" dirty="0">
                <a:solidFill>
                  <a:srgbClr val="FF0000"/>
                </a:solidFill>
              </a:rPr>
              <a:t> Umut Can AKDAG.</a:t>
            </a:r>
          </a:p>
        </p:txBody>
      </p:sp>
    </p:spTree>
    <p:extLst>
      <p:ext uri="{BB962C8B-B14F-4D97-AF65-F5344CB8AC3E}">
        <p14:creationId xmlns:p14="http://schemas.microsoft.com/office/powerpoint/2010/main" val="16396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3944C4-9696-4A82-895D-B2AD80874192}"/>
              </a:ext>
            </a:extLst>
          </p:cNvPr>
          <p:cNvSpPr>
            <a:spLocks noGrp="1"/>
          </p:cNvSpPr>
          <p:nvPr>
            <p:ph type="title"/>
          </p:nvPr>
        </p:nvSpPr>
        <p:spPr/>
        <p:txBody>
          <a:bodyPr/>
          <a:lstStyle/>
          <a:p>
            <a:r>
              <a:rPr lang="tr-TR" b="1" dirty="0">
                <a:solidFill>
                  <a:srgbClr val="FF0000"/>
                </a:solidFill>
              </a:rPr>
              <a:t>			</a:t>
            </a:r>
            <a:r>
              <a:rPr lang="tr-TR" b="1" dirty="0" err="1">
                <a:solidFill>
                  <a:srgbClr val="FF0000"/>
                </a:solidFill>
              </a:rPr>
              <a:t>What</a:t>
            </a:r>
            <a:r>
              <a:rPr lang="tr-TR" b="1" dirty="0">
                <a:solidFill>
                  <a:srgbClr val="FF0000"/>
                </a:solidFill>
              </a:rPr>
              <a:t> is </a:t>
            </a:r>
            <a:r>
              <a:rPr lang="tr-TR" b="1" dirty="0" err="1">
                <a:solidFill>
                  <a:srgbClr val="FF0000"/>
                </a:solidFill>
              </a:rPr>
              <a:t>skincoin</a:t>
            </a:r>
            <a:r>
              <a:rPr lang="tr-TR" b="1" dirty="0">
                <a:solidFill>
                  <a:srgbClr val="FF0000"/>
                </a:solidFill>
              </a:rPr>
              <a:t> </a:t>
            </a:r>
            <a:r>
              <a:rPr lang="tr-TR" b="1" dirty="0" err="1">
                <a:solidFill>
                  <a:srgbClr val="FF0000"/>
                </a:solidFill>
              </a:rPr>
              <a:t>for</a:t>
            </a:r>
            <a:r>
              <a:rPr lang="tr-TR" b="1" dirty="0">
                <a:solidFill>
                  <a:srgbClr val="FF0000"/>
                </a:solidFill>
              </a:rPr>
              <a:t>?</a:t>
            </a:r>
          </a:p>
        </p:txBody>
      </p:sp>
      <p:sp>
        <p:nvSpPr>
          <p:cNvPr id="3" name="İçerik Yer Tutucusu 2">
            <a:extLst>
              <a:ext uri="{FF2B5EF4-FFF2-40B4-BE49-F238E27FC236}">
                <a16:creationId xmlns:a16="http://schemas.microsoft.com/office/drawing/2014/main" id="{58884D32-194F-4229-8919-B4E19C0EB639}"/>
              </a:ext>
            </a:extLst>
          </p:cNvPr>
          <p:cNvSpPr>
            <a:spLocks noGrp="1"/>
          </p:cNvSpPr>
          <p:nvPr>
            <p:ph idx="1"/>
          </p:nvPr>
        </p:nvSpPr>
        <p:spPr/>
        <p:txBody>
          <a:bodyPr/>
          <a:lstStyle/>
          <a:p>
            <a:r>
              <a:rPr lang="en-US" dirty="0"/>
              <a:t>Skin</a:t>
            </a:r>
            <a:r>
              <a:rPr lang="tr-TR" dirty="0"/>
              <a:t>C</a:t>
            </a:r>
            <a:r>
              <a:rPr lang="en-US" dirty="0" err="1"/>
              <a:t>oin</a:t>
            </a:r>
            <a:r>
              <a:rPr lang="en-US" dirty="0"/>
              <a:t> is an online trading site that users can use on various gaming platforms to sell items they own or to purchase in-game items.</a:t>
            </a:r>
            <a:endParaRPr lang="tr-TR" dirty="0"/>
          </a:p>
          <a:p>
            <a:r>
              <a:rPr lang="en-US" dirty="0"/>
              <a:t>The biggest difference that differs from game markets such as steam and origin is that players can cash in items they have in their hands.</a:t>
            </a:r>
            <a:endParaRPr lang="tr-TR" dirty="0"/>
          </a:p>
          <a:p>
            <a:r>
              <a:rPr lang="tr-TR" dirty="0" err="1"/>
              <a:t>Gamers</a:t>
            </a:r>
            <a:r>
              <a:rPr lang="en-US" dirty="0"/>
              <a:t> can make this trade on our site for a certain commission per product.</a:t>
            </a:r>
            <a:endParaRPr lang="tr-TR" dirty="0"/>
          </a:p>
          <a:p>
            <a:r>
              <a:rPr lang="en-US" dirty="0"/>
              <a:t>Membership is required to buy / sell items on the site. For communication, phone and e-mail and the username you set will be sufficient for this.</a:t>
            </a:r>
            <a:endParaRPr lang="tr-TR" dirty="0"/>
          </a:p>
          <a:p>
            <a:endParaRPr lang="tr-TR" dirty="0"/>
          </a:p>
        </p:txBody>
      </p:sp>
    </p:spTree>
    <p:extLst>
      <p:ext uri="{BB962C8B-B14F-4D97-AF65-F5344CB8AC3E}">
        <p14:creationId xmlns:p14="http://schemas.microsoft.com/office/powerpoint/2010/main" val="3758907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0FA2C8-3B3D-4D12-9097-446E51746D43}"/>
              </a:ext>
            </a:extLst>
          </p:cNvPr>
          <p:cNvSpPr>
            <a:spLocks noGrp="1"/>
          </p:cNvSpPr>
          <p:nvPr>
            <p:ph type="title"/>
          </p:nvPr>
        </p:nvSpPr>
        <p:spPr/>
        <p:txBody>
          <a:bodyPr/>
          <a:lstStyle/>
          <a:p>
            <a:r>
              <a:rPr lang="tr-TR" b="1" dirty="0">
                <a:solidFill>
                  <a:srgbClr val="FF0000"/>
                </a:solidFill>
              </a:rPr>
              <a:t>	F</a:t>
            </a:r>
            <a:r>
              <a:rPr lang="en-US" b="1" dirty="0" err="1">
                <a:solidFill>
                  <a:srgbClr val="FF0000"/>
                </a:solidFill>
              </a:rPr>
              <a:t>unctional</a:t>
            </a:r>
            <a:r>
              <a:rPr lang="en-US" b="1" dirty="0">
                <a:solidFill>
                  <a:srgbClr val="FF0000"/>
                </a:solidFill>
              </a:rPr>
              <a:t> </a:t>
            </a:r>
            <a:r>
              <a:rPr lang="tr-TR" b="1" dirty="0">
                <a:solidFill>
                  <a:srgbClr val="FF0000"/>
                </a:solidFill>
              </a:rPr>
              <a:t>F</a:t>
            </a:r>
            <a:r>
              <a:rPr lang="en-US" b="1" dirty="0" err="1">
                <a:solidFill>
                  <a:srgbClr val="FF0000"/>
                </a:solidFill>
              </a:rPr>
              <a:t>eatures</a:t>
            </a:r>
            <a:r>
              <a:rPr lang="en-US" b="1" dirty="0">
                <a:solidFill>
                  <a:srgbClr val="FF0000"/>
                </a:solidFill>
              </a:rPr>
              <a:t> of the </a:t>
            </a:r>
            <a:r>
              <a:rPr lang="tr-TR" b="1" dirty="0" err="1">
                <a:solidFill>
                  <a:srgbClr val="FF0000"/>
                </a:solidFill>
              </a:rPr>
              <a:t>SkinCoin</a:t>
            </a:r>
            <a:endParaRPr lang="tr-TR" b="1" dirty="0">
              <a:solidFill>
                <a:srgbClr val="FF0000"/>
              </a:solidFill>
            </a:endParaRPr>
          </a:p>
        </p:txBody>
      </p:sp>
      <p:sp>
        <p:nvSpPr>
          <p:cNvPr id="3" name="İçerik Yer Tutucusu 2">
            <a:extLst>
              <a:ext uri="{FF2B5EF4-FFF2-40B4-BE49-F238E27FC236}">
                <a16:creationId xmlns:a16="http://schemas.microsoft.com/office/drawing/2014/main" id="{0D76EAFF-3393-4725-9A0F-CC21BD98996A}"/>
              </a:ext>
            </a:extLst>
          </p:cNvPr>
          <p:cNvSpPr>
            <a:spLocks noGrp="1"/>
          </p:cNvSpPr>
          <p:nvPr>
            <p:ph idx="1"/>
          </p:nvPr>
        </p:nvSpPr>
        <p:spPr/>
        <p:txBody>
          <a:bodyPr/>
          <a:lstStyle/>
          <a:p>
            <a:r>
              <a:rPr lang="en-US" dirty="0"/>
              <a:t>To sell on the site, you can go to the sell tab and log in and enter the features of the product (factory new, </a:t>
            </a:r>
            <a:r>
              <a:rPr lang="en-US" dirty="0" err="1"/>
              <a:t>stattrack</a:t>
            </a:r>
            <a:r>
              <a:rPr lang="en-US" dirty="0"/>
              <a:t>, field tested, etc.) with your screen photos while you are in the product inventory and put the product for sale quickly</a:t>
            </a:r>
            <a:r>
              <a:rPr lang="tr-TR" dirty="0"/>
              <a:t>.</a:t>
            </a:r>
          </a:p>
          <a:p>
            <a:r>
              <a:rPr lang="en-US" dirty="0"/>
              <a:t>While purchasing the product, you can go to the products page and find the product you like by searching on the site and buy it in your basket quickly. The product remaining in the basket is 10 minutes, after 10 minutes the product is automatically deleted from the basket.</a:t>
            </a:r>
            <a:endParaRPr lang="tr-TR" dirty="0"/>
          </a:p>
        </p:txBody>
      </p:sp>
    </p:spTree>
    <p:extLst>
      <p:ext uri="{BB962C8B-B14F-4D97-AF65-F5344CB8AC3E}">
        <p14:creationId xmlns:p14="http://schemas.microsoft.com/office/powerpoint/2010/main" val="2119643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D7945B-13FA-4B36-B295-0FB117ED257B}"/>
              </a:ext>
            </a:extLst>
          </p:cNvPr>
          <p:cNvSpPr>
            <a:spLocks noGrp="1"/>
          </p:cNvSpPr>
          <p:nvPr>
            <p:ph type="title"/>
          </p:nvPr>
        </p:nvSpPr>
        <p:spPr/>
        <p:txBody>
          <a:bodyPr/>
          <a:lstStyle/>
          <a:p>
            <a:r>
              <a:rPr lang="tr-TR" b="1" dirty="0">
                <a:solidFill>
                  <a:srgbClr val="FF0000"/>
                </a:solidFill>
              </a:rPr>
              <a:t>	F</a:t>
            </a:r>
            <a:r>
              <a:rPr lang="en-US" b="1" dirty="0" err="1">
                <a:solidFill>
                  <a:srgbClr val="FF0000"/>
                </a:solidFill>
              </a:rPr>
              <a:t>unctional</a:t>
            </a:r>
            <a:r>
              <a:rPr lang="en-US" b="1" dirty="0">
                <a:solidFill>
                  <a:srgbClr val="FF0000"/>
                </a:solidFill>
              </a:rPr>
              <a:t> </a:t>
            </a:r>
            <a:r>
              <a:rPr lang="tr-TR" b="1" dirty="0">
                <a:solidFill>
                  <a:srgbClr val="FF0000"/>
                </a:solidFill>
              </a:rPr>
              <a:t>F</a:t>
            </a:r>
            <a:r>
              <a:rPr lang="en-US" b="1" dirty="0" err="1">
                <a:solidFill>
                  <a:srgbClr val="FF0000"/>
                </a:solidFill>
              </a:rPr>
              <a:t>eatures</a:t>
            </a:r>
            <a:r>
              <a:rPr lang="en-US" b="1" dirty="0">
                <a:solidFill>
                  <a:srgbClr val="FF0000"/>
                </a:solidFill>
              </a:rPr>
              <a:t> of the </a:t>
            </a:r>
            <a:r>
              <a:rPr lang="tr-TR" b="1" dirty="0" err="1">
                <a:solidFill>
                  <a:srgbClr val="FF0000"/>
                </a:solidFill>
              </a:rPr>
              <a:t>SkinCoin</a:t>
            </a:r>
            <a:endParaRPr lang="tr-TR" dirty="0"/>
          </a:p>
        </p:txBody>
      </p:sp>
      <p:sp>
        <p:nvSpPr>
          <p:cNvPr id="3" name="İçerik Yer Tutucusu 2">
            <a:extLst>
              <a:ext uri="{FF2B5EF4-FFF2-40B4-BE49-F238E27FC236}">
                <a16:creationId xmlns:a16="http://schemas.microsoft.com/office/drawing/2014/main" id="{E8F025D2-A3D1-4A65-B28B-6359BE493705}"/>
              </a:ext>
            </a:extLst>
          </p:cNvPr>
          <p:cNvSpPr>
            <a:spLocks noGrp="1"/>
          </p:cNvSpPr>
          <p:nvPr>
            <p:ph idx="1"/>
          </p:nvPr>
        </p:nvSpPr>
        <p:spPr/>
        <p:txBody>
          <a:bodyPr/>
          <a:lstStyle/>
          <a:p>
            <a:r>
              <a:rPr lang="en-US" dirty="0"/>
              <a:t>If you confirm the cart, it will automatically redirect you to the payment page, and you can make your payment to the site by entering the required card information.</a:t>
            </a:r>
            <a:endParaRPr lang="tr-TR" dirty="0"/>
          </a:p>
          <a:p>
            <a:r>
              <a:rPr lang="en-US" dirty="0"/>
              <a:t>After the payment for the product is received, the buyer's trade </a:t>
            </a:r>
            <a:r>
              <a:rPr lang="en-US" dirty="0" err="1"/>
              <a:t>url</a:t>
            </a:r>
            <a:r>
              <a:rPr lang="en-US" dirty="0"/>
              <a:t> is sent to the seller to send the product to the buyer with the trade and 1 hour is allowed for delivery.</a:t>
            </a:r>
            <a:endParaRPr lang="tr-TR" dirty="0"/>
          </a:p>
          <a:p>
            <a:r>
              <a:rPr lang="en-US" dirty="0"/>
              <a:t>If the seller shares the screen photos showing that she has delivered the product, the buyer will be contacted and with the buyer's approval, the seller's fee is transferred to her account.</a:t>
            </a:r>
            <a:endParaRPr lang="tr-TR" dirty="0"/>
          </a:p>
        </p:txBody>
      </p:sp>
    </p:spTree>
    <p:extLst>
      <p:ext uri="{BB962C8B-B14F-4D97-AF65-F5344CB8AC3E}">
        <p14:creationId xmlns:p14="http://schemas.microsoft.com/office/powerpoint/2010/main" val="200610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D1D09C-6C92-4B00-8043-B6A2CB602BA0}"/>
              </a:ext>
            </a:extLst>
          </p:cNvPr>
          <p:cNvSpPr>
            <a:spLocks noGrp="1"/>
          </p:cNvSpPr>
          <p:nvPr>
            <p:ph type="title"/>
          </p:nvPr>
        </p:nvSpPr>
        <p:spPr/>
        <p:txBody>
          <a:bodyPr/>
          <a:lstStyle/>
          <a:p>
            <a:r>
              <a:rPr lang="tr-TR" b="1" dirty="0">
                <a:solidFill>
                  <a:srgbClr val="FF0000"/>
                </a:solidFill>
              </a:rPr>
              <a:t>			</a:t>
            </a:r>
            <a:r>
              <a:rPr lang="tr-TR" b="1" dirty="0" err="1">
                <a:solidFill>
                  <a:srgbClr val="FF0000"/>
                </a:solidFill>
              </a:rPr>
              <a:t>Non-Functional</a:t>
            </a:r>
            <a:r>
              <a:rPr lang="tr-TR" b="1" dirty="0">
                <a:solidFill>
                  <a:srgbClr val="FF0000"/>
                </a:solidFill>
              </a:rPr>
              <a:t> </a:t>
            </a:r>
            <a:r>
              <a:rPr lang="tr-TR" b="1" dirty="0" err="1">
                <a:solidFill>
                  <a:srgbClr val="FF0000"/>
                </a:solidFill>
              </a:rPr>
              <a:t>Features</a:t>
            </a:r>
            <a:endParaRPr lang="tr-TR" b="1" dirty="0">
              <a:solidFill>
                <a:srgbClr val="FF0000"/>
              </a:solidFill>
            </a:endParaRPr>
          </a:p>
        </p:txBody>
      </p:sp>
      <p:sp>
        <p:nvSpPr>
          <p:cNvPr id="3" name="İçerik Yer Tutucusu 2">
            <a:extLst>
              <a:ext uri="{FF2B5EF4-FFF2-40B4-BE49-F238E27FC236}">
                <a16:creationId xmlns:a16="http://schemas.microsoft.com/office/drawing/2014/main" id="{794B00C1-D840-4993-8657-2FC8F3F95F5C}"/>
              </a:ext>
            </a:extLst>
          </p:cNvPr>
          <p:cNvSpPr>
            <a:spLocks noGrp="1"/>
          </p:cNvSpPr>
          <p:nvPr>
            <p:ph idx="1"/>
          </p:nvPr>
        </p:nvSpPr>
        <p:spPr/>
        <p:txBody>
          <a:bodyPr/>
          <a:lstStyle/>
          <a:p>
            <a:r>
              <a:rPr lang="en-US" dirty="0"/>
              <a:t>Such sites may contain malicious people, so seller delivery confirmation and buyer purchase confirmation are of great importance. Since we are trading from accounts such as steam, origin, etc., due to the security policies of such sites, users' trade history cannot be followed by third parties</a:t>
            </a:r>
            <a:r>
              <a:rPr lang="tr-TR" dirty="0"/>
              <a:t>,</a:t>
            </a:r>
            <a:r>
              <a:rPr lang="en-US" dirty="0"/>
              <a:t> therefore, trades without screenshots can have upsetting consequences for you.</a:t>
            </a:r>
            <a:endParaRPr lang="tr-TR" dirty="0"/>
          </a:p>
        </p:txBody>
      </p:sp>
    </p:spTree>
    <p:extLst>
      <p:ext uri="{BB962C8B-B14F-4D97-AF65-F5344CB8AC3E}">
        <p14:creationId xmlns:p14="http://schemas.microsoft.com/office/powerpoint/2010/main" val="2901134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E070CF-4CF2-4A22-98C6-AB148803B314}"/>
              </a:ext>
            </a:extLst>
          </p:cNvPr>
          <p:cNvSpPr>
            <a:spLocks noGrp="1"/>
          </p:cNvSpPr>
          <p:nvPr>
            <p:ph type="title"/>
          </p:nvPr>
        </p:nvSpPr>
        <p:spPr/>
        <p:txBody>
          <a:bodyPr/>
          <a:lstStyle/>
          <a:p>
            <a:r>
              <a:rPr lang="tr-TR" b="1" dirty="0">
                <a:solidFill>
                  <a:srgbClr val="FF0000"/>
                </a:solidFill>
              </a:rPr>
              <a:t>			Product </a:t>
            </a:r>
            <a:r>
              <a:rPr lang="tr-TR" b="1" dirty="0" err="1">
                <a:solidFill>
                  <a:srgbClr val="FF0000"/>
                </a:solidFill>
              </a:rPr>
              <a:t>Backblog</a:t>
            </a:r>
            <a:endParaRPr lang="tr-TR" b="1" dirty="0">
              <a:solidFill>
                <a:srgbClr val="FF0000"/>
              </a:solidFill>
            </a:endParaRPr>
          </a:p>
        </p:txBody>
      </p:sp>
      <p:sp>
        <p:nvSpPr>
          <p:cNvPr id="3" name="İçerik Yer Tutucusu 2">
            <a:extLst>
              <a:ext uri="{FF2B5EF4-FFF2-40B4-BE49-F238E27FC236}">
                <a16:creationId xmlns:a16="http://schemas.microsoft.com/office/drawing/2014/main" id="{22EB88A0-0D2A-4BB9-92D3-9E27E08AA3B4}"/>
              </a:ext>
            </a:extLst>
          </p:cNvPr>
          <p:cNvSpPr>
            <a:spLocks noGrp="1"/>
          </p:cNvSpPr>
          <p:nvPr>
            <p:ph idx="1"/>
          </p:nvPr>
        </p:nvSpPr>
        <p:spPr/>
        <p:txBody>
          <a:bodyPr/>
          <a:lstStyle/>
          <a:p>
            <a:r>
              <a:rPr lang="en-US" dirty="0"/>
              <a:t>Products / user information added to the site remain permanently in our database that we created using </a:t>
            </a:r>
            <a:r>
              <a:rPr lang="en-US" dirty="0" err="1"/>
              <a:t>mssql</a:t>
            </a:r>
            <a:r>
              <a:rPr lang="en-US" dirty="0"/>
              <a:t> unless it is deleted by admin.</a:t>
            </a:r>
            <a:endParaRPr lang="tr-TR" dirty="0"/>
          </a:p>
          <a:p>
            <a:r>
              <a:rPr lang="en-US" dirty="0"/>
              <a:t>Database data is only accessible by admin and its security is ensured with the necessary passwords.</a:t>
            </a:r>
            <a:endParaRPr lang="tr-TR" dirty="0"/>
          </a:p>
          <a:p>
            <a:r>
              <a:rPr lang="en-US" dirty="0"/>
              <a:t>When you want to add products to purchase, a line is automatically separated in the database and the information of the products you add to that line is recorded.</a:t>
            </a:r>
            <a:endParaRPr lang="tr-TR" dirty="0"/>
          </a:p>
        </p:txBody>
      </p:sp>
    </p:spTree>
    <p:extLst>
      <p:ext uri="{BB962C8B-B14F-4D97-AF65-F5344CB8AC3E}">
        <p14:creationId xmlns:p14="http://schemas.microsoft.com/office/powerpoint/2010/main" val="273319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3DD24E-9721-40F9-BAFE-4F50E2915F63}"/>
              </a:ext>
            </a:extLst>
          </p:cNvPr>
          <p:cNvSpPr>
            <a:spLocks noGrp="1"/>
          </p:cNvSpPr>
          <p:nvPr>
            <p:ph type="title"/>
          </p:nvPr>
        </p:nvSpPr>
        <p:spPr/>
        <p:txBody>
          <a:bodyPr/>
          <a:lstStyle/>
          <a:p>
            <a:r>
              <a:rPr lang="tr-TR" b="1" dirty="0">
                <a:solidFill>
                  <a:srgbClr val="FF0000"/>
                </a:solidFill>
              </a:rPr>
              <a:t>			Product </a:t>
            </a:r>
            <a:r>
              <a:rPr lang="tr-TR" b="1" dirty="0" err="1">
                <a:solidFill>
                  <a:srgbClr val="FF0000"/>
                </a:solidFill>
              </a:rPr>
              <a:t>Backblog</a:t>
            </a:r>
            <a:endParaRPr lang="tr-TR" dirty="0"/>
          </a:p>
        </p:txBody>
      </p:sp>
      <p:sp>
        <p:nvSpPr>
          <p:cNvPr id="3" name="İçerik Yer Tutucusu 2">
            <a:extLst>
              <a:ext uri="{FF2B5EF4-FFF2-40B4-BE49-F238E27FC236}">
                <a16:creationId xmlns:a16="http://schemas.microsoft.com/office/drawing/2014/main" id="{950D3464-1DEB-4BB5-895C-0F4E97998939}"/>
              </a:ext>
            </a:extLst>
          </p:cNvPr>
          <p:cNvSpPr>
            <a:spLocks noGrp="1"/>
          </p:cNvSpPr>
          <p:nvPr>
            <p:ph idx="1"/>
          </p:nvPr>
        </p:nvSpPr>
        <p:spPr/>
        <p:txBody>
          <a:bodyPr/>
          <a:lstStyle/>
          <a:p>
            <a:r>
              <a:rPr lang="en-US" dirty="0"/>
              <a:t>product features are associated with each other by the database, and you cannot put your ad on the database and put your product on sale without entering the product's photo, game name, game type, item name item type attributes.</a:t>
            </a:r>
            <a:endParaRPr lang="tr-TR" dirty="0"/>
          </a:p>
          <a:p>
            <a:r>
              <a:rPr lang="en-US" dirty="0"/>
              <a:t>For this reason, you need to fill in the information requested from you completely while signing up and putting the product on sale.</a:t>
            </a:r>
            <a:endParaRPr lang="tr-TR" dirty="0"/>
          </a:p>
        </p:txBody>
      </p:sp>
    </p:spTree>
    <p:extLst>
      <p:ext uri="{BB962C8B-B14F-4D97-AF65-F5344CB8AC3E}">
        <p14:creationId xmlns:p14="http://schemas.microsoft.com/office/powerpoint/2010/main" val="2981008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299BAF-7645-4044-BE12-7F2775DE30D6}"/>
              </a:ext>
            </a:extLst>
          </p:cNvPr>
          <p:cNvSpPr>
            <a:spLocks noGrp="1"/>
          </p:cNvSpPr>
          <p:nvPr>
            <p:ph type="title"/>
          </p:nvPr>
        </p:nvSpPr>
        <p:spPr/>
        <p:txBody>
          <a:bodyPr/>
          <a:lstStyle/>
          <a:p>
            <a:r>
              <a:rPr lang="tr-TR" b="1" dirty="0">
                <a:solidFill>
                  <a:srgbClr val="FF0000"/>
                </a:solidFill>
              </a:rPr>
              <a:t>		A</a:t>
            </a:r>
            <a:r>
              <a:rPr lang="en-US" b="1" dirty="0">
                <a:solidFill>
                  <a:srgbClr val="FF0000"/>
                </a:solidFill>
              </a:rPr>
              <a:t>bout </a:t>
            </a:r>
            <a:r>
              <a:rPr lang="tr-TR" b="1" dirty="0">
                <a:solidFill>
                  <a:srgbClr val="FF0000"/>
                </a:solidFill>
              </a:rPr>
              <a:t>C</a:t>
            </a:r>
            <a:r>
              <a:rPr lang="en-US" b="1" dirty="0" err="1">
                <a:solidFill>
                  <a:srgbClr val="FF0000"/>
                </a:solidFill>
              </a:rPr>
              <a:t>ommunication</a:t>
            </a:r>
            <a:endParaRPr lang="tr-TR" b="1" dirty="0">
              <a:solidFill>
                <a:srgbClr val="FF0000"/>
              </a:solidFill>
            </a:endParaRPr>
          </a:p>
        </p:txBody>
      </p:sp>
      <p:sp>
        <p:nvSpPr>
          <p:cNvPr id="3" name="İçerik Yer Tutucusu 2">
            <a:extLst>
              <a:ext uri="{FF2B5EF4-FFF2-40B4-BE49-F238E27FC236}">
                <a16:creationId xmlns:a16="http://schemas.microsoft.com/office/drawing/2014/main" id="{C096A7CD-CCE7-4440-90B6-4039C39FCDB5}"/>
              </a:ext>
            </a:extLst>
          </p:cNvPr>
          <p:cNvSpPr>
            <a:spLocks noGrp="1"/>
          </p:cNvSpPr>
          <p:nvPr>
            <p:ph idx="1"/>
          </p:nvPr>
        </p:nvSpPr>
        <p:spPr/>
        <p:txBody>
          <a:bodyPr/>
          <a:lstStyle/>
          <a:p>
            <a:r>
              <a:rPr lang="en-US" dirty="0"/>
              <a:t>Communication between customers and managers can be made using the social media accounts, phone numbers and mail accounts specified in the user interface.</a:t>
            </a:r>
            <a:endParaRPr lang="tr-TR" dirty="0"/>
          </a:p>
          <a:p>
            <a:r>
              <a:rPr lang="en-US" dirty="0"/>
              <a:t>There is no live support or messaging area in our project. For technical and / or non-technical reasons.</a:t>
            </a:r>
            <a:endParaRPr lang="tr-TR" dirty="0"/>
          </a:p>
        </p:txBody>
      </p:sp>
    </p:spTree>
    <p:extLst>
      <p:ext uri="{BB962C8B-B14F-4D97-AF65-F5344CB8AC3E}">
        <p14:creationId xmlns:p14="http://schemas.microsoft.com/office/powerpoint/2010/main" val="108968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04D280-54B2-4D89-9682-7793D12BD5D6}"/>
              </a:ext>
            </a:extLst>
          </p:cNvPr>
          <p:cNvSpPr>
            <a:spLocks noGrp="1"/>
          </p:cNvSpPr>
          <p:nvPr>
            <p:ph type="title"/>
          </p:nvPr>
        </p:nvSpPr>
        <p:spPr/>
        <p:txBody>
          <a:bodyPr/>
          <a:lstStyle/>
          <a:p>
            <a:r>
              <a:rPr lang="tr-TR" b="1" dirty="0">
                <a:solidFill>
                  <a:srgbClr val="FF0000"/>
                </a:solidFill>
              </a:rPr>
              <a:t>				</a:t>
            </a:r>
            <a:r>
              <a:rPr lang="tr-TR" b="1" dirty="0" err="1">
                <a:solidFill>
                  <a:srgbClr val="FF0000"/>
                </a:solidFill>
              </a:rPr>
              <a:t>About</a:t>
            </a:r>
            <a:r>
              <a:rPr lang="tr-TR" b="1" dirty="0">
                <a:solidFill>
                  <a:srgbClr val="FF0000"/>
                </a:solidFill>
              </a:rPr>
              <a:t> Us</a:t>
            </a:r>
          </a:p>
        </p:txBody>
      </p:sp>
      <p:sp>
        <p:nvSpPr>
          <p:cNvPr id="3" name="İçerik Yer Tutucusu 2">
            <a:extLst>
              <a:ext uri="{FF2B5EF4-FFF2-40B4-BE49-F238E27FC236}">
                <a16:creationId xmlns:a16="http://schemas.microsoft.com/office/drawing/2014/main" id="{09FA9288-2E04-4041-AE7F-AFDE1B4CC651}"/>
              </a:ext>
            </a:extLst>
          </p:cNvPr>
          <p:cNvSpPr>
            <a:spLocks noGrp="1"/>
          </p:cNvSpPr>
          <p:nvPr>
            <p:ph idx="1"/>
          </p:nvPr>
        </p:nvSpPr>
        <p:spPr/>
        <p:txBody>
          <a:bodyPr>
            <a:normAutofit fontScale="92500" lnSpcReduction="10000"/>
          </a:bodyPr>
          <a:lstStyle/>
          <a:p>
            <a:r>
              <a:rPr lang="en-US" dirty="0"/>
              <a:t>This project was completed by </a:t>
            </a:r>
            <a:r>
              <a:rPr lang="en-US" dirty="0" err="1"/>
              <a:t>skicointeam</a:t>
            </a:r>
            <a:r>
              <a:rPr lang="en-US" dirty="0"/>
              <a:t> after long efforts. Some differences of opinion and a sense of working together worked well within the team, and we finally had a good project.</a:t>
            </a:r>
            <a:endParaRPr lang="tr-TR" dirty="0"/>
          </a:p>
          <a:p>
            <a:r>
              <a:rPr lang="en-US" dirty="0"/>
              <a:t>Our system consists of 3 layers and each group member has a contribution in each layer in this project.</a:t>
            </a:r>
            <a:endParaRPr lang="tr-TR" dirty="0"/>
          </a:p>
          <a:p>
            <a:r>
              <a:rPr lang="en-US" dirty="0"/>
              <a:t>This project was completed with remote meetings due to the pandemic.</a:t>
            </a:r>
            <a:endParaRPr lang="tr-TR" dirty="0"/>
          </a:p>
          <a:p>
            <a:r>
              <a:rPr lang="tr-TR" dirty="0"/>
              <a:t>Team </a:t>
            </a:r>
            <a:r>
              <a:rPr lang="tr-TR" dirty="0" err="1"/>
              <a:t>members</a:t>
            </a:r>
            <a:r>
              <a:rPr lang="tr-TR" dirty="0"/>
              <a:t> </a:t>
            </a:r>
            <a:r>
              <a:rPr lang="tr-TR" dirty="0" err="1"/>
              <a:t>are</a:t>
            </a:r>
            <a:r>
              <a:rPr lang="tr-TR" dirty="0"/>
              <a:t> </a:t>
            </a:r>
            <a:r>
              <a:rPr lang="tr-TR" dirty="0" err="1"/>
              <a:t>Computer</a:t>
            </a:r>
            <a:r>
              <a:rPr lang="tr-TR" dirty="0"/>
              <a:t> </a:t>
            </a:r>
            <a:r>
              <a:rPr lang="tr-TR" dirty="0" err="1"/>
              <a:t>Engineering</a:t>
            </a:r>
            <a:r>
              <a:rPr lang="tr-TR" dirty="0"/>
              <a:t> </a:t>
            </a:r>
            <a:r>
              <a:rPr lang="tr-TR" dirty="0" err="1"/>
              <a:t>Students</a:t>
            </a:r>
            <a:r>
              <a:rPr lang="tr-TR" dirty="0"/>
              <a:t>.</a:t>
            </a:r>
          </a:p>
          <a:p>
            <a:pPr marL="0" indent="0">
              <a:buNone/>
            </a:pPr>
            <a:r>
              <a:rPr lang="tr-TR" dirty="0"/>
              <a:t>	UMUT CAN AKDAG</a:t>
            </a:r>
          </a:p>
          <a:p>
            <a:pPr marL="0" indent="0">
              <a:buNone/>
            </a:pPr>
            <a:r>
              <a:rPr lang="tr-TR" dirty="0"/>
              <a:t>	KORAY CAN SERIN</a:t>
            </a:r>
          </a:p>
          <a:p>
            <a:pPr marL="0" indent="0">
              <a:buNone/>
            </a:pPr>
            <a:r>
              <a:rPr lang="tr-TR" dirty="0"/>
              <a:t>	ABDULLATIF ALPASLAN.</a:t>
            </a:r>
          </a:p>
        </p:txBody>
      </p:sp>
    </p:spTree>
    <p:extLst>
      <p:ext uri="{BB962C8B-B14F-4D97-AF65-F5344CB8AC3E}">
        <p14:creationId xmlns:p14="http://schemas.microsoft.com/office/powerpoint/2010/main" val="224916671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TotalTime>
  <Words>756</Words>
  <Application>Microsoft Office PowerPoint</Application>
  <PresentationFormat>Geniş ekran</PresentationFormat>
  <Paragraphs>51</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Calibri</vt:lpstr>
      <vt:lpstr>Calibri Light</vt:lpstr>
      <vt:lpstr>Office Teması</vt:lpstr>
      <vt:lpstr>SkinCoin Presentation</vt:lpstr>
      <vt:lpstr>   What is skincoin for?</vt:lpstr>
      <vt:lpstr> Functional Features of the SkinCoin</vt:lpstr>
      <vt:lpstr> Functional Features of the SkinCoin</vt:lpstr>
      <vt:lpstr>   Non-Functional Features</vt:lpstr>
      <vt:lpstr>   Product Backblog</vt:lpstr>
      <vt:lpstr>   Product Backblog</vt:lpstr>
      <vt:lpstr>  About Communication</vt:lpstr>
      <vt:lpstr>    About Us</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SkinCoin Presentation</dc:title>
  <dc:creator>Umut Can AKDAĞ</dc:creator>
  <cp:lastModifiedBy>Umut Can AKDAĞ</cp:lastModifiedBy>
  <cp:revision>8</cp:revision>
  <dcterms:created xsi:type="dcterms:W3CDTF">2020-11-21T13:53:35Z</dcterms:created>
  <dcterms:modified xsi:type="dcterms:W3CDTF">2020-11-21T14:50:33Z</dcterms:modified>
</cp:coreProperties>
</file>