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68" r:id="rId4"/>
    <p:sldId id="258" r:id="rId5"/>
    <p:sldId id="369" r:id="rId6"/>
    <p:sldId id="370" r:id="rId7"/>
    <p:sldId id="371" r:id="rId8"/>
    <p:sldId id="372" r:id="rId9"/>
    <p:sldId id="373" r:id="rId10"/>
    <p:sldId id="377" r:id="rId11"/>
    <p:sldId id="374" r:id="rId12"/>
    <p:sldId id="378" r:id="rId13"/>
    <p:sldId id="379" r:id="rId14"/>
    <p:sldId id="380" r:id="rId15"/>
    <p:sldId id="382" r:id="rId16"/>
    <p:sldId id="385" r:id="rId17"/>
    <p:sldId id="386" r:id="rId18"/>
    <p:sldId id="387" r:id="rId19"/>
    <p:sldId id="388" r:id="rId2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F6684F-F81B-F64E-AAFE-4A72C34A9A6B}">
          <p14:sldIdLst>
            <p14:sldId id="256"/>
            <p14:sldId id="257"/>
            <p14:sldId id="368"/>
            <p14:sldId id="258"/>
            <p14:sldId id="369"/>
            <p14:sldId id="370"/>
            <p14:sldId id="371"/>
            <p14:sldId id="372"/>
            <p14:sldId id="373"/>
            <p14:sldId id="377"/>
            <p14:sldId id="374"/>
            <p14:sldId id="378"/>
            <p14:sldId id="379"/>
            <p14:sldId id="380"/>
            <p14:sldId id="382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CBFF"/>
    <a:srgbClr val="186006"/>
    <a:srgbClr val="FF9300"/>
    <a:srgbClr val="00FDFF"/>
    <a:srgbClr val="2D8704"/>
    <a:srgbClr val="FF40FF"/>
    <a:srgbClr val="EB740B"/>
    <a:srgbClr val="C0FFFF"/>
    <a:srgbClr val="EB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9" autoAdjust="0"/>
    <p:restoredTop sz="27945" autoAdjust="0"/>
  </p:normalViewPr>
  <p:slideViewPr>
    <p:cSldViewPr snapToGrid="0" snapToObjects="1">
      <p:cViewPr varScale="1">
        <p:scale>
          <a:sx n="40" d="100"/>
          <a:sy n="40" d="100"/>
        </p:scale>
        <p:origin x="36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-507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56C4-132D-C044-83DA-36C771DBAF7F}" type="datetimeFigureOut">
              <a:rPr lang="en-US" smtClean="0"/>
              <a:t>8/16/24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73C46-BCD4-C841-8A7D-7E7696BA4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9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C84F0-E1B3-A84D-B080-A5EC3A2F89D8}" type="datetimeFigureOut">
              <a:rPr lang="en-US" smtClean="0"/>
              <a:t>8/16/24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528-96B8-1144-A84C-245ACA11C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42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7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73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9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35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0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8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0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3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4614" y="35830"/>
            <a:ext cx="1636910" cy="199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1378" y="35828"/>
            <a:ext cx="3259827" cy="1995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MittOS @ SOSP’17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7440"/>
            <a:ext cx="9144000" cy="2542904"/>
          </a:xfrm>
          <a:prstGeom prst="rect">
            <a:avLst/>
          </a:prstGeom>
          <a:solidFill>
            <a:srgbClr val="600A1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064"/>
            <a:ext cx="7772400" cy="1102519"/>
          </a:xfrm>
        </p:spPr>
        <p:txBody>
          <a:bodyPr/>
          <a:lstStyle>
            <a:lvl1pPr algn="ctr">
              <a:defRPr sz="480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2054" y="1069848"/>
            <a:ext cx="3671247" cy="3086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16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54" y="452628"/>
            <a:ext cx="3671247" cy="519787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0E43EEE-C4A7-7240-A6E1-4511D4658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54" y="1426464"/>
            <a:ext cx="3669030" cy="3402711"/>
          </a:xfrm>
          <a:prstGeom prst="rect">
            <a:avLst/>
          </a:prstGeom>
        </p:spPr>
        <p:txBody>
          <a:bodyPr lIns="0" tIns="274320" rIns="0"/>
          <a:lstStyle>
            <a:lvl1pPr marL="205740" indent="-205740">
              <a:lnSpc>
                <a:spcPct val="110000"/>
              </a:lnSpc>
              <a:spcBef>
                <a:spcPts val="4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11480" indent="-205740" algn="l">
              <a:lnSpc>
                <a:spcPct val="110000"/>
              </a:lnSpc>
              <a:spcBef>
                <a:spcPts val="4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2pPr>
            <a:lvl3pPr marL="637794" indent="-205740" algn="l">
              <a:lnSpc>
                <a:spcPct val="110000"/>
              </a:lnSpc>
              <a:spcBef>
                <a:spcPts val="4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3pPr>
            <a:lvl4pPr marL="857250" indent="-205740" algn="l">
              <a:lnSpc>
                <a:spcPct val="110000"/>
              </a:lnSpc>
              <a:spcBef>
                <a:spcPts val="4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algn="l">
              <a:defRPr>
                <a:latin typeface="+mn-lt"/>
              </a:defRPr>
            </a:lvl5pPr>
          </a:lstStyle>
          <a:p>
            <a:pPr lvl="0"/>
            <a:r>
              <a:rPr lang="en-US"/>
              <a:t>Click to add primary bullet </a:t>
            </a:r>
          </a:p>
          <a:p>
            <a:pPr lvl="1"/>
            <a:r>
              <a:rPr lang="en-US"/>
              <a:t>Click to add sub-bullet </a:t>
            </a:r>
          </a:p>
          <a:p>
            <a:pPr lvl="2"/>
            <a:r>
              <a:rPr lang="en-US"/>
              <a:t>Click to add sub-bullet </a:t>
            </a:r>
          </a:p>
          <a:p>
            <a:pPr lvl="3"/>
            <a:r>
              <a:rPr lang="en-US"/>
              <a:t>Click to add final sub-bullet 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E9B51484-8DF2-F04F-9C8F-9B61261E06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2716" y="-34290"/>
            <a:ext cx="4608576" cy="52120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tIns="0"/>
          <a:lstStyle>
            <a:lvl1pPr algn="ctr">
              <a:defRPr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434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6">
          <p15:clr>
            <a:srgbClr val="FBAE40"/>
          </p15:clr>
        </p15:guide>
        <p15:guide id="3" orient="horz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5" y="205979"/>
            <a:ext cx="8621875" cy="857250"/>
          </a:xfrm>
        </p:spPr>
        <p:txBody>
          <a:bodyPr/>
          <a:lstStyle>
            <a:lvl1pPr>
              <a:defRPr>
                <a:ln w="12700" cmpd="sng">
                  <a:solidFill>
                    <a:schemeClr val="bg1"/>
                  </a:solidFill>
                  <a:prstDash val="solid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5" y="1200150"/>
            <a:ext cx="8621875" cy="383731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11" y="2596756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8678" y="1200155"/>
            <a:ext cx="4174733" cy="3792673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4168532" cy="3792672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78" y="205979"/>
            <a:ext cx="8800465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1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016496" y="69468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48" y="205979"/>
            <a:ext cx="852266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128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9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sz="1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" y="1"/>
            <a:ext cx="9143999" cy="330200"/>
          </a:xfrm>
          <a:prstGeom prst="rect">
            <a:avLst/>
          </a:prstGeom>
          <a:solidFill>
            <a:srgbClr val="751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13" y="394370"/>
            <a:ext cx="8562346" cy="6688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13" y="1200155"/>
            <a:ext cx="8562346" cy="3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1524" y="-7441"/>
            <a:ext cx="802632" cy="337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chicago-maroon.png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" y="11630"/>
            <a:ext cx="1623745" cy="31857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496" y="52533"/>
            <a:ext cx="3259827" cy="266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60" baseline="0">
                <a:solidFill>
                  <a:schemeClr val="tx1">
                    <a:lumMod val="8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sz="900" dirty="0"/>
              <a:t>SOPHON @ </a:t>
            </a:r>
            <a:r>
              <a:rPr lang="en-US" sz="900" dirty="0" err="1"/>
              <a:t>HotStorage</a:t>
            </a:r>
            <a:r>
              <a:rPr lang="en-US" sz="900" dirty="0"/>
              <a:t> ’24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42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spc="50" baseline="0">
          <a:ln w="12700" cmpd="sng">
            <a:solidFill>
              <a:schemeClr val="bg1"/>
            </a:solidFill>
            <a:prstDash val="solid"/>
          </a:ln>
          <a:solidFill>
            <a:srgbClr val="600A18"/>
          </a:solidFill>
          <a:effectLst/>
          <a:latin typeface="Gill Sans"/>
          <a:ea typeface="+mj-ea"/>
          <a:cs typeface="Gill San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800000"/>
        </a:buClr>
        <a:buSzPct val="75000"/>
        <a:buFont typeface="Wingdings" charset="2"/>
        <a:buChar char="q"/>
        <a:defRPr sz="2000" kern="1200" spc="30" baseline="0">
          <a:solidFill>
            <a:srgbClr val="000000"/>
          </a:solidFill>
          <a:latin typeface="Gill Sans"/>
          <a:ea typeface="+mn-ea"/>
          <a:cs typeface="Gill San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800000"/>
        </a:buClr>
        <a:buFont typeface="Wingdings" charset="2"/>
        <a:buChar char="§"/>
        <a:defRPr sz="2000" kern="1200" spc="30" baseline="0">
          <a:solidFill>
            <a:srgbClr val="000000"/>
          </a:solidFill>
          <a:latin typeface="Gill Sans"/>
          <a:ea typeface="+mn-ea"/>
          <a:cs typeface="Gill San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800000"/>
        </a:buClr>
        <a:buSzPct val="75000"/>
        <a:buFont typeface="Lucida Grande"/>
        <a:buChar char="-"/>
        <a:defRPr sz="1800" kern="1200" spc="30" baseline="0">
          <a:solidFill>
            <a:srgbClr val="000000"/>
          </a:solidFill>
          <a:latin typeface="Gill Sans"/>
          <a:ea typeface="+mn-ea"/>
          <a:cs typeface="Gill San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800000"/>
        </a:buClr>
        <a:buFont typeface="Arial" pitchFamily="34" charset="0"/>
        <a:buChar char="•"/>
        <a:defRPr sz="1600" kern="1200" spc="30" baseline="0">
          <a:solidFill>
            <a:srgbClr val="000000"/>
          </a:solidFill>
          <a:latin typeface="Gill Sans"/>
          <a:ea typeface="+mn-ea"/>
          <a:cs typeface="Gill San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800000"/>
        </a:buClr>
        <a:buFont typeface="Arial" pitchFamily="34" charset="0"/>
        <a:buChar char="•"/>
        <a:defRPr sz="1600" kern="1200" spc="30" baseline="0">
          <a:solidFill>
            <a:srgbClr val="000000"/>
          </a:solidFill>
          <a:latin typeface="Gill Sans"/>
          <a:ea typeface="+mn-ea"/>
          <a:cs typeface="Gill San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tiff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35865F-F56C-3AC7-29CC-27A679CA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4" y="29146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/>
              <a:t>Meng Wang, Gus </a:t>
            </a:r>
            <a:r>
              <a:rPr lang="en-US" dirty="0" err="1"/>
              <a:t>Waldspurger</a:t>
            </a:r>
            <a:r>
              <a:rPr lang="en-US" dirty="0"/>
              <a:t>,</a:t>
            </a:r>
          </a:p>
          <a:p>
            <a:pPr>
              <a:spcBef>
                <a:spcPts val="500"/>
              </a:spcBef>
            </a:pPr>
            <a:endParaRPr lang="en-US" sz="600" dirty="0"/>
          </a:p>
          <a:p>
            <a:pPr>
              <a:spcBef>
                <a:spcPts val="500"/>
              </a:spcBef>
            </a:pPr>
            <a:r>
              <a:rPr lang="en-US" dirty="0"/>
              <a:t>Swaminathan </a:t>
            </a:r>
            <a:r>
              <a:rPr lang="en-US" dirty="0" err="1"/>
              <a:t>Sundararaman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EC3887-DEE2-C155-293A-EA178B3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270064"/>
            <a:ext cx="8892209" cy="1102519"/>
          </a:xfrm>
        </p:spPr>
        <p:txBody>
          <a:bodyPr/>
          <a:lstStyle/>
          <a:p>
            <a:r>
              <a:rPr lang="en-US" sz="3600" dirty="0"/>
              <a:t>A Selective Preprocessing Offloading Framework for Reducing Data Traffic in DL Training</a:t>
            </a:r>
          </a:p>
        </p:txBody>
      </p:sp>
      <p:pic>
        <p:nvPicPr>
          <p:cNvPr id="4" name="Picture 18" descr="The University of Chicago Logo PNG vector in SVG, PDF, AI, CDR format">
            <a:extLst>
              <a:ext uri="{FF2B5EF4-FFF2-40B4-BE49-F238E27FC236}">
                <a16:creationId xmlns:a16="http://schemas.microsoft.com/office/drawing/2014/main" id="{F04D9029-A6F5-228B-E1B3-75BC10FA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5" b="36318"/>
          <a:stretch/>
        </p:blipFill>
        <p:spPr bwMode="auto">
          <a:xfrm>
            <a:off x="6561136" y="2914650"/>
            <a:ext cx="2437090" cy="4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1138036-5687-E6FD-A19F-A774D62B91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052" t="33752" r="18825" b="36619"/>
          <a:stretch/>
        </p:blipFill>
        <p:spPr>
          <a:xfrm>
            <a:off x="7147217" y="3576565"/>
            <a:ext cx="1264928" cy="5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8700-5217-9250-5477-02581782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Prior Offloading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9ED23-5856-2CBE-854B-A0B844D6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0DF5-1C8F-4F1E-E91A-962DBE010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need a fine-grained, data-selective offloading approach</a:t>
            </a:r>
          </a:p>
          <a:p>
            <a:pPr lvl="1"/>
            <a:r>
              <a:rPr lang="en-US" b="1" dirty="0"/>
              <a:t>Data selective</a:t>
            </a:r>
            <a:r>
              <a:rPr lang="en-US" dirty="0"/>
              <a:t>: carefully select which samples to offload based on dataset’s characteristics.</a:t>
            </a:r>
          </a:p>
          <a:p>
            <a:r>
              <a:rPr lang="en-US" dirty="0"/>
              <a:t>Existing preprocessing offloading works</a:t>
            </a:r>
          </a:p>
          <a:p>
            <a:pPr lvl="1"/>
            <a:r>
              <a:rPr lang="en-US" dirty="0"/>
              <a:t>Focuses on </a:t>
            </a:r>
            <a:r>
              <a:rPr lang="en-US" dirty="0">
                <a:solidFill>
                  <a:srgbClr val="FF0000"/>
                </a:solidFill>
              </a:rPr>
              <a:t>CPU</a:t>
            </a:r>
            <a:r>
              <a:rPr lang="en-US" dirty="0"/>
              <a:t> bottlenecks</a:t>
            </a:r>
          </a:p>
          <a:p>
            <a:pPr lvl="2"/>
            <a:r>
              <a:rPr lang="en-US" dirty="0"/>
              <a:t>Offload preprocessing to remote CPU workers</a:t>
            </a:r>
          </a:p>
          <a:p>
            <a:pPr lvl="2"/>
            <a:r>
              <a:rPr lang="en-US" dirty="0"/>
              <a:t>Not designed to reduce remote data traffic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 selective</a:t>
            </a:r>
          </a:p>
          <a:p>
            <a:pPr lvl="2"/>
            <a:r>
              <a:rPr lang="en-US" dirty="0"/>
              <a:t>Coarse-grained</a:t>
            </a:r>
          </a:p>
          <a:p>
            <a:pPr lvl="2"/>
            <a:r>
              <a:rPr lang="en-US" dirty="0"/>
              <a:t>Fail to exploit heterogeneous size behavior of samples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1219-82F9-18E6-A3D9-FCB5CC6DA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Picture 5" descr="A diagram of a selection&#10;&#10;Description automatically generated with medium confidence">
            <a:extLst>
              <a:ext uri="{FF2B5EF4-FFF2-40B4-BE49-F238E27FC236}">
                <a16:creationId xmlns:a16="http://schemas.microsoft.com/office/drawing/2014/main" id="{6BEE1C17-CFBA-110F-F9C9-C0AF464C0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04"/>
          <a:stretch/>
        </p:blipFill>
        <p:spPr>
          <a:xfrm>
            <a:off x="5866166" y="3603853"/>
            <a:ext cx="3254849" cy="10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6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45AB-2E68-05BD-A87B-B074ABF3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SOPHON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CAA7D-529D-1C36-0C61-096EEC3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E2F6-3441-DACF-0D5B-A63ACDDB7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SOPHON</a:t>
            </a:r>
            <a:r>
              <a:rPr lang="en-US" dirty="0"/>
              <a:t>: </a:t>
            </a:r>
            <a:r>
              <a:rPr lang="en-US" b="1" u="sng" dirty="0"/>
              <a:t>S</a:t>
            </a:r>
            <a:r>
              <a:rPr lang="en-US" dirty="0"/>
              <a:t>electively </a:t>
            </a:r>
            <a:r>
              <a:rPr lang="en-US" b="1" u="sng" dirty="0"/>
              <a:t>O</a:t>
            </a:r>
            <a:r>
              <a:rPr lang="en-US" dirty="0"/>
              <a:t>ffloading </a:t>
            </a:r>
            <a:r>
              <a:rPr lang="en-US" b="1" u="sng" dirty="0"/>
              <a:t>P</a:t>
            </a:r>
            <a:r>
              <a:rPr lang="en-US" dirty="0"/>
              <a:t>reprocessing with </a:t>
            </a:r>
            <a:r>
              <a:rPr lang="en-US" b="1" u="sng" dirty="0"/>
              <a:t>H</a:t>
            </a:r>
            <a:r>
              <a:rPr lang="en-US" dirty="0"/>
              <a:t>ybrid </a:t>
            </a:r>
            <a:r>
              <a:rPr lang="en-US" b="1" u="sng" dirty="0"/>
              <a:t>O</a:t>
            </a:r>
            <a:r>
              <a:rPr lang="en-US" dirty="0"/>
              <a:t>perations </a:t>
            </a:r>
            <a:r>
              <a:rPr lang="en-US" b="1" u="sng" dirty="0"/>
              <a:t>N</a:t>
            </a:r>
            <a:r>
              <a:rPr lang="en-US" dirty="0"/>
              <a:t>ear-storage</a:t>
            </a:r>
          </a:p>
          <a:p>
            <a:pPr lvl="1"/>
            <a:r>
              <a:rPr lang="en-US" dirty="0"/>
              <a:t>Per-sample per-operation granularity</a:t>
            </a:r>
          </a:p>
          <a:p>
            <a:pPr lvl="2"/>
            <a:r>
              <a:rPr lang="en-US" dirty="0"/>
              <a:t>First </a:t>
            </a:r>
            <a:r>
              <a:rPr lang="en-US" dirty="0">
                <a:solidFill>
                  <a:srgbClr val="2D8704"/>
                </a:solidFill>
              </a:rPr>
              <a:t>data-selective</a:t>
            </a:r>
            <a:r>
              <a:rPr lang="en-US" dirty="0"/>
              <a:t> offloading for DL training</a:t>
            </a:r>
          </a:p>
          <a:p>
            <a:pPr lvl="1"/>
            <a:r>
              <a:rPr lang="en-US" dirty="0">
                <a:solidFill>
                  <a:srgbClr val="2D8704"/>
                </a:solidFill>
              </a:rPr>
              <a:t>Minimizes</a:t>
            </a:r>
            <a:r>
              <a:rPr lang="en-US" dirty="0"/>
              <a:t> remote data traffic</a:t>
            </a:r>
          </a:p>
          <a:p>
            <a:pPr lvl="1"/>
            <a:r>
              <a:rPr lang="en-US" dirty="0">
                <a:solidFill>
                  <a:srgbClr val="2D8704"/>
                </a:solidFill>
              </a:rPr>
              <a:t>Balances</a:t>
            </a:r>
            <a:r>
              <a:rPr lang="en-US" dirty="0"/>
              <a:t> offloaded CPU overhead and traffic reduction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C530-34CF-C2CF-443E-B7585F24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7" name="Picture 6" descr="A diagram of a selection&#10;&#10;Description automatically generated with medium confidence">
            <a:extLst>
              <a:ext uri="{FF2B5EF4-FFF2-40B4-BE49-F238E27FC236}">
                <a16:creationId xmlns:a16="http://schemas.microsoft.com/office/drawing/2014/main" id="{CCEA5794-CD12-DFE1-E1F2-865E9D808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83" y="3232002"/>
            <a:ext cx="4274834" cy="18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4D03-5C56-7294-81F3-49F3608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SOPHON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60310-2D96-4F6B-59BA-41627ABA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3ECD6-5883-91D0-58B6-B5C043A7EC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Lightweight two-stage profiler</a:t>
            </a:r>
          </a:p>
          <a:p>
            <a:r>
              <a:rPr lang="en-US" dirty="0"/>
              <a:t>Per-sample offloading decision engine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5249-E96F-5C65-23E7-C9B45B99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9" name="Picture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253B478-6D26-F733-FFFA-B764B171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7" y="2345714"/>
            <a:ext cx="6909046" cy="26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8CF-DBB1-5533-1CEB-D8B71C88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SOPHON: Two-Stage Profiler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0963-5E11-C4D3-E10D-7B5F0D66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D7ED-C0D8-6555-12B4-4087531178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Stage 1</a:t>
            </a:r>
            <a:r>
              <a:rPr lang="en-US" dirty="0"/>
              <a:t>: Identify bottlenecks (Inspired by </a:t>
            </a:r>
            <a:r>
              <a:rPr lang="en-US" dirty="0" err="1"/>
              <a:t>DataStall@VLDB</a:t>
            </a:r>
            <a:r>
              <a:rPr lang="en-US" dirty="0"/>
              <a:t> ’21)</a:t>
            </a:r>
          </a:p>
          <a:p>
            <a:pPr lvl="1"/>
            <a:r>
              <a:rPr lang="en-US" dirty="0"/>
              <a:t>Throughput measurement</a:t>
            </a:r>
          </a:p>
          <a:p>
            <a:pPr lvl="2"/>
            <a:r>
              <a:rPr lang="en-US" dirty="0"/>
              <a:t>GPU throughput </a:t>
            </a:r>
          </a:p>
          <a:p>
            <a:pPr lvl="2"/>
            <a:r>
              <a:rPr lang="en-US" dirty="0"/>
              <a:t>I/O throughput </a:t>
            </a:r>
          </a:p>
          <a:p>
            <a:pPr lvl="2"/>
            <a:r>
              <a:rPr lang="en-US" dirty="0"/>
              <a:t>CPU throughput</a:t>
            </a:r>
          </a:p>
          <a:p>
            <a:pPr lvl="1"/>
            <a:r>
              <a:rPr lang="en-US" dirty="0"/>
              <a:t>Proceed </a:t>
            </a:r>
            <a:r>
              <a:rPr lang="en-US" b="1" i="1" dirty="0"/>
              <a:t>only if I/O-bound</a:t>
            </a:r>
          </a:p>
          <a:p>
            <a:r>
              <a:rPr lang="en-US" b="1" dirty="0"/>
              <a:t>Stage 2</a:t>
            </a:r>
            <a:r>
              <a:rPr lang="en-US" dirty="0"/>
              <a:t>: Per-sample profiling</a:t>
            </a:r>
          </a:p>
          <a:p>
            <a:pPr lvl="1"/>
            <a:r>
              <a:rPr lang="en-US" dirty="0"/>
              <a:t>Measure </a:t>
            </a:r>
            <a:r>
              <a:rPr lang="en-US" i="1" dirty="0"/>
              <a:t>time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per sample per preprocessing step</a:t>
            </a:r>
          </a:p>
          <a:p>
            <a:pPr lvl="1"/>
            <a:r>
              <a:rPr lang="en-US" i="1" dirty="0"/>
              <a:t>Online</a:t>
            </a:r>
            <a:r>
              <a:rPr lang="en-US" dirty="0"/>
              <a:t> measurement during </a:t>
            </a:r>
            <a:r>
              <a:rPr lang="en-US" i="1" dirty="0"/>
              <a:t>first epoch </a:t>
            </a:r>
            <a:r>
              <a:rPr lang="en-US" dirty="0"/>
              <a:t>without offloading</a:t>
            </a:r>
          </a:p>
          <a:p>
            <a:pPr lvl="1"/>
            <a:r>
              <a:rPr lang="en-US" dirty="0"/>
              <a:t>Assumes homogeneous CPUs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288C-5546-ACAE-A7A3-BFE748FD5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F8D3BD9-09FC-893A-14DC-1C8C3489E2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1018" r="49632" b="35894"/>
          <a:stretch/>
        </p:blipFill>
        <p:spPr>
          <a:xfrm>
            <a:off x="5736772" y="1905000"/>
            <a:ext cx="3407228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C9A-1DB3-4D89-A48A-A8AC72F2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SOPHON: Offloading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06A43-8C20-0E83-05F5-DF8DAB8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D953C-46F6-A3B9-B106-F4E6EE146E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i="1" dirty="0"/>
              <a:t>offloading efficiency </a:t>
            </a:r>
            <a:r>
              <a:rPr lang="en-US" dirty="0"/>
              <a:t>for each sample</a:t>
            </a:r>
          </a:p>
          <a:p>
            <a:pPr lvl="1"/>
            <a:r>
              <a:rPr lang="en-US" dirty="0"/>
              <a:t>Ratio of size reduction to offloaded CPU preprocessing time</a:t>
            </a:r>
          </a:p>
          <a:p>
            <a:r>
              <a:rPr lang="en-US" dirty="0"/>
              <a:t>Sort samples by offloading efficiency</a:t>
            </a:r>
          </a:p>
          <a:p>
            <a:pPr lvl="1"/>
            <a:r>
              <a:rPr lang="en-US" b="1" dirty="0"/>
              <a:t>Prioritize</a:t>
            </a:r>
            <a:r>
              <a:rPr lang="en-US" dirty="0"/>
              <a:t> samples with </a:t>
            </a:r>
            <a:r>
              <a:rPr lang="en-US" b="1" dirty="0"/>
              <a:t>higher offloading efficiency</a:t>
            </a:r>
          </a:p>
          <a:p>
            <a:r>
              <a:rPr lang="en-US" dirty="0"/>
              <a:t>Pick samples for offloading and update throughput until:</a:t>
            </a:r>
          </a:p>
          <a:p>
            <a:pPr lvl="1"/>
            <a:r>
              <a:rPr lang="en-US" dirty="0"/>
              <a:t>I/O is no longer bottleneck, or</a:t>
            </a:r>
          </a:p>
          <a:p>
            <a:pPr lvl="1"/>
            <a:r>
              <a:rPr lang="en-US" dirty="0"/>
              <a:t>All samples with positive efficiency have been picked</a:t>
            </a:r>
          </a:p>
          <a:p>
            <a:r>
              <a:rPr lang="en-US" dirty="0"/>
              <a:t>Balances traffic reduction and offloaded CPU overhead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19D3-AE50-E8A8-68A2-09A6316F4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7" name="Picture 6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09BFFC4D-CDDB-4645-ED07-513D633FD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45" y="2862278"/>
            <a:ext cx="2166011" cy="16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F2EA5-C546-AF69-ED64-CC0CE98101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on top of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Small-scale experiments to mimic real-world scenarios</a:t>
            </a:r>
          </a:p>
          <a:p>
            <a:r>
              <a:rPr lang="en-US" dirty="0"/>
              <a:t>Two nodes</a:t>
            </a:r>
          </a:p>
          <a:p>
            <a:pPr lvl="1"/>
            <a:r>
              <a:rPr lang="en-US" dirty="0"/>
              <a:t>A GPU (RTX6000) node</a:t>
            </a:r>
          </a:p>
          <a:p>
            <a:pPr lvl="1"/>
            <a:r>
              <a:rPr lang="en-US" dirty="0"/>
              <a:t>A storage node</a:t>
            </a:r>
          </a:p>
          <a:p>
            <a:r>
              <a:rPr lang="en-US" dirty="0"/>
              <a:t>Benchmarks:</a:t>
            </a:r>
          </a:p>
          <a:p>
            <a:pPr lvl="1"/>
            <a:r>
              <a:rPr lang="en-US" dirty="0" err="1"/>
              <a:t>OpenImages</a:t>
            </a:r>
            <a:r>
              <a:rPr lang="en-US" dirty="0"/>
              <a:t> (12GB subset)</a:t>
            </a:r>
          </a:p>
          <a:p>
            <a:pPr lvl="1"/>
            <a:r>
              <a:rPr lang="en-US" dirty="0"/>
              <a:t>ImageNet (11GB subset)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6E65-B13B-315D-1629-468D8A7FAE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Limited bandwidth</a:t>
            </a:r>
          </a:p>
          <a:p>
            <a:pPr lvl="1"/>
            <a:r>
              <a:rPr lang="en-US" dirty="0"/>
              <a:t>Downscaled to 500Mbps</a:t>
            </a:r>
          </a:p>
          <a:p>
            <a:r>
              <a:rPr lang="en-US" dirty="0"/>
              <a:t>Five offloading policies</a:t>
            </a:r>
          </a:p>
          <a:p>
            <a:pPr lvl="1"/>
            <a:r>
              <a:rPr lang="en-US" dirty="0"/>
              <a:t>No-Off: offload nothing</a:t>
            </a:r>
          </a:p>
          <a:p>
            <a:pPr lvl="1"/>
            <a:r>
              <a:rPr lang="en-US" dirty="0"/>
              <a:t>All-Off: offload everything</a:t>
            </a:r>
          </a:p>
          <a:p>
            <a:pPr lvl="1"/>
            <a:r>
              <a:rPr lang="en-US" dirty="0" err="1"/>
              <a:t>FastFlow</a:t>
            </a:r>
            <a:r>
              <a:rPr lang="en-US" dirty="0"/>
              <a:t>: designed for CPU bottlenecks</a:t>
            </a:r>
          </a:p>
          <a:p>
            <a:pPr lvl="1"/>
            <a:r>
              <a:rPr lang="en-US" dirty="0"/>
              <a:t>Resize-Off: offload until </a:t>
            </a:r>
            <a:r>
              <a:rPr lang="en-US" dirty="0" err="1"/>
              <a:t>RandomCropResize</a:t>
            </a:r>
            <a:endParaRPr lang="en-US" dirty="0"/>
          </a:p>
          <a:p>
            <a:pPr lvl="1"/>
            <a:r>
              <a:rPr lang="en-US" dirty="0"/>
              <a:t>SOPHON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5AB26-9141-4441-5025-BDF918D9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/>
              <a:t>&amp; Experiment Setup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19F58-1C36-A53F-59BB-60FD98BE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449C-669F-33AB-D8F5-B3CB0CCAC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92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CE547-F207-52E0-01DA-F75AD368A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8678" y="1200155"/>
            <a:ext cx="5834858" cy="379267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9300"/>
                </a:solidFill>
              </a:rPr>
              <a:t>No-Off</a:t>
            </a:r>
            <a:r>
              <a:rPr lang="en-US" sz="1600" dirty="0"/>
              <a:t>: Baseline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All-Off</a:t>
            </a:r>
            <a:r>
              <a:rPr lang="en-US" sz="1600" dirty="0"/>
              <a:t>: Longest training time</a:t>
            </a:r>
          </a:p>
          <a:p>
            <a:pPr lvl="1"/>
            <a:r>
              <a:rPr lang="en-US" sz="1600" dirty="0"/>
              <a:t>Many samples become larger after all prep</a:t>
            </a:r>
          </a:p>
          <a:p>
            <a:r>
              <a:rPr lang="en-US" sz="1600" dirty="0" err="1">
                <a:solidFill>
                  <a:srgbClr val="186006"/>
                </a:solidFill>
              </a:rPr>
              <a:t>FastFlow</a:t>
            </a:r>
            <a:r>
              <a:rPr lang="en-US" sz="1600" dirty="0"/>
              <a:t>: choose to offload nothing</a:t>
            </a:r>
          </a:p>
          <a:p>
            <a:pPr lvl="1"/>
            <a:r>
              <a:rPr lang="en-US" sz="1600" dirty="0"/>
              <a:t>Coarse-grained and detect All-Off is bad</a:t>
            </a:r>
          </a:p>
          <a:p>
            <a:r>
              <a:rPr lang="en-US" sz="1600" dirty="0">
                <a:solidFill>
                  <a:srgbClr val="00CBFF"/>
                </a:solidFill>
              </a:rPr>
              <a:t>Resize-Off</a:t>
            </a:r>
            <a:r>
              <a:rPr lang="en-US" sz="1600" dirty="0"/>
              <a:t>: </a:t>
            </a:r>
          </a:p>
          <a:p>
            <a:pPr lvl="1"/>
            <a:r>
              <a:rPr lang="en-US" sz="1600" dirty="0">
                <a:solidFill>
                  <a:srgbClr val="00CBFF"/>
                </a:solidFill>
              </a:rPr>
              <a:t>2x reduction </a:t>
            </a:r>
            <a:r>
              <a:rPr lang="en-US" sz="1600" dirty="0"/>
              <a:t>for </a:t>
            </a:r>
            <a:r>
              <a:rPr lang="en-US" sz="1600" dirty="0" err="1"/>
              <a:t>OpenImages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1.3x increase </a:t>
            </a:r>
            <a:r>
              <a:rPr lang="en-US" sz="1600" dirty="0"/>
              <a:t>for ImageNet</a:t>
            </a:r>
          </a:p>
          <a:p>
            <a:r>
              <a:rPr lang="en-US" sz="1600" dirty="0">
                <a:solidFill>
                  <a:srgbClr val="0432FF"/>
                </a:solidFill>
              </a:rPr>
              <a:t>SOPHON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2.2x reduction for </a:t>
            </a:r>
            <a:r>
              <a:rPr lang="en-US" sz="1600" dirty="0" err="1"/>
              <a:t>OpenImages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1.2x reduction for ImageNet </a:t>
            </a:r>
          </a:p>
          <a:p>
            <a:pPr lvl="1"/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3EE1D5-6E81-E5C0-BE88-00DDD1A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Ample CPUs on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D1E54-B5BA-D98A-F23B-1B9C62A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F47D-B7E8-D1BD-66F8-4A488EA60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7" name="Content Placeholder 7" descr="A graph of data traffic and data traffic&#10;&#10;Description automatically generated with medium confidence">
            <a:extLst>
              <a:ext uri="{FF2B5EF4-FFF2-40B4-BE49-F238E27FC236}">
                <a16:creationId xmlns:a16="http://schemas.microsoft.com/office/drawing/2014/main" id="{263CD121-0B9A-DC14-5C7B-D856086F3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47175"/>
          <a:stretch/>
        </p:blipFill>
        <p:spPr>
          <a:xfrm>
            <a:off x="6003536" y="1894275"/>
            <a:ext cx="2205496" cy="1354949"/>
          </a:xfrm>
          <a:prstGeom prst="rect">
            <a:avLst/>
          </a:prstGeom>
        </p:spPr>
      </p:pic>
      <p:pic>
        <p:nvPicPr>
          <p:cNvPr id="8" name="Content Placeholder 7" descr="A graph of data traffic and data traffic&#10;&#10;Description automatically generated with medium confidence">
            <a:extLst>
              <a:ext uri="{FF2B5EF4-FFF2-40B4-BE49-F238E27FC236}">
                <a16:creationId xmlns:a16="http://schemas.microsoft.com/office/drawing/2014/main" id="{F6C15CB6-7D98-F772-00CA-98FFAB8FB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4" t="13589"/>
          <a:stretch/>
        </p:blipFill>
        <p:spPr>
          <a:xfrm>
            <a:off x="6116028" y="3249224"/>
            <a:ext cx="1980515" cy="1354949"/>
          </a:xfrm>
          <a:prstGeom prst="rect">
            <a:avLst/>
          </a:prstGeom>
        </p:spPr>
      </p:pic>
      <p:pic>
        <p:nvPicPr>
          <p:cNvPr id="9" name="Content Placeholder 7" descr="A graph of data traffic and data traffic&#10;&#10;Description automatically generated with medium confidence">
            <a:extLst>
              <a:ext uri="{FF2B5EF4-FFF2-40B4-BE49-F238E27FC236}">
                <a16:creationId xmlns:a16="http://schemas.microsoft.com/office/drawing/2014/main" id="{72896740-87A6-6AEE-312D-1363EA0C8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r="47175" b="85250"/>
          <a:stretch/>
        </p:blipFill>
        <p:spPr>
          <a:xfrm>
            <a:off x="6116028" y="1388948"/>
            <a:ext cx="2205496" cy="217715"/>
          </a:xfrm>
          <a:prstGeom prst="rect">
            <a:avLst/>
          </a:prstGeom>
        </p:spPr>
      </p:pic>
      <p:pic>
        <p:nvPicPr>
          <p:cNvPr id="10" name="Content Placeholder 7" descr="A graph of data traffic and data traffic&#10;&#10;Description automatically generated with medium confidence">
            <a:extLst>
              <a:ext uri="{FF2B5EF4-FFF2-40B4-BE49-F238E27FC236}">
                <a16:creationId xmlns:a16="http://schemas.microsoft.com/office/drawing/2014/main" id="{0469174A-817C-4CFB-F53E-6661FDFE1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3" t="865" r="653" b="85250"/>
          <a:stretch/>
        </p:blipFill>
        <p:spPr>
          <a:xfrm>
            <a:off x="6116028" y="1606663"/>
            <a:ext cx="1861457" cy="217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25696-47C6-AA5A-CBCC-35B9A8057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97" y="3684335"/>
            <a:ext cx="280122" cy="266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F7959-1568-1B60-EA8A-F326AF794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409" y="3366147"/>
            <a:ext cx="264872" cy="266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552B7-5969-6277-AAB9-F47CF5A38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319" y="4338581"/>
            <a:ext cx="264872" cy="266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37BA2F-D8C4-1570-4F48-D4F742A15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319" y="4712260"/>
            <a:ext cx="264872" cy="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CE547-F207-52E0-01DA-F75AD368A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8678" y="1200155"/>
            <a:ext cx="5834858" cy="3792673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9300"/>
                </a:solidFill>
              </a:rPr>
              <a:t>No-Off</a:t>
            </a:r>
            <a:r>
              <a:rPr lang="en-US" sz="1600" dirty="0"/>
              <a:t>: Baseline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All-Off</a:t>
            </a:r>
            <a:r>
              <a:rPr lang="en-US" sz="1600" dirty="0"/>
              <a:t>: Longest training time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Even longer time </a:t>
            </a:r>
            <a:r>
              <a:rPr lang="en-US" sz="1600" dirty="0"/>
              <a:t>when &lt;2 cores due to CPU bottleneck</a:t>
            </a:r>
          </a:p>
          <a:p>
            <a:r>
              <a:rPr lang="en-US" sz="1600" dirty="0" err="1">
                <a:solidFill>
                  <a:srgbClr val="186006"/>
                </a:solidFill>
              </a:rPr>
              <a:t>FastFlow</a:t>
            </a:r>
            <a:r>
              <a:rPr lang="en-US" sz="1600" dirty="0"/>
              <a:t>: choose to offload nothing</a:t>
            </a:r>
          </a:p>
          <a:p>
            <a:r>
              <a:rPr lang="en-US" sz="1600" dirty="0">
                <a:solidFill>
                  <a:srgbClr val="00CBFF"/>
                </a:solidFill>
              </a:rPr>
              <a:t>Resize-Off</a:t>
            </a:r>
            <a:r>
              <a:rPr lang="en-US" sz="1600" dirty="0"/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Least traffic </a:t>
            </a:r>
            <a:r>
              <a:rPr lang="en-US" sz="1600" b="1" dirty="0">
                <a:solidFill>
                  <a:schemeClr val="bg1"/>
                </a:solidFill>
              </a:rPr>
              <a:t>BUT</a:t>
            </a:r>
            <a:r>
              <a:rPr lang="en-US" sz="1600" dirty="0">
                <a:solidFill>
                  <a:schemeClr val="bg1"/>
                </a:solidFill>
              </a:rPr>
              <a:t> longer training time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Can cause CPU bottleneck on storage node</a:t>
            </a:r>
          </a:p>
          <a:p>
            <a:r>
              <a:rPr lang="en-US" sz="1600" dirty="0">
                <a:solidFill>
                  <a:srgbClr val="0432FF"/>
                </a:solidFill>
              </a:rPr>
              <a:t>SOPHON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Least training time </a:t>
            </a:r>
          </a:p>
          <a:p>
            <a:pPr lvl="1"/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3EE1D5-6E81-E5C0-BE88-00DDD1A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Limited CPUs on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D1E54-B5BA-D98A-F23B-1B9C62A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F47D-B7E8-D1BD-66F8-4A488EA60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15" name="Picture 14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EBB133F6-F8CA-B2A4-3AFE-5E993337E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r="48510"/>
          <a:stretch/>
        </p:blipFill>
        <p:spPr>
          <a:xfrm>
            <a:off x="6418338" y="1643878"/>
            <a:ext cx="2125974" cy="1552287"/>
          </a:xfrm>
          <a:prstGeom prst="rect">
            <a:avLst/>
          </a:prstGeom>
        </p:spPr>
      </p:pic>
      <p:pic>
        <p:nvPicPr>
          <p:cNvPr id="16" name="Picture 15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85674DC2-15CE-E033-5898-961A7715D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3" t="11919"/>
          <a:stretch/>
        </p:blipFill>
        <p:spPr>
          <a:xfrm>
            <a:off x="6418338" y="3308195"/>
            <a:ext cx="2125974" cy="1665577"/>
          </a:xfrm>
          <a:prstGeom prst="rect">
            <a:avLst/>
          </a:prstGeom>
        </p:spPr>
      </p:pic>
      <p:pic>
        <p:nvPicPr>
          <p:cNvPr id="17" name="Picture 16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2EF9FB90-4258-83D1-8F2B-98B4C48BE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7" r="50859" b="90823"/>
          <a:stretch/>
        </p:blipFill>
        <p:spPr>
          <a:xfrm>
            <a:off x="6515336" y="1090218"/>
            <a:ext cx="2028976" cy="207321"/>
          </a:xfrm>
          <a:prstGeom prst="rect">
            <a:avLst/>
          </a:prstGeom>
        </p:spPr>
      </p:pic>
      <p:pic>
        <p:nvPicPr>
          <p:cNvPr id="18" name="Picture 17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936FA4B8-C516-1D10-71B2-8D0C03E93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5" t="-1531" r="-5396" b="89767"/>
          <a:stretch/>
        </p:blipFill>
        <p:spPr>
          <a:xfrm>
            <a:off x="6547994" y="1324528"/>
            <a:ext cx="2028976" cy="207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E218B5-92F3-E195-2F23-D654B72F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235" y="4140983"/>
            <a:ext cx="264872" cy="266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7A43D6-95ED-B539-A4B3-0665681FD982}"/>
              </a:ext>
            </a:extLst>
          </p:cNvPr>
          <p:cNvSpPr txBox="1"/>
          <p:nvPr/>
        </p:nvSpPr>
        <p:spPr>
          <a:xfrm>
            <a:off x="5031868" y="1082339"/>
            <a:ext cx="19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OpenImages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9509-4B10-ED72-0251-062AED6D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95091-D852-57C3-56C1-FF84F91E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ACBDF-1DD9-5CA4-CF2D-C811AF0A07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SOPHON</a:t>
            </a:r>
            <a:r>
              <a:rPr lang="en-US" dirty="0"/>
              <a:t>: </a:t>
            </a:r>
            <a:r>
              <a:rPr lang="en-US" b="1" u="sng" dirty="0"/>
              <a:t>S</a:t>
            </a:r>
            <a:r>
              <a:rPr lang="en-US" dirty="0"/>
              <a:t>electively </a:t>
            </a:r>
            <a:r>
              <a:rPr lang="en-US" b="1" u="sng" dirty="0"/>
              <a:t>O</a:t>
            </a:r>
            <a:r>
              <a:rPr lang="en-US" dirty="0"/>
              <a:t>ffloading </a:t>
            </a:r>
            <a:r>
              <a:rPr lang="en-US" b="1" u="sng" dirty="0"/>
              <a:t>P</a:t>
            </a:r>
            <a:r>
              <a:rPr lang="en-US" dirty="0"/>
              <a:t>reprocessing with </a:t>
            </a:r>
            <a:r>
              <a:rPr lang="en-US" b="1" u="sng" dirty="0"/>
              <a:t>H</a:t>
            </a:r>
            <a:r>
              <a:rPr lang="en-US" dirty="0"/>
              <a:t>ybrid </a:t>
            </a:r>
            <a:r>
              <a:rPr lang="en-US" b="1" u="sng" dirty="0"/>
              <a:t>O</a:t>
            </a:r>
            <a:r>
              <a:rPr lang="en-US" dirty="0"/>
              <a:t>perations </a:t>
            </a:r>
            <a:r>
              <a:rPr lang="en-US" b="1" u="sng" dirty="0"/>
              <a:t>N</a:t>
            </a:r>
            <a:r>
              <a:rPr lang="en-US" dirty="0"/>
              <a:t>ear-storage for DL training</a:t>
            </a:r>
          </a:p>
          <a:p>
            <a:pPr lvl="1"/>
            <a:r>
              <a:rPr lang="en-US" dirty="0"/>
              <a:t>Two-stage profiler to collect essential metrics</a:t>
            </a:r>
          </a:p>
          <a:p>
            <a:pPr lvl="1"/>
            <a:r>
              <a:rPr lang="en-US" dirty="0"/>
              <a:t>Per-sample offloading decision engine to balance traffic reduction and CPU overhead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Selectively compress preprocessed data</a:t>
            </a:r>
          </a:p>
          <a:p>
            <a:pPr lvl="1"/>
            <a:r>
              <a:rPr lang="en-US" dirty="0"/>
              <a:t>Extend support to heterogeneous CPUs</a:t>
            </a:r>
          </a:p>
          <a:p>
            <a:pPr lvl="1"/>
            <a:r>
              <a:rPr lang="en-US" dirty="0"/>
              <a:t>Study more DL workloads</a:t>
            </a:r>
          </a:p>
          <a:p>
            <a:pPr lvl="1"/>
            <a:r>
              <a:rPr lang="en-US" dirty="0"/>
              <a:t>Conduct more realistic </a:t>
            </a:r>
            <a:r>
              <a:rPr lang="en-US" dirty="0" err="1"/>
              <a:t>evalutions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59FA-5061-F5B9-7519-3838C3A5E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845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73A8-7F8F-D2EF-BCD3-DC0A45BF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50" y="2585357"/>
            <a:ext cx="2683099" cy="85725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40667-FD81-7D09-D9E5-C455BA0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E3EF-575D-EAFC-F075-81173C8E2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7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1637-BD01-C176-97EE-ACB75C9B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C214B-E0F7-02EF-FD65-D0133C8C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57AB-5C00-D945-B5A8-B40A380415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Deep Learning (DL) is widely used</a:t>
            </a:r>
          </a:p>
          <a:p>
            <a:pPr lvl="1"/>
            <a:r>
              <a:rPr lang="en-US" dirty="0"/>
              <a:t>Training is important for good accuracy</a:t>
            </a:r>
          </a:p>
          <a:p>
            <a:r>
              <a:rPr lang="en-US" dirty="0"/>
              <a:t>DL training has intense requirements for storage, CPUs, and GPUs.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1C7E-4AE2-314E-6D4E-C37A4C762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3945A66-DF1D-C155-50C0-03644E95B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 r="22904" b="62560"/>
          <a:stretch/>
        </p:blipFill>
        <p:spPr bwMode="auto">
          <a:xfrm>
            <a:off x="792548" y="2630072"/>
            <a:ext cx="1324114" cy="7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0EB5A38-D2D6-8AD9-F8EF-0911EE81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t="6737" r="10148"/>
          <a:stretch/>
        </p:blipFill>
        <p:spPr bwMode="auto">
          <a:xfrm>
            <a:off x="3531676" y="2602667"/>
            <a:ext cx="1645918" cy="2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3A246FA-C8EE-BF29-5AEE-94202371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t="10037" r="10754" b="10516"/>
          <a:stretch/>
        </p:blipFill>
        <p:spPr bwMode="auto">
          <a:xfrm>
            <a:off x="2171781" y="3475345"/>
            <a:ext cx="1717482" cy="8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0D142EB5-DE0F-12FE-5746-EE9F07C07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0248" r="8460" b="6037"/>
          <a:stretch/>
        </p:blipFill>
        <p:spPr bwMode="auto">
          <a:xfrm>
            <a:off x="6592608" y="2704666"/>
            <a:ext cx="1402508" cy="206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674D76D3-E70F-9815-A03D-A55074720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9757" r="10136" b="8628"/>
          <a:stretch/>
        </p:blipFill>
        <p:spPr bwMode="auto">
          <a:xfrm>
            <a:off x="4917964" y="3432631"/>
            <a:ext cx="1878495" cy="9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yellow and blue clouds and a couple of cylindrical objects&#10;&#10;Description automatically generated with medium confidence">
            <a:extLst>
              <a:ext uri="{FF2B5EF4-FFF2-40B4-BE49-F238E27FC236}">
                <a16:creationId xmlns:a16="http://schemas.microsoft.com/office/drawing/2014/main" id="{D67F4FB1-7DC8-C7B6-FC45-1CCB927E4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3595362"/>
            <a:ext cx="911524" cy="80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25FC7-28BD-B0E0-16E8-8DEA7EF2ADCB}"/>
              </a:ext>
            </a:extLst>
          </p:cNvPr>
          <p:cNvSpPr txBox="1"/>
          <p:nvPr/>
        </p:nvSpPr>
        <p:spPr>
          <a:xfrm>
            <a:off x="737683" y="4396136"/>
            <a:ext cx="19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(Remote)Storage</a:t>
            </a:r>
          </a:p>
        </p:txBody>
      </p:sp>
    </p:spTree>
    <p:extLst>
      <p:ext uri="{BB962C8B-B14F-4D97-AF65-F5344CB8AC3E}">
        <p14:creationId xmlns:p14="http://schemas.microsoft.com/office/powerpoint/2010/main" val="41304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9A54-DCE4-2A56-37AF-5E0C5CC1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Statement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6F235-A6B2-604E-1A31-EF90CC11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FA91-BB49-D30B-E530-B47239363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867F9-69C4-FA35-48CF-99546B7D30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8145" y="2208806"/>
            <a:ext cx="933216" cy="93321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AAB0D6E-4C09-2F2E-8CFE-FC8C496028F1}"/>
              </a:ext>
            </a:extLst>
          </p:cNvPr>
          <p:cNvSpPr/>
          <p:nvPr/>
        </p:nvSpPr>
        <p:spPr>
          <a:xfrm flipH="1">
            <a:off x="5960591" y="1009170"/>
            <a:ext cx="2360933" cy="933216"/>
          </a:xfrm>
          <a:prstGeom prst="wedgeRoundRectCallout">
            <a:avLst>
              <a:gd name="adj1" fmla="val 1973"/>
              <a:gd name="adj2" fmla="val 62495"/>
              <a:gd name="adj3" fmla="val 16667"/>
            </a:avLst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solidFill>
                  <a:schemeClr val="bg1"/>
                </a:solidFill>
                <a:latin typeface="Gill Sans"/>
                <a:cs typeface="Gill Sans"/>
              </a:rPr>
              <a:t>GPUs are becoming</a:t>
            </a:r>
            <a:r>
              <a:rPr lang="en-US" sz="1620" b="1" dirty="0">
                <a:solidFill>
                  <a:schemeClr val="bg1"/>
                </a:solidFill>
                <a:latin typeface="Gill Sans"/>
                <a:cs typeface="Gill Sans"/>
              </a:rPr>
              <a:t> increasingly fast</a:t>
            </a:r>
            <a:r>
              <a:rPr lang="en-US" sz="1620" dirty="0">
                <a:solidFill>
                  <a:schemeClr val="bg1"/>
                </a:solidFill>
                <a:latin typeface="Gill Sans"/>
                <a:cs typeface="Gill Sans"/>
              </a:rPr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E623A-63E2-00FA-A097-1023DF33D849}"/>
              </a:ext>
            </a:extLst>
          </p:cNvPr>
          <p:cNvCxnSpPr/>
          <p:nvPr/>
        </p:nvCxnSpPr>
        <p:spPr>
          <a:xfrm>
            <a:off x="2291057" y="2031496"/>
            <a:ext cx="125233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485C76-E769-2DA4-4433-D7A3F54A2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851" y="1348755"/>
            <a:ext cx="530744" cy="52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41EB5-5B36-C5FB-01C7-D1EA5BD74EA5}"/>
              </a:ext>
            </a:extLst>
          </p:cNvPr>
          <p:cNvSpPr txBox="1"/>
          <p:nvPr/>
        </p:nvSpPr>
        <p:spPr>
          <a:xfrm>
            <a:off x="750475" y="2812346"/>
            <a:ext cx="4559261" cy="8402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chemeClr val="bg1"/>
                </a:solidFill>
                <a:latin typeface="Arial"/>
                <a:cs typeface="Arial"/>
              </a:rPr>
              <a:t>Training data </a:t>
            </a:r>
            <a:r>
              <a:rPr lang="en-US" sz="1620" dirty="0">
                <a:solidFill>
                  <a:srgbClr val="FF0000"/>
                </a:solidFill>
                <a:latin typeface="Arial"/>
                <a:cs typeface="Arial"/>
              </a:rPr>
              <a:t>too large </a:t>
            </a:r>
            <a:r>
              <a:rPr lang="en-US" sz="1620" dirty="0">
                <a:solidFill>
                  <a:schemeClr val="bg1"/>
                </a:solidFill>
                <a:latin typeface="Arial"/>
                <a:cs typeface="Arial"/>
              </a:rPr>
              <a:t>to fit in local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chemeClr val="bg1"/>
                </a:solidFill>
                <a:latin typeface="Arial"/>
                <a:cs typeface="Arial"/>
              </a:rPr>
              <a:t>For example, </a:t>
            </a:r>
            <a:r>
              <a:rPr lang="en-US" sz="1620" dirty="0" err="1">
                <a:solidFill>
                  <a:schemeClr val="bg1"/>
                </a:solidFill>
                <a:latin typeface="Arial"/>
                <a:cs typeface="Arial"/>
              </a:rPr>
              <a:t>OpenImages</a:t>
            </a:r>
            <a:r>
              <a:rPr lang="en-US" sz="1620" dirty="0">
                <a:solidFill>
                  <a:schemeClr val="bg1"/>
                </a:solidFill>
                <a:latin typeface="Arial"/>
                <a:cs typeface="Arial"/>
              </a:rPr>
              <a:t> totals 18TB.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chemeClr val="bg1"/>
                </a:solidFill>
                <a:latin typeface="Arial"/>
                <a:cs typeface="Arial"/>
              </a:rPr>
              <a:t>Need to be fetched from </a:t>
            </a:r>
            <a:r>
              <a:rPr lang="en-US" sz="1620" b="1" dirty="0">
                <a:solidFill>
                  <a:schemeClr val="bg1"/>
                </a:solidFill>
                <a:latin typeface="Arial"/>
                <a:cs typeface="Arial"/>
              </a:rPr>
              <a:t>remote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94EA4-FFF8-5760-92C6-6CF61D7823E3}"/>
              </a:ext>
            </a:extLst>
          </p:cNvPr>
          <p:cNvSpPr txBox="1"/>
          <p:nvPr/>
        </p:nvSpPr>
        <p:spPr>
          <a:xfrm>
            <a:off x="1939656" y="3890459"/>
            <a:ext cx="55515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What if remote </a:t>
            </a:r>
            <a:r>
              <a:rPr lang="en-US" b="1" i="1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fetch rate </a:t>
            </a:r>
            <a:r>
              <a:rPr lang="en-US" b="1" i="1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Arial"/>
                <a:cs typeface="Arial"/>
              </a:rPr>
              <a:t>GPU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compute rate?</a:t>
            </a:r>
            <a:endParaRPr lang="en-US" dirty="0">
              <a:solidFill>
                <a:srgbClr val="FF40FF"/>
              </a:solidFill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C2F89-EB0C-16DD-6BDF-E90C1B3B7E64}"/>
              </a:ext>
            </a:extLst>
          </p:cNvPr>
          <p:cNvSpPr txBox="1"/>
          <p:nvPr/>
        </p:nvSpPr>
        <p:spPr>
          <a:xfrm>
            <a:off x="3182595" y="4223037"/>
            <a:ext cx="3411511" cy="8679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520" b="1" i="1" dirty="0">
                <a:solidFill>
                  <a:srgbClr val="FF0000"/>
                </a:solidFill>
                <a:latin typeface="Arial"/>
                <a:cs typeface="Arial"/>
              </a:rPr>
              <a:t>GPU</a:t>
            </a:r>
            <a:r>
              <a:rPr lang="en-US" sz="252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520" b="1" i="1" dirty="0">
                <a:solidFill>
                  <a:srgbClr val="FF0000"/>
                </a:solidFill>
                <a:latin typeface="Arial"/>
                <a:cs typeface="Arial"/>
              </a:rPr>
              <a:t>underutilized!</a:t>
            </a:r>
          </a:p>
          <a:p>
            <a:r>
              <a:rPr lang="en-US" sz="2520" b="1" i="1" dirty="0">
                <a:solidFill>
                  <a:srgbClr val="FF0000"/>
                </a:solidFill>
                <a:latin typeface="Arial"/>
                <a:cs typeface="Arial"/>
              </a:rPr>
              <a:t>Longer training time!</a:t>
            </a:r>
            <a:endParaRPr lang="en-US" sz="252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yellow and blue clouds and a couple of cylindrical objects&#10;&#10;Description automatically generated with medium confidence">
            <a:extLst>
              <a:ext uri="{FF2B5EF4-FFF2-40B4-BE49-F238E27FC236}">
                <a16:creationId xmlns:a16="http://schemas.microsoft.com/office/drawing/2014/main" id="{6F4519F2-D582-2C39-20C8-A209E4A0E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" y="1200161"/>
            <a:ext cx="1475253" cy="1475253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A3C7A-FDEF-56CA-DAD1-6BEC27739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0" y="1531960"/>
            <a:ext cx="933216" cy="9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F752-5F9E-3BFA-743F-387A3C0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B1E5D-0426-3A93-949D-7916DCA5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E8AB-906A-515B-4F05-8D5CEFCB9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want to reduce data traffic from remote storage to compute node</a:t>
            </a:r>
          </a:p>
          <a:p>
            <a:r>
              <a:rPr lang="en-US" dirty="0"/>
              <a:t>Local cache</a:t>
            </a:r>
          </a:p>
          <a:p>
            <a:pPr lvl="1"/>
            <a:r>
              <a:rPr lang="en-US" dirty="0"/>
              <a:t>Selectively cache data in local storage or memory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limited by </a:t>
            </a:r>
            <a:r>
              <a:rPr lang="en-US" dirty="0"/>
              <a:t>local storage/memory </a:t>
            </a:r>
            <a:r>
              <a:rPr lang="en-US" dirty="0">
                <a:solidFill>
                  <a:srgbClr val="FF0000"/>
                </a:solidFill>
              </a:rPr>
              <a:t>capacity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atasets are still increasing in size</a:t>
            </a:r>
          </a:p>
          <a:p>
            <a:r>
              <a:rPr lang="en-US" dirty="0"/>
              <a:t>Store preprocessed data</a:t>
            </a:r>
          </a:p>
          <a:p>
            <a:pPr lvl="1"/>
            <a:r>
              <a:rPr lang="en-US" dirty="0"/>
              <a:t>Store preprocessed data in remote storage for repeated use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Risks</a:t>
            </a:r>
            <a:r>
              <a:rPr lang="en-US" dirty="0"/>
              <a:t> compromising training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Online preprocessing is important for training accuracy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size might even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  <a:r>
              <a:rPr lang="en-US" dirty="0">
                <a:solidFill>
                  <a:schemeClr val="bg1"/>
                </a:solidFill>
              </a:rPr>
              <a:t> after preprocessing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C56-33AA-BAB7-7A26-DE41E844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76D64-BC6F-CC90-B3DF-CBFD360F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21" y="2402343"/>
            <a:ext cx="398193" cy="397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0547C-2AC8-BE88-9D38-F0785A4F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14" y="3943350"/>
            <a:ext cx="398193" cy="3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808-ED5E-0EA7-7502-54C7AC3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in 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01A60-BB37-A9F0-D5DA-8D590E4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3E1-6894-487A-00C1-EDAC0A639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15" y="1200151"/>
            <a:ext cx="8621875" cy="905182"/>
          </a:xfrm>
        </p:spPr>
        <p:txBody>
          <a:bodyPr/>
          <a:lstStyle/>
          <a:p>
            <a:r>
              <a:rPr lang="en-US" dirty="0"/>
              <a:t>Many samples’ sizes decrease in the middle of preprocessing</a:t>
            </a:r>
          </a:p>
          <a:p>
            <a:r>
              <a:rPr lang="en-US" dirty="0"/>
              <a:t>Case study: ImageNet classification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32E2-C9D1-EB1E-70AE-4192FE15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51121BC-417E-0B87-F5B7-A864DFA3C888}"/>
              </a:ext>
            </a:extLst>
          </p:cNvPr>
          <p:cNvSpPr>
            <a:spLocks noGrp="1"/>
          </p:cNvSpPr>
          <p:nvPr/>
        </p:nvSpPr>
        <p:spPr>
          <a:xfrm>
            <a:off x="469595" y="3762625"/>
            <a:ext cx="133502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2D8704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Raw JPEG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DA3E04D-1E0E-DFBC-9568-94A120BF74CB}"/>
              </a:ext>
            </a:extLst>
          </p:cNvPr>
          <p:cNvSpPr>
            <a:spLocks noGrp="1"/>
          </p:cNvSpPr>
          <p:nvPr/>
        </p:nvSpPr>
        <p:spPr>
          <a:xfrm>
            <a:off x="1642413" y="3762625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918AB6-8EF5-FF94-9545-17360769B1D8}"/>
              </a:ext>
            </a:extLst>
          </p:cNvPr>
          <p:cNvSpPr>
            <a:spLocks noGrp="1"/>
          </p:cNvSpPr>
          <p:nvPr/>
        </p:nvSpPr>
        <p:spPr>
          <a:xfrm>
            <a:off x="2815229" y="3762625"/>
            <a:ext cx="150876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432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+ Resize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2F41717-FE85-2015-914D-D5E17228BEBA}"/>
              </a:ext>
            </a:extLst>
          </p:cNvPr>
          <p:cNvSpPr>
            <a:spLocks noGrp="1"/>
          </p:cNvSpPr>
          <p:nvPr/>
        </p:nvSpPr>
        <p:spPr>
          <a:xfrm>
            <a:off x="4174434" y="3762625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0FD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B9A1088-9A5F-F6B6-2113-346A3AE8A386}"/>
              </a:ext>
            </a:extLst>
          </p:cNvPr>
          <p:cNvSpPr>
            <a:spLocks noGrp="1"/>
          </p:cNvSpPr>
          <p:nvPr/>
        </p:nvSpPr>
        <p:spPr>
          <a:xfrm>
            <a:off x="5347250" y="3762625"/>
            <a:ext cx="151790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FD7FB0-32A0-38C7-4A9B-FF4E46A98D80}"/>
              </a:ext>
            </a:extLst>
          </p:cNvPr>
          <p:cNvSpPr>
            <a:spLocks noGrp="1"/>
          </p:cNvSpPr>
          <p:nvPr/>
        </p:nvSpPr>
        <p:spPr>
          <a:xfrm>
            <a:off x="6722593" y="3762625"/>
            <a:ext cx="1557987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EB740B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83CD-CBBD-5AE9-0195-495BE39761E4}"/>
              </a:ext>
            </a:extLst>
          </p:cNvPr>
          <p:cNvSpPr/>
          <p:nvPr/>
        </p:nvSpPr>
        <p:spPr>
          <a:xfrm>
            <a:off x="885602" y="3262430"/>
            <a:ext cx="477079" cy="385146"/>
          </a:xfrm>
          <a:prstGeom prst="rect">
            <a:avLst/>
          </a:prstGeom>
          <a:solidFill>
            <a:srgbClr val="2D87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FC4AC-1F94-A2BF-CF1D-379267EDF530}"/>
              </a:ext>
            </a:extLst>
          </p:cNvPr>
          <p:cNvSpPr txBox="1"/>
          <p:nvPr/>
        </p:nvSpPr>
        <p:spPr>
          <a:xfrm>
            <a:off x="720530" y="2838360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462KB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BDBCB-F542-7E8B-F9ED-1B3C41283255}"/>
              </a:ext>
            </a:extLst>
          </p:cNvPr>
          <p:cNvSpPr/>
          <p:nvPr/>
        </p:nvSpPr>
        <p:spPr>
          <a:xfrm>
            <a:off x="2016496" y="2402731"/>
            <a:ext cx="477079" cy="1244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8C6CB-FD73-18F5-F953-0558392F5F7F}"/>
              </a:ext>
            </a:extLst>
          </p:cNvPr>
          <p:cNvSpPr txBox="1"/>
          <p:nvPr/>
        </p:nvSpPr>
        <p:spPr>
          <a:xfrm>
            <a:off x="1844411" y="2033399"/>
            <a:ext cx="11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1886KB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199DE-C710-4A90-C5C7-9090744CD330}"/>
              </a:ext>
            </a:extLst>
          </p:cNvPr>
          <p:cNvSpPr/>
          <p:nvPr/>
        </p:nvSpPr>
        <p:spPr>
          <a:xfrm>
            <a:off x="3331069" y="3458817"/>
            <a:ext cx="477079" cy="18490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1F1E3-4164-6206-FC13-267FEEB91003}"/>
              </a:ext>
            </a:extLst>
          </p:cNvPr>
          <p:cNvSpPr txBox="1"/>
          <p:nvPr/>
        </p:nvSpPr>
        <p:spPr>
          <a:xfrm>
            <a:off x="3200107" y="3085671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2357A-AF26-D983-D6E7-A272ECFFEE54}"/>
              </a:ext>
            </a:extLst>
          </p:cNvPr>
          <p:cNvSpPr/>
          <p:nvPr/>
        </p:nvSpPr>
        <p:spPr>
          <a:xfrm>
            <a:off x="4613366" y="3461212"/>
            <a:ext cx="477079" cy="184902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08840-F517-FF72-A021-E3C96CE5CE0C}"/>
              </a:ext>
            </a:extLst>
          </p:cNvPr>
          <p:cNvSpPr txBox="1"/>
          <p:nvPr/>
        </p:nvSpPr>
        <p:spPr>
          <a:xfrm>
            <a:off x="4482404" y="3088066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7BE2BC-53A2-8AE4-5283-E7A41E128CE6}"/>
              </a:ext>
            </a:extLst>
          </p:cNvPr>
          <p:cNvSpPr/>
          <p:nvPr/>
        </p:nvSpPr>
        <p:spPr>
          <a:xfrm>
            <a:off x="5895825" y="3080124"/>
            <a:ext cx="477079" cy="582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F7475-CC26-3124-A987-D6C8F4EA6828}"/>
              </a:ext>
            </a:extLst>
          </p:cNvPr>
          <p:cNvSpPr txBox="1"/>
          <p:nvPr/>
        </p:nvSpPr>
        <p:spPr>
          <a:xfrm>
            <a:off x="5789370" y="2668836"/>
            <a:ext cx="9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5BFC1-79E3-19F1-A63A-560B066F975C}"/>
              </a:ext>
            </a:extLst>
          </p:cNvPr>
          <p:cNvSpPr/>
          <p:nvPr/>
        </p:nvSpPr>
        <p:spPr>
          <a:xfrm>
            <a:off x="7263393" y="3061643"/>
            <a:ext cx="477079" cy="582076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0473A-C713-9B4F-D81F-D31BF5112EA6}"/>
              </a:ext>
            </a:extLst>
          </p:cNvPr>
          <p:cNvSpPr txBox="1"/>
          <p:nvPr/>
        </p:nvSpPr>
        <p:spPr>
          <a:xfrm>
            <a:off x="7127695" y="2610368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1C221-7DBD-B503-4C77-BD89E39252AF}"/>
              </a:ext>
            </a:extLst>
          </p:cNvPr>
          <p:cNvSpPr txBox="1"/>
          <p:nvPr/>
        </p:nvSpPr>
        <p:spPr>
          <a:xfrm>
            <a:off x="3621361" y="4674560"/>
            <a:ext cx="21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Byte R/G/B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pixel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F2F2B3-946D-5D3D-D0DC-13A28692915A}"/>
              </a:ext>
            </a:extLst>
          </p:cNvPr>
          <p:cNvSpPr txBox="1"/>
          <p:nvPr/>
        </p:nvSpPr>
        <p:spPr>
          <a:xfrm>
            <a:off x="6027253" y="4698231"/>
            <a:ext cx="168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Byte Float pixel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B0C0A8-9494-824E-C521-16011B133089}"/>
              </a:ext>
            </a:extLst>
          </p:cNvPr>
          <p:cNvSpPr/>
          <p:nvPr/>
        </p:nvSpPr>
        <p:spPr>
          <a:xfrm>
            <a:off x="3064862" y="2961218"/>
            <a:ext cx="2300207" cy="782925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8ACE2-F921-AFD9-B877-9BA0A09CF4AB}"/>
              </a:ext>
            </a:extLst>
          </p:cNvPr>
          <p:cNvSpPr txBox="1"/>
          <p:nvPr/>
        </p:nvSpPr>
        <p:spPr>
          <a:xfrm>
            <a:off x="3653023" y="2419645"/>
            <a:ext cx="14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6E956-AA19-77C4-613A-6689A181E1A1}"/>
              </a:ext>
            </a:extLst>
          </p:cNvPr>
          <p:cNvSpPr txBox="1"/>
          <p:nvPr/>
        </p:nvSpPr>
        <p:spPr>
          <a:xfrm>
            <a:off x="3026898" y="4445565"/>
            <a:ext cx="14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224x224</a:t>
            </a:r>
          </a:p>
        </p:txBody>
      </p:sp>
    </p:spTree>
    <p:extLst>
      <p:ext uri="{BB962C8B-B14F-4D97-AF65-F5344CB8AC3E}">
        <p14:creationId xmlns:p14="http://schemas.microsoft.com/office/powerpoint/2010/main" val="26201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2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808-ED5E-0EA7-7502-54C7AC3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Preprocessing Offloading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01A60-BB37-A9F0-D5DA-8D590E4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3E1-6894-487A-00C1-EDAC0A639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15" y="1200151"/>
            <a:ext cx="8621875" cy="646003"/>
          </a:xfrm>
        </p:spPr>
        <p:txBody>
          <a:bodyPr/>
          <a:lstStyle/>
          <a:p>
            <a:r>
              <a:rPr lang="en-US" dirty="0"/>
              <a:t>Solution: Selectively offload preprocessing steps to storage side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32E2-C9D1-EB1E-70AE-4192FE15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51121BC-417E-0B87-F5B7-A864DFA3C888}"/>
              </a:ext>
            </a:extLst>
          </p:cNvPr>
          <p:cNvSpPr>
            <a:spLocks noGrp="1"/>
          </p:cNvSpPr>
          <p:nvPr/>
        </p:nvSpPr>
        <p:spPr>
          <a:xfrm>
            <a:off x="469595" y="4054172"/>
            <a:ext cx="133502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2D8704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Raw JPEG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DA3E04D-1E0E-DFBC-9568-94A120BF74CB}"/>
              </a:ext>
            </a:extLst>
          </p:cNvPr>
          <p:cNvSpPr>
            <a:spLocks noGrp="1"/>
          </p:cNvSpPr>
          <p:nvPr/>
        </p:nvSpPr>
        <p:spPr>
          <a:xfrm>
            <a:off x="1642413" y="4054172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918AB6-8EF5-FF94-9545-17360769B1D8}"/>
              </a:ext>
            </a:extLst>
          </p:cNvPr>
          <p:cNvSpPr>
            <a:spLocks noGrp="1"/>
          </p:cNvSpPr>
          <p:nvPr/>
        </p:nvSpPr>
        <p:spPr>
          <a:xfrm>
            <a:off x="2815229" y="4054172"/>
            <a:ext cx="150876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432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+ Resize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2F41717-FE85-2015-914D-D5E17228BEBA}"/>
              </a:ext>
            </a:extLst>
          </p:cNvPr>
          <p:cNvSpPr>
            <a:spLocks noGrp="1"/>
          </p:cNvSpPr>
          <p:nvPr/>
        </p:nvSpPr>
        <p:spPr>
          <a:xfrm>
            <a:off x="4174434" y="4054172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0FD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B9A1088-9A5F-F6B6-2113-346A3AE8A386}"/>
              </a:ext>
            </a:extLst>
          </p:cNvPr>
          <p:cNvSpPr>
            <a:spLocks noGrp="1"/>
          </p:cNvSpPr>
          <p:nvPr/>
        </p:nvSpPr>
        <p:spPr>
          <a:xfrm>
            <a:off x="5347250" y="4054172"/>
            <a:ext cx="151790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FD7FB0-32A0-38C7-4A9B-FF4E46A98D80}"/>
              </a:ext>
            </a:extLst>
          </p:cNvPr>
          <p:cNvSpPr>
            <a:spLocks noGrp="1"/>
          </p:cNvSpPr>
          <p:nvPr/>
        </p:nvSpPr>
        <p:spPr>
          <a:xfrm>
            <a:off x="6722593" y="4054172"/>
            <a:ext cx="1557987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EB740B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83CD-CBBD-5AE9-0195-495BE39761E4}"/>
              </a:ext>
            </a:extLst>
          </p:cNvPr>
          <p:cNvSpPr/>
          <p:nvPr/>
        </p:nvSpPr>
        <p:spPr>
          <a:xfrm>
            <a:off x="885602" y="3553977"/>
            <a:ext cx="477079" cy="385146"/>
          </a:xfrm>
          <a:prstGeom prst="rect">
            <a:avLst/>
          </a:prstGeom>
          <a:solidFill>
            <a:srgbClr val="2D87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FC4AC-1F94-A2BF-CF1D-379267EDF530}"/>
              </a:ext>
            </a:extLst>
          </p:cNvPr>
          <p:cNvSpPr txBox="1"/>
          <p:nvPr/>
        </p:nvSpPr>
        <p:spPr>
          <a:xfrm>
            <a:off x="720530" y="3129907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462KB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BDBCB-F542-7E8B-F9ED-1B3C41283255}"/>
              </a:ext>
            </a:extLst>
          </p:cNvPr>
          <p:cNvSpPr/>
          <p:nvPr/>
        </p:nvSpPr>
        <p:spPr>
          <a:xfrm>
            <a:off x="2016496" y="2694278"/>
            <a:ext cx="477079" cy="1244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8C6CB-FD73-18F5-F953-0558392F5F7F}"/>
              </a:ext>
            </a:extLst>
          </p:cNvPr>
          <p:cNvSpPr txBox="1"/>
          <p:nvPr/>
        </p:nvSpPr>
        <p:spPr>
          <a:xfrm>
            <a:off x="1844411" y="2324946"/>
            <a:ext cx="11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1886KB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199DE-C710-4A90-C5C7-9090744CD330}"/>
              </a:ext>
            </a:extLst>
          </p:cNvPr>
          <p:cNvSpPr/>
          <p:nvPr/>
        </p:nvSpPr>
        <p:spPr>
          <a:xfrm>
            <a:off x="3331069" y="3750364"/>
            <a:ext cx="477079" cy="18490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1F1E3-4164-6206-FC13-267FEEB91003}"/>
              </a:ext>
            </a:extLst>
          </p:cNvPr>
          <p:cNvSpPr txBox="1"/>
          <p:nvPr/>
        </p:nvSpPr>
        <p:spPr>
          <a:xfrm>
            <a:off x="3200107" y="3377218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2357A-AF26-D983-D6E7-A272ECFFEE54}"/>
              </a:ext>
            </a:extLst>
          </p:cNvPr>
          <p:cNvSpPr/>
          <p:nvPr/>
        </p:nvSpPr>
        <p:spPr>
          <a:xfrm>
            <a:off x="4613366" y="3752759"/>
            <a:ext cx="477079" cy="184902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08840-F517-FF72-A021-E3C96CE5CE0C}"/>
              </a:ext>
            </a:extLst>
          </p:cNvPr>
          <p:cNvSpPr txBox="1"/>
          <p:nvPr/>
        </p:nvSpPr>
        <p:spPr>
          <a:xfrm>
            <a:off x="4482404" y="3379613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7BE2BC-53A2-8AE4-5283-E7A41E128CE6}"/>
              </a:ext>
            </a:extLst>
          </p:cNvPr>
          <p:cNvSpPr/>
          <p:nvPr/>
        </p:nvSpPr>
        <p:spPr>
          <a:xfrm>
            <a:off x="5895825" y="3371671"/>
            <a:ext cx="477079" cy="582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F7475-CC26-3124-A987-D6C8F4EA6828}"/>
              </a:ext>
            </a:extLst>
          </p:cNvPr>
          <p:cNvSpPr txBox="1"/>
          <p:nvPr/>
        </p:nvSpPr>
        <p:spPr>
          <a:xfrm>
            <a:off x="5789370" y="2960383"/>
            <a:ext cx="9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5BFC1-79E3-19F1-A63A-560B066F975C}"/>
              </a:ext>
            </a:extLst>
          </p:cNvPr>
          <p:cNvSpPr/>
          <p:nvPr/>
        </p:nvSpPr>
        <p:spPr>
          <a:xfrm>
            <a:off x="7263393" y="3353190"/>
            <a:ext cx="477079" cy="582076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0473A-C713-9B4F-D81F-D31BF5112EA6}"/>
              </a:ext>
            </a:extLst>
          </p:cNvPr>
          <p:cNvSpPr txBox="1"/>
          <p:nvPr/>
        </p:nvSpPr>
        <p:spPr>
          <a:xfrm>
            <a:off x="7127695" y="2901915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5E42AF-4AB8-9474-0824-E2605404622E}"/>
              </a:ext>
            </a:extLst>
          </p:cNvPr>
          <p:cNvCxnSpPr>
            <a:cxnSpLocks/>
          </p:cNvCxnSpPr>
          <p:nvPr/>
        </p:nvCxnSpPr>
        <p:spPr>
          <a:xfrm>
            <a:off x="4187685" y="1616765"/>
            <a:ext cx="0" cy="35267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428CEC-08E8-99A3-98D5-4803E1129694}"/>
              </a:ext>
            </a:extLst>
          </p:cNvPr>
          <p:cNvSpPr txBox="1"/>
          <p:nvPr/>
        </p:nvSpPr>
        <p:spPr>
          <a:xfrm>
            <a:off x="791335" y="1849795"/>
            <a:ext cx="3109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Offload to near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E08A3-7E6C-8111-4E19-61014AB103CD}"/>
              </a:ext>
            </a:extLst>
          </p:cNvPr>
          <p:cNvSpPr txBox="1"/>
          <p:nvPr/>
        </p:nvSpPr>
        <p:spPr>
          <a:xfrm>
            <a:off x="4837049" y="1855600"/>
            <a:ext cx="3242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on compute node</a:t>
            </a:r>
          </a:p>
        </p:txBody>
      </p:sp>
    </p:spTree>
    <p:extLst>
      <p:ext uri="{BB962C8B-B14F-4D97-AF65-F5344CB8AC3E}">
        <p14:creationId xmlns:p14="http://schemas.microsoft.com/office/powerpoint/2010/main" val="267751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808-ED5E-0EA7-7502-54C7AC3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Preprocessing Offloading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01A60-BB37-A9F0-D5DA-8D590E4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3E1-6894-487A-00C1-EDAC0A639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15" y="1200151"/>
            <a:ext cx="8621875" cy="646003"/>
          </a:xfrm>
        </p:spPr>
        <p:txBody>
          <a:bodyPr/>
          <a:lstStyle/>
          <a:p>
            <a:r>
              <a:rPr lang="en-US" dirty="0"/>
              <a:t>Finding 1: NOT all samples can benefit from preprocessing offloading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32E2-C9D1-EB1E-70AE-4192FE15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51121BC-417E-0B87-F5B7-A864DFA3C888}"/>
              </a:ext>
            </a:extLst>
          </p:cNvPr>
          <p:cNvSpPr>
            <a:spLocks noGrp="1"/>
          </p:cNvSpPr>
          <p:nvPr/>
        </p:nvSpPr>
        <p:spPr>
          <a:xfrm>
            <a:off x="469595" y="4054172"/>
            <a:ext cx="133502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2D8704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Raw JPEG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DA3E04D-1E0E-DFBC-9568-94A120BF74CB}"/>
              </a:ext>
            </a:extLst>
          </p:cNvPr>
          <p:cNvSpPr>
            <a:spLocks noGrp="1"/>
          </p:cNvSpPr>
          <p:nvPr/>
        </p:nvSpPr>
        <p:spPr>
          <a:xfrm>
            <a:off x="1642413" y="4054172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918AB6-8EF5-FF94-9545-17360769B1D8}"/>
              </a:ext>
            </a:extLst>
          </p:cNvPr>
          <p:cNvSpPr>
            <a:spLocks noGrp="1"/>
          </p:cNvSpPr>
          <p:nvPr/>
        </p:nvSpPr>
        <p:spPr>
          <a:xfrm>
            <a:off x="2815229" y="4054172"/>
            <a:ext cx="150876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432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+ Resize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2F41717-FE85-2015-914D-D5E17228BEBA}"/>
              </a:ext>
            </a:extLst>
          </p:cNvPr>
          <p:cNvSpPr>
            <a:spLocks noGrp="1"/>
          </p:cNvSpPr>
          <p:nvPr/>
        </p:nvSpPr>
        <p:spPr>
          <a:xfrm>
            <a:off x="4174434" y="4054172"/>
            <a:ext cx="1325880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00FDFF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B9A1088-9A5F-F6B6-2113-346A3AE8A386}"/>
              </a:ext>
            </a:extLst>
          </p:cNvPr>
          <p:cNvSpPr>
            <a:spLocks noGrp="1"/>
          </p:cNvSpPr>
          <p:nvPr/>
        </p:nvSpPr>
        <p:spPr>
          <a:xfrm>
            <a:off x="5347250" y="4054172"/>
            <a:ext cx="1517904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DFD7FB0-32A0-38C7-4A9B-FF4E46A98D80}"/>
              </a:ext>
            </a:extLst>
          </p:cNvPr>
          <p:cNvSpPr>
            <a:spLocks noGrp="1"/>
          </p:cNvSpPr>
          <p:nvPr/>
        </p:nvSpPr>
        <p:spPr>
          <a:xfrm>
            <a:off x="6722593" y="4054172"/>
            <a:ext cx="1557987" cy="737316"/>
          </a:xfrm>
          <a:prstGeom prst="chevron">
            <a:avLst>
              <a:gd name="adj" fmla="val 24837"/>
            </a:avLst>
          </a:prstGeom>
          <a:solidFill>
            <a:schemeClr val="tx1"/>
          </a:solidFill>
          <a:ln w="28575">
            <a:solidFill>
              <a:srgbClr val="EB740B"/>
            </a:solidFill>
          </a:ln>
        </p:spPr>
        <p:txBody>
          <a:bodyPr anchor="ctr"/>
          <a:lstStyle>
            <a:lvl1pPr marL="0" indent="0" algn="l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Open Sans Light"/>
              </a:defRPr>
            </a:lvl1pPr>
            <a:lvl2pPr marL="543505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2pPr>
            <a:lvl3pPr marL="1087009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3pPr>
            <a:lvl4pPr marL="1630517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4pPr>
            <a:lvl5pPr marL="2174020" indent="0" algn="ctr" defTabSz="54350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Open Sans"/>
                <a:ea typeface="+mn-ea"/>
                <a:cs typeface="Open Sans"/>
              </a:defRPr>
            </a:lvl5pPr>
            <a:lvl6pPr marL="2989277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783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6289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9794" indent="-271753" algn="l" defTabSz="543505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83CD-CBBD-5AE9-0195-495BE39761E4}"/>
              </a:ext>
            </a:extLst>
          </p:cNvPr>
          <p:cNvSpPr/>
          <p:nvPr/>
        </p:nvSpPr>
        <p:spPr>
          <a:xfrm>
            <a:off x="885602" y="3893402"/>
            <a:ext cx="477079" cy="73152"/>
          </a:xfrm>
          <a:prstGeom prst="rect">
            <a:avLst/>
          </a:prstGeom>
          <a:solidFill>
            <a:srgbClr val="2D87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FC4AC-1F94-A2BF-CF1D-379267EDF530}"/>
              </a:ext>
            </a:extLst>
          </p:cNvPr>
          <p:cNvSpPr txBox="1"/>
          <p:nvPr/>
        </p:nvSpPr>
        <p:spPr>
          <a:xfrm>
            <a:off x="733744" y="3493782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105KB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BDBCB-F542-7E8B-F9ED-1B3C41283255}"/>
              </a:ext>
            </a:extLst>
          </p:cNvPr>
          <p:cNvSpPr/>
          <p:nvPr/>
        </p:nvSpPr>
        <p:spPr>
          <a:xfrm>
            <a:off x="2016496" y="2960383"/>
            <a:ext cx="477079" cy="9787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8C6CB-FD73-18F5-F953-0558392F5F7F}"/>
              </a:ext>
            </a:extLst>
          </p:cNvPr>
          <p:cNvSpPr txBox="1"/>
          <p:nvPr/>
        </p:nvSpPr>
        <p:spPr>
          <a:xfrm>
            <a:off x="1804619" y="2485302"/>
            <a:ext cx="11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1769KB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199DE-C710-4A90-C5C7-9090744CD330}"/>
              </a:ext>
            </a:extLst>
          </p:cNvPr>
          <p:cNvSpPr/>
          <p:nvPr/>
        </p:nvSpPr>
        <p:spPr>
          <a:xfrm>
            <a:off x="3331069" y="3750364"/>
            <a:ext cx="477079" cy="18490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1F1E3-4164-6206-FC13-267FEEB91003}"/>
              </a:ext>
            </a:extLst>
          </p:cNvPr>
          <p:cNvSpPr txBox="1"/>
          <p:nvPr/>
        </p:nvSpPr>
        <p:spPr>
          <a:xfrm>
            <a:off x="3200107" y="3377218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2357A-AF26-D983-D6E7-A272ECFFEE54}"/>
              </a:ext>
            </a:extLst>
          </p:cNvPr>
          <p:cNvSpPr/>
          <p:nvPr/>
        </p:nvSpPr>
        <p:spPr>
          <a:xfrm>
            <a:off x="4613366" y="3752759"/>
            <a:ext cx="477079" cy="184902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08840-F517-FF72-A021-E3C96CE5CE0C}"/>
              </a:ext>
            </a:extLst>
          </p:cNvPr>
          <p:cNvSpPr txBox="1"/>
          <p:nvPr/>
        </p:nvSpPr>
        <p:spPr>
          <a:xfrm>
            <a:off x="4482404" y="3379613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151KB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7BE2BC-53A2-8AE4-5283-E7A41E128CE6}"/>
              </a:ext>
            </a:extLst>
          </p:cNvPr>
          <p:cNvSpPr/>
          <p:nvPr/>
        </p:nvSpPr>
        <p:spPr>
          <a:xfrm>
            <a:off x="5895825" y="3371671"/>
            <a:ext cx="477079" cy="582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F7475-CC26-3124-A987-D6C8F4EA6828}"/>
              </a:ext>
            </a:extLst>
          </p:cNvPr>
          <p:cNvSpPr txBox="1"/>
          <p:nvPr/>
        </p:nvSpPr>
        <p:spPr>
          <a:xfrm>
            <a:off x="5789370" y="2960383"/>
            <a:ext cx="9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5BFC1-79E3-19F1-A63A-560B066F975C}"/>
              </a:ext>
            </a:extLst>
          </p:cNvPr>
          <p:cNvSpPr/>
          <p:nvPr/>
        </p:nvSpPr>
        <p:spPr>
          <a:xfrm>
            <a:off x="7263393" y="3353190"/>
            <a:ext cx="477079" cy="582076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0473A-C713-9B4F-D81F-D31BF5112EA6}"/>
              </a:ext>
            </a:extLst>
          </p:cNvPr>
          <p:cNvSpPr txBox="1"/>
          <p:nvPr/>
        </p:nvSpPr>
        <p:spPr>
          <a:xfrm>
            <a:off x="7127695" y="2901915"/>
            <a:ext cx="9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602KB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99368D-F555-F493-C3D3-5FEA8978C4B4}"/>
              </a:ext>
            </a:extLst>
          </p:cNvPr>
          <p:cNvSpPr/>
          <p:nvPr/>
        </p:nvSpPr>
        <p:spPr>
          <a:xfrm>
            <a:off x="333436" y="3252765"/>
            <a:ext cx="1557987" cy="782925"/>
          </a:xfrm>
          <a:prstGeom prst="ellipse">
            <a:avLst/>
          </a:prstGeom>
          <a:noFill/>
          <a:ln>
            <a:solidFill>
              <a:srgbClr val="2D87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58848-AF04-E136-6085-B3B9A117433B}"/>
              </a:ext>
            </a:extLst>
          </p:cNvPr>
          <p:cNvSpPr txBox="1"/>
          <p:nvPr/>
        </p:nvSpPr>
        <p:spPr>
          <a:xfrm>
            <a:off x="573057" y="2814297"/>
            <a:ext cx="1211890" cy="369332"/>
          </a:xfrm>
          <a:prstGeom prst="rect">
            <a:avLst/>
          </a:prstGeom>
          <a:noFill/>
          <a:ln>
            <a:solidFill>
              <a:srgbClr val="2D870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7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63D0D-FF54-0F01-E93A-C9D38021D36C}"/>
              </a:ext>
            </a:extLst>
          </p:cNvPr>
          <p:cNvCxnSpPr>
            <a:cxnSpLocks/>
          </p:cNvCxnSpPr>
          <p:nvPr/>
        </p:nvCxnSpPr>
        <p:spPr>
          <a:xfrm>
            <a:off x="1771693" y="1616765"/>
            <a:ext cx="0" cy="35267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8B57D9-68F3-4A68-19B7-FAD8A71F2159}"/>
              </a:ext>
            </a:extLst>
          </p:cNvPr>
          <p:cNvSpPr txBox="1"/>
          <p:nvPr/>
        </p:nvSpPr>
        <p:spPr>
          <a:xfrm>
            <a:off x="2738288" y="1797438"/>
            <a:ext cx="543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offloading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ALL preprocessing on compute node</a:t>
            </a:r>
          </a:p>
        </p:txBody>
      </p:sp>
    </p:spTree>
    <p:extLst>
      <p:ext uri="{BB962C8B-B14F-4D97-AF65-F5344CB8AC3E}">
        <p14:creationId xmlns:p14="http://schemas.microsoft.com/office/powerpoint/2010/main" val="20081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808-ED5E-0EA7-7502-54C7AC3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Preprocessing Offloading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01A60-BB37-A9F0-D5DA-8D590E4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3E1-6894-487A-00C1-EDAC0A639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15" y="1200150"/>
            <a:ext cx="8621875" cy="2705579"/>
          </a:xfrm>
        </p:spPr>
        <p:txBody>
          <a:bodyPr>
            <a:normAutofit/>
          </a:bodyPr>
          <a:lstStyle/>
          <a:p>
            <a:r>
              <a:rPr lang="en-US" dirty="0"/>
              <a:t>Finding 2: Different datasets/samples benefit differently from offloading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>
                <a:solidFill>
                  <a:srgbClr val="2D8704"/>
                </a:solidFill>
              </a:rPr>
              <a:t>ImageNet</a:t>
            </a:r>
          </a:p>
          <a:p>
            <a:pPr lvl="2"/>
            <a:r>
              <a:rPr lang="en-US" dirty="0"/>
              <a:t>26% samples can benefit</a:t>
            </a:r>
          </a:p>
          <a:p>
            <a:pPr lvl="1"/>
            <a:r>
              <a:rPr lang="en-US" dirty="0" err="1">
                <a:solidFill>
                  <a:srgbClr val="FF40FF"/>
                </a:solidFill>
              </a:rPr>
              <a:t>OpenImages</a:t>
            </a:r>
            <a:endParaRPr lang="en-US" dirty="0">
              <a:solidFill>
                <a:srgbClr val="FF40FF"/>
              </a:solidFill>
            </a:endParaRPr>
          </a:p>
          <a:p>
            <a:pPr lvl="2"/>
            <a:r>
              <a:rPr lang="en-US" dirty="0"/>
              <a:t>76% samples can benefit</a:t>
            </a:r>
          </a:p>
          <a:p>
            <a:pPr lvl="1"/>
            <a:r>
              <a:rPr lang="en-US" dirty="0"/>
              <a:t>Larger raw images benefit more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32E2-C9D1-EB1E-70AE-4192FE15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16" name="Picture 15" descr="A diagram of a graph&#10;&#10;Description automatically generated">
            <a:extLst>
              <a:ext uri="{FF2B5EF4-FFF2-40B4-BE49-F238E27FC236}">
                <a16:creationId xmlns:a16="http://schemas.microsoft.com/office/drawing/2014/main" id="{FD18F586-67D5-16DF-BAE8-72303AB8F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/>
          <a:stretch/>
        </p:blipFill>
        <p:spPr>
          <a:xfrm>
            <a:off x="5394752" y="1868400"/>
            <a:ext cx="2926772" cy="26054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7E3D3C-4FC9-53FB-1420-8E58D227DFCA}"/>
              </a:ext>
            </a:extLst>
          </p:cNvPr>
          <p:cNvSpPr txBox="1"/>
          <p:nvPr/>
        </p:nvSpPr>
        <p:spPr>
          <a:xfrm>
            <a:off x="5667236" y="4568189"/>
            <a:ext cx="226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CDF of Sample size </a:t>
            </a:r>
          </a:p>
        </p:txBody>
      </p:sp>
    </p:spTree>
    <p:extLst>
      <p:ext uri="{BB962C8B-B14F-4D97-AF65-F5344CB8AC3E}">
        <p14:creationId xmlns:p14="http://schemas.microsoft.com/office/powerpoint/2010/main" val="17952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808-ED5E-0EA7-7502-54C7AC3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Preprocessing Offloading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01A60-BB37-A9F0-D5DA-8D590E4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3E1-6894-487A-00C1-EDAC0A639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815" y="1200150"/>
            <a:ext cx="8621875" cy="2705579"/>
          </a:xfrm>
        </p:spPr>
        <p:txBody>
          <a:bodyPr>
            <a:normAutofit/>
          </a:bodyPr>
          <a:lstStyle/>
          <a:p>
            <a:r>
              <a:rPr lang="en-US" dirty="0"/>
              <a:t>Finding 3: Offloading introduces CPU overhead to storage node</a:t>
            </a:r>
          </a:p>
          <a:p>
            <a:pPr lvl="1"/>
            <a:r>
              <a:rPr lang="en-US" dirty="0"/>
              <a:t>Storage cluster usually has limited CPU capabilities</a:t>
            </a:r>
          </a:p>
          <a:p>
            <a:pPr lvl="1"/>
            <a:r>
              <a:rPr lang="en-US" dirty="0"/>
              <a:t>Tradeoff between traffic reduction vs. CPU overhead</a:t>
            </a:r>
          </a:p>
          <a:p>
            <a:r>
              <a:rPr lang="en-US" dirty="0"/>
              <a:t>Offloading efficiency:</a:t>
            </a:r>
          </a:p>
          <a:p>
            <a:pPr lvl="1"/>
            <a:r>
              <a:rPr lang="en-US" dirty="0"/>
              <a:t>Ratio of size reduction to offloaded preprocessing time</a:t>
            </a:r>
          </a:p>
          <a:p>
            <a:pPr lvl="1"/>
            <a:r>
              <a:rPr lang="en-US" dirty="0"/>
              <a:t>Different samples have different offloading efficiency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32E2-C9D1-EB1E-70AE-4192FE15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900"/>
              <a:t>SOPHON @ HotStorage ’24</a:t>
            </a:r>
            <a:endParaRPr lang="en-US" sz="1600" dirty="0"/>
          </a:p>
        </p:txBody>
      </p:sp>
      <p:pic>
        <p:nvPicPr>
          <p:cNvPr id="6" name="Picture 5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4A175C85-20B2-AAD3-DFD0-409D1107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23" y="3109930"/>
            <a:ext cx="2455677" cy="1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853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550918-2440-EA41-A0AC-BCA0D0FA0450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{FB3FC601-9F50-A94A-A282-524300BDE2A1}tf10001076</Template>
  <TotalTime>14374</TotalTime>
  <Words>948</Words>
  <Application>Microsoft Macintosh PowerPoint</Application>
  <PresentationFormat>On-screen Show (16:9)</PresentationFormat>
  <Paragraphs>250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</vt:lpstr>
      <vt:lpstr>Lucida Grande</vt:lpstr>
      <vt:lpstr>Wingdings</vt:lpstr>
      <vt:lpstr>Horizon</vt:lpstr>
      <vt:lpstr>A Selective Preprocessing Offloading Framework for Reducing Data Traffic in DL Training</vt:lpstr>
      <vt:lpstr>Introduction</vt:lpstr>
      <vt:lpstr>Problem Statement</vt:lpstr>
      <vt:lpstr>Existing Solutions</vt:lpstr>
      <vt:lpstr>Opportunities in Data Preprocessing</vt:lpstr>
      <vt:lpstr>Solution: Preprocessing Offloading</vt:lpstr>
      <vt:lpstr>Challenges in Preprocessing Offloading</vt:lpstr>
      <vt:lpstr>Challenges in Preprocessing Offloading</vt:lpstr>
      <vt:lpstr>Challenges in Preprocessing Offloading</vt:lpstr>
      <vt:lpstr>Limitations of Prior Offloading Works</vt:lpstr>
      <vt:lpstr>Our Solution: SOPHON</vt:lpstr>
      <vt:lpstr>SOPHON Design</vt:lpstr>
      <vt:lpstr>SOPHON: Two-Stage Profiler</vt:lpstr>
      <vt:lpstr>SOPHON: Offloading Policy</vt:lpstr>
      <vt:lpstr>Implementation &amp; Experiment Setup</vt:lpstr>
      <vt:lpstr>Evaluation: Ample CPUs on Storage</vt:lpstr>
      <vt:lpstr>Evaluation: Limited CPUs on Storage</vt:lpstr>
      <vt:lpstr>Conclusion &amp; Future Work</vt:lpstr>
      <vt:lpstr>Thanks!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MittCPU  Circumventing Millisecond Tail Latency Induced by CPU Contentions in the Cloud</dc:title>
  <dc:creator>Meng Wang</dc:creator>
  <cp:lastModifiedBy>Meng Wang</cp:lastModifiedBy>
  <cp:revision>772</cp:revision>
  <cp:lastPrinted>2023-05-18T20:18:35Z</cp:lastPrinted>
  <dcterms:created xsi:type="dcterms:W3CDTF">2020-11-22T17:34:39Z</dcterms:created>
  <dcterms:modified xsi:type="dcterms:W3CDTF">2024-08-16T14:07:42Z</dcterms:modified>
</cp:coreProperties>
</file>