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728" r:id="rId1"/>
  </p:sldMasterIdLst>
  <p:notesMasterIdLst>
    <p:notesMasterId r:id="rId41"/>
  </p:notesMasterIdLst>
  <p:handoutMasterIdLst>
    <p:handoutMasterId r:id="rId42"/>
  </p:handoutMasterIdLst>
  <p:sldIdLst>
    <p:sldId id="290" r:id="rId2"/>
    <p:sldId id="1337" r:id="rId3"/>
    <p:sldId id="1357" r:id="rId4"/>
    <p:sldId id="1371" r:id="rId5"/>
    <p:sldId id="1340" r:id="rId6"/>
    <p:sldId id="1339" r:id="rId7"/>
    <p:sldId id="1341" r:id="rId8"/>
    <p:sldId id="1342" r:id="rId9"/>
    <p:sldId id="1343" r:id="rId10"/>
    <p:sldId id="1344" r:id="rId11"/>
    <p:sldId id="1394" r:id="rId12"/>
    <p:sldId id="1395" r:id="rId13"/>
    <p:sldId id="1396" r:id="rId14"/>
    <p:sldId id="1397" r:id="rId15"/>
    <p:sldId id="1398" r:id="rId16"/>
    <p:sldId id="1399" r:id="rId17"/>
    <p:sldId id="1400" r:id="rId18"/>
    <p:sldId id="1401" r:id="rId19"/>
    <p:sldId id="1402" r:id="rId20"/>
    <p:sldId id="1403" r:id="rId21"/>
    <p:sldId id="1404" r:id="rId22"/>
    <p:sldId id="1405" r:id="rId23"/>
    <p:sldId id="1406" r:id="rId24"/>
    <p:sldId id="1412" r:id="rId25"/>
    <p:sldId id="1416" r:id="rId26"/>
    <p:sldId id="1407" r:id="rId27"/>
    <p:sldId id="1415" r:id="rId28"/>
    <p:sldId id="1408" r:id="rId29"/>
    <p:sldId id="1409" r:id="rId30"/>
    <p:sldId id="1417" r:id="rId31"/>
    <p:sldId id="1388" r:id="rId32"/>
    <p:sldId id="1411" r:id="rId33"/>
    <p:sldId id="1392" r:id="rId34"/>
    <p:sldId id="1372" r:id="rId35"/>
    <p:sldId id="1374" r:id="rId36"/>
    <p:sldId id="1375" r:id="rId37"/>
    <p:sldId id="1414" r:id="rId38"/>
    <p:sldId id="1391" r:id="rId39"/>
    <p:sldId id="1347" r:id="rId40"/>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F6684F-F81B-F64E-AAFE-4A72C34A9A6B}">
          <p14:sldIdLst>
            <p14:sldId id="290"/>
            <p14:sldId id="1337"/>
            <p14:sldId id="1357"/>
            <p14:sldId id="1371"/>
            <p14:sldId id="1340"/>
            <p14:sldId id="1339"/>
            <p14:sldId id="1341"/>
            <p14:sldId id="1342"/>
            <p14:sldId id="1343"/>
            <p14:sldId id="1344"/>
            <p14:sldId id="1394"/>
            <p14:sldId id="1395"/>
            <p14:sldId id="1396"/>
            <p14:sldId id="1397"/>
            <p14:sldId id="1398"/>
            <p14:sldId id="1399"/>
            <p14:sldId id="1400"/>
            <p14:sldId id="1401"/>
            <p14:sldId id="1402"/>
            <p14:sldId id="1403"/>
            <p14:sldId id="1404"/>
            <p14:sldId id="1405"/>
            <p14:sldId id="1406"/>
            <p14:sldId id="1412"/>
            <p14:sldId id="1416"/>
            <p14:sldId id="1407"/>
            <p14:sldId id="1415"/>
            <p14:sldId id="1408"/>
            <p14:sldId id="1409"/>
            <p14:sldId id="1417"/>
            <p14:sldId id="1388"/>
            <p14:sldId id="1411"/>
            <p14:sldId id="1392"/>
            <p14:sldId id="1372"/>
            <p14:sldId id="1374"/>
            <p14:sldId id="1375"/>
            <p14:sldId id="1414"/>
            <p14:sldId id="1391"/>
            <p14:sldId id="134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scaleToFitPaper="1" frameSlides="1"/>
  <p:showPr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B740B"/>
    <a:srgbClr val="EB880B"/>
    <a:srgbClr val="FF9300"/>
    <a:srgbClr val="186006"/>
    <a:srgbClr val="2D8704"/>
    <a:srgbClr val="C0FFFF"/>
    <a:srgbClr val="0432FF"/>
    <a:srgbClr val="F2CCCB"/>
    <a:srgbClr val="FF0000"/>
    <a:srgbClr val="216F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74" autoAdjust="0"/>
    <p:restoredTop sz="59494" autoAdjust="0"/>
  </p:normalViewPr>
  <p:slideViewPr>
    <p:cSldViewPr snapToGrid="0" snapToObjects="1">
      <p:cViewPr varScale="1">
        <p:scale>
          <a:sx n="106" d="100"/>
          <a:sy n="106" d="100"/>
        </p:scale>
        <p:origin x="1696" y="168"/>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p:cViewPr varScale="1">
        <p:scale>
          <a:sx n="118" d="100"/>
          <a:sy n="118" d="100"/>
        </p:scale>
        <p:origin x="-5072"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6CD056C4-132D-C044-83DA-36C771DBAF7F}" type="datetimeFigureOut">
              <a:rPr lang="en-US" smtClean="0"/>
              <a:t>11/15/23</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30E73C46-BCD4-C841-8A7D-7E7696BA485E}" type="slidenum">
              <a:rPr lang="en-US" smtClean="0"/>
              <a:t>‹#›</a:t>
            </a:fld>
            <a:endParaRPr lang="en-US" dirty="0"/>
          </a:p>
        </p:txBody>
      </p:sp>
    </p:spTree>
    <p:extLst>
      <p:ext uri="{BB962C8B-B14F-4D97-AF65-F5344CB8AC3E}">
        <p14:creationId xmlns:p14="http://schemas.microsoft.com/office/powerpoint/2010/main" val="25485979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311C84F0-E1B3-A84D-B080-A5EC3A2F89D8}" type="datetimeFigureOut">
              <a:rPr lang="en-US" smtClean="0"/>
              <a:t>11/15/23</a:t>
            </a:fld>
            <a:endParaRPr lang="en-US" dirty="0"/>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C0885528-96B8-1144-A84C-245ACA11C1E0}" type="slidenum">
              <a:rPr lang="en-US" smtClean="0"/>
              <a:t>‹#›</a:t>
            </a:fld>
            <a:endParaRPr lang="en-US" dirty="0"/>
          </a:p>
        </p:txBody>
      </p:sp>
    </p:spTree>
    <p:extLst>
      <p:ext uri="{BB962C8B-B14F-4D97-AF65-F5344CB8AC3E}">
        <p14:creationId xmlns:p14="http://schemas.microsoft.com/office/powerpoint/2010/main" val="101930948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Hi everyone, my name is Meng Wang and I’m a PhD student at University of Chicago. My research focuses on improving the performance and durability of storage systems in large-scale data centers, especially in HPC storage systems. </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Today I’m presenting our research work on an advanced data durability approach, which is called multi-level erasure coding. This work has been </a:t>
            </a:r>
            <a:r>
              <a:rPr lang="en-US" b="0" i="0" u="none" strike="noStrike" dirty="0">
                <a:solidFill>
                  <a:srgbClr val="0F0F0F"/>
                </a:solidFill>
                <a:effectLst/>
                <a:latin typeface="Söhne"/>
              </a:rPr>
              <a:t>a collaborative effort, bringing together experts and researchers from various institutions</a:t>
            </a:r>
            <a:r>
              <a:rPr lang="en-US" sz="1200" b="0" i="0" u="none" strike="noStrike" kern="1200" dirty="0">
                <a:solidFill>
                  <a:schemeClr val="tx1"/>
                </a:solidFill>
                <a:effectLst/>
                <a:latin typeface="+mn-lt"/>
                <a:ea typeface="+mn-ea"/>
                <a:cs typeface="+mn-cs"/>
              </a:rPr>
              <a:t>, including University of Chicago, two national labs LANL and ORNL, the storage company Seagate, and the City University of New York, . I’m happy to represent this dedicated team and present our work to all of you.</a:t>
            </a:r>
          </a:p>
        </p:txBody>
      </p:sp>
      <p:sp>
        <p:nvSpPr>
          <p:cNvPr id="4" name="Slide Number Placeholder 3"/>
          <p:cNvSpPr>
            <a:spLocks noGrp="1"/>
          </p:cNvSpPr>
          <p:nvPr>
            <p:ph type="sldNum" sz="quarter" idx="10"/>
          </p:nvPr>
        </p:nvSpPr>
        <p:spPr/>
        <p:txBody>
          <a:bodyPr/>
          <a:lstStyle/>
          <a:p>
            <a:fld id="{C0885528-96B8-1144-A84C-245ACA11C1E0}" type="slidenum">
              <a:rPr lang="en-US" smtClean="0"/>
              <a:t>1</a:t>
            </a:fld>
            <a:endParaRPr lang="en-US" dirty="0"/>
          </a:p>
        </p:txBody>
      </p:sp>
    </p:spTree>
    <p:extLst>
      <p:ext uri="{BB962C8B-B14F-4D97-AF65-F5344CB8AC3E}">
        <p14:creationId xmlns:p14="http://schemas.microsoft.com/office/powerpoint/2010/main" val="3438433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outline for the rest of my talk. I will first walk through different design choices for MLEC, briefly introduce the evaluate methodology and results, and then compare MLEC with other EC schemes.</a:t>
            </a:r>
          </a:p>
        </p:txBody>
      </p:sp>
      <p:sp>
        <p:nvSpPr>
          <p:cNvPr id="4" name="Slide Number Placeholder 3"/>
          <p:cNvSpPr>
            <a:spLocks noGrp="1"/>
          </p:cNvSpPr>
          <p:nvPr>
            <p:ph type="sldNum" sz="quarter" idx="5"/>
          </p:nvPr>
        </p:nvSpPr>
        <p:spPr/>
        <p:txBody>
          <a:bodyPr/>
          <a:lstStyle/>
          <a:p>
            <a:fld id="{C0885528-96B8-1144-A84C-245ACA11C1E0}" type="slidenum">
              <a:rPr lang="en-US" smtClean="0"/>
              <a:t>10</a:t>
            </a:fld>
            <a:endParaRPr lang="en-US" dirty="0"/>
          </a:p>
        </p:txBody>
      </p:sp>
    </p:spTree>
    <p:extLst>
      <p:ext uri="{BB962C8B-B14F-4D97-AF65-F5344CB8AC3E}">
        <p14:creationId xmlns:p14="http://schemas.microsoft.com/office/powerpoint/2010/main" val="1001398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design spaces for MLEC, let’s start with a simple setup for MLEC (2+1)/(2+1).</a:t>
            </a:r>
          </a:p>
          <a:p>
            <a:endParaRPr lang="en-US" dirty="0"/>
          </a:p>
          <a:p>
            <a:r>
              <a:rPr lang="en-US" dirty="0"/>
              <a:t>Let’s assume that we have a cluster of 3 racks, each rack has 2 enclosures, and each enclosure has 6 disks.</a:t>
            </a:r>
          </a:p>
          <a:p>
            <a:endParaRPr lang="en-US" dirty="0"/>
          </a:p>
          <a:p>
            <a:r>
              <a:rPr lang="en-US" dirty="0"/>
              <a:t>To deploy MLEC, we can group 3 disks into a local clustered pool, </a:t>
            </a:r>
          </a:p>
        </p:txBody>
      </p:sp>
      <p:sp>
        <p:nvSpPr>
          <p:cNvPr id="4" name="Slide Number Placeholder 3"/>
          <p:cNvSpPr>
            <a:spLocks noGrp="1"/>
          </p:cNvSpPr>
          <p:nvPr>
            <p:ph type="sldNum" sz="quarter" idx="5"/>
          </p:nvPr>
        </p:nvSpPr>
        <p:spPr/>
        <p:txBody>
          <a:bodyPr/>
          <a:lstStyle/>
          <a:p>
            <a:fld id="{C0885528-96B8-1144-A84C-245ACA11C1E0}" type="slidenum">
              <a:rPr lang="en-US" smtClean="0"/>
              <a:t>11</a:t>
            </a:fld>
            <a:endParaRPr lang="en-US" dirty="0"/>
          </a:p>
        </p:txBody>
      </p:sp>
    </p:spTree>
    <p:extLst>
      <p:ext uri="{BB962C8B-B14F-4D97-AF65-F5344CB8AC3E}">
        <p14:creationId xmlns:p14="http://schemas.microsoft.com/office/powerpoint/2010/main" val="344984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can further group 3 local pools into a network clustered pool.</a:t>
            </a:r>
          </a:p>
        </p:txBody>
      </p:sp>
      <p:sp>
        <p:nvSpPr>
          <p:cNvPr id="4" name="Slide Number Placeholder 3"/>
          <p:cNvSpPr>
            <a:spLocks noGrp="1"/>
          </p:cNvSpPr>
          <p:nvPr>
            <p:ph type="sldNum" sz="quarter" idx="5"/>
          </p:nvPr>
        </p:nvSpPr>
        <p:spPr/>
        <p:txBody>
          <a:bodyPr/>
          <a:lstStyle/>
          <a:p>
            <a:fld id="{C0885528-96B8-1144-A84C-245ACA11C1E0}" type="slidenum">
              <a:rPr lang="en-US" smtClean="0"/>
              <a:t>12</a:t>
            </a:fld>
            <a:endParaRPr lang="en-US" dirty="0"/>
          </a:p>
        </p:txBody>
      </p:sp>
    </p:spTree>
    <p:extLst>
      <p:ext uri="{BB962C8B-B14F-4D97-AF65-F5344CB8AC3E}">
        <p14:creationId xmlns:p14="http://schemas.microsoft.com/office/powerpoint/2010/main" val="400365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p>
          <a:p>
            <a:r>
              <a:rPr lang="en-US" dirty="0"/>
              <a:t>When one disk fails, </a:t>
            </a:r>
          </a:p>
          <a:p>
            <a:r>
              <a:rPr lang="en-US" dirty="0"/>
              <a:t>(click)</a:t>
            </a:r>
          </a:p>
          <a:p>
            <a:r>
              <a:rPr lang="en-US" dirty="0"/>
              <a:t>we can get another empty disk, and rebuild the failed data using the two healthy disks in the same local group.</a:t>
            </a:r>
          </a:p>
        </p:txBody>
      </p:sp>
      <p:sp>
        <p:nvSpPr>
          <p:cNvPr id="4" name="Slide Number Placeholder 3"/>
          <p:cNvSpPr>
            <a:spLocks noGrp="1"/>
          </p:cNvSpPr>
          <p:nvPr>
            <p:ph type="sldNum" sz="quarter" idx="5"/>
          </p:nvPr>
        </p:nvSpPr>
        <p:spPr/>
        <p:txBody>
          <a:bodyPr/>
          <a:lstStyle/>
          <a:p>
            <a:fld id="{C0885528-96B8-1144-A84C-245ACA11C1E0}" type="slidenum">
              <a:rPr lang="en-US" smtClean="0"/>
              <a:t>13</a:t>
            </a:fld>
            <a:endParaRPr lang="en-US" dirty="0"/>
          </a:p>
        </p:txBody>
      </p:sp>
    </p:spTree>
    <p:extLst>
      <p:ext uri="{BB962C8B-B14F-4D97-AF65-F5344CB8AC3E}">
        <p14:creationId xmlns:p14="http://schemas.microsoft.com/office/powerpoint/2010/main" val="298983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2 disks in the same local group fail, they cannot be repaired locally. </a:t>
            </a:r>
          </a:p>
          <a:p>
            <a:endParaRPr lang="en-US" dirty="0"/>
          </a:p>
          <a:p>
            <a:r>
              <a:rPr lang="en-US" dirty="0"/>
              <a:t>(click)</a:t>
            </a:r>
          </a:p>
          <a:p>
            <a:r>
              <a:rPr lang="en-US" dirty="0"/>
              <a:t>In this case, we will get another 3 empty disks to form a new empty local pool. And then we rebuild the entire local pool using other healthy local pools in the same network pool.</a:t>
            </a:r>
          </a:p>
        </p:txBody>
      </p:sp>
      <p:sp>
        <p:nvSpPr>
          <p:cNvPr id="4" name="Slide Number Placeholder 3"/>
          <p:cNvSpPr>
            <a:spLocks noGrp="1"/>
          </p:cNvSpPr>
          <p:nvPr>
            <p:ph type="sldNum" sz="quarter" idx="5"/>
          </p:nvPr>
        </p:nvSpPr>
        <p:spPr/>
        <p:txBody>
          <a:bodyPr/>
          <a:lstStyle/>
          <a:p>
            <a:fld id="{C0885528-96B8-1144-A84C-245ACA11C1E0}" type="slidenum">
              <a:rPr lang="en-US" smtClean="0"/>
              <a:t>14</a:t>
            </a:fld>
            <a:endParaRPr lang="en-US" dirty="0"/>
          </a:p>
        </p:txBody>
      </p:sp>
    </p:spTree>
    <p:extLst>
      <p:ext uri="{BB962C8B-B14F-4D97-AF65-F5344CB8AC3E}">
        <p14:creationId xmlns:p14="http://schemas.microsoft.com/office/powerpoint/2010/main" val="3697781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a simple design for MLEC. The good thing is that the practical implementation is easy. The network repairer doesn’t needs to know any internal information of the local pool. Therefore, we can use off-the-shelf RBODs as local pools. And the network-level sysadmin just need to treat the local pool like a disk, and use existing libraries to implement the network level erasure coding.</a:t>
            </a:r>
          </a:p>
          <a:p>
            <a:endParaRPr lang="en-US" dirty="0"/>
          </a:p>
          <a:p>
            <a:r>
              <a:rPr lang="en-US" dirty="0"/>
              <a:t>However, at the downside, under this design, the repair speed is bottlenecked by disk IO.</a:t>
            </a:r>
          </a:p>
          <a:p>
            <a:r>
              <a:rPr lang="en-US" dirty="0"/>
              <a:t>Additionally, the network repair is redundant. In this example, we rebuild the entire pool of 3 disks, but there are actually only 2 failed disks that needs repair.</a:t>
            </a:r>
          </a:p>
        </p:txBody>
      </p:sp>
      <p:sp>
        <p:nvSpPr>
          <p:cNvPr id="4" name="Slide Number Placeholder 3"/>
          <p:cNvSpPr>
            <a:spLocks noGrp="1"/>
          </p:cNvSpPr>
          <p:nvPr>
            <p:ph type="sldNum" sz="quarter" idx="5"/>
          </p:nvPr>
        </p:nvSpPr>
        <p:spPr/>
        <p:txBody>
          <a:bodyPr/>
          <a:lstStyle/>
          <a:p>
            <a:fld id="{C0885528-96B8-1144-A84C-245ACA11C1E0}" type="slidenum">
              <a:rPr lang="en-US" smtClean="0"/>
              <a:t>15</a:t>
            </a:fld>
            <a:endParaRPr lang="en-US" dirty="0"/>
          </a:p>
        </p:txBody>
      </p:sp>
    </p:spTree>
    <p:extLst>
      <p:ext uri="{BB962C8B-B14F-4D97-AF65-F5344CB8AC3E}">
        <p14:creationId xmlns:p14="http://schemas.microsoft.com/office/powerpoint/2010/main" val="210606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resolve the downsides in the simple setup, we can use different MLEC designs.</a:t>
            </a:r>
          </a:p>
          <a:p>
            <a:endParaRPr lang="en-US" dirty="0"/>
          </a:p>
          <a:p>
            <a:r>
              <a:rPr lang="en-US" dirty="0"/>
              <a:t>One design space is to use a different chunk placement. One commonly used chunk placement for SLEC is </a:t>
            </a:r>
            <a:r>
              <a:rPr lang="en-US" dirty="0" err="1"/>
              <a:t>declustered</a:t>
            </a:r>
            <a:r>
              <a:rPr lang="en-US" dirty="0"/>
              <a:t> parity, and we can also apply it to MLEC. </a:t>
            </a:r>
          </a:p>
          <a:p>
            <a:endParaRPr lang="en-US" dirty="0"/>
          </a:p>
          <a:p>
            <a:r>
              <a:rPr lang="en-US" dirty="0"/>
              <a:t>For example, we can do </a:t>
            </a:r>
            <a:r>
              <a:rPr lang="en-US" dirty="0" err="1"/>
              <a:t>declustered</a:t>
            </a:r>
            <a:r>
              <a:rPr lang="en-US" dirty="0"/>
              <a:t> chunk placement in the local level of MLEC. </a:t>
            </a:r>
          </a:p>
          <a:p>
            <a:endParaRPr lang="en-US" dirty="0"/>
          </a:p>
          <a:p>
            <a:r>
              <a:rPr lang="en-US" dirty="0"/>
              <a:t>(Click)</a:t>
            </a:r>
          </a:p>
          <a:p>
            <a:r>
              <a:rPr lang="en-US" dirty="0"/>
              <a:t>Here, we can group 6 disks into a large local-</a:t>
            </a:r>
            <a:r>
              <a:rPr lang="en-US" dirty="0" err="1"/>
              <a:t>dp</a:t>
            </a:r>
            <a:r>
              <a:rPr lang="en-US" dirty="0"/>
              <a:t> pool. </a:t>
            </a:r>
          </a:p>
          <a:p>
            <a:endParaRPr lang="en-US" dirty="0"/>
          </a:p>
          <a:p>
            <a:r>
              <a:rPr lang="en-US" dirty="0"/>
              <a:t>(Click)</a:t>
            </a:r>
          </a:p>
          <a:p>
            <a:endParaRPr lang="en-US" dirty="0"/>
          </a:p>
          <a:p>
            <a:r>
              <a:rPr lang="en-US" dirty="0"/>
              <a:t>For every stripe, we let the 3 chunks go to 3 random disks in this pool. And we keep some spare space in every disk.</a:t>
            </a:r>
          </a:p>
          <a:p>
            <a:endParaRPr lang="en-US" dirty="0"/>
          </a:p>
          <a:p>
            <a:r>
              <a:rPr lang="en-US" dirty="0"/>
              <a:t>(Click)</a:t>
            </a:r>
          </a:p>
          <a:p>
            <a:endParaRPr lang="en-US" dirty="0"/>
          </a:p>
          <a:p>
            <a:r>
              <a:rPr lang="en-US" dirty="0"/>
              <a:t>Now if disk 6 fails. In order to repair, we will need to read the surviving chunks from other disks. </a:t>
            </a:r>
          </a:p>
          <a:p>
            <a:endParaRPr lang="en-US" dirty="0"/>
          </a:p>
          <a:p>
            <a:r>
              <a:rPr lang="en-US" dirty="0"/>
              <a:t>(Click)</a:t>
            </a:r>
          </a:p>
          <a:p>
            <a:r>
              <a:rPr lang="en-US" dirty="0"/>
              <a:t>And because of the random placement, the chunks that we need read are scattered in all the 5 surviving disks. And we can write to the spare spaces in all these 5 disks. And we can do all these in parallel. </a:t>
            </a:r>
          </a:p>
          <a:p>
            <a:r>
              <a:rPr lang="en-US" dirty="0"/>
              <a:t>(Click)</a:t>
            </a:r>
          </a:p>
          <a:p>
            <a:r>
              <a:rPr lang="en-US" dirty="0"/>
              <a:t>In this case, we have more disks participate in the repair, and therefore the repair rate is faster.</a:t>
            </a:r>
          </a:p>
        </p:txBody>
      </p:sp>
      <p:sp>
        <p:nvSpPr>
          <p:cNvPr id="4" name="Slide Number Placeholder 3"/>
          <p:cNvSpPr>
            <a:spLocks noGrp="1"/>
          </p:cNvSpPr>
          <p:nvPr>
            <p:ph type="sldNum" sz="quarter" idx="5"/>
          </p:nvPr>
        </p:nvSpPr>
        <p:spPr/>
        <p:txBody>
          <a:bodyPr/>
          <a:lstStyle/>
          <a:p>
            <a:fld id="{C0885528-96B8-1144-A84C-245ACA11C1E0}" type="slidenum">
              <a:rPr lang="en-US" smtClean="0"/>
              <a:t>16</a:t>
            </a:fld>
            <a:endParaRPr lang="en-US" dirty="0"/>
          </a:p>
        </p:txBody>
      </p:sp>
    </p:spTree>
    <p:extLst>
      <p:ext uri="{BB962C8B-B14F-4D97-AF65-F5344CB8AC3E}">
        <p14:creationId xmlns:p14="http://schemas.microsoft.com/office/powerpoint/2010/main" val="123569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Declustered</a:t>
            </a:r>
            <a:r>
              <a:rPr lang="en-US" dirty="0"/>
              <a:t> placement not only can be applied at the local level, but can also be applied to the network level, where we can group many local pools into a large network </a:t>
            </a:r>
            <a:r>
              <a:rPr lang="en-US" dirty="0" err="1"/>
              <a:t>Dp</a:t>
            </a:r>
            <a:r>
              <a:rPr lang="en-US" dirty="0"/>
              <a:t> pool.</a:t>
            </a:r>
          </a:p>
        </p:txBody>
      </p:sp>
      <p:sp>
        <p:nvSpPr>
          <p:cNvPr id="4" name="Slide Number Placeholder 3"/>
          <p:cNvSpPr>
            <a:spLocks noGrp="1"/>
          </p:cNvSpPr>
          <p:nvPr>
            <p:ph type="sldNum" sz="quarter" idx="5"/>
          </p:nvPr>
        </p:nvSpPr>
        <p:spPr/>
        <p:txBody>
          <a:bodyPr/>
          <a:lstStyle/>
          <a:p>
            <a:fld id="{C0885528-96B8-1144-A84C-245ACA11C1E0}" type="slidenum">
              <a:rPr lang="en-US" smtClean="0"/>
              <a:t>17</a:t>
            </a:fld>
            <a:endParaRPr lang="en-US" dirty="0"/>
          </a:p>
        </p:txBody>
      </p:sp>
    </p:spTree>
    <p:extLst>
      <p:ext uri="{BB962C8B-B14F-4D97-AF65-F5344CB8AC3E}">
        <p14:creationId xmlns:p14="http://schemas.microsoft.com/office/powerpoint/2010/main" val="22587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different combinations of Clustered and </a:t>
            </a:r>
            <a:r>
              <a:rPr lang="en-US" dirty="0" err="1"/>
              <a:t>Declustered</a:t>
            </a:r>
            <a:r>
              <a:rPr lang="en-US" dirty="0"/>
              <a:t> placement at the network and local level, which can result in different tradeoffs in performance and durability for MLEC. </a:t>
            </a:r>
          </a:p>
          <a:p>
            <a:endParaRPr lang="en-US" dirty="0"/>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18</a:t>
            </a:fld>
            <a:endParaRPr lang="en-US" dirty="0"/>
          </a:p>
        </p:txBody>
      </p:sp>
    </p:spTree>
    <p:extLst>
      <p:ext uri="{BB962C8B-B14F-4D97-AF65-F5344CB8AC3E}">
        <p14:creationId xmlns:p14="http://schemas.microsoft.com/office/powerpoint/2010/main" val="79744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design space for MLEC is the repair method. </a:t>
            </a:r>
          </a:p>
          <a:p>
            <a:endParaRPr lang="en-US" dirty="0"/>
          </a:p>
          <a:p>
            <a:r>
              <a:rPr lang="en-US" dirty="0"/>
              <a:t>In this example, When 2 disks in the same local pool fail, the simple repair method is to rebuild the entire local pool, which is simple to implement but rebuilds redundant data.</a:t>
            </a:r>
          </a:p>
        </p:txBody>
      </p:sp>
      <p:sp>
        <p:nvSpPr>
          <p:cNvPr id="4" name="Slide Number Placeholder 3"/>
          <p:cNvSpPr>
            <a:spLocks noGrp="1"/>
          </p:cNvSpPr>
          <p:nvPr>
            <p:ph type="sldNum" sz="quarter" idx="5"/>
          </p:nvPr>
        </p:nvSpPr>
        <p:spPr/>
        <p:txBody>
          <a:bodyPr/>
          <a:lstStyle/>
          <a:p>
            <a:fld id="{C0885528-96B8-1144-A84C-245ACA11C1E0}" type="slidenum">
              <a:rPr lang="en-US" smtClean="0"/>
              <a:t>19</a:t>
            </a:fld>
            <a:endParaRPr lang="en-US" dirty="0"/>
          </a:p>
        </p:txBody>
      </p:sp>
    </p:spTree>
    <p:extLst>
      <p:ext uri="{BB962C8B-B14F-4D97-AF65-F5344CB8AC3E}">
        <p14:creationId xmlns:p14="http://schemas.microsoft.com/office/powerpoint/2010/main" val="632063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HPC systems store large amounts of data in disks.</a:t>
            </a:r>
          </a:p>
          <a:p>
            <a:endParaRPr lang="en-US" dirty="0"/>
          </a:p>
          <a:p>
            <a:r>
              <a:rPr lang="en-US" dirty="0"/>
              <a:t>Unfortunately, disks can fail. Therefore, we need some approaches to recover a failed disk and protect our data.</a:t>
            </a:r>
          </a:p>
          <a:p>
            <a:endParaRPr lang="en-US" dirty="0"/>
          </a:p>
          <a:p>
            <a:r>
              <a:rPr lang="en-US" dirty="0"/>
              <a:t>(Click)</a:t>
            </a:r>
          </a:p>
          <a:p>
            <a:r>
              <a:rPr lang="en-US" dirty="0"/>
              <a:t>Nowadays the number of disks in data centers keeps growing and thus we have more and more disk failures, which causes lower data durability.</a:t>
            </a:r>
          </a:p>
          <a:p>
            <a:endParaRPr lang="en-US" dirty="0"/>
          </a:p>
          <a:p>
            <a:r>
              <a:rPr lang="en-US" dirty="0"/>
              <a:t>(Click)</a:t>
            </a:r>
          </a:p>
          <a:p>
            <a:r>
              <a:rPr lang="en-US" dirty="0"/>
              <a:t>Meanwhile, the capacity of an individual disk is also growing, thus it takes longer time to recover a failed disk, which can also cause lower durability.</a:t>
            </a:r>
          </a:p>
          <a:p>
            <a:endParaRPr lang="en-US" dirty="0"/>
          </a:p>
          <a:p>
            <a:r>
              <a:rPr lang="en-US" dirty="0"/>
              <a:t>(Click)</a:t>
            </a:r>
          </a:p>
          <a:p>
            <a:r>
              <a:rPr lang="en-US" dirty="0"/>
              <a:t>On the other hand, HPC systems usually require very high data durability because data loss is very expensive. For example, in some systems, any lost chunk can make petabytes of correlated data and months of work useless.</a:t>
            </a:r>
          </a:p>
          <a:p>
            <a:endParaRPr lang="en-US" dirty="0"/>
          </a:p>
          <a:p>
            <a:r>
              <a:rPr lang="en-US" dirty="0"/>
              <a:t>(Click)</a:t>
            </a:r>
          </a:p>
          <a:p>
            <a:r>
              <a:rPr lang="en-US" dirty="0"/>
              <a:t>Due to these facts, a better data protection approach is needed. </a:t>
            </a:r>
          </a:p>
          <a:p>
            <a:endParaRPr lang="en-US" dirty="0"/>
          </a:p>
          <a:p>
            <a:r>
              <a:rPr lang="en-US" dirty="0"/>
              <a:t>45 sec</a:t>
            </a:r>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2</a:t>
            </a:fld>
            <a:endParaRPr lang="en-US" dirty="0"/>
          </a:p>
        </p:txBody>
      </p:sp>
    </p:spTree>
    <p:extLst>
      <p:ext uri="{BB962C8B-B14F-4D97-AF65-F5344CB8AC3E}">
        <p14:creationId xmlns:p14="http://schemas.microsoft.com/office/powerpoint/2010/main" val="26426563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LinLibertineT"/>
              </a:rPr>
              <a:t>A better method is to only repair the failed chunks, and it can lead to less network traffic.</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effectLst/>
              <a:latin typeface="LinLibertine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effectLst/>
                <a:latin typeface="LinLibertineT"/>
              </a:rPr>
              <a:t>Although this method seems easy, it requires the local-level repairer to report which chunks have failed and coordinates with the network-level repairer. This requires some proper API implementation and metadata management, which is usually not supported in existing EC systems.</a:t>
            </a:r>
            <a:endParaRPr lang="en-US" dirty="0"/>
          </a:p>
          <a:p>
            <a:endParaRPr lang="en-US" dirty="0"/>
          </a:p>
          <a:p>
            <a:r>
              <a:rPr lang="en-US" dirty="0"/>
              <a:t>Is this method the best method? Not really. Why?</a:t>
            </a:r>
          </a:p>
        </p:txBody>
      </p:sp>
      <p:sp>
        <p:nvSpPr>
          <p:cNvPr id="4" name="Slide Number Placeholder 3"/>
          <p:cNvSpPr>
            <a:spLocks noGrp="1"/>
          </p:cNvSpPr>
          <p:nvPr>
            <p:ph type="sldNum" sz="quarter" idx="5"/>
          </p:nvPr>
        </p:nvSpPr>
        <p:spPr/>
        <p:txBody>
          <a:bodyPr/>
          <a:lstStyle/>
          <a:p>
            <a:fld id="{C0885528-96B8-1144-A84C-245ACA11C1E0}" type="slidenum">
              <a:rPr lang="en-US" smtClean="0"/>
              <a:t>20</a:t>
            </a:fld>
            <a:endParaRPr lang="en-US" dirty="0"/>
          </a:p>
        </p:txBody>
      </p:sp>
    </p:spTree>
    <p:extLst>
      <p:ext uri="{BB962C8B-B14F-4D97-AF65-F5344CB8AC3E}">
        <p14:creationId xmlns:p14="http://schemas.microsoft.com/office/powerpoint/2010/main" val="2538055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you don’t need to repair both disks from the network level. You can use a hybrid method</a:t>
            </a:r>
          </a:p>
          <a:p>
            <a:endParaRPr lang="en-US" dirty="0"/>
          </a:p>
          <a:p>
            <a:r>
              <a:rPr lang="en-US" dirty="0"/>
              <a:t>You only need to repair disk A from the network level, and then use it to repair disk B at the local level.</a:t>
            </a:r>
          </a:p>
        </p:txBody>
      </p:sp>
      <p:sp>
        <p:nvSpPr>
          <p:cNvPr id="4" name="Slide Number Placeholder 3"/>
          <p:cNvSpPr>
            <a:spLocks noGrp="1"/>
          </p:cNvSpPr>
          <p:nvPr>
            <p:ph type="sldNum" sz="quarter" idx="5"/>
          </p:nvPr>
        </p:nvSpPr>
        <p:spPr/>
        <p:txBody>
          <a:bodyPr/>
          <a:lstStyle/>
          <a:p>
            <a:fld id="{C0885528-96B8-1144-A84C-245ACA11C1E0}" type="slidenum">
              <a:rPr lang="en-US" smtClean="0"/>
              <a:t>21</a:t>
            </a:fld>
            <a:endParaRPr lang="en-US" dirty="0"/>
          </a:p>
        </p:txBody>
      </p:sp>
    </p:spTree>
    <p:extLst>
      <p:ext uri="{BB962C8B-B14F-4D97-AF65-F5344CB8AC3E}">
        <p14:creationId xmlns:p14="http://schemas.microsoft.com/office/powerpoint/2010/main" val="3421209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you can even do better.</a:t>
            </a:r>
          </a:p>
          <a:p>
            <a:endParaRPr lang="en-US" dirty="0"/>
          </a:p>
          <a:p>
            <a:r>
              <a:rPr lang="en-US" dirty="0"/>
              <a:t>A fun fact is that, when you repair disk A, only part of chunks need network repair. Therefore, you only need to repair these chunks from the network level, and then repair other chunks from the local level.</a:t>
            </a:r>
          </a:p>
          <a:p>
            <a:endParaRPr lang="en-US" dirty="0"/>
          </a:p>
          <a:p>
            <a:r>
              <a:rPr lang="en-US" dirty="0"/>
              <a:t>And this method introduces minimum cross-rack network traffic.</a:t>
            </a:r>
          </a:p>
        </p:txBody>
      </p:sp>
      <p:sp>
        <p:nvSpPr>
          <p:cNvPr id="4" name="Slide Number Placeholder 3"/>
          <p:cNvSpPr>
            <a:spLocks noGrp="1"/>
          </p:cNvSpPr>
          <p:nvPr>
            <p:ph type="sldNum" sz="quarter" idx="5"/>
          </p:nvPr>
        </p:nvSpPr>
        <p:spPr/>
        <p:txBody>
          <a:bodyPr/>
          <a:lstStyle/>
          <a:p>
            <a:fld id="{C0885528-96B8-1144-A84C-245ACA11C1E0}" type="slidenum">
              <a:rPr lang="en-US" smtClean="0"/>
              <a:t>22</a:t>
            </a:fld>
            <a:endParaRPr lang="en-US" dirty="0"/>
          </a:p>
        </p:txBody>
      </p:sp>
    </p:spTree>
    <p:extLst>
      <p:ext uri="{BB962C8B-B14F-4D97-AF65-F5344CB8AC3E}">
        <p14:creationId xmlns:p14="http://schemas.microsoft.com/office/powerpoint/2010/main" val="420969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we can use different designs in the space of chunk placement schemes and repair methods, which can result in 16 different combinations of design choices.</a:t>
            </a:r>
          </a:p>
          <a:p>
            <a:endParaRPr lang="en-US" dirty="0"/>
          </a:p>
          <a:p>
            <a:r>
              <a:rPr lang="en-US" dirty="0"/>
              <a:t>More details about these design choices can be found in our paper.</a:t>
            </a:r>
          </a:p>
        </p:txBody>
      </p:sp>
      <p:sp>
        <p:nvSpPr>
          <p:cNvPr id="4" name="Slide Number Placeholder 3"/>
          <p:cNvSpPr>
            <a:spLocks noGrp="1"/>
          </p:cNvSpPr>
          <p:nvPr>
            <p:ph type="sldNum" sz="quarter" idx="5"/>
          </p:nvPr>
        </p:nvSpPr>
        <p:spPr/>
        <p:txBody>
          <a:bodyPr/>
          <a:lstStyle/>
          <a:p>
            <a:fld id="{C0885528-96B8-1144-A84C-245ACA11C1E0}" type="slidenum">
              <a:rPr lang="en-US" smtClean="0"/>
              <a:t>23</a:t>
            </a:fld>
            <a:endParaRPr lang="en-US" dirty="0"/>
          </a:p>
        </p:txBody>
      </p:sp>
    </p:spTree>
    <p:extLst>
      <p:ext uri="{BB962C8B-B14F-4D97-AF65-F5344CB8AC3E}">
        <p14:creationId xmlns:p14="http://schemas.microsoft.com/office/powerpoint/2010/main" val="15572990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Since there are so many design choices to choose from, we want to evaluate their performance and durability to compare them.</a:t>
            </a:r>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24</a:t>
            </a:fld>
            <a:endParaRPr lang="en-US" dirty="0"/>
          </a:p>
        </p:txBody>
      </p:sp>
    </p:spTree>
    <p:extLst>
      <p:ext uri="{BB962C8B-B14F-4D97-AF65-F5344CB8AC3E}">
        <p14:creationId xmlns:p14="http://schemas.microsoft.com/office/powerpoint/2010/main" val="24885071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evaluating MLEC at scale is complicated and has multiple challenges.</a:t>
            </a:r>
          </a:p>
          <a:p>
            <a:endParaRPr lang="en-US" dirty="0"/>
          </a:p>
          <a:p>
            <a:r>
              <a:rPr lang="en-US" dirty="0"/>
              <a:t>There are a bunch of different metrics and designs to evaluate. </a:t>
            </a:r>
          </a:p>
          <a:p>
            <a:endParaRPr lang="en-US" dirty="0"/>
          </a:p>
          <a:p>
            <a:r>
              <a:rPr lang="en-US" dirty="0"/>
              <a:t>But when we do it, we found that no single methodology can evaluate all of them, especially given the large scale with tens of thousands of disks.</a:t>
            </a:r>
          </a:p>
          <a:p>
            <a:r>
              <a:rPr lang="en-US" dirty="0"/>
              <a:t>Also, another challenge is how to verify the correctness of your evaluation methodology.</a:t>
            </a:r>
          </a:p>
          <a:p>
            <a:endParaRPr lang="en-US" dirty="0"/>
          </a:p>
          <a:p>
            <a:r>
              <a:rPr lang="en-US" dirty="0"/>
              <a:t>Given these challenges, one of the contributions of our paper is that we come up with a set of various methodologies to evaluate all the metrics and designs in this table.</a:t>
            </a:r>
          </a:p>
        </p:txBody>
      </p:sp>
      <p:sp>
        <p:nvSpPr>
          <p:cNvPr id="4" name="Slide Number Placeholder 3"/>
          <p:cNvSpPr>
            <a:spLocks noGrp="1"/>
          </p:cNvSpPr>
          <p:nvPr>
            <p:ph type="sldNum" sz="quarter" idx="5"/>
          </p:nvPr>
        </p:nvSpPr>
        <p:spPr/>
        <p:txBody>
          <a:bodyPr/>
          <a:lstStyle/>
          <a:p>
            <a:fld id="{C0885528-96B8-1144-A84C-245ACA11C1E0}" type="slidenum">
              <a:rPr lang="en-US" smtClean="0"/>
              <a:t>25</a:t>
            </a:fld>
            <a:endParaRPr lang="en-US" dirty="0"/>
          </a:p>
        </p:txBody>
      </p:sp>
    </p:spTree>
    <p:extLst>
      <p:ext uri="{BB962C8B-B14F-4D97-AF65-F5344CB8AC3E}">
        <p14:creationId xmlns:p14="http://schemas.microsoft.com/office/powerpoint/2010/main" val="676154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methodology that we use is simulation.</a:t>
            </a:r>
          </a:p>
          <a:p>
            <a:endParaRPr lang="en-US" dirty="0"/>
          </a:p>
          <a:p>
            <a:r>
              <a:rPr lang="en-US" dirty="0"/>
              <a:t>We build the first sophisticated MLEC simulator to evaluate MLEC.</a:t>
            </a:r>
          </a:p>
          <a:p>
            <a:endParaRPr lang="en-US" dirty="0"/>
          </a:p>
          <a:p>
            <a:r>
              <a:rPr lang="en-US" dirty="0"/>
              <a:t>The simulator is good enough to evaluate most metrics for most scenarios. </a:t>
            </a:r>
          </a:p>
          <a:p>
            <a:endParaRPr lang="en-US" dirty="0"/>
          </a:p>
          <a:p>
            <a:r>
              <a:rPr lang="en-US" dirty="0"/>
              <a:t>However, it’s not efficient to evaluate high durability of large scale systems. This is because when the durability is high, the simulation needs to run a very large number of iterations in order to capture even one system data loss event. So the simulation can take years to run, even on a machine with 200 CPU cores.</a:t>
            </a:r>
          </a:p>
          <a:p>
            <a:endParaRPr lang="en-US" dirty="0"/>
          </a:p>
          <a:p>
            <a:r>
              <a:rPr lang="en-US" dirty="0"/>
              <a:t>Therefore, as you can see in this table, there are some blanks that normal simulation cannot deal with</a:t>
            </a:r>
          </a:p>
        </p:txBody>
      </p:sp>
      <p:sp>
        <p:nvSpPr>
          <p:cNvPr id="4" name="Slide Number Placeholder 3"/>
          <p:cNvSpPr>
            <a:spLocks noGrp="1"/>
          </p:cNvSpPr>
          <p:nvPr>
            <p:ph type="sldNum" sz="quarter" idx="5"/>
          </p:nvPr>
        </p:nvSpPr>
        <p:spPr/>
        <p:txBody>
          <a:bodyPr/>
          <a:lstStyle/>
          <a:p>
            <a:fld id="{C0885528-96B8-1144-A84C-245ACA11C1E0}" type="slidenum">
              <a:rPr lang="en-US" smtClean="0"/>
              <a:t>26</a:t>
            </a:fld>
            <a:endParaRPr lang="en-US" dirty="0"/>
          </a:p>
        </p:txBody>
      </p:sp>
    </p:spTree>
    <p:extLst>
      <p:ext uri="{BB962C8B-B14F-4D97-AF65-F5344CB8AC3E}">
        <p14:creationId xmlns:p14="http://schemas.microsoft.com/office/powerpoint/2010/main" val="2196721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method for evaluating durability is mathematical modelling, in which we can build Markov Chains to model the durability of the system. Mathematical modeling is good to evaluate high durability of simple designs, so we fill one more blank in this table.</a:t>
            </a:r>
          </a:p>
          <a:p>
            <a:endParaRPr lang="en-US" dirty="0"/>
          </a:p>
          <a:p>
            <a:r>
              <a:rPr lang="en-US" dirty="0"/>
              <a:t>However, it’s hard to build appropriate models for complex designs of MLEC.</a:t>
            </a:r>
          </a:p>
        </p:txBody>
      </p:sp>
      <p:sp>
        <p:nvSpPr>
          <p:cNvPr id="4" name="Slide Number Placeholder 3"/>
          <p:cNvSpPr>
            <a:spLocks noGrp="1"/>
          </p:cNvSpPr>
          <p:nvPr>
            <p:ph type="sldNum" sz="quarter" idx="5"/>
          </p:nvPr>
        </p:nvSpPr>
        <p:spPr/>
        <p:txBody>
          <a:bodyPr/>
          <a:lstStyle/>
          <a:p>
            <a:fld id="{C0885528-96B8-1144-A84C-245ACA11C1E0}" type="slidenum">
              <a:rPr lang="en-US" smtClean="0"/>
              <a:t>27</a:t>
            </a:fld>
            <a:endParaRPr lang="en-US" dirty="0"/>
          </a:p>
        </p:txBody>
      </p:sp>
    </p:spTree>
    <p:extLst>
      <p:ext uri="{BB962C8B-B14F-4D97-AF65-F5344CB8AC3E}">
        <p14:creationId xmlns:p14="http://schemas.microsoft.com/office/powerpoint/2010/main" val="805732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to evaluate high durability, we adopt a more clever simulation approach called Splitting method. Splitting method is fast to simulate long-term high durability for both simple and complex designs. </a:t>
            </a:r>
          </a:p>
          <a:p>
            <a:endParaRPr lang="en-US" dirty="0"/>
          </a:p>
          <a:p>
            <a:r>
              <a:rPr lang="en-US" dirty="0"/>
              <a:t>However, it’s not suitable to simulate the failure correlations in the system, and thus cannot be used to evaluate durability under correlated failure bursts.</a:t>
            </a:r>
          </a:p>
        </p:txBody>
      </p:sp>
      <p:sp>
        <p:nvSpPr>
          <p:cNvPr id="4" name="Slide Number Placeholder 3"/>
          <p:cNvSpPr>
            <a:spLocks noGrp="1"/>
          </p:cNvSpPr>
          <p:nvPr>
            <p:ph type="sldNum" sz="quarter" idx="5"/>
          </p:nvPr>
        </p:nvSpPr>
        <p:spPr/>
        <p:txBody>
          <a:bodyPr/>
          <a:lstStyle/>
          <a:p>
            <a:fld id="{C0885528-96B8-1144-A84C-245ACA11C1E0}" type="slidenum">
              <a:rPr lang="en-US" smtClean="0"/>
              <a:t>28</a:t>
            </a:fld>
            <a:endParaRPr lang="en-US" dirty="0"/>
          </a:p>
        </p:txBody>
      </p:sp>
    </p:spTree>
    <p:extLst>
      <p:ext uri="{BB962C8B-B14F-4D97-AF65-F5344CB8AC3E}">
        <p14:creationId xmlns:p14="http://schemas.microsoft.com/office/powerpoint/2010/main" val="3858502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 finally, we use another method, dynamic programming, to compute the correlated failure burst tolerance for different scales and different designs.</a:t>
            </a:r>
          </a:p>
        </p:txBody>
      </p:sp>
      <p:sp>
        <p:nvSpPr>
          <p:cNvPr id="4" name="Slide Number Placeholder 3"/>
          <p:cNvSpPr>
            <a:spLocks noGrp="1"/>
          </p:cNvSpPr>
          <p:nvPr>
            <p:ph type="sldNum" sz="quarter" idx="5"/>
          </p:nvPr>
        </p:nvSpPr>
        <p:spPr/>
        <p:txBody>
          <a:bodyPr/>
          <a:lstStyle/>
          <a:p>
            <a:fld id="{C0885528-96B8-1144-A84C-245ACA11C1E0}" type="slidenum">
              <a:rPr lang="en-US" smtClean="0"/>
              <a:t>29</a:t>
            </a:fld>
            <a:endParaRPr lang="en-US" dirty="0"/>
          </a:p>
        </p:txBody>
      </p:sp>
    </p:spTree>
    <p:extLst>
      <p:ext uri="{BB962C8B-B14F-4D97-AF65-F5344CB8AC3E}">
        <p14:creationId xmlns:p14="http://schemas.microsoft.com/office/powerpoint/2010/main" val="321916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popular solution for data protection is erasure coding.</a:t>
            </a:r>
          </a:p>
          <a:p>
            <a:endParaRPr lang="en-US" dirty="0"/>
          </a:p>
          <a:p>
            <a:r>
              <a:rPr lang="en-US" dirty="0"/>
              <a:t>So here is an example of 2+1 erasure coding, </a:t>
            </a:r>
          </a:p>
          <a:p>
            <a:r>
              <a:rPr lang="en-US" dirty="0"/>
              <a:t>(click)</a:t>
            </a:r>
          </a:p>
          <a:p>
            <a:r>
              <a:rPr lang="en-US" dirty="0"/>
              <a:t>where you divide a data into 2 data chunks, </a:t>
            </a:r>
          </a:p>
          <a:p>
            <a:r>
              <a:rPr lang="en-US" dirty="0"/>
              <a:t>(click)</a:t>
            </a:r>
          </a:p>
          <a:p>
            <a:r>
              <a:rPr lang="en-US" dirty="0"/>
              <a:t>compute one parity chunk, </a:t>
            </a:r>
          </a:p>
          <a:p>
            <a:r>
              <a:rPr lang="en-US" dirty="0"/>
              <a:t>(click)</a:t>
            </a:r>
          </a:p>
          <a:p>
            <a:r>
              <a:rPr lang="en-US" dirty="0"/>
              <a:t>and then store the 3 chunks in 3 different disks.</a:t>
            </a:r>
          </a:p>
          <a:p>
            <a:endParaRPr lang="en-US" dirty="0"/>
          </a:p>
          <a:p>
            <a:r>
              <a:rPr lang="en-US" dirty="0"/>
              <a:t>(click)</a:t>
            </a:r>
          </a:p>
          <a:p>
            <a:r>
              <a:rPr lang="en-US" dirty="0"/>
              <a:t>And now if one disk fails, you can read the chunks from the surviving disks and reconstruct the lost chunk.</a:t>
            </a:r>
          </a:p>
          <a:p>
            <a:endParaRPr lang="en-US" dirty="0"/>
          </a:p>
          <a:p>
            <a:r>
              <a:rPr lang="en-US" dirty="0"/>
              <a:t>(click)</a:t>
            </a:r>
          </a:p>
          <a:p>
            <a:r>
              <a:rPr lang="en-US" dirty="0"/>
              <a:t>So this 2+1 erasure coding can tolerate any single disk failure. The cost is that you need extra storage to store the parities, extra computation resources to compute the parities, and extra IO when rebuilding the failed disk.</a:t>
            </a:r>
          </a:p>
          <a:p>
            <a:endParaRPr lang="en-US" dirty="0"/>
          </a:p>
          <a:p>
            <a:r>
              <a:rPr lang="en-US" dirty="0"/>
              <a:t>(click)</a:t>
            </a:r>
          </a:p>
          <a:p>
            <a:r>
              <a:rPr lang="en-US" dirty="0"/>
              <a:t>What if you want to tolerate more failures? </a:t>
            </a:r>
          </a:p>
          <a:p>
            <a:r>
              <a:rPr lang="en-US" dirty="0"/>
              <a:t>(pause)</a:t>
            </a:r>
          </a:p>
          <a:p>
            <a:r>
              <a:rPr lang="en-US" dirty="0"/>
              <a:t>(click)</a:t>
            </a:r>
          </a:p>
          <a:p>
            <a:r>
              <a:rPr lang="en-US" dirty="0"/>
              <a:t>A simple method is to add more parities. You can do 4+2, 6+3, 8+4…You can do any K+P.</a:t>
            </a:r>
          </a:p>
        </p:txBody>
      </p:sp>
      <p:sp>
        <p:nvSpPr>
          <p:cNvPr id="4" name="Slide Number Placeholder 3"/>
          <p:cNvSpPr>
            <a:spLocks noGrp="1"/>
          </p:cNvSpPr>
          <p:nvPr>
            <p:ph type="sldNum" sz="quarter" idx="5"/>
          </p:nvPr>
        </p:nvSpPr>
        <p:spPr/>
        <p:txBody>
          <a:bodyPr/>
          <a:lstStyle/>
          <a:p>
            <a:fld id="{C0885528-96B8-1144-A84C-245ACA11C1E0}" type="slidenum">
              <a:rPr lang="en-US" smtClean="0"/>
              <a:t>3</a:t>
            </a:fld>
            <a:endParaRPr lang="en-US" dirty="0"/>
          </a:p>
        </p:txBody>
      </p:sp>
    </p:spTree>
    <p:extLst>
      <p:ext uri="{BB962C8B-B14F-4D97-AF65-F5344CB8AC3E}">
        <p14:creationId xmlns:p14="http://schemas.microsoft.com/office/powerpoint/2010/main" val="4245504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As you can see in this table, multiple metrics and scenarios can be evaluated using more than one </a:t>
            </a:r>
            <a:r>
              <a:rPr lang="en-US" dirty="0" err="1"/>
              <a:t>methodogy</a:t>
            </a:r>
            <a:r>
              <a:rPr lang="en-US" dirty="0"/>
              <a:t>. For these metrics and </a:t>
            </a:r>
            <a:r>
              <a:rPr lang="en-US" dirty="0" err="1"/>
              <a:t>scenerios</a:t>
            </a:r>
            <a:r>
              <a:rPr lang="en-US" dirty="0"/>
              <a:t>, we use different methodologies to verify each other so that we ensure the correctness of our evaluations.</a:t>
            </a:r>
          </a:p>
        </p:txBody>
      </p:sp>
      <p:sp>
        <p:nvSpPr>
          <p:cNvPr id="4" name="Slide Number Placeholder 3"/>
          <p:cNvSpPr>
            <a:spLocks noGrp="1"/>
          </p:cNvSpPr>
          <p:nvPr>
            <p:ph type="sldNum" sz="quarter" idx="5"/>
          </p:nvPr>
        </p:nvSpPr>
        <p:spPr/>
        <p:txBody>
          <a:bodyPr/>
          <a:lstStyle/>
          <a:p>
            <a:fld id="{C0885528-96B8-1144-A84C-245ACA11C1E0}" type="slidenum">
              <a:rPr lang="en-US" smtClean="0"/>
              <a:t>30</a:t>
            </a:fld>
            <a:endParaRPr lang="en-US" dirty="0"/>
          </a:p>
        </p:txBody>
      </p:sp>
    </p:spTree>
    <p:extLst>
      <p:ext uri="{BB962C8B-B14F-4D97-AF65-F5344CB8AC3E}">
        <p14:creationId xmlns:p14="http://schemas.microsoft.com/office/powerpoint/2010/main" val="1802312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these methodology approaches, we evaluated the performance and durability of MLEC for different designs and found many interesting findings.</a:t>
            </a:r>
          </a:p>
          <a:p>
            <a:endParaRPr lang="en-US" dirty="0"/>
          </a:p>
          <a:p>
            <a:r>
              <a:rPr lang="en-US" dirty="0"/>
              <a:t>Here is one example of our analysis in the paper, where we </a:t>
            </a:r>
            <a:r>
              <a:rPr lang="en-US" dirty="0" err="1"/>
              <a:t>analys</a:t>
            </a:r>
            <a:r>
              <a:rPr lang="en-US" dirty="0"/>
              <a:t> the probability of data loss under correlated failure bursts.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Failure burst means Failures that happen concurrently within a small time window</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We assume that we do MLEC (10+2)/(17+3) in a very large data center and perform the evaluation.</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And here are the results. These heatmaps show the </a:t>
            </a:r>
            <a:r>
              <a:rPr lang="en-US" dirty="0" err="1"/>
              <a:t>proability</a:t>
            </a:r>
            <a:r>
              <a:rPr lang="en-US" dirty="0"/>
              <a:t> of data loss of MLEC for different failure burst layouts. The x-axis is the number of affected racks, and the y-axis is the number of failed disks. Green colors represent low probability of data loss, and red and black color represent high risk of data loss.</a:t>
            </a:r>
          </a:p>
          <a:p>
            <a:endParaRPr lang="en-US" dirty="0"/>
          </a:p>
          <a:p>
            <a:r>
              <a:rPr lang="en-US" dirty="0"/>
              <a:t>For example, the square pointed here means that when 60 disks in the same rack fail, the probability of data loss is 0, because it can be tolerated by the network-level erasure.</a:t>
            </a:r>
          </a:p>
          <a:p>
            <a:endParaRPr lang="en-US" dirty="0"/>
          </a:p>
          <a:p>
            <a:r>
              <a:rPr lang="en-US" dirty="0"/>
              <a:t>(CLICK)</a:t>
            </a:r>
          </a:p>
          <a:p>
            <a:r>
              <a:rPr lang="en-US" dirty="0"/>
              <a:t>We performed this analysis for different chunk placements</a:t>
            </a:r>
          </a:p>
          <a:p>
            <a:endParaRPr lang="en-US" dirty="0"/>
          </a:p>
          <a:p>
            <a:r>
              <a:rPr lang="en-US" dirty="0"/>
              <a:t>(CLICK)</a:t>
            </a:r>
          </a:p>
          <a:p>
            <a:r>
              <a:rPr lang="en-US" dirty="0"/>
              <a:t>And we show that C/C has the best burst tolerance</a:t>
            </a:r>
          </a:p>
          <a:p>
            <a:endParaRPr lang="en-US" dirty="0"/>
          </a:p>
          <a:p>
            <a:r>
              <a:rPr lang="en-US" dirty="0"/>
              <a:t>(CLICK)</a:t>
            </a:r>
          </a:p>
          <a:p>
            <a:r>
              <a:rPr lang="en-US" dirty="0"/>
              <a:t>C/D and D/C are worse,</a:t>
            </a:r>
          </a:p>
          <a:p>
            <a:endParaRPr lang="en-US" dirty="0"/>
          </a:p>
          <a:p>
            <a:r>
              <a:rPr lang="en-US" dirty="0"/>
              <a:t>(CLICK)</a:t>
            </a:r>
          </a:p>
          <a:p>
            <a:r>
              <a:rPr lang="en-US" dirty="0"/>
              <a:t>And D/D is the worst</a:t>
            </a:r>
          </a:p>
        </p:txBody>
      </p:sp>
      <p:sp>
        <p:nvSpPr>
          <p:cNvPr id="4" name="Slide Number Placeholder 3"/>
          <p:cNvSpPr>
            <a:spLocks noGrp="1"/>
          </p:cNvSpPr>
          <p:nvPr>
            <p:ph type="sldNum" sz="quarter" idx="5"/>
          </p:nvPr>
        </p:nvSpPr>
        <p:spPr/>
        <p:txBody>
          <a:bodyPr/>
          <a:lstStyle/>
          <a:p>
            <a:fld id="{C0885528-96B8-1144-A84C-245ACA11C1E0}" type="slidenum">
              <a:rPr lang="en-US" smtClean="0"/>
              <a:t>31</a:t>
            </a:fld>
            <a:endParaRPr lang="en-US" dirty="0"/>
          </a:p>
        </p:txBody>
      </p:sp>
    </p:spTree>
    <p:extLst>
      <p:ext uri="{BB962C8B-B14F-4D97-AF65-F5344CB8AC3E}">
        <p14:creationId xmlns:p14="http://schemas.microsoft.com/office/powerpoint/2010/main" val="11816720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have many other figures and analysis in the paper.</a:t>
            </a:r>
          </a:p>
          <a:p>
            <a:endParaRPr lang="en-US" dirty="0"/>
          </a:p>
          <a:p>
            <a:r>
              <a:rPr lang="en-US" dirty="0"/>
              <a:t>(CLICK)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For example, we find that </a:t>
            </a:r>
            <a:r>
              <a:rPr lang="en-US" dirty="0">
                <a:solidFill>
                  <a:schemeClr val="tx1"/>
                </a:solidFill>
                <a:latin typeface="Gill Sans"/>
                <a:cs typeface="Gill Sans"/>
              </a:rPr>
              <a:t>C/D and D/D are fastest for single disk repair.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solidFill>
                <a:schemeClr val="tx1"/>
              </a:solidFill>
              <a:latin typeface="Gill Sans"/>
              <a:cs typeface="Gill San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(CLICK)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D/C is fastest for catastrophic local failure repair</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(CLICK)</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RMIN greatly decrease network repair time, but can result in longer local repair time.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(CLICK)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C/D and D/D provide best long-term durability.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(CLICK)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Gill Sans"/>
                <a:cs typeface="Gill Sans"/>
              </a:rPr>
              <a:t>And you can find many more findings in our paper.</a:t>
            </a:r>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32</a:t>
            </a:fld>
            <a:endParaRPr lang="en-US" dirty="0"/>
          </a:p>
        </p:txBody>
      </p:sp>
    </p:spTree>
    <p:extLst>
      <p:ext uri="{BB962C8B-B14F-4D97-AF65-F5344CB8AC3E}">
        <p14:creationId xmlns:p14="http://schemas.microsoft.com/office/powerpoint/2010/main" val="2275799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compare </a:t>
            </a:r>
            <a:r>
              <a:rPr lang="en-US" dirty="0" err="1"/>
              <a:t>mlec</a:t>
            </a:r>
            <a:r>
              <a:rPr lang="en-US" dirty="0"/>
              <a:t> with other erasure coding schemes, such as SLEC and LRC.</a:t>
            </a:r>
          </a:p>
        </p:txBody>
      </p:sp>
      <p:sp>
        <p:nvSpPr>
          <p:cNvPr id="4" name="Slide Number Placeholder 3"/>
          <p:cNvSpPr>
            <a:spLocks noGrp="1"/>
          </p:cNvSpPr>
          <p:nvPr>
            <p:ph type="sldNum" sz="quarter" idx="5"/>
          </p:nvPr>
        </p:nvSpPr>
        <p:spPr/>
        <p:txBody>
          <a:bodyPr/>
          <a:lstStyle/>
          <a:p>
            <a:fld id="{C0885528-96B8-1144-A84C-245ACA11C1E0}" type="slidenum">
              <a:rPr lang="en-US" smtClean="0"/>
              <a:t>33</a:t>
            </a:fld>
            <a:endParaRPr lang="en-US" dirty="0"/>
          </a:p>
        </p:txBody>
      </p:sp>
    </p:spTree>
    <p:extLst>
      <p:ext uri="{BB962C8B-B14F-4D97-AF65-F5344CB8AC3E}">
        <p14:creationId xmlns:p14="http://schemas.microsoft.com/office/powerpoint/2010/main" val="42896350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compare MLEC with SLEC.</a:t>
            </a:r>
          </a:p>
          <a:p>
            <a:endParaRPr lang="en-US" dirty="0"/>
          </a:p>
          <a:p>
            <a:r>
              <a:rPr lang="en-US" dirty="0"/>
              <a:t>These two figures show the tradeoff between durability and encoding throughput for MLEC and SLEC.</a:t>
            </a:r>
          </a:p>
          <a:p>
            <a:endParaRPr lang="en-US" dirty="0"/>
          </a:p>
          <a:p>
            <a:r>
              <a:rPr lang="en-US" dirty="0"/>
              <a:t>The x-axis the durability, and the y-axis is the encoding throughput. The points represent different </a:t>
            </a:r>
            <a:r>
              <a:rPr lang="en-US" dirty="0" err="1"/>
              <a:t>codings</a:t>
            </a:r>
            <a:r>
              <a:rPr lang="en-US" dirty="0"/>
              <a:t> with same capacity overhead.</a:t>
            </a:r>
          </a:p>
          <a:p>
            <a:endParaRPr lang="en-US" dirty="0"/>
          </a:p>
          <a:p>
            <a:r>
              <a:rPr lang="en-US" dirty="0"/>
              <a:t>The left figure is for clustered parity, and the right figure is for </a:t>
            </a:r>
            <a:r>
              <a:rPr lang="en-US" dirty="0" err="1"/>
              <a:t>declustered</a:t>
            </a:r>
            <a:r>
              <a:rPr lang="en-US" dirty="0"/>
              <a:t> parity.</a:t>
            </a:r>
          </a:p>
          <a:p>
            <a:endParaRPr lang="en-US" dirty="0"/>
          </a:p>
          <a:p>
            <a:r>
              <a:rPr lang="en-US" dirty="0"/>
              <a:t>(CLICK)</a:t>
            </a:r>
          </a:p>
          <a:p>
            <a:r>
              <a:rPr lang="en-US" dirty="0"/>
              <a:t>From the figures we can find that, </a:t>
            </a:r>
            <a:r>
              <a:rPr lang="en-US" sz="1200" dirty="0">
                <a:latin typeface="Arial" panose="020B0604020202020204" pitchFamily="34" charset="0"/>
                <a:cs typeface="Arial" panose="020B0604020202020204" pitchFamily="34" charset="0"/>
              </a:rPr>
              <a:t>For both MLEC and SLEC, higher durability leads to lower encoding throughput.</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(CLICK)</a:t>
            </a:r>
          </a:p>
          <a:p>
            <a:r>
              <a:rPr lang="en-US" sz="1200" dirty="0">
                <a:latin typeface="Arial" panose="020B0604020202020204" pitchFamily="34" charset="0"/>
                <a:cs typeface="Arial" panose="020B0604020202020204" pitchFamily="34" charset="0"/>
              </a:rPr>
              <a:t>And we can also find that MLEC can provide high durability while maintaining higher encoding throughput compared to SLEC. </a:t>
            </a:r>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34</a:t>
            </a:fld>
            <a:endParaRPr lang="en-US" dirty="0"/>
          </a:p>
        </p:txBody>
      </p:sp>
    </p:spTree>
    <p:extLst>
      <p:ext uri="{BB962C8B-B14F-4D97-AF65-F5344CB8AC3E}">
        <p14:creationId xmlns:p14="http://schemas.microsoft.com/office/powerpoint/2010/main" val="2867245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compare MLEC with LRC.</a:t>
            </a:r>
          </a:p>
          <a:p>
            <a:endParaRPr lang="en-US" dirty="0"/>
          </a:p>
          <a:p>
            <a:r>
              <a:rPr lang="en-US" dirty="0"/>
              <a:t>LRC is a popular EC approach that is used by many companies.</a:t>
            </a:r>
          </a:p>
          <a:p>
            <a:r>
              <a:rPr lang="en-US" dirty="0"/>
              <a:t>Here is an example of (4,2,2) LRC.</a:t>
            </a:r>
          </a:p>
          <a:p>
            <a:r>
              <a:rPr lang="en-US" dirty="0"/>
              <a:t>It divides the data into two local groups, and then computes the local parity.</a:t>
            </a:r>
          </a:p>
          <a:p>
            <a:endParaRPr lang="en-US" dirty="0"/>
          </a:p>
          <a:p>
            <a:r>
              <a:rPr lang="en-US" dirty="0"/>
              <a:t>It also performs 4+2 to compute the global parities. </a:t>
            </a:r>
          </a:p>
          <a:p>
            <a:endParaRPr lang="en-US" dirty="0"/>
          </a:p>
          <a:p>
            <a:r>
              <a:rPr lang="en-US" dirty="0"/>
              <a:t>And then each chunk is put into a different rack.</a:t>
            </a:r>
          </a:p>
          <a:p>
            <a:endParaRPr lang="en-US" dirty="0"/>
          </a:p>
          <a:p>
            <a:r>
              <a:rPr lang="en-US"/>
              <a:t>(CLICK)</a:t>
            </a:r>
            <a:endParaRPr lang="en-US" dirty="0"/>
          </a:p>
          <a:p>
            <a:r>
              <a:rPr lang="en-US" dirty="0"/>
              <a:t>It might look similar to MLEC (2+1)/(2+1), but there are some major differences.</a:t>
            </a:r>
          </a:p>
          <a:p>
            <a:endParaRPr lang="en-US" dirty="0"/>
          </a:p>
          <a:p>
            <a:r>
              <a:rPr lang="en-US" dirty="0"/>
              <a:t>For example, in MLEC we do 2+1 to compute the network parities, but in LRC they do 4+2 to compute the global parities.</a:t>
            </a:r>
          </a:p>
          <a:p>
            <a:endParaRPr lang="en-US" dirty="0"/>
          </a:p>
          <a:p>
            <a:r>
              <a:rPr lang="en-US" dirty="0"/>
              <a:t>Also, in MLEC, a local stripe can have multiple parities. But in LRC, they always have exactly one parity in each local group.</a:t>
            </a:r>
          </a:p>
          <a:p>
            <a:endParaRPr lang="en-US" dirty="0"/>
          </a:p>
          <a:p>
            <a:r>
              <a:rPr lang="en-US" dirty="0"/>
              <a:t>Finally, MLEC puts one local stripe per rack, and LRC puts every chunk in a different rack.</a:t>
            </a:r>
          </a:p>
          <a:p>
            <a:endParaRPr lang="en-US" dirty="0"/>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35</a:t>
            </a:fld>
            <a:endParaRPr lang="en-US" dirty="0"/>
          </a:p>
        </p:txBody>
      </p:sp>
    </p:spTree>
    <p:extLst>
      <p:ext uri="{BB962C8B-B14F-4D97-AF65-F5344CB8AC3E}">
        <p14:creationId xmlns:p14="http://schemas.microsoft.com/office/powerpoint/2010/main" val="3358670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did some evaluation to compare MLEC with LRC. </a:t>
            </a:r>
          </a:p>
          <a:p>
            <a:endParaRPr lang="en-US" dirty="0"/>
          </a:p>
          <a:p>
            <a:r>
              <a:rPr lang="en-US" dirty="0"/>
              <a:t>We discuss the benefits of MLEC and LRC</a:t>
            </a:r>
            <a:r>
              <a:rPr lang="en-US"/>
              <a:t>, which depends </a:t>
            </a:r>
            <a:r>
              <a:rPr lang="en-US" dirty="0"/>
              <a:t>on the system environments.</a:t>
            </a:r>
          </a:p>
          <a:p>
            <a:endParaRPr lang="en-US" dirty="0"/>
          </a:p>
          <a:p>
            <a:r>
              <a:rPr lang="en-US" dirty="0"/>
              <a:t>(CLICK)</a:t>
            </a:r>
          </a:p>
          <a:p>
            <a:r>
              <a:rPr lang="en-US" dirty="0"/>
              <a:t>And we found that in some scenarios, MLEC can provide a better tradeoff than LRC.</a:t>
            </a:r>
          </a:p>
          <a:p>
            <a:endParaRPr lang="en-US" dirty="0"/>
          </a:p>
          <a:p>
            <a:r>
              <a:rPr lang="en-US" dirty="0"/>
              <a:t>For example, when the network bandwidth is very limited, or when the failure detection is not that fast, MLEC can be a better choice over LRC.</a:t>
            </a:r>
          </a:p>
        </p:txBody>
      </p:sp>
      <p:sp>
        <p:nvSpPr>
          <p:cNvPr id="4" name="Slide Number Placeholder 3"/>
          <p:cNvSpPr>
            <a:spLocks noGrp="1"/>
          </p:cNvSpPr>
          <p:nvPr>
            <p:ph type="sldNum" sz="quarter" idx="5"/>
          </p:nvPr>
        </p:nvSpPr>
        <p:spPr/>
        <p:txBody>
          <a:bodyPr/>
          <a:lstStyle/>
          <a:p>
            <a:fld id="{C0885528-96B8-1144-A84C-245ACA11C1E0}" type="slidenum">
              <a:rPr lang="en-US" smtClean="0"/>
              <a:t>36</a:t>
            </a:fld>
            <a:endParaRPr lang="en-US" dirty="0"/>
          </a:p>
        </p:txBody>
      </p:sp>
    </p:spTree>
    <p:extLst>
      <p:ext uri="{BB962C8B-B14F-4D97-AF65-F5344CB8AC3E}">
        <p14:creationId xmlns:p14="http://schemas.microsoft.com/office/powerpoint/2010/main" val="2052342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hope our paper can provide some guidelines for people to choose ideal EC configurations for their clusters.</a:t>
            </a:r>
          </a:p>
          <a:p>
            <a:r>
              <a:rPr lang="en-US" dirty="0"/>
              <a:t>Here is an example.</a:t>
            </a:r>
          </a:p>
          <a:p>
            <a:endParaRPr lang="en-US" dirty="0"/>
          </a:p>
          <a:p>
            <a:r>
              <a:rPr lang="en-US" dirty="0"/>
              <a:t>For example, if your system has a small scale, we suggest you use SLEC.</a:t>
            </a:r>
          </a:p>
          <a:p>
            <a:endParaRPr lang="en-US" dirty="0"/>
          </a:p>
          <a:p>
            <a:r>
              <a:rPr lang="en-US" dirty="0"/>
              <a:t>If your system has a large scale but doesn’t require very high durability, you can still use SLEC or LRC.</a:t>
            </a:r>
          </a:p>
          <a:p>
            <a:endParaRPr lang="en-US" dirty="0"/>
          </a:p>
          <a:p>
            <a:r>
              <a:rPr lang="en-US" dirty="0"/>
              <a:t>However, if your large system has a strong requirement for high durability, such as certain HPC systems, then we suggest you use MLEC.</a:t>
            </a:r>
          </a:p>
          <a:p>
            <a:endParaRPr lang="en-US" dirty="0"/>
          </a:p>
          <a:p>
            <a:r>
              <a:rPr lang="en-US" dirty="0"/>
              <a:t>If you detect frequent failure bursts in your systems, then you should use C/C for better burst tolerance.</a:t>
            </a:r>
          </a:p>
          <a:p>
            <a:r>
              <a:rPr lang="en-US" dirty="0"/>
              <a:t>However, if failure bursts are rare, then you should use C/D or D/D for better performance.</a:t>
            </a:r>
          </a:p>
          <a:p>
            <a:endParaRPr lang="en-US" dirty="0"/>
          </a:p>
          <a:p>
            <a:r>
              <a:rPr lang="en-US" dirty="0"/>
              <a:t>If you have a relatively small </a:t>
            </a:r>
            <a:r>
              <a:rPr lang="en-US" dirty="0" err="1"/>
              <a:t>devops</a:t>
            </a:r>
            <a:r>
              <a:rPr lang="en-US" dirty="0"/>
              <a:t> team, then you should use the RALL repair method as it’s easy to deploy.</a:t>
            </a:r>
          </a:p>
          <a:p>
            <a:r>
              <a:rPr lang="en-US" dirty="0"/>
              <a:t>However, if you have a large </a:t>
            </a:r>
            <a:r>
              <a:rPr lang="en-US" dirty="0" err="1"/>
              <a:t>devops</a:t>
            </a:r>
            <a:r>
              <a:rPr lang="en-US" dirty="0"/>
              <a:t> team, we suggest you follow our designs to implement RMIN for better performance and durability.</a:t>
            </a:r>
          </a:p>
        </p:txBody>
      </p:sp>
      <p:sp>
        <p:nvSpPr>
          <p:cNvPr id="4" name="Slide Number Placeholder 3"/>
          <p:cNvSpPr>
            <a:spLocks noGrp="1"/>
          </p:cNvSpPr>
          <p:nvPr>
            <p:ph type="sldNum" sz="quarter" idx="5"/>
          </p:nvPr>
        </p:nvSpPr>
        <p:spPr/>
        <p:txBody>
          <a:bodyPr/>
          <a:lstStyle/>
          <a:p>
            <a:fld id="{C0885528-96B8-1144-A84C-245ACA11C1E0}" type="slidenum">
              <a:rPr lang="en-US" smtClean="0"/>
              <a:t>37</a:t>
            </a:fld>
            <a:endParaRPr lang="en-US" dirty="0"/>
          </a:p>
        </p:txBody>
      </p:sp>
    </p:spTree>
    <p:extLst>
      <p:ext uri="{BB962C8B-B14F-4D97-AF65-F5344CB8AC3E}">
        <p14:creationId xmlns:p14="http://schemas.microsoft.com/office/powerpoint/2010/main" val="32505818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paper provides comprehensive design considerations and analysis of MLEC at scale. </a:t>
            </a:r>
          </a:p>
          <a:p>
            <a:endParaRPr lang="en-US" dirty="0"/>
          </a:p>
          <a:p>
            <a:r>
              <a:rPr lang="en-US" dirty="0"/>
              <a:t>We discuss different design choices of chunk placement and repair methods. We use different methodology to evaluate MLEC, and analyze its performance and durability for various designs. And finally, we also compared MLEC with other erasure coding methods.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We hope that our findings will provide guidance for large-scale storage architects to choose ideal configurations for their particular environments and requirements </a:t>
            </a:r>
            <a:endParaRPr lang="en-US" dirty="0"/>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38</a:t>
            </a:fld>
            <a:endParaRPr lang="en-US" dirty="0"/>
          </a:p>
        </p:txBody>
      </p:sp>
    </p:spTree>
    <p:extLst>
      <p:ext uri="{BB962C8B-B14F-4D97-AF65-F5344CB8AC3E}">
        <p14:creationId xmlns:p14="http://schemas.microsoft.com/office/powerpoint/2010/main" val="1722834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39</a:t>
            </a:fld>
            <a:endParaRPr lang="en-US" dirty="0"/>
          </a:p>
        </p:txBody>
      </p:sp>
    </p:spTree>
    <p:extLst>
      <p:ext uri="{BB962C8B-B14F-4D97-AF65-F5344CB8AC3E}">
        <p14:creationId xmlns:p14="http://schemas.microsoft.com/office/powerpoint/2010/main" val="4105105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you can always add more parities to get higher durability, it can lead to performance degrade such as lower encoding throughput.</a:t>
            </a:r>
          </a:p>
          <a:p>
            <a:endParaRPr lang="en-US" dirty="0"/>
          </a:p>
          <a:p>
            <a:r>
              <a:rPr lang="en-US" dirty="0"/>
              <a:t>For example, this heatmap shows the encoding throughput for different EC configurations.</a:t>
            </a:r>
          </a:p>
          <a:p>
            <a:r>
              <a:rPr lang="en-US" dirty="0"/>
              <a:t>The x-axis is the number of data chunks, and the y-axis is the number of parities. And the color shows the encoding throughput.</a:t>
            </a:r>
          </a:p>
          <a:p>
            <a:endParaRPr lang="en-US" dirty="0"/>
          </a:p>
          <a:p>
            <a:r>
              <a:rPr lang="en-US" dirty="0"/>
              <a:t>(CLICK)</a:t>
            </a:r>
          </a:p>
          <a:p>
            <a:r>
              <a:rPr lang="en-US" dirty="0"/>
              <a:t>From the heatmap you can see, when you have more parities, the encoding throughput will be lower because you'll need to do more computations to compute the parities.</a:t>
            </a:r>
          </a:p>
          <a:p>
            <a:endParaRPr lang="en-US" dirty="0"/>
          </a:p>
          <a:p>
            <a:r>
              <a:rPr lang="en-US" dirty="0"/>
              <a:t>(CLICK)</a:t>
            </a:r>
          </a:p>
          <a:p>
            <a:r>
              <a:rPr lang="en-US" dirty="0"/>
              <a:t>When you have a wider stripe, the encoding throughput will also be lower, because it will be harder to fit the entire stripe into the CPU cache.</a:t>
            </a:r>
          </a:p>
          <a:p>
            <a:endParaRPr lang="en-US" dirty="0"/>
          </a:p>
          <a:p>
            <a:r>
              <a:rPr lang="en-US" dirty="0"/>
              <a:t>Because of overheads like this, we always want to design better durability approaches with lower overheads.</a:t>
            </a:r>
          </a:p>
        </p:txBody>
      </p:sp>
      <p:sp>
        <p:nvSpPr>
          <p:cNvPr id="4" name="Slide Number Placeholder 3"/>
          <p:cNvSpPr>
            <a:spLocks noGrp="1"/>
          </p:cNvSpPr>
          <p:nvPr>
            <p:ph type="sldNum" sz="quarter" idx="5"/>
          </p:nvPr>
        </p:nvSpPr>
        <p:spPr/>
        <p:txBody>
          <a:bodyPr/>
          <a:lstStyle/>
          <a:p>
            <a:fld id="{C0885528-96B8-1144-A84C-245ACA11C1E0}" type="slidenum">
              <a:rPr lang="en-US" smtClean="0"/>
              <a:t>4</a:t>
            </a:fld>
            <a:endParaRPr lang="en-US" dirty="0"/>
          </a:p>
        </p:txBody>
      </p:sp>
    </p:spTree>
    <p:extLst>
      <p:ext uri="{BB962C8B-B14F-4D97-AF65-F5344CB8AC3E}">
        <p14:creationId xmlns:p14="http://schemas.microsoft.com/office/powerpoint/2010/main" val="1187715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When we consider erasure coding for large scale data centers, the nature of large scale adds more complexity.</a:t>
            </a:r>
          </a:p>
          <a:p>
            <a:endParaRPr lang="en-US" dirty="0"/>
          </a:p>
          <a:p>
            <a:r>
              <a:rPr lang="en-US" dirty="0"/>
              <a:t>A large scale data center is usually hierarchical with tens of thousands of disks. </a:t>
            </a:r>
          </a:p>
          <a:p>
            <a:r>
              <a:rPr lang="en-US" dirty="0"/>
              <a:t>It’s usually composed of a lot of racks. </a:t>
            </a:r>
          </a:p>
          <a:p>
            <a:r>
              <a:rPr lang="en-US" dirty="0"/>
              <a:t>In each rack you can have multiple enclosures. </a:t>
            </a:r>
          </a:p>
          <a:p>
            <a:r>
              <a:rPr lang="en-US" dirty="0"/>
              <a:t>And in each enclosure you can have multiple disks.</a:t>
            </a:r>
          </a:p>
          <a:p>
            <a:endParaRPr lang="en-US" dirty="0"/>
          </a:p>
          <a:p>
            <a:r>
              <a:rPr lang="en-US" dirty="0"/>
              <a:t>(CLICK)</a:t>
            </a:r>
          </a:p>
          <a:p>
            <a:r>
              <a:rPr lang="en-US" dirty="0"/>
              <a:t>So how do you deploy erasure coding in such a large-scale data center with such a hierarchical structure?</a:t>
            </a:r>
          </a:p>
          <a:p>
            <a:r>
              <a:rPr lang="en-US" dirty="0"/>
              <a:t>How do you evaluate EC with these tens of thousands of disk?</a:t>
            </a:r>
          </a:p>
          <a:p>
            <a:endParaRPr lang="en-US" dirty="0"/>
          </a:p>
          <a:p>
            <a:r>
              <a:rPr lang="en-US" dirty="0"/>
              <a:t>Our paper tries to answer this question.</a:t>
            </a:r>
          </a:p>
        </p:txBody>
      </p:sp>
      <p:sp>
        <p:nvSpPr>
          <p:cNvPr id="4" name="Slide Number Placeholder 3"/>
          <p:cNvSpPr>
            <a:spLocks noGrp="1"/>
          </p:cNvSpPr>
          <p:nvPr>
            <p:ph type="sldNum" sz="quarter" idx="5"/>
          </p:nvPr>
        </p:nvSpPr>
        <p:spPr/>
        <p:txBody>
          <a:bodyPr/>
          <a:lstStyle/>
          <a:p>
            <a:fld id="{C0885528-96B8-1144-A84C-245ACA11C1E0}" type="slidenum">
              <a:rPr lang="en-US" smtClean="0"/>
              <a:t>5</a:t>
            </a:fld>
            <a:endParaRPr lang="en-US" dirty="0"/>
          </a:p>
        </p:txBody>
      </p:sp>
    </p:spTree>
    <p:extLst>
      <p:ext uri="{BB962C8B-B14F-4D97-AF65-F5344CB8AC3E}">
        <p14:creationId xmlns:p14="http://schemas.microsoft.com/office/powerpoint/2010/main" val="598500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Nowadays people usually do EC at scale using single-level erasure coding in two different ways. </a:t>
            </a:r>
          </a:p>
          <a:p>
            <a:endParaRPr lang="en-US" dirty="0"/>
          </a:p>
          <a:p>
            <a:r>
              <a:rPr lang="en-US" dirty="0"/>
              <a:t>The first way is local erasure coding. Here when the data arrives, you directly transfer the data to the local rack, and inside that rack, you do the erasure coding and put the chunks into different disks in the same rack.</a:t>
            </a:r>
          </a:p>
          <a:p>
            <a:endParaRPr lang="en-US" dirty="0"/>
          </a:p>
          <a:p>
            <a:r>
              <a:rPr lang="en-US" dirty="0"/>
              <a:t>(click)</a:t>
            </a:r>
          </a:p>
          <a:p>
            <a:r>
              <a:rPr lang="en-US" dirty="0"/>
              <a:t>This method has some potential problem. Because sometimes if the rack fails, then you cannot recover the data.</a:t>
            </a:r>
          </a:p>
          <a:p>
            <a:endParaRPr lang="en-US" dirty="0"/>
          </a:p>
          <a:p>
            <a:r>
              <a:rPr lang="en-US" dirty="0"/>
              <a:t>(click)</a:t>
            </a:r>
          </a:p>
          <a:p>
            <a:r>
              <a:rPr lang="en-US" dirty="0"/>
              <a:t>The other method of doing erasure coding is to do it at the network-level. So basically when you receive the data, you first do erasure coding and get multiple chunks, and then distribute the chunks into different racks.</a:t>
            </a:r>
          </a:p>
          <a:p>
            <a:r>
              <a:rPr lang="en-US" dirty="0"/>
              <a:t>So now you can tolerate rack failures. </a:t>
            </a:r>
          </a:p>
          <a:p>
            <a:endParaRPr lang="en-US" dirty="0"/>
          </a:p>
          <a:p>
            <a:r>
              <a:rPr lang="en-US" dirty="0"/>
              <a:t>(click)</a:t>
            </a:r>
          </a:p>
          <a:p>
            <a:r>
              <a:rPr lang="en-US" dirty="0"/>
              <a:t>But the problem is that, whenever you have ANY disk failure, you will consume a lot of network traffic to repair it. But the cross-rack network bandwidth is usually constrained in the data centers, and you don’t want to interfere too much with cross-rack network traffic of user applications.</a:t>
            </a:r>
          </a:p>
          <a:p>
            <a:endParaRPr lang="en-US" dirty="0"/>
          </a:p>
          <a:p>
            <a:r>
              <a:rPr lang="en-US" dirty="0"/>
              <a:t>These are two typical ways of doing erasure at the single-level, and we call them SLEC, which is short for single-level erasure coding.</a:t>
            </a:r>
          </a:p>
        </p:txBody>
      </p:sp>
      <p:sp>
        <p:nvSpPr>
          <p:cNvPr id="4" name="Slide Number Placeholder 3"/>
          <p:cNvSpPr>
            <a:spLocks noGrp="1"/>
          </p:cNvSpPr>
          <p:nvPr>
            <p:ph type="sldNum" sz="quarter" idx="5"/>
          </p:nvPr>
        </p:nvSpPr>
        <p:spPr/>
        <p:txBody>
          <a:bodyPr/>
          <a:lstStyle/>
          <a:p>
            <a:fld id="{C0885528-96B8-1144-A84C-245ACA11C1E0}" type="slidenum">
              <a:rPr lang="en-US" smtClean="0"/>
              <a:t>6</a:t>
            </a:fld>
            <a:endParaRPr lang="en-US" dirty="0"/>
          </a:p>
        </p:txBody>
      </p:sp>
    </p:spTree>
    <p:extLst>
      <p:ext uri="{BB962C8B-B14F-4D97-AF65-F5344CB8AC3E}">
        <p14:creationId xmlns:p14="http://schemas.microsoft.com/office/powerpoint/2010/main" val="3713504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 limitations of the two single-level approaches, people start to use multi-level erasure coding, which we call MLEC.</a:t>
            </a:r>
          </a:p>
          <a:p>
            <a:endParaRPr lang="en-US" dirty="0"/>
          </a:p>
          <a:p>
            <a:r>
              <a:rPr lang="en-US" dirty="0"/>
              <a:t>(click)</a:t>
            </a:r>
          </a:p>
          <a:p>
            <a:r>
              <a:rPr lang="en-US" dirty="0"/>
              <a:t>In MLEC, we first divide the data into large chunks and perform erasure coding at the network level.</a:t>
            </a:r>
          </a:p>
          <a:p>
            <a:r>
              <a:rPr lang="en-US" dirty="0"/>
              <a:t>(click)</a:t>
            </a:r>
          </a:p>
          <a:p>
            <a:r>
              <a:rPr lang="en-US" dirty="0"/>
              <a:t>We then pass every large chunk to a different rack.</a:t>
            </a:r>
          </a:p>
          <a:p>
            <a:r>
              <a:rPr lang="en-US" dirty="0"/>
              <a:t>(click)</a:t>
            </a:r>
          </a:p>
          <a:p>
            <a:r>
              <a:rPr lang="en-US" dirty="0"/>
              <a:t>And then we further divide the large chunk into small chunks,</a:t>
            </a:r>
          </a:p>
          <a:p>
            <a:r>
              <a:rPr lang="en-US" dirty="0"/>
              <a:t>(CLICK)</a:t>
            </a:r>
          </a:p>
          <a:p>
            <a:r>
              <a:rPr lang="en-US" dirty="0"/>
              <a:t> perform local-level erasure coding, </a:t>
            </a:r>
          </a:p>
          <a:p>
            <a:r>
              <a:rPr lang="en-US" dirty="0"/>
              <a:t>(click)</a:t>
            </a:r>
          </a:p>
          <a:p>
            <a:r>
              <a:rPr lang="en-US" dirty="0"/>
              <a:t>and then put each chunk to a different disk.</a:t>
            </a:r>
          </a:p>
          <a:p>
            <a:endParaRPr lang="en-US" dirty="0"/>
          </a:p>
          <a:p>
            <a:r>
              <a:rPr lang="en-US" dirty="0"/>
              <a:t>(CLICK)</a:t>
            </a:r>
          </a:p>
          <a:p>
            <a:endParaRPr lang="en-US" dirty="0"/>
          </a:p>
          <a:p>
            <a:r>
              <a:rPr lang="en-US" dirty="0"/>
              <a:t>MLEC has several benefits, since it can repair most failures locally, and at the same time can tolerate rack failures.</a:t>
            </a:r>
          </a:p>
          <a:p>
            <a:r>
              <a:rPr lang="en-US" dirty="0"/>
              <a:t>It's also stackable and easy to deploy, and also can be configured with different design choices, as we will discuss later.</a:t>
            </a:r>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7</a:t>
            </a:fld>
            <a:endParaRPr lang="en-US" dirty="0"/>
          </a:p>
        </p:txBody>
      </p:sp>
    </p:spTree>
    <p:extLst>
      <p:ext uri="{BB962C8B-B14F-4D97-AF65-F5344CB8AC3E}">
        <p14:creationId xmlns:p14="http://schemas.microsoft.com/office/powerpoint/2010/main" val="1907058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of these potential benefits, MLEC has seen large deployments in practice. For example, it has been deployed in LANL’s HPC file system which is called </a:t>
            </a:r>
            <a:r>
              <a:rPr lang="en-US" dirty="0" err="1"/>
              <a:t>MarFS</a:t>
            </a:r>
            <a:r>
              <a:rPr lang="en-US" dirty="0"/>
              <a:t>, and it’s also adopted in some commercial storage solutions such as </a:t>
            </a:r>
            <a:r>
              <a:rPr lang="en-US" dirty="0" err="1"/>
              <a:t>scality</a:t>
            </a:r>
            <a:r>
              <a:rPr lang="en-US" dirty="0"/>
              <a:t> ARTESCA.</a:t>
            </a:r>
          </a:p>
          <a:p>
            <a:endParaRPr lang="en-US" dirty="0"/>
          </a:p>
          <a:p>
            <a:r>
              <a:rPr lang="en-US" dirty="0"/>
              <a:t>(click)</a:t>
            </a:r>
          </a:p>
          <a:p>
            <a:r>
              <a:rPr lang="en-US" dirty="0"/>
              <a:t>Despite MLEC’s large deployments, there are still many research questions remain unanswered.</a:t>
            </a:r>
          </a:p>
          <a:p>
            <a:r>
              <a:rPr lang="en-US" dirty="0"/>
              <a:t>(click)</a:t>
            </a:r>
          </a:p>
          <a:p>
            <a:r>
              <a:rPr lang="en-US" dirty="0"/>
              <a:t>What are the possible chunk placement schemes for MLEC at scale?</a:t>
            </a:r>
          </a:p>
          <a:p>
            <a:r>
              <a:rPr lang="en-US" dirty="0"/>
              <a:t>(click)</a:t>
            </a:r>
          </a:p>
          <a:p>
            <a:r>
              <a:rPr lang="en-US" dirty="0"/>
              <a:t>What are their pros/cons in terms of performance and durability?</a:t>
            </a:r>
          </a:p>
          <a:p>
            <a:r>
              <a:rPr lang="en-US" dirty="0"/>
              <a:t>(click)</a:t>
            </a:r>
          </a:p>
          <a:p>
            <a:r>
              <a:rPr lang="en-US" dirty="0"/>
              <a:t>And can we optimize repair methods to improve the performance and durability?</a:t>
            </a:r>
          </a:p>
          <a:p>
            <a:r>
              <a:rPr lang="en-US" dirty="0"/>
              <a:t>(click)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How to evaluate MLEC at scale with tens of thousands of disks?</a:t>
            </a:r>
          </a:p>
          <a:p>
            <a:endParaRPr lang="en-US" dirty="0"/>
          </a:p>
        </p:txBody>
      </p:sp>
      <p:sp>
        <p:nvSpPr>
          <p:cNvPr id="4" name="Slide Number Placeholder 3"/>
          <p:cNvSpPr>
            <a:spLocks noGrp="1"/>
          </p:cNvSpPr>
          <p:nvPr>
            <p:ph type="sldNum" sz="quarter" idx="5"/>
          </p:nvPr>
        </p:nvSpPr>
        <p:spPr/>
        <p:txBody>
          <a:bodyPr/>
          <a:lstStyle/>
          <a:p>
            <a:fld id="{C0885528-96B8-1144-A84C-245ACA11C1E0}" type="slidenum">
              <a:rPr lang="en-US" smtClean="0"/>
              <a:t>8</a:t>
            </a:fld>
            <a:endParaRPr lang="en-US" dirty="0"/>
          </a:p>
        </p:txBody>
      </p:sp>
    </p:spTree>
    <p:extLst>
      <p:ext uri="{BB962C8B-B14F-4D97-AF65-F5344CB8AC3E}">
        <p14:creationId xmlns:p14="http://schemas.microsoft.com/office/powerpoint/2010/main" val="38963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answer these questions, we performed comprehensive design considerations and analysis of MLEC at scale. </a:t>
            </a:r>
          </a:p>
          <a:p>
            <a:endParaRPr lang="en-US" dirty="0"/>
          </a:p>
          <a:p>
            <a:r>
              <a:rPr lang="en-US" dirty="0"/>
              <a:t>(click)</a:t>
            </a:r>
          </a:p>
          <a:p>
            <a:r>
              <a:rPr lang="en-US" dirty="0"/>
              <a:t>We discuss different design choices of MLEC in the space of chunk placement and repair methods. We use different approaches to evaluate these design choices. And we also compare MLEC with other erasure coding schemes.</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Todas</a:t>
            </a:r>
            <a:r>
              <a:rPr lang="en-US" dirty="0"/>
              <a:t> I’ll briefly walk through them in this talk.</a:t>
            </a:r>
          </a:p>
        </p:txBody>
      </p:sp>
      <p:sp>
        <p:nvSpPr>
          <p:cNvPr id="4" name="Slide Number Placeholder 3"/>
          <p:cNvSpPr>
            <a:spLocks noGrp="1"/>
          </p:cNvSpPr>
          <p:nvPr>
            <p:ph type="sldNum" sz="quarter" idx="5"/>
          </p:nvPr>
        </p:nvSpPr>
        <p:spPr/>
        <p:txBody>
          <a:bodyPr/>
          <a:lstStyle/>
          <a:p>
            <a:fld id="{C0885528-96B8-1144-A84C-245ACA11C1E0}" type="slidenum">
              <a:rPr lang="en-US" smtClean="0"/>
              <a:t>9</a:t>
            </a:fld>
            <a:endParaRPr lang="en-US" dirty="0"/>
          </a:p>
        </p:txBody>
      </p:sp>
    </p:spTree>
    <p:extLst>
      <p:ext uri="{BB962C8B-B14F-4D97-AF65-F5344CB8AC3E}">
        <p14:creationId xmlns:p14="http://schemas.microsoft.com/office/powerpoint/2010/main" val="280488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684614" y="35830"/>
            <a:ext cx="1636910" cy="199568"/>
          </a:xfrm>
          <a:prstGeom prst="rect">
            <a:avLst/>
          </a:prstGeom>
        </p:spPr>
        <p:txBody>
          <a:bodyPr/>
          <a:lstStyle>
            <a:lvl1pPr>
              <a:defRPr>
                <a:solidFill>
                  <a:srgbClr val="FFFFFF"/>
                </a:solidFill>
              </a:defRPr>
            </a:lvl1pPr>
          </a:lstStyle>
          <a:p>
            <a:endParaRPr lang="en-US" dirty="0"/>
          </a:p>
        </p:txBody>
      </p:sp>
      <p:sp>
        <p:nvSpPr>
          <p:cNvPr id="5" name="Footer Placeholder 4"/>
          <p:cNvSpPr>
            <a:spLocks noGrp="1"/>
          </p:cNvSpPr>
          <p:nvPr>
            <p:ph type="ftr" sz="quarter" idx="11"/>
          </p:nvPr>
        </p:nvSpPr>
        <p:spPr>
          <a:xfrm>
            <a:off x="1651378" y="35828"/>
            <a:ext cx="3259827" cy="199569"/>
          </a:xfrm>
          <a:prstGeom prst="rect">
            <a:avLst/>
          </a:prstGeom>
        </p:spPr>
        <p:txBody>
          <a:bodyPr/>
          <a:lstStyle>
            <a:lvl1pPr>
              <a:defRPr>
                <a:solidFill>
                  <a:srgbClr val="FFFFFF"/>
                </a:solidFill>
              </a:defRPr>
            </a:lvl1pPr>
          </a:lstStyle>
          <a:p>
            <a:r>
              <a:rPr lang="en-US"/>
              <a:t>MittOS @ SOSP’17</a:t>
            </a:r>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237106-F2ED-405E-BC33-CC3CF426205F}" type="slidenum">
              <a:rPr lang="en-US" smtClean="0"/>
              <a:pPr/>
              <a:t>‹#›</a:t>
            </a:fld>
            <a:endParaRPr lang="en-US" dirty="0"/>
          </a:p>
        </p:txBody>
      </p:sp>
      <p:sp>
        <p:nvSpPr>
          <p:cNvPr id="3" name="Subtitle 2"/>
          <p:cNvSpPr>
            <a:spLocks noGrp="1"/>
          </p:cNvSpPr>
          <p:nvPr>
            <p:ph type="subTitle" idx="1"/>
          </p:nvPr>
        </p:nvSpPr>
        <p:spPr>
          <a:xfrm>
            <a:off x="1219200" y="2914650"/>
            <a:ext cx="6400800" cy="1314450"/>
          </a:xfrm>
        </p:spPr>
        <p:txBody>
          <a:bodyPr>
            <a:normAutofit/>
          </a:bodyPr>
          <a:lstStyle>
            <a:lvl1pPr marL="0" indent="0" algn="ctr">
              <a:buNone/>
              <a:defRPr sz="3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Rectangle 6"/>
          <p:cNvSpPr/>
          <p:nvPr userDrawn="1"/>
        </p:nvSpPr>
        <p:spPr>
          <a:xfrm>
            <a:off x="0" y="-7440"/>
            <a:ext cx="9144000" cy="2542904"/>
          </a:xfrm>
          <a:prstGeom prst="rect">
            <a:avLst/>
          </a:prstGeom>
          <a:solidFill>
            <a:srgbClr val="600A18"/>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1270064"/>
            <a:ext cx="7772400" cy="1102519"/>
          </a:xfrm>
        </p:spPr>
        <p:txBody>
          <a:bodyPr/>
          <a:lstStyle>
            <a:lvl1pPr algn="ctr">
              <a:defRPr sz="4800">
                <a:ln w="12700" cmpd="sng">
                  <a:solidFill>
                    <a:schemeClr val="bg1"/>
                  </a:solidFill>
                  <a:prstDash val="solid"/>
                </a:ln>
                <a:solidFill>
                  <a:schemeClr val="tx1"/>
                </a:solidFill>
              </a:defRPr>
            </a:lvl1pPr>
          </a:lstStyle>
          <a:p>
            <a:r>
              <a:rPr lang="en-US"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Bullets + Photo">
    <p:spTree>
      <p:nvGrpSpPr>
        <p:cNvPr id="1" name=""/>
        <p:cNvGrpSpPr/>
        <p:nvPr/>
      </p:nvGrpSpPr>
      <p:grpSpPr>
        <a:xfrm>
          <a:off x="0" y="0"/>
          <a:ext cx="0" cy="0"/>
          <a:chOff x="0" y="0"/>
          <a:chExt cx="0" cy="0"/>
        </a:xfrm>
      </p:grpSpPr>
      <p:sp>
        <p:nvSpPr>
          <p:cNvPr id="12" name="Text Placeholder 7"/>
          <p:cNvSpPr>
            <a:spLocks noGrp="1"/>
          </p:cNvSpPr>
          <p:nvPr>
            <p:ph type="body" sz="quarter" idx="15" hasCustomPrompt="1"/>
          </p:nvPr>
        </p:nvSpPr>
        <p:spPr>
          <a:xfrm>
            <a:off x="432054" y="1069848"/>
            <a:ext cx="3671247" cy="308610"/>
          </a:xfrm>
          <a:prstGeom prst="rect">
            <a:avLst/>
          </a:prstGeom>
        </p:spPr>
        <p:txBody>
          <a:bodyPr lIns="0" tIns="0" rIns="0" bIns="0">
            <a:noAutofit/>
          </a:bodyPr>
          <a:lstStyle>
            <a:lvl1pPr algn="l">
              <a:lnSpc>
                <a:spcPct val="100000"/>
              </a:lnSpc>
              <a:spcBef>
                <a:spcPts val="0"/>
              </a:spcBef>
              <a:defRPr lang="en-US" sz="1650" b="1" dirty="0">
                <a:solidFill>
                  <a:schemeClr val="bg1"/>
                </a:solidFill>
              </a:defRPr>
            </a:lvl1pPr>
          </a:lstStyle>
          <a:p>
            <a:pPr lvl="0"/>
            <a:r>
              <a:rPr lang="en-US" dirty="0"/>
              <a:t>Click to Enter Subhead</a:t>
            </a:r>
          </a:p>
        </p:txBody>
      </p:sp>
      <p:sp>
        <p:nvSpPr>
          <p:cNvPr id="15" name="Title Placeholder 1"/>
          <p:cNvSpPr>
            <a:spLocks noGrp="1"/>
          </p:cNvSpPr>
          <p:nvPr>
            <p:ph type="title" hasCustomPrompt="1"/>
          </p:nvPr>
        </p:nvSpPr>
        <p:spPr>
          <a:xfrm>
            <a:off x="432054" y="452628"/>
            <a:ext cx="3671247" cy="519787"/>
          </a:xfrm>
          <a:prstGeom prst="rect">
            <a:avLst/>
          </a:prstGeom>
          <a:noFill/>
        </p:spPr>
        <p:txBody>
          <a:bodyPr lIns="0" tIns="0" rIns="0" bIns="0" anchor="b" anchorCtr="0">
            <a:noAutofit/>
          </a:bodyPr>
          <a:lstStyle>
            <a:lvl1pPr algn="l">
              <a:lnSpc>
                <a:spcPct val="90000"/>
              </a:lnSpc>
              <a:defRPr sz="2700" b="1">
                <a:solidFill>
                  <a:schemeClr val="bg2"/>
                </a:solidFill>
              </a:defRPr>
            </a:lvl1pPr>
          </a:lstStyle>
          <a:p>
            <a:pPr lvl="0"/>
            <a:r>
              <a:rPr lang="en-US"/>
              <a:t>Click to Add Title</a:t>
            </a:r>
          </a:p>
        </p:txBody>
      </p:sp>
      <p:sp>
        <p:nvSpPr>
          <p:cNvPr id="6" name="Text Placeholder 4">
            <a:extLst>
              <a:ext uri="{FF2B5EF4-FFF2-40B4-BE49-F238E27FC236}">
                <a16:creationId xmlns:a16="http://schemas.microsoft.com/office/drawing/2014/main" id="{80E43EEE-C4A7-7240-A6E1-4511D465819C}"/>
              </a:ext>
            </a:extLst>
          </p:cNvPr>
          <p:cNvSpPr>
            <a:spLocks noGrp="1"/>
          </p:cNvSpPr>
          <p:nvPr>
            <p:ph type="body" sz="quarter" idx="21" hasCustomPrompt="1"/>
          </p:nvPr>
        </p:nvSpPr>
        <p:spPr>
          <a:xfrm>
            <a:off x="432054" y="1426464"/>
            <a:ext cx="3669030" cy="3402711"/>
          </a:xfrm>
          <a:prstGeom prst="rect">
            <a:avLst/>
          </a:prstGeom>
        </p:spPr>
        <p:txBody>
          <a:bodyPr lIns="0" tIns="274320" rIns="0"/>
          <a:lstStyle>
            <a:lvl1pPr marL="205740" indent="-205740">
              <a:lnSpc>
                <a:spcPct val="110000"/>
              </a:lnSpc>
              <a:spcBef>
                <a:spcPts val="450"/>
              </a:spcBef>
              <a:buClr>
                <a:schemeClr val="bg1"/>
              </a:buClr>
              <a:buFont typeface="Arial" panose="020B0604020202020204" pitchFamily="34" charset="0"/>
              <a:buChar char="•"/>
              <a:defRPr sz="1200">
                <a:solidFill>
                  <a:schemeClr val="bg1"/>
                </a:solidFill>
              </a:defRPr>
            </a:lvl1pPr>
            <a:lvl2pPr marL="411480" indent="-205740" algn="l">
              <a:lnSpc>
                <a:spcPct val="110000"/>
              </a:lnSpc>
              <a:spcBef>
                <a:spcPts val="450"/>
              </a:spcBef>
              <a:buClr>
                <a:schemeClr val="bg1"/>
              </a:buClr>
              <a:buFont typeface="Arial" panose="020B0604020202020204" pitchFamily="34" charset="0"/>
              <a:buChar char="•"/>
              <a:defRPr sz="1200">
                <a:solidFill>
                  <a:schemeClr val="bg1"/>
                </a:solidFill>
                <a:latin typeface="+mn-lt"/>
              </a:defRPr>
            </a:lvl2pPr>
            <a:lvl3pPr marL="637794" indent="-205740" algn="l">
              <a:lnSpc>
                <a:spcPct val="110000"/>
              </a:lnSpc>
              <a:spcBef>
                <a:spcPts val="450"/>
              </a:spcBef>
              <a:buClr>
                <a:schemeClr val="bg1"/>
              </a:buClr>
              <a:buFont typeface="Arial" panose="020B0604020202020204" pitchFamily="34" charset="0"/>
              <a:buChar char="•"/>
              <a:defRPr sz="1200">
                <a:solidFill>
                  <a:schemeClr val="bg1"/>
                </a:solidFill>
                <a:latin typeface="+mn-lt"/>
              </a:defRPr>
            </a:lvl3pPr>
            <a:lvl4pPr marL="857250" indent="-205740" algn="l">
              <a:lnSpc>
                <a:spcPct val="110000"/>
              </a:lnSpc>
              <a:spcBef>
                <a:spcPts val="450"/>
              </a:spcBef>
              <a:buClr>
                <a:schemeClr val="bg1"/>
              </a:buClr>
              <a:buFont typeface="Arial" panose="020B0604020202020204" pitchFamily="34" charset="0"/>
              <a:buChar char="•"/>
              <a:defRPr sz="1200">
                <a:solidFill>
                  <a:schemeClr val="bg1"/>
                </a:solidFill>
                <a:latin typeface="+mn-lt"/>
              </a:defRPr>
            </a:lvl4pPr>
            <a:lvl5pPr algn="l">
              <a:defRPr>
                <a:latin typeface="+mn-lt"/>
              </a:defRPr>
            </a:lvl5pPr>
          </a:lstStyle>
          <a:p>
            <a:pPr lvl="0"/>
            <a:r>
              <a:rPr lang="en-US"/>
              <a:t>Click to add primary bullet </a:t>
            </a:r>
          </a:p>
          <a:p>
            <a:pPr lvl="1"/>
            <a:r>
              <a:rPr lang="en-US"/>
              <a:t>Click to add sub-bullet </a:t>
            </a:r>
          </a:p>
          <a:p>
            <a:pPr lvl="2"/>
            <a:r>
              <a:rPr lang="en-US"/>
              <a:t>Click to add sub-bullet </a:t>
            </a:r>
          </a:p>
          <a:p>
            <a:pPr lvl="3"/>
            <a:r>
              <a:rPr lang="en-US"/>
              <a:t>Click to add final sub-bullet </a:t>
            </a:r>
          </a:p>
        </p:txBody>
      </p:sp>
      <p:sp>
        <p:nvSpPr>
          <p:cNvPr id="5" name="Picture Placeholder 5">
            <a:extLst>
              <a:ext uri="{FF2B5EF4-FFF2-40B4-BE49-F238E27FC236}">
                <a16:creationId xmlns:a16="http://schemas.microsoft.com/office/drawing/2014/main" id="{E9B51484-8DF2-F04F-9C8F-9B61261E0691}"/>
              </a:ext>
            </a:extLst>
          </p:cNvPr>
          <p:cNvSpPr>
            <a:spLocks noGrp="1"/>
          </p:cNvSpPr>
          <p:nvPr>
            <p:ph type="pic" sz="quarter" idx="16"/>
          </p:nvPr>
        </p:nvSpPr>
        <p:spPr>
          <a:xfrm>
            <a:off x="4582716" y="-34290"/>
            <a:ext cx="4608576" cy="5212080"/>
          </a:xfrm>
          <a:prstGeom prst="rect">
            <a:avLst/>
          </a:prstGeom>
          <a:solidFill>
            <a:schemeClr val="tx1">
              <a:lumMod val="95000"/>
              <a:lumOff val="5000"/>
            </a:schemeClr>
          </a:solidFill>
        </p:spPr>
        <p:txBody>
          <a:bodyPr tIns="0"/>
          <a:lstStyle>
            <a:lvl1pPr algn="ctr">
              <a:defRPr/>
            </a:lvl1pPr>
          </a:lstStyle>
          <a:p>
            <a:endParaRPr lang="en-US" dirty="0"/>
          </a:p>
          <a:p>
            <a:endParaRPr lang="en-US" dirty="0"/>
          </a:p>
          <a:p>
            <a:r>
              <a:rPr lang="en-US" dirty="0"/>
              <a:t>Click to add picture</a:t>
            </a:r>
          </a:p>
        </p:txBody>
      </p:sp>
    </p:spTree>
    <p:extLst>
      <p:ext uri="{BB962C8B-B14F-4D97-AF65-F5344CB8AC3E}">
        <p14:creationId xmlns:p14="http://schemas.microsoft.com/office/powerpoint/2010/main" val="169434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1896">
          <p15:clr>
            <a:srgbClr val="FBAE40"/>
          </p15:clr>
        </p15:guide>
        <p15:guide id="3" orient="horz"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7815" y="205979"/>
            <a:ext cx="8621875" cy="857250"/>
          </a:xfrm>
        </p:spPr>
        <p:txBody>
          <a:bodyPr/>
          <a:lstStyle>
            <a:lvl1pPr>
              <a:defRPr>
                <a:ln w="12700" cmpd="sng">
                  <a:solidFill>
                    <a:schemeClr val="bg1"/>
                  </a:solidFill>
                  <a:prstDash val="solid"/>
                </a:ln>
              </a:defRPr>
            </a:lvl1pPr>
          </a:lstStyle>
          <a:p>
            <a:r>
              <a:rPr lang="en-US" dirty="0"/>
              <a:t>Click to edit Master title style</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8237106-F2ED-405E-BC33-CC3CF426205F}" type="slidenum">
              <a:rPr lang="en-US" smtClean="0"/>
              <a:pPr/>
              <a:t>‹#›</a:t>
            </a:fld>
            <a:endParaRPr lang="en-US" dirty="0"/>
          </a:p>
        </p:txBody>
      </p:sp>
      <p:sp>
        <p:nvSpPr>
          <p:cNvPr id="8" name="Content Placeholder 7"/>
          <p:cNvSpPr>
            <a:spLocks noGrp="1"/>
          </p:cNvSpPr>
          <p:nvPr>
            <p:ph sz="quarter" idx="13"/>
          </p:nvPr>
        </p:nvSpPr>
        <p:spPr>
          <a:xfrm>
            <a:off x="277815" y="1200150"/>
            <a:ext cx="8621875" cy="3837318"/>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11" y="3721894"/>
            <a:ext cx="7885113" cy="1021556"/>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11" y="2596756"/>
            <a:ext cx="7885113" cy="1125140"/>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B1523C92-45F4-4C30-810D-4886C1BA6969}" type="slidenum">
              <a:rPr lang="en-US" smtClean="0"/>
              <a:pPr/>
              <a:t>‹#›</a:t>
            </a:fld>
            <a:endParaRPr lang="en-US" dirty="0"/>
          </a:p>
        </p:txBody>
      </p:sp>
      <p:sp>
        <p:nvSpPr>
          <p:cNvPr id="5"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168678" y="1200155"/>
            <a:ext cx="4174733" cy="3792673"/>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4"/>
          </p:nvPr>
        </p:nvSpPr>
        <p:spPr>
          <a:xfrm>
            <a:off x="4800600" y="1200150"/>
            <a:ext cx="4168532" cy="3792672"/>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168678" y="205979"/>
            <a:ext cx="8800465" cy="857250"/>
          </a:xfrm>
        </p:spPr>
        <p:txBody>
          <a:bodyPr/>
          <a:lstStyle/>
          <a:p>
            <a:r>
              <a:rPr lang="en-US" dirty="0"/>
              <a:t>Click to edit Master title style</a:t>
            </a:r>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6"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1657350"/>
            <a:ext cx="3733800" cy="26289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5979"/>
            <a:ext cx="7924800" cy="85725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200151"/>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200151"/>
            <a:ext cx="3733800" cy="431006"/>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Slide Number Placeholder 8"/>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Footer Placeholder 4"/>
          <p:cNvSpPr>
            <a:spLocks noGrp="1"/>
          </p:cNvSpPr>
          <p:nvPr>
            <p:ph type="ftr" sz="quarter" idx="15"/>
          </p:nvPr>
        </p:nvSpPr>
        <p:spPr>
          <a:xfrm>
            <a:off x="2016496" y="69468"/>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7648" y="205979"/>
            <a:ext cx="8522660" cy="857250"/>
          </a:xfrm>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38237106-F2ED-405E-BC33-CC3CF426205F}" type="slidenum">
              <a:rPr lang="en-US" smtClean="0"/>
              <a:pPr/>
              <a:t>‹#›</a:t>
            </a:fld>
            <a:endParaRPr lang="en-US" dirty="0"/>
          </a:p>
        </p:txBody>
      </p:sp>
      <p:sp>
        <p:nvSpPr>
          <p:cNvPr id="4"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8237106-F2ED-405E-BC33-CC3CF426205F}" type="slidenum">
              <a:rPr lang="en-US" smtClean="0"/>
              <a:pPr/>
              <a:t>‹#›</a:t>
            </a:fld>
            <a:endParaRPr lang="en-US" dirty="0"/>
          </a:p>
        </p:txBody>
      </p:sp>
      <p:sp>
        <p:nvSpPr>
          <p:cNvPr id="3"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085850"/>
            <a:ext cx="46482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085850"/>
            <a:ext cx="2971800" cy="82296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1910919"/>
            <a:ext cx="2971800" cy="23753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6"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5143500"/>
          </a:xfrm>
          <a:prstGeom prst="rect">
            <a:avLst/>
          </a:prstGeom>
        </p:spPr>
      </p:pic>
      <p:sp>
        <p:nvSpPr>
          <p:cNvPr id="2" name="Title 1"/>
          <p:cNvSpPr>
            <a:spLocks noGrp="1"/>
          </p:cNvSpPr>
          <p:nvPr>
            <p:ph type="title"/>
          </p:nvPr>
        </p:nvSpPr>
        <p:spPr>
          <a:xfrm>
            <a:off x="609600" y="1085850"/>
            <a:ext cx="2971800" cy="82296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085850"/>
            <a:ext cx="3419856" cy="260604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609600" y="1910919"/>
            <a:ext cx="2971800" cy="1803832"/>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38237106-F2ED-405E-BC33-CC3CF426205F}" type="slidenum">
              <a:rPr lang="en-US" smtClean="0"/>
              <a:pPr/>
              <a:t>‹#›</a:t>
            </a:fld>
            <a:endParaRPr lang="en-US" dirty="0"/>
          </a:p>
        </p:txBody>
      </p:sp>
      <p:sp>
        <p:nvSpPr>
          <p:cNvPr id="8"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 ’23</a:t>
            </a:r>
            <a:endParaRPr lang="en-US" sz="16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p:cNvSpPr/>
          <p:nvPr userDrawn="1"/>
        </p:nvSpPr>
        <p:spPr>
          <a:xfrm>
            <a:off x="8" y="1"/>
            <a:ext cx="9143999" cy="330200"/>
          </a:xfrm>
          <a:prstGeom prst="rect">
            <a:avLst/>
          </a:prstGeom>
          <a:solidFill>
            <a:srgbClr val="7513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solidFill>
                <a:srgbClr val="FFFFFF"/>
              </a:solidFill>
              <a:latin typeface="Gill Sans"/>
              <a:cs typeface="Gill Sans"/>
            </a:endParaRPr>
          </a:p>
        </p:txBody>
      </p:sp>
      <p:sp>
        <p:nvSpPr>
          <p:cNvPr id="2" name="Title Placeholder 1"/>
          <p:cNvSpPr>
            <a:spLocks noGrp="1"/>
          </p:cNvSpPr>
          <p:nvPr>
            <p:ph type="title"/>
          </p:nvPr>
        </p:nvSpPr>
        <p:spPr>
          <a:xfrm>
            <a:off x="327413" y="394370"/>
            <a:ext cx="8562346" cy="668863"/>
          </a:xfrm>
          <a:prstGeom prst="rect">
            <a:avLst/>
          </a:prstGeom>
        </p:spPr>
        <p:txBody>
          <a:bodyPr vert="horz" lIns="91440" tIns="45720" rIns="91440" bIns="45720" rtlCol="0" anchor="b" anchorCtr="0">
            <a:noAutofit/>
          </a:bodyPr>
          <a:lstStyle/>
          <a:p>
            <a:r>
              <a:rPr lang="en-US" dirty="0"/>
              <a:t>Click to edit Master title style</a:t>
            </a:r>
          </a:p>
        </p:txBody>
      </p:sp>
      <p:sp>
        <p:nvSpPr>
          <p:cNvPr id="3" name="Text Placeholder 2"/>
          <p:cNvSpPr>
            <a:spLocks noGrp="1"/>
          </p:cNvSpPr>
          <p:nvPr>
            <p:ph type="body" idx="1"/>
          </p:nvPr>
        </p:nvSpPr>
        <p:spPr>
          <a:xfrm>
            <a:off x="327413" y="1200155"/>
            <a:ext cx="8562346" cy="3881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Test 2</a:t>
            </a:r>
          </a:p>
        </p:txBody>
      </p:sp>
      <p:sp>
        <p:nvSpPr>
          <p:cNvPr id="6" name="Slide Number Placeholder 5"/>
          <p:cNvSpPr>
            <a:spLocks noGrp="1"/>
          </p:cNvSpPr>
          <p:nvPr>
            <p:ph type="sldNum" sz="quarter" idx="4"/>
          </p:nvPr>
        </p:nvSpPr>
        <p:spPr>
          <a:xfrm>
            <a:off x="8321524" y="-7441"/>
            <a:ext cx="802632" cy="337642"/>
          </a:xfrm>
          <a:prstGeom prst="rect">
            <a:avLst/>
          </a:prstGeom>
        </p:spPr>
        <p:txBody>
          <a:bodyPr vert="horz" lIns="91440" tIns="45720" rIns="91440" bIns="45720" rtlCol="0" anchor="ctr"/>
          <a:lstStyle>
            <a:lvl1pPr algn="r">
              <a:defRPr sz="1600" b="1" baseline="0">
                <a:solidFill>
                  <a:schemeClr val="tx1"/>
                </a:solidFill>
                <a:latin typeface="Gill Sans"/>
                <a:cs typeface="Gill Sans"/>
              </a:defRPr>
            </a:lvl1pPr>
          </a:lstStyle>
          <a:p>
            <a:fld id="{38237106-F2ED-405E-BC33-CC3CF426205F}" type="slidenum">
              <a:rPr lang="en-US" smtClean="0"/>
              <a:pPr/>
              <a:t>‹#›</a:t>
            </a:fld>
            <a:endParaRPr lang="en-US" dirty="0"/>
          </a:p>
        </p:txBody>
      </p:sp>
      <p:pic>
        <p:nvPicPr>
          <p:cNvPr id="7" name="Picture 6" descr="uchicago-maroon.png"/>
          <p:cNvPicPr>
            <a:picLocks noChangeAspect="1"/>
          </p:cNvPicPr>
          <p:nvPr userDrawn="1"/>
        </p:nvPicPr>
        <p:blipFill>
          <a:blip r:embed="rId12">
            <a:extLst>
              <a:ext uri="{BEBA8EAE-BF5A-486C-A8C5-ECC9F3942E4B}">
                <a14:imgProps xmlns:a14="http://schemas.microsoft.com/office/drawing/2010/main">
                  <a14:imgLayer r:embed="rId1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9385" y="11630"/>
            <a:ext cx="1623745" cy="318570"/>
          </a:xfrm>
          <a:prstGeom prst="rect">
            <a:avLst/>
          </a:prstGeom>
        </p:spPr>
      </p:pic>
      <p:sp>
        <p:nvSpPr>
          <p:cNvPr id="9" name="Footer Placeholder 4"/>
          <p:cNvSpPr>
            <a:spLocks noGrp="1"/>
          </p:cNvSpPr>
          <p:nvPr>
            <p:ph type="ftr" sz="quarter" idx="3"/>
          </p:nvPr>
        </p:nvSpPr>
        <p:spPr>
          <a:xfrm>
            <a:off x="2016496" y="52533"/>
            <a:ext cx="3259827" cy="266092"/>
          </a:xfrm>
          <a:prstGeom prst="rect">
            <a:avLst/>
          </a:prstGeom>
        </p:spPr>
        <p:txBody>
          <a:bodyPr vert="horz" lIns="91440" tIns="45720" rIns="91440" bIns="45720" rtlCol="0" anchor="ctr"/>
          <a:lstStyle>
            <a:lvl1pPr algn="l">
              <a:defRPr sz="1000" b="0" cap="none" spc="60" baseline="0">
                <a:solidFill>
                  <a:schemeClr val="tx1">
                    <a:lumMod val="85000"/>
                  </a:schemeClr>
                </a:solidFill>
                <a:latin typeface="Gill Sans"/>
                <a:cs typeface="Gill Sans"/>
              </a:defRPr>
            </a:lvl1pPr>
          </a:lstStyle>
          <a:p>
            <a:r>
              <a:rPr lang="en-US" sz="900" dirty="0"/>
              <a:t>MLEC @ SC’23</a:t>
            </a:r>
            <a:endParaRPr lang="en-US" dirty="0"/>
          </a:p>
        </p:txBody>
      </p:sp>
    </p:spTree>
  </p:cSld>
  <p:clrMap bg1="dk1" tx1="lt1" bg2="dk2" tx2="lt2" accent1="accent1" accent2="accent2" accent3="accent3" accent4="accent4" accent5="accent5" accent6="accent6" hlink="hlink" folHlink="folHlink"/>
  <p:sldLayoutIdLst>
    <p:sldLayoutId id="2147484729" r:id="rId1"/>
    <p:sldLayoutId id="2147484730" r:id="rId2"/>
    <p:sldLayoutId id="2147484731" r:id="rId3"/>
    <p:sldLayoutId id="2147484732" r:id="rId4"/>
    <p:sldLayoutId id="2147484733" r:id="rId5"/>
    <p:sldLayoutId id="2147484734" r:id="rId6"/>
    <p:sldLayoutId id="2147484735" r:id="rId7"/>
    <p:sldLayoutId id="2147484736" r:id="rId8"/>
    <p:sldLayoutId id="2147484737" r:id="rId9"/>
    <p:sldLayoutId id="2147484742" r:id="rId10"/>
  </p:sldLayoutIdLst>
  <p:hf hdr="0" dt="0"/>
  <p:txStyles>
    <p:titleStyle>
      <a:lvl1pPr algn="l" defTabSz="914400" rtl="0" eaLnBrk="1" latinLnBrk="0" hangingPunct="1">
        <a:spcBef>
          <a:spcPct val="0"/>
        </a:spcBef>
        <a:buNone/>
        <a:defRPr sz="32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80474" y="2679700"/>
            <a:ext cx="8658575" cy="914438"/>
          </a:xfrm>
        </p:spPr>
        <p:txBody>
          <a:bodyPr>
            <a:noAutofit/>
          </a:bodyPr>
          <a:lstStyle/>
          <a:p>
            <a:pPr>
              <a:spcBef>
                <a:spcPts val="500"/>
              </a:spcBef>
            </a:pPr>
            <a:r>
              <a:rPr lang="en-US" sz="2000" b="1" u="sng" spc="-1" dirty="0">
                <a:solidFill>
                  <a:srgbClr val="000000"/>
                </a:solidFill>
                <a:latin typeface="Arial"/>
                <a:ea typeface="DejaVu Sans"/>
              </a:rPr>
              <a:t>Meng Wang</a:t>
            </a:r>
            <a:r>
              <a:rPr lang="en-US" sz="2000" spc="-1" dirty="0">
                <a:solidFill>
                  <a:srgbClr val="000000"/>
                </a:solidFill>
                <a:latin typeface="Arial"/>
                <a:ea typeface="DejaVu Sans"/>
              </a:rPr>
              <a:t>, </a:t>
            </a:r>
            <a:r>
              <a:rPr lang="en-US" sz="2000" spc="-1" dirty="0" err="1">
                <a:solidFill>
                  <a:srgbClr val="000000"/>
                </a:solidFill>
                <a:latin typeface="Arial"/>
                <a:ea typeface="DejaVu Sans"/>
              </a:rPr>
              <a:t>Jiajun</a:t>
            </a:r>
            <a:r>
              <a:rPr lang="en-US" sz="2000" spc="-1" dirty="0">
                <a:solidFill>
                  <a:srgbClr val="000000"/>
                </a:solidFill>
                <a:latin typeface="Arial"/>
                <a:ea typeface="DejaVu Sans"/>
              </a:rPr>
              <a:t> Mao, Rajdeep Rana,  John Bent</a:t>
            </a:r>
            <a:r>
              <a:rPr lang="en-US" sz="2000" spc="-1" baseline="30000" dirty="0">
                <a:solidFill>
                  <a:srgbClr val="000000"/>
                </a:solidFill>
                <a:latin typeface="Arial"/>
                <a:ea typeface="DejaVu Sans"/>
              </a:rPr>
              <a:t>1</a:t>
            </a:r>
            <a:r>
              <a:rPr lang="en-US" sz="2000" spc="-1" dirty="0">
                <a:solidFill>
                  <a:srgbClr val="000000"/>
                </a:solidFill>
                <a:latin typeface="Arial"/>
                <a:ea typeface="DejaVu Sans"/>
              </a:rPr>
              <a:t>, </a:t>
            </a:r>
            <a:r>
              <a:rPr lang="en-US" sz="2000" spc="-1" dirty="0" err="1">
                <a:solidFill>
                  <a:srgbClr val="000000"/>
                </a:solidFill>
                <a:latin typeface="Arial"/>
                <a:ea typeface="DejaVu Sans"/>
              </a:rPr>
              <a:t>Serkay</a:t>
            </a:r>
            <a:r>
              <a:rPr lang="en-US" sz="2000" spc="-1" dirty="0">
                <a:solidFill>
                  <a:srgbClr val="000000"/>
                </a:solidFill>
                <a:latin typeface="Arial"/>
                <a:ea typeface="DejaVu Sans"/>
              </a:rPr>
              <a:t> Olmez</a:t>
            </a:r>
            <a:r>
              <a:rPr lang="en-US" sz="2000" spc="-1" baseline="30000" dirty="0">
                <a:solidFill>
                  <a:srgbClr val="000000"/>
                </a:solidFill>
                <a:latin typeface="Arial"/>
                <a:ea typeface="DejaVu Sans"/>
              </a:rPr>
              <a:t>3</a:t>
            </a:r>
            <a:r>
              <a:rPr lang="en-US" sz="2000" spc="-1" dirty="0">
                <a:solidFill>
                  <a:srgbClr val="000000"/>
                </a:solidFill>
                <a:latin typeface="Arial"/>
                <a:ea typeface="DejaVu Sans"/>
              </a:rPr>
              <a:t>, </a:t>
            </a:r>
            <a:r>
              <a:rPr lang="en-US" sz="2000" spc="-1" dirty="0" err="1">
                <a:solidFill>
                  <a:srgbClr val="000000"/>
                </a:solidFill>
                <a:latin typeface="Arial"/>
                <a:ea typeface="DejaVu Sans"/>
              </a:rPr>
              <a:t>Anjus</a:t>
            </a:r>
            <a:r>
              <a:rPr lang="en-US" sz="2000" spc="-1" dirty="0">
                <a:solidFill>
                  <a:srgbClr val="000000"/>
                </a:solidFill>
                <a:latin typeface="Arial"/>
                <a:ea typeface="DejaVu Sans"/>
              </a:rPr>
              <a:t> George</a:t>
            </a:r>
            <a:r>
              <a:rPr lang="en-US" sz="2000" spc="-1" baseline="30000" dirty="0">
                <a:solidFill>
                  <a:srgbClr val="000000"/>
                </a:solidFill>
                <a:latin typeface="Arial"/>
                <a:ea typeface="DejaVu Sans"/>
              </a:rPr>
              <a:t>2</a:t>
            </a:r>
            <a:r>
              <a:rPr lang="en-US" sz="2000" spc="-1" dirty="0">
                <a:solidFill>
                  <a:srgbClr val="000000"/>
                </a:solidFill>
                <a:latin typeface="Arial"/>
                <a:ea typeface="DejaVu Sans"/>
              </a:rPr>
              <a:t>, Garrett Wilson Ransom</a:t>
            </a:r>
            <a:r>
              <a:rPr lang="en-US" sz="2000" spc="-1" baseline="30000" dirty="0">
                <a:solidFill>
                  <a:srgbClr val="000000"/>
                </a:solidFill>
                <a:latin typeface="Arial"/>
                <a:ea typeface="DejaVu Sans"/>
              </a:rPr>
              <a:t>1</a:t>
            </a:r>
            <a:r>
              <a:rPr lang="en-US" sz="2000" spc="-1" dirty="0">
                <a:solidFill>
                  <a:srgbClr val="000000"/>
                </a:solidFill>
                <a:latin typeface="Arial"/>
                <a:ea typeface="DejaVu Sans"/>
              </a:rPr>
              <a:t>, Jun Li</a:t>
            </a:r>
            <a:r>
              <a:rPr lang="en-US" sz="2000" spc="-1" baseline="30000" dirty="0">
                <a:solidFill>
                  <a:srgbClr val="000000"/>
                </a:solidFill>
                <a:latin typeface="Arial"/>
                <a:ea typeface="DejaVu Sans"/>
              </a:rPr>
              <a:t>4</a:t>
            </a:r>
            <a:r>
              <a:rPr lang="en-US" sz="2000" spc="-1" dirty="0">
                <a:solidFill>
                  <a:srgbClr val="000000"/>
                </a:solidFill>
                <a:latin typeface="Arial"/>
                <a:ea typeface="DejaVu Sans"/>
              </a:rPr>
              <a:t>, and </a:t>
            </a:r>
            <a:r>
              <a:rPr lang="en-US" sz="2000" spc="-1" dirty="0" err="1">
                <a:solidFill>
                  <a:srgbClr val="000000"/>
                </a:solidFill>
                <a:latin typeface="Arial"/>
                <a:ea typeface="DejaVu Sans"/>
              </a:rPr>
              <a:t>Haryadi</a:t>
            </a:r>
            <a:r>
              <a:rPr lang="en-US" sz="2000" spc="-1" dirty="0">
                <a:solidFill>
                  <a:srgbClr val="000000"/>
                </a:solidFill>
                <a:latin typeface="Arial"/>
                <a:ea typeface="DejaVu Sans"/>
              </a:rPr>
              <a:t> S. </a:t>
            </a:r>
            <a:r>
              <a:rPr lang="en-US" sz="2000" spc="-1" dirty="0" err="1">
                <a:solidFill>
                  <a:srgbClr val="000000"/>
                </a:solidFill>
                <a:latin typeface="Arial"/>
                <a:ea typeface="DejaVu Sans"/>
              </a:rPr>
              <a:t>Gunawi</a:t>
            </a:r>
            <a:endParaRPr lang="en-US" sz="2000" spc="-1" dirty="0">
              <a:latin typeface="Arial"/>
            </a:endParaRPr>
          </a:p>
          <a:p>
            <a:pPr>
              <a:spcBef>
                <a:spcPts val="500"/>
              </a:spcBef>
            </a:pPr>
            <a:endParaRPr lang="en-US" sz="2000" dirty="0"/>
          </a:p>
        </p:txBody>
      </p:sp>
      <p:sp>
        <p:nvSpPr>
          <p:cNvPr id="6" name="Title 2"/>
          <p:cNvSpPr>
            <a:spLocks noGrp="1"/>
          </p:cNvSpPr>
          <p:nvPr>
            <p:ph type="ctrTitle"/>
          </p:nvPr>
        </p:nvSpPr>
        <p:spPr>
          <a:xfrm>
            <a:off x="618887" y="522514"/>
            <a:ext cx="7906225" cy="1726502"/>
          </a:xfrm>
          <a:ln>
            <a:noFill/>
          </a:ln>
        </p:spPr>
        <p:txBody>
          <a:bodyPr/>
          <a:lstStyle/>
          <a:p>
            <a:r>
              <a:rPr lang="en-US" sz="3200" dirty="0"/>
              <a:t>Design Considerations and Analysis of Multi-Level Erasure Coding in Large-Scale Data Centers</a:t>
            </a:r>
          </a:p>
        </p:txBody>
      </p:sp>
      <p:pic>
        <p:nvPicPr>
          <p:cNvPr id="4" name="Picture 4" descr="High Performance Computing">
            <a:extLst>
              <a:ext uri="{FF2B5EF4-FFF2-40B4-BE49-F238E27FC236}">
                <a16:creationId xmlns:a16="http://schemas.microsoft.com/office/drawing/2014/main" id="{19F2D9E8-3E63-B496-BABA-B72320028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047" y="3582723"/>
            <a:ext cx="2757427" cy="541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Oak Ridge National Laboratory | Drupal.org">
            <a:extLst>
              <a:ext uri="{FF2B5EF4-FFF2-40B4-BE49-F238E27FC236}">
                <a16:creationId xmlns:a16="http://schemas.microsoft.com/office/drawing/2014/main" id="{191DC90F-2C20-F67C-7249-AE46862D58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459" r="12697" b="29060"/>
          <a:stretch/>
        </p:blipFill>
        <p:spPr bwMode="auto">
          <a:xfrm>
            <a:off x="6314201" y="3570969"/>
            <a:ext cx="2524849" cy="6501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2" descr="Campus Representatives – The City University of New York">
            <a:extLst>
              <a:ext uri="{FF2B5EF4-FFF2-40B4-BE49-F238E27FC236}">
                <a16:creationId xmlns:a16="http://schemas.microsoft.com/office/drawing/2014/main" id="{2E6CAC7A-9151-31EF-756B-8959F35E10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305" b="16791"/>
          <a:stretch/>
        </p:blipFill>
        <p:spPr bwMode="auto">
          <a:xfrm>
            <a:off x="5534663" y="4430313"/>
            <a:ext cx="924211" cy="38134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Seagate Technology Reports Fiscal First Quarter 2023 Financial Results |  Business Wire">
            <a:extLst>
              <a:ext uri="{FF2B5EF4-FFF2-40B4-BE49-F238E27FC236}">
                <a16:creationId xmlns:a16="http://schemas.microsoft.com/office/drawing/2014/main" id="{1D568F16-EE7B-D543-B31F-2E31800529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550" b="17190"/>
          <a:stretch/>
        </p:blipFill>
        <p:spPr bwMode="auto">
          <a:xfrm>
            <a:off x="2368084" y="4471389"/>
            <a:ext cx="1339547" cy="4102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The University of Chicago Logo PNG vector in SVG, PDF, AI, CDR format">
            <a:extLst>
              <a:ext uri="{FF2B5EF4-FFF2-40B4-BE49-F238E27FC236}">
                <a16:creationId xmlns:a16="http://schemas.microsoft.com/office/drawing/2014/main" id="{937B5530-E714-72AA-6BBE-86031ED13A3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6555" b="36318"/>
          <a:stretch/>
        </p:blipFill>
        <p:spPr bwMode="auto">
          <a:xfrm>
            <a:off x="86237" y="3536750"/>
            <a:ext cx="2885564" cy="5875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52824F-0428-D320-7EA7-9F1351424680}"/>
              </a:ext>
            </a:extLst>
          </p:cNvPr>
          <p:cNvSpPr txBox="1"/>
          <p:nvPr/>
        </p:nvSpPr>
        <p:spPr>
          <a:xfrm>
            <a:off x="5681865" y="3459091"/>
            <a:ext cx="324853"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1</a:t>
            </a:r>
          </a:p>
        </p:txBody>
      </p:sp>
      <p:sp>
        <p:nvSpPr>
          <p:cNvPr id="7" name="TextBox 6">
            <a:extLst>
              <a:ext uri="{FF2B5EF4-FFF2-40B4-BE49-F238E27FC236}">
                <a16:creationId xmlns:a16="http://schemas.microsoft.com/office/drawing/2014/main" id="{342E45D5-B8BF-3083-F9CA-54A42C7DFC51}"/>
              </a:ext>
            </a:extLst>
          </p:cNvPr>
          <p:cNvSpPr txBox="1"/>
          <p:nvPr/>
        </p:nvSpPr>
        <p:spPr>
          <a:xfrm>
            <a:off x="8598538" y="3445983"/>
            <a:ext cx="324853"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2</a:t>
            </a:r>
          </a:p>
        </p:txBody>
      </p:sp>
      <p:sp>
        <p:nvSpPr>
          <p:cNvPr id="11" name="TextBox 10">
            <a:extLst>
              <a:ext uri="{FF2B5EF4-FFF2-40B4-BE49-F238E27FC236}">
                <a16:creationId xmlns:a16="http://schemas.microsoft.com/office/drawing/2014/main" id="{2425277F-2683-DB82-2BDA-A347B58323CC}"/>
              </a:ext>
            </a:extLst>
          </p:cNvPr>
          <p:cNvSpPr txBox="1"/>
          <p:nvPr/>
        </p:nvSpPr>
        <p:spPr>
          <a:xfrm>
            <a:off x="3545205" y="4317501"/>
            <a:ext cx="324853"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3</a:t>
            </a:r>
          </a:p>
        </p:txBody>
      </p:sp>
      <p:sp>
        <p:nvSpPr>
          <p:cNvPr id="12" name="TextBox 11">
            <a:extLst>
              <a:ext uri="{FF2B5EF4-FFF2-40B4-BE49-F238E27FC236}">
                <a16:creationId xmlns:a16="http://schemas.microsoft.com/office/drawing/2014/main" id="{C38596AA-D1E0-053D-9EB0-BF9C120B4E18}"/>
              </a:ext>
            </a:extLst>
          </p:cNvPr>
          <p:cNvSpPr txBox="1"/>
          <p:nvPr/>
        </p:nvSpPr>
        <p:spPr>
          <a:xfrm>
            <a:off x="6296447" y="4322081"/>
            <a:ext cx="324853"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153232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DE0C29-D7D0-56AF-7072-EBD658ADCADD}"/>
              </a:ext>
            </a:extLst>
          </p:cNvPr>
          <p:cNvSpPr>
            <a:spLocks noGrp="1"/>
          </p:cNvSpPr>
          <p:nvPr>
            <p:ph type="sldNum" sz="quarter" idx="12"/>
          </p:nvPr>
        </p:nvSpPr>
        <p:spPr/>
        <p:txBody>
          <a:bodyPr/>
          <a:lstStyle/>
          <a:p>
            <a:fld id="{38237106-F2ED-405E-BC33-CC3CF426205F}" type="slidenum">
              <a:rPr lang="en-US" smtClean="0"/>
              <a:pPr/>
              <a:t>10</a:t>
            </a:fld>
            <a:endParaRPr lang="en-US" dirty="0"/>
          </a:p>
        </p:txBody>
      </p:sp>
      <p:sp>
        <p:nvSpPr>
          <p:cNvPr id="5" name="Footer Placeholder 4">
            <a:extLst>
              <a:ext uri="{FF2B5EF4-FFF2-40B4-BE49-F238E27FC236}">
                <a16:creationId xmlns:a16="http://schemas.microsoft.com/office/drawing/2014/main" id="{7A9EF201-3E1E-F230-99A0-E791DD035893}"/>
              </a:ext>
            </a:extLst>
          </p:cNvPr>
          <p:cNvSpPr>
            <a:spLocks noGrp="1"/>
          </p:cNvSpPr>
          <p:nvPr>
            <p:ph type="ftr" sz="quarter" idx="3"/>
          </p:nvPr>
        </p:nvSpPr>
        <p:spPr/>
        <p:txBody>
          <a:bodyPr/>
          <a:lstStyle/>
          <a:p>
            <a:r>
              <a:rPr lang="en-US" sz="900" dirty="0"/>
              <a:t>MLEC @ SC ’23</a:t>
            </a:r>
            <a:endParaRPr lang="en-US" sz="1600" dirty="0"/>
          </a:p>
        </p:txBody>
      </p:sp>
      <p:sp>
        <p:nvSpPr>
          <p:cNvPr id="6" name="Content Placeholder 3">
            <a:extLst>
              <a:ext uri="{FF2B5EF4-FFF2-40B4-BE49-F238E27FC236}">
                <a16:creationId xmlns:a16="http://schemas.microsoft.com/office/drawing/2014/main" id="{D9D0A3FF-139D-C0C5-A482-313A767C80E0}"/>
              </a:ext>
            </a:extLst>
          </p:cNvPr>
          <p:cNvSpPr>
            <a:spLocks noGrp="1"/>
          </p:cNvSpPr>
          <p:nvPr>
            <p:ph sz="quarter" idx="13"/>
          </p:nvPr>
        </p:nvSpPr>
        <p:spPr>
          <a:xfrm>
            <a:off x="1338797" y="788050"/>
            <a:ext cx="6466406" cy="4019847"/>
          </a:xfrm>
        </p:spPr>
        <p:txBody>
          <a:bodyPr>
            <a:normAutofit fontScale="92500" lnSpcReduction="20000"/>
          </a:bodyPr>
          <a:lstStyle/>
          <a:p>
            <a:r>
              <a:rPr lang="en-US" dirty="0">
                <a:solidFill>
                  <a:schemeClr val="tx1">
                    <a:lumMod val="65000"/>
                  </a:schemeClr>
                </a:solidFill>
              </a:rPr>
              <a:t>Introduction</a:t>
            </a:r>
          </a:p>
          <a:p>
            <a:r>
              <a:rPr lang="en-US" dirty="0">
                <a:solidFill>
                  <a:schemeClr val="tx1">
                    <a:lumMod val="65000"/>
                  </a:schemeClr>
                </a:solidFill>
              </a:rPr>
              <a:t>MLEC Overview</a:t>
            </a:r>
          </a:p>
          <a:p>
            <a:r>
              <a:rPr lang="en-US" dirty="0"/>
              <a:t>MLEC Design</a:t>
            </a:r>
          </a:p>
          <a:p>
            <a:pPr lvl="1"/>
            <a:r>
              <a:rPr lang="en-US" dirty="0"/>
              <a:t>Case Study: A Simple Setup</a:t>
            </a:r>
          </a:p>
          <a:p>
            <a:pPr lvl="1"/>
            <a:r>
              <a:rPr lang="en-US" dirty="0"/>
              <a:t>Design Space: Chunk Placement</a:t>
            </a:r>
          </a:p>
          <a:p>
            <a:pPr lvl="1"/>
            <a:r>
              <a:rPr lang="en-US" dirty="0"/>
              <a:t>Design Space: Repair Method</a:t>
            </a:r>
          </a:p>
          <a:p>
            <a:r>
              <a:rPr lang="en-US" dirty="0">
                <a:solidFill>
                  <a:schemeClr val="tx1">
                    <a:lumMod val="75000"/>
                  </a:schemeClr>
                </a:solidFill>
              </a:rPr>
              <a:t>Evaluation</a:t>
            </a:r>
          </a:p>
          <a:p>
            <a:pPr lvl="1"/>
            <a:r>
              <a:rPr lang="en-US" dirty="0">
                <a:solidFill>
                  <a:schemeClr val="tx1">
                    <a:lumMod val="75000"/>
                  </a:schemeClr>
                </a:solidFill>
              </a:rPr>
              <a:t>Methodology</a:t>
            </a:r>
          </a:p>
          <a:p>
            <a:pPr lvl="1"/>
            <a:r>
              <a:rPr lang="en-US" dirty="0">
                <a:solidFill>
                  <a:schemeClr val="tx1">
                    <a:lumMod val="75000"/>
                  </a:schemeClr>
                </a:solidFill>
              </a:rPr>
              <a:t>Results</a:t>
            </a:r>
          </a:p>
          <a:p>
            <a:r>
              <a:rPr lang="en-US" dirty="0">
                <a:solidFill>
                  <a:schemeClr val="tx1">
                    <a:lumMod val="75000"/>
                  </a:schemeClr>
                </a:solidFill>
              </a:rPr>
              <a:t>MLEC vs. Other EC Schemes</a:t>
            </a:r>
          </a:p>
          <a:p>
            <a:pPr lvl="1"/>
            <a:r>
              <a:rPr lang="en-US" dirty="0">
                <a:solidFill>
                  <a:schemeClr val="tx1">
                    <a:lumMod val="75000"/>
                  </a:schemeClr>
                </a:solidFill>
              </a:rPr>
              <a:t>vs. SLEC</a:t>
            </a:r>
          </a:p>
          <a:p>
            <a:pPr lvl="1"/>
            <a:r>
              <a:rPr lang="en-US" dirty="0">
                <a:solidFill>
                  <a:schemeClr val="tx1">
                    <a:lumMod val="75000"/>
                  </a:schemeClr>
                </a:solidFill>
              </a:rPr>
              <a:t>vs. LRC</a:t>
            </a:r>
          </a:p>
          <a:p>
            <a:pPr lvl="2"/>
            <a:endParaRPr lang="en-US" dirty="0"/>
          </a:p>
          <a:p>
            <a:pPr lvl="1"/>
            <a:endParaRPr lang="en-US" dirty="0"/>
          </a:p>
        </p:txBody>
      </p:sp>
    </p:spTree>
    <p:extLst>
      <p:ext uri="{BB962C8B-B14F-4D97-AF65-F5344CB8AC3E}">
        <p14:creationId xmlns:p14="http://schemas.microsoft.com/office/powerpoint/2010/main" val="239846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7075-E611-C76E-C7E6-D30A848EF0DE}"/>
              </a:ext>
            </a:extLst>
          </p:cNvPr>
          <p:cNvSpPr>
            <a:spLocks noGrp="1"/>
          </p:cNvSpPr>
          <p:nvPr>
            <p:ph type="title"/>
          </p:nvPr>
        </p:nvSpPr>
        <p:spPr/>
        <p:txBody>
          <a:bodyPr/>
          <a:lstStyle/>
          <a:p>
            <a:r>
              <a:rPr lang="en-US" dirty="0"/>
              <a:t>MLEC Case Study: A Simple Design</a:t>
            </a:r>
          </a:p>
        </p:txBody>
      </p:sp>
      <p:sp>
        <p:nvSpPr>
          <p:cNvPr id="3" name="Slide Number Placeholder 2">
            <a:extLst>
              <a:ext uri="{FF2B5EF4-FFF2-40B4-BE49-F238E27FC236}">
                <a16:creationId xmlns:a16="http://schemas.microsoft.com/office/drawing/2014/main" id="{6247E271-3F65-6979-A278-BE6C7A3074C6}"/>
              </a:ext>
            </a:extLst>
          </p:cNvPr>
          <p:cNvSpPr>
            <a:spLocks noGrp="1"/>
          </p:cNvSpPr>
          <p:nvPr>
            <p:ph type="sldNum" sz="quarter" idx="12"/>
          </p:nvPr>
        </p:nvSpPr>
        <p:spPr/>
        <p:txBody>
          <a:bodyPr/>
          <a:lstStyle/>
          <a:p>
            <a:fld id="{38237106-F2ED-405E-BC33-CC3CF426205F}" type="slidenum">
              <a:rPr lang="en-US" smtClean="0"/>
              <a:pPr/>
              <a:t>11</a:t>
            </a:fld>
            <a:endParaRPr lang="en-US" dirty="0"/>
          </a:p>
        </p:txBody>
      </p:sp>
      <p:sp>
        <p:nvSpPr>
          <p:cNvPr id="4" name="Content Placeholder 3">
            <a:extLst>
              <a:ext uri="{FF2B5EF4-FFF2-40B4-BE49-F238E27FC236}">
                <a16:creationId xmlns:a16="http://schemas.microsoft.com/office/drawing/2014/main" id="{9EC149C4-644E-FE0C-BE79-07B5004F85E5}"/>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a:t>C</a:t>
            </a:r>
            <a:r>
              <a:rPr lang="en-US" dirty="0"/>
              <a:t>lustered Parity</a:t>
            </a:r>
          </a:p>
        </p:txBody>
      </p:sp>
      <p:sp>
        <p:nvSpPr>
          <p:cNvPr id="5" name="Footer Placeholder 4">
            <a:extLst>
              <a:ext uri="{FF2B5EF4-FFF2-40B4-BE49-F238E27FC236}">
                <a16:creationId xmlns:a16="http://schemas.microsoft.com/office/drawing/2014/main" id="{CE2B05FE-456B-43F4-89D5-7391A103BB89}"/>
              </a:ext>
            </a:extLst>
          </p:cNvPr>
          <p:cNvSpPr>
            <a:spLocks noGrp="1"/>
          </p:cNvSpPr>
          <p:nvPr>
            <p:ph type="ftr" sz="quarter" idx="3"/>
          </p:nvPr>
        </p:nvSpPr>
        <p:spPr/>
        <p:txBody>
          <a:bodyPr/>
          <a:lstStyle/>
          <a:p>
            <a:r>
              <a:rPr lang="en-US" sz="900"/>
              <a:t>MLEC @ SC ’23</a:t>
            </a:r>
            <a:endParaRPr lang="en-US" sz="1600" dirty="0"/>
          </a:p>
        </p:txBody>
      </p:sp>
      <p:sp>
        <p:nvSpPr>
          <p:cNvPr id="8" name="Rectangle 7">
            <a:extLst>
              <a:ext uri="{FF2B5EF4-FFF2-40B4-BE49-F238E27FC236}">
                <a16:creationId xmlns:a16="http://schemas.microsoft.com/office/drawing/2014/main" id="{A05FFD22-7BE1-F017-07DE-09933A12AE96}"/>
              </a:ext>
            </a:extLst>
          </p:cNvPr>
          <p:cNvSpPr/>
          <p:nvPr/>
        </p:nvSpPr>
        <p:spPr>
          <a:xfrm>
            <a:off x="1730477" y="2952751"/>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360014AC-8030-7274-4FBE-DFCA90C38EB2}"/>
              </a:ext>
            </a:extLst>
          </p:cNvPr>
          <p:cNvSpPr/>
          <p:nvPr/>
        </p:nvSpPr>
        <p:spPr>
          <a:xfrm>
            <a:off x="2085469" y="306096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C0FBDBAD-283A-7514-C156-9725C4E24D93}"/>
              </a:ext>
            </a:extLst>
          </p:cNvPr>
          <p:cNvSpPr/>
          <p:nvPr/>
        </p:nvSpPr>
        <p:spPr>
          <a:xfrm>
            <a:off x="2317287" y="305984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E536CEAC-49D7-511E-5777-B17001BA19A1}"/>
              </a:ext>
            </a:extLst>
          </p:cNvPr>
          <p:cNvSpPr/>
          <p:nvPr/>
        </p:nvSpPr>
        <p:spPr>
          <a:xfrm>
            <a:off x="2549105" y="305984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1" name="Rectangle 70">
            <a:extLst>
              <a:ext uri="{FF2B5EF4-FFF2-40B4-BE49-F238E27FC236}">
                <a16:creationId xmlns:a16="http://schemas.microsoft.com/office/drawing/2014/main" id="{219B7FE5-9B0D-71EB-3DA6-96069CA3AA67}"/>
              </a:ext>
            </a:extLst>
          </p:cNvPr>
          <p:cNvSpPr/>
          <p:nvPr/>
        </p:nvSpPr>
        <p:spPr>
          <a:xfrm>
            <a:off x="2085469" y="335094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2" name="Rectangle 71">
            <a:extLst>
              <a:ext uri="{FF2B5EF4-FFF2-40B4-BE49-F238E27FC236}">
                <a16:creationId xmlns:a16="http://schemas.microsoft.com/office/drawing/2014/main" id="{FF66EDB8-630C-0F98-73AF-5AB4B856F47A}"/>
              </a:ext>
            </a:extLst>
          </p:cNvPr>
          <p:cNvSpPr/>
          <p:nvPr/>
        </p:nvSpPr>
        <p:spPr>
          <a:xfrm>
            <a:off x="2317287" y="334981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3" name="Rectangle 72">
            <a:extLst>
              <a:ext uri="{FF2B5EF4-FFF2-40B4-BE49-F238E27FC236}">
                <a16:creationId xmlns:a16="http://schemas.microsoft.com/office/drawing/2014/main" id="{AD6F5C7C-E041-FC45-371D-41B985857AC4}"/>
              </a:ext>
            </a:extLst>
          </p:cNvPr>
          <p:cNvSpPr/>
          <p:nvPr/>
        </p:nvSpPr>
        <p:spPr>
          <a:xfrm>
            <a:off x="2549105" y="334981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4" name="Rectangle 73">
            <a:extLst>
              <a:ext uri="{FF2B5EF4-FFF2-40B4-BE49-F238E27FC236}">
                <a16:creationId xmlns:a16="http://schemas.microsoft.com/office/drawing/2014/main" id="{75E71A92-CF4C-66B6-D887-B3F9C8559119}"/>
              </a:ext>
            </a:extLst>
          </p:cNvPr>
          <p:cNvSpPr/>
          <p:nvPr/>
        </p:nvSpPr>
        <p:spPr>
          <a:xfrm>
            <a:off x="2083939" y="38953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5" name="Rectangle 74">
            <a:extLst>
              <a:ext uri="{FF2B5EF4-FFF2-40B4-BE49-F238E27FC236}">
                <a16:creationId xmlns:a16="http://schemas.microsoft.com/office/drawing/2014/main" id="{8E0D923F-46D2-ABD0-2AB4-DA052A617156}"/>
              </a:ext>
            </a:extLst>
          </p:cNvPr>
          <p:cNvSpPr/>
          <p:nvPr/>
        </p:nvSpPr>
        <p:spPr>
          <a:xfrm>
            <a:off x="2315757" y="389418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6" name="Rectangle 75">
            <a:extLst>
              <a:ext uri="{FF2B5EF4-FFF2-40B4-BE49-F238E27FC236}">
                <a16:creationId xmlns:a16="http://schemas.microsoft.com/office/drawing/2014/main" id="{07BC81CA-5D5F-820D-F2AE-B735F3EC17A2}"/>
              </a:ext>
            </a:extLst>
          </p:cNvPr>
          <p:cNvSpPr/>
          <p:nvPr/>
        </p:nvSpPr>
        <p:spPr>
          <a:xfrm>
            <a:off x="2547575" y="389418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7" name="Rectangle 76">
            <a:extLst>
              <a:ext uri="{FF2B5EF4-FFF2-40B4-BE49-F238E27FC236}">
                <a16:creationId xmlns:a16="http://schemas.microsoft.com/office/drawing/2014/main" id="{810F6646-E965-49D4-02C0-CE0F890DB2B5}"/>
              </a:ext>
            </a:extLst>
          </p:cNvPr>
          <p:cNvSpPr/>
          <p:nvPr/>
        </p:nvSpPr>
        <p:spPr>
          <a:xfrm>
            <a:off x="2083939" y="418843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8" name="Rectangle 77">
            <a:extLst>
              <a:ext uri="{FF2B5EF4-FFF2-40B4-BE49-F238E27FC236}">
                <a16:creationId xmlns:a16="http://schemas.microsoft.com/office/drawing/2014/main" id="{61CD0AB7-AFBA-EAE6-7B22-BB4EDC98D0E5}"/>
              </a:ext>
            </a:extLst>
          </p:cNvPr>
          <p:cNvSpPr/>
          <p:nvPr/>
        </p:nvSpPr>
        <p:spPr>
          <a:xfrm>
            <a:off x="2315757" y="418731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CDD195F-DD16-4A02-7ACA-5EA6DEBC6F94}"/>
              </a:ext>
            </a:extLst>
          </p:cNvPr>
          <p:cNvSpPr/>
          <p:nvPr/>
        </p:nvSpPr>
        <p:spPr>
          <a:xfrm>
            <a:off x="2547575" y="418731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0" name="TextBox 79">
            <a:extLst>
              <a:ext uri="{FF2B5EF4-FFF2-40B4-BE49-F238E27FC236}">
                <a16:creationId xmlns:a16="http://schemas.microsoft.com/office/drawing/2014/main" id="{D74E2D5E-BF2A-20B5-4EEC-E1375937ED42}"/>
              </a:ext>
            </a:extLst>
          </p:cNvPr>
          <p:cNvSpPr txBox="1"/>
          <p:nvPr/>
        </p:nvSpPr>
        <p:spPr>
          <a:xfrm>
            <a:off x="1690637" y="314350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4A0802AA-12D4-0366-602E-9EFDF9174666}"/>
              </a:ext>
            </a:extLst>
          </p:cNvPr>
          <p:cNvSpPr txBox="1"/>
          <p:nvPr/>
        </p:nvSpPr>
        <p:spPr>
          <a:xfrm>
            <a:off x="1693046" y="39488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FB7E7F59-3D8B-C0F5-E5BE-BCA5BA2B9BE4}"/>
              </a:ext>
            </a:extLst>
          </p:cNvPr>
          <p:cNvSpPr txBox="1"/>
          <p:nvPr/>
        </p:nvSpPr>
        <p:spPr>
          <a:xfrm>
            <a:off x="1983133" y="4586994"/>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83" name="Rectangle 82">
            <a:extLst>
              <a:ext uri="{FF2B5EF4-FFF2-40B4-BE49-F238E27FC236}">
                <a16:creationId xmlns:a16="http://schemas.microsoft.com/office/drawing/2014/main" id="{F048D92E-81BD-F600-3BB2-0D798FC0056F}"/>
              </a:ext>
            </a:extLst>
          </p:cNvPr>
          <p:cNvSpPr/>
          <p:nvPr/>
        </p:nvSpPr>
        <p:spPr>
          <a:xfrm>
            <a:off x="3843714" y="2952751"/>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4" name="Rectangle 83">
            <a:extLst>
              <a:ext uri="{FF2B5EF4-FFF2-40B4-BE49-F238E27FC236}">
                <a16:creationId xmlns:a16="http://schemas.microsoft.com/office/drawing/2014/main" id="{0EC8E17B-B7E7-97D3-E89F-998FFC7B822E}"/>
              </a:ext>
            </a:extLst>
          </p:cNvPr>
          <p:cNvSpPr/>
          <p:nvPr/>
        </p:nvSpPr>
        <p:spPr>
          <a:xfrm>
            <a:off x="4198706" y="306096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5" name="Rectangle 84">
            <a:extLst>
              <a:ext uri="{FF2B5EF4-FFF2-40B4-BE49-F238E27FC236}">
                <a16:creationId xmlns:a16="http://schemas.microsoft.com/office/drawing/2014/main" id="{46FBCF51-DF9F-62C7-494F-203C671A161C}"/>
              </a:ext>
            </a:extLst>
          </p:cNvPr>
          <p:cNvSpPr/>
          <p:nvPr/>
        </p:nvSpPr>
        <p:spPr>
          <a:xfrm>
            <a:off x="4430524" y="305984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6" name="Rectangle 85">
            <a:extLst>
              <a:ext uri="{FF2B5EF4-FFF2-40B4-BE49-F238E27FC236}">
                <a16:creationId xmlns:a16="http://schemas.microsoft.com/office/drawing/2014/main" id="{9CE8225D-18F3-7873-99D2-84B0E4CF90E0}"/>
              </a:ext>
            </a:extLst>
          </p:cNvPr>
          <p:cNvSpPr/>
          <p:nvPr/>
        </p:nvSpPr>
        <p:spPr>
          <a:xfrm>
            <a:off x="4662342" y="305984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7" name="Rectangle 86">
            <a:extLst>
              <a:ext uri="{FF2B5EF4-FFF2-40B4-BE49-F238E27FC236}">
                <a16:creationId xmlns:a16="http://schemas.microsoft.com/office/drawing/2014/main" id="{74E6863F-4C12-2E37-DACB-302417F9F469}"/>
              </a:ext>
            </a:extLst>
          </p:cNvPr>
          <p:cNvSpPr/>
          <p:nvPr/>
        </p:nvSpPr>
        <p:spPr>
          <a:xfrm>
            <a:off x="4198706" y="335094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8" name="Rectangle 87">
            <a:extLst>
              <a:ext uri="{FF2B5EF4-FFF2-40B4-BE49-F238E27FC236}">
                <a16:creationId xmlns:a16="http://schemas.microsoft.com/office/drawing/2014/main" id="{2D366FC7-808D-89DD-F1E5-51AFF78E9107}"/>
              </a:ext>
            </a:extLst>
          </p:cNvPr>
          <p:cNvSpPr/>
          <p:nvPr/>
        </p:nvSpPr>
        <p:spPr>
          <a:xfrm>
            <a:off x="4430524" y="334981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9" name="Rectangle 88">
            <a:extLst>
              <a:ext uri="{FF2B5EF4-FFF2-40B4-BE49-F238E27FC236}">
                <a16:creationId xmlns:a16="http://schemas.microsoft.com/office/drawing/2014/main" id="{E7598388-D02F-7AED-08CD-3B1189CE67DA}"/>
              </a:ext>
            </a:extLst>
          </p:cNvPr>
          <p:cNvSpPr/>
          <p:nvPr/>
        </p:nvSpPr>
        <p:spPr>
          <a:xfrm>
            <a:off x="4662342" y="334981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0" name="Rectangle 89">
            <a:extLst>
              <a:ext uri="{FF2B5EF4-FFF2-40B4-BE49-F238E27FC236}">
                <a16:creationId xmlns:a16="http://schemas.microsoft.com/office/drawing/2014/main" id="{9B221EFA-E82F-4C3E-EC1D-FEFA264B0609}"/>
              </a:ext>
            </a:extLst>
          </p:cNvPr>
          <p:cNvSpPr/>
          <p:nvPr/>
        </p:nvSpPr>
        <p:spPr>
          <a:xfrm>
            <a:off x="4197176" y="38953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1" name="Rectangle 90">
            <a:extLst>
              <a:ext uri="{FF2B5EF4-FFF2-40B4-BE49-F238E27FC236}">
                <a16:creationId xmlns:a16="http://schemas.microsoft.com/office/drawing/2014/main" id="{D0B52151-7776-5979-8883-3D364CC17FDB}"/>
              </a:ext>
            </a:extLst>
          </p:cNvPr>
          <p:cNvSpPr/>
          <p:nvPr/>
        </p:nvSpPr>
        <p:spPr>
          <a:xfrm>
            <a:off x="4428994" y="389418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2" name="Rectangle 91">
            <a:extLst>
              <a:ext uri="{FF2B5EF4-FFF2-40B4-BE49-F238E27FC236}">
                <a16:creationId xmlns:a16="http://schemas.microsoft.com/office/drawing/2014/main" id="{D6947D62-81AE-32F1-E278-182DA10FA6FA}"/>
              </a:ext>
            </a:extLst>
          </p:cNvPr>
          <p:cNvSpPr/>
          <p:nvPr/>
        </p:nvSpPr>
        <p:spPr>
          <a:xfrm>
            <a:off x="4660812" y="389418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3" name="Rectangle 92">
            <a:extLst>
              <a:ext uri="{FF2B5EF4-FFF2-40B4-BE49-F238E27FC236}">
                <a16:creationId xmlns:a16="http://schemas.microsoft.com/office/drawing/2014/main" id="{0A6DD633-D1CA-CB0D-9174-1722B483EC6B}"/>
              </a:ext>
            </a:extLst>
          </p:cNvPr>
          <p:cNvSpPr/>
          <p:nvPr/>
        </p:nvSpPr>
        <p:spPr>
          <a:xfrm>
            <a:off x="4197176" y="418843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4" name="Rectangle 93">
            <a:extLst>
              <a:ext uri="{FF2B5EF4-FFF2-40B4-BE49-F238E27FC236}">
                <a16:creationId xmlns:a16="http://schemas.microsoft.com/office/drawing/2014/main" id="{0CB47AD1-25E3-1AF1-C159-F24130B6E92A}"/>
              </a:ext>
            </a:extLst>
          </p:cNvPr>
          <p:cNvSpPr/>
          <p:nvPr/>
        </p:nvSpPr>
        <p:spPr>
          <a:xfrm>
            <a:off x="4428994" y="418731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5" name="Rectangle 94">
            <a:extLst>
              <a:ext uri="{FF2B5EF4-FFF2-40B4-BE49-F238E27FC236}">
                <a16:creationId xmlns:a16="http://schemas.microsoft.com/office/drawing/2014/main" id="{67D729EE-748A-4236-4A28-4C624E342A79}"/>
              </a:ext>
            </a:extLst>
          </p:cNvPr>
          <p:cNvSpPr/>
          <p:nvPr/>
        </p:nvSpPr>
        <p:spPr>
          <a:xfrm>
            <a:off x="4660812" y="418731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6" name="TextBox 95">
            <a:extLst>
              <a:ext uri="{FF2B5EF4-FFF2-40B4-BE49-F238E27FC236}">
                <a16:creationId xmlns:a16="http://schemas.microsoft.com/office/drawing/2014/main" id="{F8DDA114-4E34-C2A2-266B-0A035125A5E7}"/>
              </a:ext>
            </a:extLst>
          </p:cNvPr>
          <p:cNvSpPr txBox="1"/>
          <p:nvPr/>
        </p:nvSpPr>
        <p:spPr>
          <a:xfrm>
            <a:off x="3803874" y="314350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965C348E-ED73-4D64-DFC6-13CDD211D9C4}"/>
              </a:ext>
            </a:extLst>
          </p:cNvPr>
          <p:cNvSpPr txBox="1"/>
          <p:nvPr/>
        </p:nvSpPr>
        <p:spPr>
          <a:xfrm>
            <a:off x="3806283" y="39488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5A74349-DE0B-28EF-004D-158AC283CE07}"/>
              </a:ext>
            </a:extLst>
          </p:cNvPr>
          <p:cNvSpPr txBox="1"/>
          <p:nvPr/>
        </p:nvSpPr>
        <p:spPr>
          <a:xfrm>
            <a:off x="4096370" y="4586994"/>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99" name="Rectangle 98">
            <a:extLst>
              <a:ext uri="{FF2B5EF4-FFF2-40B4-BE49-F238E27FC236}">
                <a16:creationId xmlns:a16="http://schemas.microsoft.com/office/drawing/2014/main" id="{5B30156A-DCE3-7894-E8B1-A3FCED8FD127}"/>
              </a:ext>
            </a:extLst>
          </p:cNvPr>
          <p:cNvSpPr/>
          <p:nvPr/>
        </p:nvSpPr>
        <p:spPr>
          <a:xfrm>
            <a:off x="5996792" y="2952751"/>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337BF224-0172-6B3D-FD9F-EB324DF147AD}"/>
              </a:ext>
            </a:extLst>
          </p:cNvPr>
          <p:cNvSpPr/>
          <p:nvPr/>
        </p:nvSpPr>
        <p:spPr>
          <a:xfrm>
            <a:off x="6351784" y="306096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680A1FF5-16E0-ACF0-FA94-AB419FE51F9F}"/>
              </a:ext>
            </a:extLst>
          </p:cNvPr>
          <p:cNvSpPr/>
          <p:nvPr/>
        </p:nvSpPr>
        <p:spPr>
          <a:xfrm>
            <a:off x="6583602" y="305984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2" name="Rectangle 101">
            <a:extLst>
              <a:ext uri="{FF2B5EF4-FFF2-40B4-BE49-F238E27FC236}">
                <a16:creationId xmlns:a16="http://schemas.microsoft.com/office/drawing/2014/main" id="{A374F3ED-16D4-96CB-8085-81C744427A7F}"/>
              </a:ext>
            </a:extLst>
          </p:cNvPr>
          <p:cNvSpPr/>
          <p:nvPr/>
        </p:nvSpPr>
        <p:spPr>
          <a:xfrm>
            <a:off x="6815420" y="305984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3" name="Rectangle 102">
            <a:extLst>
              <a:ext uri="{FF2B5EF4-FFF2-40B4-BE49-F238E27FC236}">
                <a16:creationId xmlns:a16="http://schemas.microsoft.com/office/drawing/2014/main" id="{702DE6BE-C1B7-C1C7-6C6A-B41624555AE6}"/>
              </a:ext>
            </a:extLst>
          </p:cNvPr>
          <p:cNvSpPr/>
          <p:nvPr/>
        </p:nvSpPr>
        <p:spPr>
          <a:xfrm>
            <a:off x="6351784" y="335094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4" name="Rectangle 103">
            <a:extLst>
              <a:ext uri="{FF2B5EF4-FFF2-40B4-BE49-F238E27FC236}">
                <a16:creationId xmlns:a16="http://schemas.microsoft.com/office/drawing/2014/main" id="{0E81D079-669B-64C3-7D57-F25BC65CC93A}"/>
              </a:ext>
            </a:extLst>
          </p:cNvPr>
          <p:cNvSpPr/>
          <p:nvPr/>
        </p:nvSpPr>
        <p:spPr>
          <a:xfrm>
            <a:off x="6583602" y="334981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5" name="Rectangle 104">
            <a:extLst>
              <a:ext uri="{FF2B5EF4-FFF2-40B4-BE49-F238E27FC236}">
                <a16:creationId xmlns:a16="http://schemas.microsoft.com/office/drawing/2014/main" id="{AD2463C4-7E9A-F3C2-7F7F-3DD4F782A6C5}"/>
              </a:ext>
            </a:extLst>
          </p:cNvPr>
          <p:cNvSpPr/>
          <p:nvPr/>
        </p:nvSpPr>
        <p:spPr>
          <a:xfrm>
            <a:off x="6815420" y="334981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6" name="Rectangle 105">
            <a:extLst>
              <a:ext uri="{FF2B5EF4-FFF2-40B4-BE49-F238E27FC236}">
                <a16:creationId xmlns:a16="http://schemas.microsoft.com/office/drawing/2014/main" id="{7CE32AFA-6945-483B-9788-B7797B7D195D}"/>
              </a:ext>
            </a:extLst>
          </p:cNvPr>
          <p:cNvSpPr/>
          <p:nvPr/>
        </p:nvSpPr>
        <p:spPr>
          <a:xfrm>
            <a:off x="6350254" y="38953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7" name="Rectangle 106">
            <a:extLst>
              <a:ext uri="{FF2B5EF4-FFF2-40B4-BE49-F238E27FC236}">
                <a16:creationId xmlns:a16="http://schemas.microsoft.com/office/drawing/2014/main" id="{F24449CA-0EBB-266F-B495-31FD14847FB4}"/>
              </a:ext>
            </a:extLst>
          </p:cNvPr>
          <p:cNvSpPr/>
          <p:nvPr/>
        </p:nvSpPr>
        <p:spPr>
          <a:xfrm>
            <a:off x="6582072" y="389418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8" name="Rectangle 107">
            <a:extLst>
              <a:ext uri="{FF2B5EF4-FFF2-40B4-BE49-F238E27FC236}">
                <a16:creationId xmlns:a16="http://schemas.microsoft.com/office/drawing/2014/main" id="{2E953F04-79B3-C6BA-41D4-542F25675F3E}"/>
              </a:ext>
            </a:extLst>
          </p:cNvPr>
          <p:cNvSpPr/>
          <p:nvPr/>
        </p:nvSpPr>
        <p:spPr>
          <a:xfrm>
            <a:off x="6813890" y="389418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9" name="Rectangle 108">
            <a:extLst>
              <a:ext uri="{FF2B5EF4-FFF2-40B4-BE49-F238E27FC236}">
                <a16:creationId xmlns:a16="http://schemas.microsoft.com/office/drawing/2014/main" id="{61B08900-E23A-EDFE-F9A7-29D2E5D8D9C5}"/>
              </a:ext>
            </a:extLst>
          </p:cNvPr>
          <p:cNvSpPr/>
          <p:nvPr/>
        </p:nvSpPr>
        <p:spPr>
          <a:xfrm>
            <a:off x="6350254" y="418843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0" name="Rectangle 109">
            <a:extLst>
              <a:ext uri="{FF2B5EF4-FFF2-40B4-BE49-F238E27FC236}">
                <a16:creationId xmlns:a16="http://schemas.microsoft.com/office/drawing/2014/main" id="{06ECF516-38AF-A23B-934B-6028C5C6A92E}"/>
              </a:ext>
            </a:extLst>
          </p:cNvPr>
          <p:cNvSpPr/>
          <p:nvPr/>
        </p:nvSpPr>
        <p:spPr>
          <a:xfrm>
            <a:off x="6582072" y="418731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1" name="Rectangle 110">
            <a:extLst>
              <a:ext uri="{FF2B5EF4-FFF2-40B4-BE49-F238E27FC236}">
                <a16:creationId xmlns:a16="http://schemas.microsoft.com/office/drawing/2014/main" id="{FDFC5029-5DA0-CD06-7DFE-FF08A46C3F14}"/>
              </a:ext>
            </a:extLst>
          </p:cNvPr>
          <p:cNvSpPr/>
          <p:nvPr/>
        </p:nvSpPr>
        <p:spPr>
          <a:xfrm>
            <a:off x="6813890" y="418731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2" name="TextBox 111">
            <a:extLst>
              <a:ext uri="{FF2B5EF4-FFF2-40B4-BE49-F238E27FC236}">
                <a16:creationId xmlns:a16="http://schemas.microsoft.com/office/drawing/2014/main" id="{955BAFDF-4FE1-AC7E-7B7F-F2A2B7258D84}"/>
              </a:ext>
            </a:extLst>
          </p:cNvPr>
          <p:cNvSpPr txBox="1"/>
          <p:nvPr/>
        </p:nvSpPr>
        <p:spPr>
          <a:xfrm>
            <a:off x="5956952" y="314350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38E40CCB-6AF4-5045-5D64-0729E7D55DFD}"/>
              </a:ext>
            </a:extLst>
          </p:cNvPr>
          <p:cNvSpPr txBox="1"/>
          <p:nvPr/>
        </p:nvSpPr>
        <p:spPr>
          <a:xfrm>
            <a:off x="5959361" y="39488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C0FFEC31-DB2B-ABB5-812B-18BDBF75D7BE}"/>
              </a:ext>
            </a:extLst>
          </p:cNvPr>
          <p:cNvSpPr txBox="1"/>
          <p:nvPr/>
        </p:nvSpPr>
        <p:spPr>
          <a:xfrm>
            <a:off x="6249448" y="4586994"/>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116" name="Rounded Rectangle 115">
            <a:extLst>
              <a:ext uri="{FF2B5EF4-FFF2-40B4-BE49-F238E27FC236}">
                <a16:creationId xmlns:a16="http://schemas.microsoft.com/office/drawing/2014/main" id="{4B01451B-BDF6-6626-FC7F-1D91D7EC63A3}"/>
              </a:ext>
            </a:extLst>
          </p:cNvPr>
          <p:cNvSpPr/>
          <p:nvPr/>
        </p:nvSpPr>
        <p:spPr>
          <a:xfrm>
            <a:off x="2040146" y="3017455"/>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5F53C04D-6171-E826-A48D-F9CC11D84D64}"/>
              </a:ext>
            </a:extLst>
          </p:cNvPr>
          <p:cNvCxnSpPr>
            <a:cxnSpLocks/>
          </p:cNvCxnSpPr>
          <p:nvPr/>
        </p:nvCxnSpPr>
        <p:spPr>
          <a:xfrm flipH="1" flipV="1">
            <a:off x="1338848" y="2936358"/>
            <a:ext cx="677648" cy="123486"/>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6AB676C-BFB1-AFA4-5986-8870C9F9E4C9}"/>
              </a:ext>
            </a:extLst>
          </p:cNvPr>
          <p:cNvSpPr txBox="1"/>
          <p:nvPr/>
        </p:nvSpPr>
        <p:spPr>
          <a:xfrm>
            <a:off x="120432" y="2752067"/>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a:solidFill>
                  <a:srgbClr val="EB880B"/>
                </a:solidFill>
                <a:latin typeface="Arial" panose="020B0604020202020204" pitchFamily="34" charset="0"/>
                <a:cs typeface="Arial" panose="020B0604020202020204" pitchFamily="34" charset="0"/>
              </a:rPr>
              <a:t>Cp</a:t>
            </a:r>
            <a:r>
              <a:rPr lang="en-US" sz="1400" dirty="0">
                <a:solidFill>
                  <a:srgbClr val="EB880B"/>
                </a:solidFill>
                <a:latin typeface="Arial" panose="020B0604020202020204" pitchFamily="34" charset="0"/>
                <a:cs typeface="Arial" panose="020B0604020202020204" pitchFamily="34" charset="0"/>
              </a:rPr>
              <a:t> pool</a:t>
            </a:r>
          </a:p>
        </p:txBody>
      </p:sp>
    </p:spTree>
    <p:extLst>
      <p:ext uri="{BB962C8B-B14F-4D97-AF65-F5344CB8AC3E}">
        <p14:creationId xmlns:p14="http://schemas.microsoft.com/office/powerpoint/2010/main" val="1344892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47E271-3F65-6979-A278-BE6C7A3074C6}"/>
              </a:ext>
            </a:extLst>
          </p:cNvPr>
          <p:cNvSpPr>
            <a:spLocks noGrp="1"/>
          </p:cNvSpPr>
          <p:nvPr>
            <p:ph type="sldNum" sz="quarter" idx="12"/>
          </p:nvPr>
        </p:nvSpPr>
        <p:spPr/>
        <p:txBody>
          <a:bodyPr/>
          <a:lstStyle/>
          <a:p>
            <a:fld id="{38237106-F2ED-405E-BC33-CC3CF426205F}" type="slidenum">
              <a:rPr lang="en-US" smtClean="0"/>
              <a:pPr/>
              <a:t>12</a:t>
            </a:fld>
            <a:endParaRPr lang="en-US" dirty="0"/>
          </a:p>
        </p:txBody>
      </p:sp>
      <p:sp>
        <p:nvSpPr>
          <p:cNvPr id="5" name="Footer Placeholder 4">
            <a:extLst>
              <a:ext uri="{FF2B5EF4-FFF2-40B4-BE49-F238E27FC236}">
                <a16:creationId xmlns:a16="http://schemas.microsoft.com/office/drawing/2014/main" id="{CE2B05FE-456B-43F4-89D5-7391A103BB89}"/>
              </a:ext>
            </a:extLst>
          </p:cNvPr>
          <p:cNvSpPr>
            <a:spLocks noGrp="1"/>
          </p:cNvSpPr>
          <p:nvPr>
            <p:ph type="ftr" sz="quarter" idx="3"/>
          </p:nvPr>
        </p:nvSpPr>
        <p:spPr/>
        <p:txBody>
          <a:bodyPr/>
          <a:lstStyle/>
          <a:p>
            <a:r>
              <a:rPr lang="en-US" sz="900"/>
              <a:t>MLEC @ SC ’23</a:t>
            </a:r>
            <a:endParaRPr lang="en-US" sz="1600" dirty="0"/>
          </a:p>
        </p:txBody>
      </p:sp>
      <p:sp>
        <p:nvSpPr>
          <p:cNvPr id="8" name="Rectangle 7">
            <a:extLst>
              <a:ext uri="{FF2B5EF4-FFF2-40B4-BE49-F238E27FC236}">
                <a16:creationId xmlns:a16="http://schemas.microsoft.com/office/drawing/2014/main" id="{A05FFD22-7BE1-F017-07DE-09933A12AE96}"/>
              </a:ext>
            </a:extLst>
          </p:cNvPr>
          <p:cNvSpPr/>
          <p:nvPr/>
        </p:nvSpPr>
        <p:spPr>
          <a:xfrm>
            <a:off x="1730477"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360014AC-8030-7274-4FBE-DFCA90C38EB2}"/>
              </a:ext>
            </a:extLst>
          </p:cNvPr>
          <p:cNvSpPr/>
          <p:nvPr/>
        </p:nvSpPr>
        <p:spPr>
          <a:xfrm>
            <a:off x="2085469"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C0FBDBAD-283A-7514-C156-9725C4E24D93}"/>
              </a:ext>
            </a:extLst>
          </p:cNvPr>
          <p:cNvSpPr/>
          <p:nvPr/>
        </p:nvSpPr>
        <p:spPr>
          <a:xfrm>
            <a:off x="2317287"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E536CEAC-49D7-511E-5777-B17001BA19A1}"/>
              </a:ext>
            </a:extLst>
          </p:cNvPr>
          <p:cNvSpPr/>
          <p:nvPr/>
        </p:nvSpPr>
        <p:spPr>
          <a:xfrm>
            <a:off x="2549105"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1" name="Rectangle 70">
            <a:extLst>
              <a:ext uri="{FF2B5EF4-FFF2-40B4-BE49-F238E27FC236}">
                <a16:creationId xmlns:a16="http://schemas.microsoft.com/office/drawing/2014/main" id="{219B7FE5-9B0D-71EB-3DA6-96069CA3AA67}"/>
              </a:ext>
            </a:extLst>
          </p:cNvPr>
          <p:cNvSpPr/>
          <p:nvPr/>
        </p:nvSpPr>
        <p:spPr>
          <a:xfrm>
            <a:off x="2085469"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2" name="Rectangle 71">
            <a:extLst>
              <a:ext uri="{FF2B5EF4-FFF2-40B4-BE49-F238E27FC236}">
                <a16:creationId xmlns:a16="http://schemas.microsoft.com/office/drawing/2014/main" id="{FF66EDB8-630C-0F98-73AF-5AB4B856F47A}"/>
              </a:ext>
            </a:extLst>
          </p:cNvPr>
          <p:cNvSpPr/>
          <p:nvPr/>
        </p:nvSpPr>
        <p:spPr>
          <a:xfrm>
            <a:off x="2317287"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3" name="Rectangle 72">
            <a:extLst>
              <a:ext uri="{FF2B5EF4-FFF2-40B4-BE49-F238E27FC236}">
                <a16:creationId xmlns:a16="http://schemas.microsoft.com/office/drawing/2014/main" id="{AD6F5C7C-E041-FC45-371D-41B985857AC4}"/>
              </a:ext>
            </a:extLst>
          </p:cNvPr>
          <p:cNvSpPr/>
          <p:nvPr/>
        </p:nvSpPr>
        <p:spPr>
          <a:xfrm>
            <a:off x="2549105"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4" name="Rectangle 73">
            <a:extLst>
              <a:ext uri="{FF2B5EF4-FFF2-40B4-BE49-F238E27FC236}">
                <a16:creationId xmlns:a16="http://schemas.microsoft.com/office/drawing/2014/main" id="{75E71A92-CF4C-66B6-D887-B3F9C8559119}"/>
              </a:ext>
            </a:extLst>
          </p:cNvPr>
          <p:cNvSpPr/>
          <p:nvPr/>
        </p:nvSpPr>
        <p:spPr>
          <a:xfrm>
            <a:off x="2083939"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5" name="Rectangle 74">
            <a:extLst>
              <a:ext uri="{FF2B5EF4-FFF2-40B4-BE49-F238E27FC236}">
                <a16:creationId xmlns:a16="http://schemas.microsoft.com/office/drawing/2014/main" id="{8E0D923F-46D2-ABD0-2AB4-DA052A617156}"/>
              </a:ext>
            </a:extLst>
          </p:cNvPr>
          <p:cNvSpPr/>
          <p:nvPr/>
        </p:nvSpPr>
        <p:spPr>
          <a:xfrm>
            <a:off x="2315757"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6" name="Rectangle 75">
            <a:extLst>
              <a:ext uri="{FF2B5EF4-FFF2-40B4-BE49-F238E27FC236}">
                <a16:creationId xmlns:a16="http://schemas.microsoft.com/office/drawing/2014/main" id="{07BC81CA-5D5F-820D-F2AE-B735F3EC17A2}"/>
              </a:ext>
            </a:extLst>
          </p:cNvPr>
          <p:cNvSpPr/>
          <p:nvPr/>
        </p:nvSpPr>
        <p:spPr>
          <a:xfrm>
            <a:off x="2547575"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7" name="Rectangle 76">
            <a:extLst>
              <a:ext uri="{FF2B5EF4-FFF2-40B4-BE49-F238E27FC236}">
                <a16:creationId xmlns:a16="http://schemas.microsoft.com/office/drawing/2014/main" id="{810F6646-E965-49D4-02C0-CE0F890DB2B5}"/>
              </a:ext>
            </a:extLst>
          </p:cNvPr>
          <p:cNvSpPr/>
          <p:nvPr/>
        </p:nvSpPr>
        <p:spPr>
          <a:xfrm>
            <a:off x="2083939"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8" name="Rectangle 77">
            <a:extLst>
              <a:ext uri="{FF2B5EF4-FFF2-40B4-BE49-F238E27FC236}">
                <a16:creationId xmlns:a16="http://schemas.microsoft.com/office/drawing/2014/main" id="{61CD0AB7-AFBA-EAE6-7B22-BB4EDC98D0E5}"/>
              </a:ext>
            </a:extLst>
          </p:cNvPr>
          <p:cNvSpPr/>
          <p:nvPr/>
        </p:nvSpPr>
        <p:spPr>
          <a:xfrm>
            <a:off x="2315757"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CDD195F-DD16-4A02-7ACA-5EA6DEBC6F94}"/>
              </a:ext>
            </a:extLst>
          </p:cNvPr>
          <p:cNvSpPr/>
          <p:nvPr/>
        </p:nvSpPr>
        <p:spPr>
          <a:xfrm>
            <a:off x="2547575"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0" name="TextBox 79">
            <a:extLst>
              <a:ext uri="{FF2B5EF4-FFF2-40B4-BE49-F238E27FC236}">
                <a16:creationId xmlns:a16="http://schemas.microsoft.com/office/drawing/2014/main" id="{D74E2D5E-BF2A-20B5-4EEC-E1375937ED42}"/>
              </a:ext>
            </a:extLst>
          </p:cNvPr>
          <p:cNvSpPr txBox="1"/>
          <p:nvPr/>
        </p:nvSpPr>
        <p:spPr>
          <a:xfrm>
            <a:off x="1690637"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4A0802AA-12D4-0366-602E-9EFDF9174666}"/>
              </a:ext>
            </a:extLst>
          </p:cNvPr>
          <p:cNvSpPr txBox="1"/>
          <p:nvPr/>
        </p:nvSpPr>
        <p:spPr>
          <a:xfrm>
            <a:off x="1693046"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FB7E7F59-3D8B-C0F5-E5BE-BCA5BA2B9BE4}"/>
              </a:ext>
            </a:extLst>
          </p:cNvPr>
          <p:cNvSpPr txBox="1"/>
          <p:nvPr/>
        </p:nvSpPr>
        <p:spPr>
          <a:xfrm>
            <a:off x="1983133"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83" name="Rectangle 82">
            <a:extLst>
              <a:ext uri="{FF2B5EF4-FFF2-40B4-BE49-F238E27FC236}">
                <a16:creationId xmlns:a16="http://schemas.microsoft.com/office/drawing/2014/main" id="{F048D92E-81BD-F600-3BB2-0D798FC0056F}"/>
              </a:ext>
            </a:extLst>
          </p:cNvPr>
          <p:cNvSpPr/>
          <p:nvPr/>
        </p:nvSpPr>
        <p:spPr>
          <a:xfrm>
            <a:off x="3843714"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4" name="Rectangle 83">
            <a:extLst>
              <a:ext uri="{FF2B5EF4-FFF2-40B4-BE49-F238E27FC236}">
                <a16:creationId xmlns:a16="http://schemas.microsoft.com/office/drawing/2014/main" id="{0EC8E17B-B7E7-97D3-E89F-998FFC7B822E}"/>
              </a:ext>
            </a:extLst>
          </p:cNvPr>
          <p:cNvSpPr/>
          <p:nvPr/>
        </p:nvSpPr>
        <p:spPr>
          <a:xfrm>
            <a:off x="4198706"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5" name="Rectangle 84">
            <a:extLst>
              <a:ext uri="{FF2B5EF4-FFF2-40B4-BE49-F238E27FC236}">
                <a16:creationId xmlns:a16="http://schemas.microsoft.com/office/drawing/2014/main" id="{46FBCF51-DF9F-62C7-494F-203C671A161C}"/>
              </a:ext>
            </a:extLst>
          </p:cNvPr>
          <p:cNvSpPr/>
          <p:nvPr/>
        </p:nvSpPr>
        <p:spPr>
          <a:xfrm>
            <a:off x="4430524"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6" name="Rectangle 85">
            <a:extLst>
              <a:ext uri="{FF2B5EF4-FFF2-40B4-BE49-F238E27FC236}">
                <a16:creationId xmlns:a16="http://schemas.microsoft.com/office/drawing/2014/main" id="{9CE8225D-18F3-7873-99D2-84B0E4CF90E0}"/>
              </a:ext>
            </a:extLst>
          </p:cNvPr>
          <p:cNvSpPr/>
          <p:nvPr/>
        </p:nvSpPr>
        <p:spPr>
          <a:xfrm>
            <a:off x="466234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7" name="Rectangle 86">
            <a:extLst>
              <a:ext uri="{FF2B5EF4-FFF2-40B4-BE49-F238E27FC236}">
                <a16:creationId xmlns:a16="http://schemas.microsoft.com/office/drawing/2014/main" id="{74E6863F-4C12-2E37-DACB-302417F9F469}"/>
              </a:ext>
            </a:extLst>
          </p:cNvPr>
          <p:cNvSpPr/>
          <p:nvPr/>
        </p:nvSpPr>
        <p:spPr>
          <a:xfrm>
            <a:off x="4198706"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8" name="Rectangle 87">
            <a:extLst>
              <a:ext uri="{FF2B5EF4-FFF2-40B4-BE49-F238E27FC236}">
                <a16:creationId xmlns:a16="http://schemas.microsoft.com/office/drawing/2014/main" id="{2D366FC7-808D-89DD-F1E5-51AFF78E9107}"/>
              </a:ext>
            </a:extLst>
          </p:cNvPr>
          <p:cNvSpPr/>
          <p:nvPr/>
        </p:nvSpPr>
        <p:spPr>
          <a:xfrm>
            <a:off x="4430524"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9" name="Rectangle 88">
            <a:extLst>
              <a:ext uri="{FF2B5EF4-FFF2-40B4-BE49-F238E27FC236}">
                <a16:creationId xmlns:a16="http://schemas.microsoft.com/office/drawing/2014/main" id="{E7598388-D02F-7AED-08CD-3B1189CE67DA}"/>
              </a:ext>
            </a:extLst>
          </p:cNvPr>
          <p:cNvSpPr/>
          <p:nvPr/>
        </p:nvSpPr>
        <p:spPr>
          <a:xfrm>
            <a:off x="466234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0" name="Rectangle 89">
            <a:extLst>
              <a:ext uri="{FF2B5EF4-FFF2-40B4-BE49-F238E27FC236}">
                <a16:creationId xmlns:a16="http://schemas.microsoft.com/office/drawing/2014/main" id="{9B221EFA-E82F-4C3E-EC1D-FEFA264B0609}"/>
              </a:ext>
            </a:extLst>
          </p:cNvPr>
          <p:cNvSpPr/>
          <p:nvPr/>
        </p:nvSpPr>
        <p:spPr>
          <a:xfrm>
            <a:off x="4197176"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1" name="Rectangle 90">
            <a:extLst>
              <a:ext uri="{FF2B5EF4-FFF2-40B4-BE49-F238E27FC236}">
                <a16:creationId xmlns:a16="http://schemas.microsoft.com/office/drawing/2014/main" id="{D0B52151-7776-5979-8883-3D364CC17FDB}"/>
              </a:ext>
            </a:extLst>
          </p:cNvPr>
          <p:cNvSpPr/>
          <p:nvPr/>
        </p:nvSpPr>
        <p:spPr>
          <a:xfrm>
            <a:off x="4428994"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2" name="Rectangle 91">
            <a:extLst>
              <a:ext uri="{FF2B5EF4-FFF2-40B4-BE49-F238E27FC236}">
                <a16:creationId xmlns:a16="http://schemas.microsoft.com/office/drawing/2014/main" id="{D6947D62-81AE-32F1-E278-182DA10FA6FA}"/>
              </a:ext>
            </a:extLst>
          </p:cNvPr>
          <p:cNvSpPr/>
          <p:nvPr/>
        </p:nvSpPr>
        <p:spPr>
          <a:xfrm>
            <a:off x="466081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3" name="Rectangle 92">
            <a:extLst>
              <a:ext uri="{FF2B5EF4-FFF2-40B4-BE49-F238E27FC236}">
                <a16:creationId xmlns:a16="http://schemas.microsoft.com/office/drawing/2014/main" id="{0A6DD633-D1CA-CB0D-9174-1722B483EC6B}"/>
              </a:ext>
            </a:extLst>
          </p:cNvPr>
          <p:cNvSpPr/>
          <p:nvPr/>
        </p:nvSpPr>
        <p:spPr>
          <a:xfrm>
            <a:off x="4197176"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4" name="Rectangle 93">
            <a:extLst>
              <a:ext uri="{FF2B5EF4-FFF2-40B4-BE49-F238E27FC236}">
                <a16:creationId xmlns:a16="http://schemas.microsoft.com/office/drawing/2014/main" id="{0CB47AD1-25E3-1AF1-C159-F24130B6E92A}"/>
              </a:ext>
            </a:extLst>
          </p:cNvPr>
          <p:cNvSpPr/>
          <p:nvPr/>
        </p:nvSpPr>
        <p:spPr>
          <a:xfrm>
            <a:off x="4428994"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5" name="Rectangle 94">
            <a:extLst>
              <a:ext uri="{FF2B5EF4-FFF2-40B4-BE49-F238E27FC236}">
                <a16:creationId xmlns:a16="http://schemas.microsoft.com/office/drawing/2014/main" id="{67D729EE-748A-4236-4A28-4C624E342A79}"/>
              </a:ext>
            </a:extLst>
          </p:cNvPr>
          <p:cNvSpPr/>
          <p:nvPr/>
        </p:nvSpPr>
        <p:spPr>
          <a:xfrm>
            <a:off x="466081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6" name="TextBox 95">
            <a:extLst>
              <a:ext uri="{FF2B5EF4-FFF2-40B4-BE49-F238E27FC236}">
                <a16:creationId xmlns:a16="http://schemas.microsoft.com/office/drawing/2014/main" id="{F8DDA114-4E34-C2A2-266B-0A035125A5E7}"/>
              </a:ext>
            </a:extLst>
          </p:cNvPr>
          <p:cNvSpPr txBox="1"/>
          <p:nvPr/>
        </p:nvSpPr>
        <p:spPr>
          <a:xfrm>
            <a:off x="3803874"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965C348E-ED73-4D64-DFC6-13CDD211D9C4}"/>
              </a:ext>
            </a:extLst>
          </p:cNvPr>
          <p:cNvSpPr txBox="1"/>
          <p:nvPr/>
        </p:nvSpPr>
        <p:spPr>
          <a:xfrm>
            <a:off x="3806283"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5A74349-DE0B-28EF-004D-158AC283CE07}"/>
              </a:ext>
            </a:extLst>
          </p:cNvPr>
          <p:cNvSpPr txBox="1"/>
          <p:nvPr/>
        </p:nvSpPr>
        <p:spPr>
          <a:xfrm>
            <a:off x="4096370"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99" name="Rectangle 98">
            <a:extLst>
              <a:ext uri="{FF2B5EF4-FFF2-40B4-BE49-F238E27FC236}">
                <a16:creationId xmlns:a16="http://schemas.microsoft.com/office/drawing/2014/main" id="{5B30156A-DCE3-7894-E8B1-A3FCED8FD127}"/>
              </a:ext>
            </a:extLst>
          </p:cNvPr>
          <p:cNvSpPr/>
          <p:nvPr/>
        </p:nvSpPr>
        <p:spPr>
          <a:xfrm>
            <a:off x="5996792"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337BF224-0172-6B3D-FD9F-EB324DF147AD}"/>
              </a:ext>
            </a:extLst>
          </p:cNvPr>
          <p:cNvSpPr/>
          <p:nvPr/>
        </p:nvSpPr>
        <p:spPr>
          <a:xfrm>
            <a:off x="6351784"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680A1FF5-16E0-ACF0-FA94-AB419FE51F9F}"/>
              </a:ext>
            </a:extLst>
          </p:cNvPr>
          <p:cNvSpPr/>
          <p:nvPr/>
        </p:nvSpPr>
        <p:spPr>
          <a:xfrm>
            <a:off x="658360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2" name="Rectangle 101">
            <a:extLst>
              <a:ext uri="{FF2B5EF4-FFF2-40B4-BE49-F238E27FC236}">
                <a16:creationId xmlns:a16="http://schemas.microsoft.com/office/drawing/2014/main" id="{A374F3ED-16D4-96CB-8085-81C744427A7F}"/>
              </a:ext>
            </a:extLst>
          </p:cNvPr>
          <p:cNvSpPr/>
          <p:nvPr/>
        </p:nvSpPr>
        <p:spPr>
          <a:xfrm>
            <a:off x="6815420"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3" name="Rectangle 102">
            <a:extLst>
              <a:ext uri="{FF2B5EF4-FFF2-40B4-BE49-F238E27FC236}">
                <a16:creationId xmlns:a16="http://schemas.microsoft.com/office/drawing/2014/main" id="{702DE6BE-C1B7-C1C7-6C6A-B41624555AE6}"/>
              </a:ext>
            </a:extLst>
          </p:cNvPr>
          <p:cNvSpPr/>
          <p:nvPr/>
        </p:nvSpPr>
        <p:spPr>
          <a:xfrm>
            <a:off x="6351784"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4" name="Rectangle 103">
            <a:extLst>
              <a:ext uri="{FF2B5EF4-FFF2-40B4-BE49-F238E27FC236}">
                <a16:creationId xmlns:a16="http://schemas.microsoft.com/office/drawing/2014/main" id="{0E81D079-669B-64C3-7D57-F25BC65CC93A}"/>
              </a:ext>
            </a:extLst>
          </p:cNvPr>
          <p:cNvSpPr/>
          <p:nvPr/>
        </p:nvSpPr>
        <p:spPr>
          <a:xfrm>
            <a:off x="658360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5" name="Rectangle 104">
            <a:extLst>
              <a:ext uri="{FF2B5EF4-FFF2-40B4-BE49-F238E27FC236}">
                <a16:creationId xmlns:a16="http://schemas.microsoft.com/office/drawing/2014/main" id="{AD2463C4-7E9A-F3C2-7F7F-3DD4F782A6C5}"/>
              </a:ext>
            </a:extLst>
          </p:cNvPr>
          <p:cNvSpPr/>
          <p:nvPr/>
        </p:nvSpPr>
        <p:spPr>
          <a:xfrm>
            <a:off x="6815420"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6" name="Rectangle 105">
            <a:extLst>
              <a:ext uri="{FF2B5EF4-FFF2-40B4-BE49-F238E27FC236}">
                <a16:creationId xmlns:a16="http://schemas.microsoft.com/office/drawing/2014/main" id="{7CE32AFA-6945-483B-9788-B7797B7D195D}"/>
              </a:ext>
            </a:extLst>
          </p:cNvPr>
          <p:cNvSpPr/>
          <p:nvPr/>
        </p:nvSpPr>
        <p:spPr>
          <a:xfrm>
            <a:off x="6350254"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7" name="Rectangle 106">
            <a:extLst>
              <a:ext uri="{FF2B5EF4-FFF2-40B4-BE49-F238E27FC236}">
                <a16:creationId xmlns:a16="http://schemas.microsoft.com/office/drawing/2014/main" id="{F24449CA-0EBB-266F-B495-31FD14847FB4}"/>
              </a:ext>
            </a:extLst>
          </p:cNvPr>
          <p:cNvSpPr/>
          <p:nvPr/>
        </p:nvSpPr>
        <p:spPr>
          <a:xfrm>
            <a:off x="658207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8" name="Rectangle 107">
            <a:extLst>
              <a:ext uri="{FF2B5EF4-FFF2-40B4-BE49-F238E27FC236}">
                <a16:creationId xmlns:a16="http://schemas.microsoft.com/office/drawing/2014/main" id="{2E953F04-79B3-C6BA-41D4-542F25675F3E}"/>
              </a:ext>
            </a:extLst>
          </p:cNvPr>
          <p:cNvSpPr/>
          <p:nvPr/>
        </p:nvSpPr>
        <p:spPr>
          <a:xfrm>
            <a:off x="6813890"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9" name="Rectangle 108">
            <a:extLst>
              <a:ext uri="{FF2B5EF4-FFF2-40B4-BE49-F238E27FC236}">
                <a16:creationId xmlns:a16="http://schemas.microsoft.com/office/drawing/2014/main" id="{61B08900-E23A-EDFE-F9A7-29D2E5D8D9C5}"/>
              </a:ext>
            </a:extLst>
          </p:cNvPr>
          <p:cNvSpPr/>
          <p:nvPr/>
        </p:nvSpPr>
        <p:spPr>
          <a:xfrm>
            <a:off x="6350254"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0" name="Rectangle 109">
            <a:extLst>
              <a:ext uri="{FF2B5EF4-FFF2-40B4-BE49-F238E27FC236}">
                <a16:creationId xmlns:a16="http://schemas.microsoft.com/office/drawing/2014/main" id="{06ECF516-38AF-A23B-934B-6028C5C6A92E}"/>
              </a:ext>
            </a:extLst>
          </p:cNvPr>
          <p:cNvSpPr/>
          <p:nvPr/>
        </p:nvSpPr>
        <p:spPr>
          <a:xfrm>
            <a:off x="658207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1" name="Rectangle 110">
            <a:extLst>
              <a:ext uri="{FF2B5EF4-FFF2-40B4-BE49-F238E27FC236}">
                <a16:creationId xmlns:a16="http://schemas.microsoft.com/office/drawing/2014/main" id="{FDFC5029-5DA0-CD06-7DFE-FF08A46C3F14}"/>
              </a:ext>
            </a:extLst>
          </p:cNvPr>
          <p:cNvSpPr/>
          <p:nvPr/>
        </p:nvSpPr>
        <p:spPr>
          <a:xfrm>
            <a:off x="6813890"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2" name="TextBox 111">
            <a:extLst>
              <a:ext uri="{FF2B5EF4-FFF2-40B4-BE49-F238E27FC236}">
                <a16:creationId xmlns:a16="http://schemas.microsoft.com/office/drawing/2014/main" id="{955BAFDF-4FE1-AC7E-7B7F-F2A2B7258D84}"/>
              </a:ext>
            </a:extLst>
          </p:cNvPr>
          <p:cNvSpPr txBox="1"/>
          <p:nvPr/>
        </p:nvSpPr>
        <p:spPr>
          <a:xfrm>
            <a:off x="5956952"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38E40CCB-6AF4-5045-5D64-0729E7D55DFD}"/>
              </a:ext>
            </a:extLst>
          </p:cNvPr>
          <p:cNvSpPr txBox="1"/>
          <p:nvPr/>
        </p:nvSpPr>
        <p:spPr>
          <a:xfrm>
            <a:off x="5959361"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C0FFEC31-DB2B-ABB5-812B-18BDBF75D7BE}"/>
              </a:ext>
            </a:extLst>
          </p:cNvPr>
          <p:cNvSpPr txBox="1"/>
          <p:nvPr/>
        </p:nvSpPr>
        <p:spPr>
          <a:xfrm>
            <a:off x="6249448"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116" name="Rounded Rectangle 115">
            <a:extLst>
              <a:ext uri="{FF2B5EF4-FFF2-40B4-BE49-F238E27FC236}">
                <a16:creationId xmlns:a16="http://schemas.microsoft.com/office/drawing/2014/main" id="{4B01451B-BDF6-6626-FC7F-1D91D7EC63A3}"/>
              </a:ext>
            </a:extLst>
          </p:cNvPr>
          <p:cNvSpPr/>
          <p:nvPr/>
        </p:nvSpPr>
        <p:spPr>
          <a:xfrm>
            <a:off x="20401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5F53C04D-6171-E826-A48D-F9CC11D84D64}"/>
              </a:ext>
            </a:extLst>
          </p:cNvPr>
          <p:cNvCxnSpPr>
            <a:cxnSpLocks/>
          </p:cNvCxnSpPr>
          <p:nvPr/>
        </p:nvCxnSpPr>
        <p:spPr>
          <a:xfrm flipH="1" flipV="1">
            <a:off x="1338848" y="2925472"/>
            <a:ext cx="677648" cy="123486"/>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6AB676C-BFB1-AFA4-5986-8870C9F9E4C9}"/>
              </a:ext>
            </a:extLst>
          </p:cNvPr>
          <p:cNvSpPr txBox="1"/>
          <p:nvPr/>
        </p:nvSpPr>
        <p:spPr>
          <a:xfrm>
            <a:off x="120432" y="2741181"/>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a:solidFill>
                  <a:srgbClr val="EB880B"/>
                </a:solidFill>
                <a:latin typeface="Arial" panose="020B0604020202020204" pitchFamily="34" charset="0"/>
                <a:cs typeface="Arial" panose="020B0604020202020204" pitchFamily="34" charset="0"/>
              </a:rPr>
              <a:t>Cp</a:t>
            </a:r>
            <a:r>
              <a:rPr lang="en-US" sz="1400" dirty="0">
                <a:solidFill>
                  <a:srgbClr val="EB880B"/>
                </a:solidFill>
                <a:latin typeface="Arial" panose="020B0604020202020204" pitchFamily="34" charset="0"/>
                <a:cs typeface="Arial" panose="020B0604020202020204" pitchFamily="34" charset="0"/>
              </a:rPr>
              <a:t> pool</a:t>
            </a:r>
          </a:p>
        </p:txBody>
      </p:sp>
      <p:sp>
        <p:nvSpPr>
          <p:cNvPr id="6" name="Rounded Rectangle 5">
            <a:extLst>
              <a:ext uri="{FF2B5EF4-FFF2-40B4-BE49-F238E27FC236}">
                <a16:creationId xmlns:a16="http://schemas.microsoft.com/office/drawing/2014/main" id="{C53F6FCD-188B-4734-279F-83E6BC704034}"/>
              </a:ext>
            </a:extLst>
          </p:cNvPr>
          <p:cNvSpPr/>
          <p:nvPr/>
        </p:nvSpPr>
        <p:spPr>
          <a:xfrm>
            <a:off x="4144540" y="3007044"/>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FD0C843-FE41-3BC1-A84E-3BD4E2EBC9FB}"/>
              </a:ext>
            </a:extLst>
          </p:cNvPr>
          <p:cNvSpPr/>
          <p:nvPr/>
        </p:nvSpPr>
        <p:spPr>
          <a:xfrm>
            <a:off x="63067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7B06C7-DB9F-000B-B9FE-7555A4E857BA}"/>
              </a:ext>
            </a:extLst>
          </p:cNvPr>
          <p:cNvSpPr/>
          <p:nvPr/>
        </p:nvSpPr>
        <p:spPr>
          <a:xfrm>
            <a:off x="1983133" y="2941865"/>
            <a:ext cx="5255867" cy="370373"/>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8FCA59ED-8481-D12C-91A6-A3D6495D1401}"/>
              </a:ext>
            </a:extLst>
          </p:cNvPr>
          <p:cNvCxnSpPr>
            <a:cxnSpLocks/>
          </p:cNvCxnSpPr>
          <p:nvPr/>
        </p:nvCxnSpPr>
        <p:spPr>
          <a:xfrm flipH="1">
            <a:off x="6673511" y="2310730"/>
            <a:ext cx="558768" cy="557485"/>
          </a:xfrm>
          <a:prstGeom prst="line">
            <a:avLst/>
          </a:prstGeom>
          <a:ln w="19050">
            <a:solidFill>
              <a:srgbClr val="216F06"/>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CE56E8-885A-CA61-99B0-6121EEB96F13}"/>
              </a:ext>
            </a:extLst>
          </p:cNvPr>
          <p:cNvSpPr txBox="1"/>
          <p:nvPr/>
        </p:nvSpPr>
        <p:spPr>
          <a:xfrm>
            <a:off x="6582072" y="2010787"/>
            <a:ext cx="1544018" cy="307777"/>
          </a:xfrm>
          <a:prstGeom prst="rect">
            <a:avLst/>
          </a:prstGeom>
          <a:noFill/>
        </p:spPr>
        <p:txBody>
          <a:bodyPr wrap="square" rtlCol="0">
            <a:spAutoFit/>
          </a:bodyPr>
          <a:lstStyle/>
          <a:p>
            <a:r>
              <a:rPr lang="en-US" sz="1400" dirty="0">
                <a:solidFill>
                  <a:srgbClr val="216F06"/>
                </a:solidFill>
                <a:latin typeface="Arial" panose="020B0604020202020204" pitchFamily="34" charset="0"/>
                <a:cs typeface="Arial" panose="020B0604020202020204" pitchFamily="34" charset="0"/>
              </a:rPr>
              <a:t>Network </a:t>
            </a:r>
            <a:r>
              <a:rPr lang="en-US" sz="1400" b="1" dirty="0">
                <a:solidFill>
                  <a:srgbClr val="216F06"/>
                </a:solidFill>
                <a:latin typeface="Arial" panose="020B0604020202020204" pitchFamily="34" charset="0"/>
                <a:cs typeface="Arial" panose="020B0604020202020204" pitchFamily="34" charset="0"/>
              </a:rPr>
              <a:t>Cp</a:t>
            </a:r>
            <a:r>
              <a:rPr lang="en-US" sz="1400" dirty="0">
                <a:solidFill>
                  <a:srgbClr val="216F06"/>
                </a:solidFill>
                <a:latin typeface="Arial" panose="020B0604020202020204" pitchFamily="34" charset="0"/>
                <a:cs typeface="Arial" panose="020B0604020202020204" pitchFamily="34" charset="0"/>
              </a:rPr>
              <a:t> pool</a:t>
            </a:r>
          </a:p>
        </p:txBody>
      </p:sp>
      <p:sp>
        <p:nvSpPr>
          <p:cNvPr id="20" name="Content Placeholder 3">
            <a:extLst>
              <a:ext uri="{FF2B5EF4-FFF2-40B4-BE49-F238E27FC236}">
                <a16:creationId xmlns:a16="http://schemas.microsoft.com/office/drawing/2014/main" id="{0912BA48-6B29-5D73-0F2F-DB250C158E65}"/>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a:t>C</a:t>
            </a:r>
            <a:r>
              <a:rPr lang="en-US" dirty="0"/>
              <a:t>lustered Parity</a:t>
            </a:r>
          </a:p>
          <a:p>
            <a:pPr lvl="1"/>
            <a:r>
              <a:rPr lang="en-US" dirty="0"/>
              <a:t>Network: </a:t>
            </a:r>
            <a:r>
              <a:rPr lang="en-US" b="1" dirty="0"/>
              <a:t>C</a:t>
            </a:r>
            <a:r>
              <a:rPr lang="en-US" dirty="0"/>
              <a:t>lustered Parity</a:t>
            </a:r>
          </a:p>
        </p:txBody>
      </p:sp>
      <p:sp>
        <p:nvSpPr>
          <p:cNvPr id="15" name="Title 1">
            <a:extLst>
              <a:ext uri="{FF2B5EF4-FFF2-40B4-BE49-F238E27FC236}">
                <a16:creationId xmlns:a16="http://schemas.microsoft.com/office/drawing/2014/main" id="{0A621BC3-56D5-4E06-5462-C671A60CB2EE}"/>
              </a:ext>
            </a:extLst>
          </p:cNvPr>
          <p:cNvSpPr>
            <a:spLocks noGrp="1"/>
          </p:cNvSpPr>
          <p:nvPr>
            <p:ph type="title"/>
          </p:nvPr>
        </p:nvSpPr>
        <p:spPr/>
        <p:txBody>
          <a:bodyPr/>
          <a:lstStyle/>
          <a:p>
            <a:r>
              <a:rPr lang="en-US" dirty="0"/>
              <a:t>MLEC Case Study: A Simple Design</a:t>
            </a:r>
          </a:p>
        </p:txBody>
      </p:sp>
    </p:spTree>
    <p:extLst>
      <p:ext uri="{BB962C8B-B14F-4D97-AF65-F5344CB8AC3E}">
        <p14:creationId xmlns:p14="http://schemas.microsoft.com/office/powerpoint/2010/main" val="1514065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47E271-3F65-6979-A278-BE6C7A3074C6}"/>
              </a:ext>
            </a:extLst>
          </p:cNvPr>
          <p:cNvSpPr>
            <a:spLocks noGrp="1"/>
          </p:cNvSpPr>
          <p:nvPr>
            <p:ph type="sldNum" sz="quarter" idx="12"/>
          </p:nvPr>
        </p:nvSpPr>
        <p:spPr/>
        <p:txBody>
          <a:bodyPr/>
          <a:lstStyle/>
          <a:p>
            <a:fld id="{38237106-F2ED-405E-BC33-CC3CF426205F}" type="slidenum">
              <a:rPr lang="en-US" smtClean="0"/>
              <a:pPr/>
              <a:t>13</a:t>
            </a:fld>
            <a:endParaRPr lang="en-US" dirty="0"/>
          </a:p>
        </p:txBody>
      </p:sp>
      <p:sp>
        <p:nvSpPr>
          <p:cNvPr id="5" name="Footer Placeholder 4">
            <a:extLst>
              <a:ext uri="{FF2B5EF4-FFF2-40B4-BE49-F238E27FC236}">
                <a16:creationId xmlns:a16="http://schemas.microsoft.com/office/drawing/2014/main" id="{CE2B05FE-456B-43F4-89D5-7391A103BB89}"/>
              </a:ext>
            </a:extLst>
          </p:cNvPr>
          <p:cNvSpPr>
            <a:spLocks noGrp="1"/>
          </p:cNvSpPr>
          <p:nvPr>
            <p:ph type="ftr" sz="quarter" idx="3"/>
          </p:nvPr>
        </p:nvSpPr>
        <p:spPr/>
        <p:txBody>
          <a:bodyPr/>
          <a:lstStyle/>
          <a:p>
            <a:r>
              <a:rPr lang="en-US" sz="900"/>
              <a:t>MLEC @ SC ’23</a:t>
            </a:r>
            <a:endParaRPr lang="en-US" sz="1600" dirty="0"/>
          </a:p>
        </p:txBody>
      </p:sp>
      <p:sp>
        <p:nvSpPr>
          <p:cNvPr id="8" name="Rectangle 7">
            <a:extLst>
              <a:ext uri="{FF2B5EF4-FFF2-40B4-BE49-F238E27FC236}">
                <a16:creationId xmlns:a16="http://schemas.microsoft.com/office/drawing/2014/main" id="{A05FFD22-7BE1-F017-07DE-09933A12AE96}"/>
              </a:ext>
            </a:extLst>
          </p:cNvPr>
          <p:cNvSpPr/>
          <p:nvPr/>
        </p:nvSpPr>
        <p:spPr>
          <a:xfrm>
            <a:off x="1730477"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360014AC-8030-7274-4FBE-DFCA90C38EB2}"/>
              </a:ext>
            </a:extLst>
          </p:cNvPr>
          <p:cNvSpPr/>
          <p:nvPr/>
        </p:nvSpPr>
        <p:spPr>
          <a:xfrm>
            <a:off x="2085469"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C0FBDBAD-283A-7514-C156-9725C4E24D93}"/>
              </a:ext>
            </a:extLst>
          </p:cNvPr>
          <p:cNvSpPr/>
          <p:nvPr/>
        </p:nvSpPr>
        <p:spPr>
          <a:xfrm>
            <a:off x="2317287"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E536CEAC-49D7-511E-5777-B17001BA19A1}"/>
              </a:ext>
            </a:extLst>
          </p:cNvPr>
          <p:cNvSpPr/>
          <p:nvPr/>
        </p:nvSpPr>
        <p:spPr>
          <a:xfrm>
            <a:off x="2549105"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1" name="Rectangle 70">
            <a:extLst>
              <a:ext uri="{FF2B5EF4-FFF2-40B4-BE49-F238E27FC236}">
                <a16:creationId xmlns:a16="http://schemas.microsoft.com/office/drawing/2014/main" id="{219B7FE5-9B0D-71EB-3DA6-96069CA3AA67}"/>
              </a:ext>
            </a:extLst>
          </p:cNvPr>
          <p:cNvSpPr/>
          <p:nvPr/>
        </p:nvSpPr>
        <p:spPr>
          <a:xfrm>
            <a:off x="2085469"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2" name="Rectangle 71">
            <a:extLst>
              <a:ext uri="{FF2B5EF4-FFF2-40B4-BE49-F238E27FC236}">
                <a16:creationId xmlns:a16="http://schemas.microsoft.com/office/drawing/2014/main" id="{FF66EDB8-630C-0F98-73AF-5AB4B856F47A}"/>
              </a:ext>
            </a:extLst>
          </p:cNvPr>
          <p:cNvSpPr/>
          <p:nvPr/>
        </p:nvSpPr>
        <p:spPr>
          <a:xfrm>
            <a:off x="2317287"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3" name="Rectangle 72">
            <a:extLst>
              <a:ext uri="{FF2B5EF4-FFF2-40B4-BE49-F238E27FC236}">
                <a16:creationId xmlns:a16="http://schemas.microsoft.com/office/drawing/2014/main" id="{AD6F5C7C-E041-FC45-371D-41B985857AC4}"/>
              </a:ext>
            </a:extLst>
          </p:cNvPr>
          <p:cNvSpPr/>
          <p:nvPr/>
        </p:nvSpPr>
        <p:spPr>
          <a:xfrm>
            <a:off x="2549105"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4" name="Rectangle 73">
            <a:extLst>
              <a:ext uri="{FF2B5EF4-FFF2-40B4-BE49-F238E27FC236}">
                <a16:creationId xmlns:a16="http://schemas.microsoft.com/office/drawing/2014/main" id="{75E71A92-CF4C-66B6-D887-B3F9C8559119}"/>
              </a:ext>
            </a:extLst>
          </p:cNvPr>
          <p:cNvSpPr/>
          <p:nvPr/>
        </p:nvSpPr>
        <p:spPr>
          <a:xfrm>
            <a:off x="2083939"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5" name="Rectangle 74">
            <a:extLst>
              <a:ext uri="{FF2B5EF4-FFF2-40B4-BE49-F238E27FC236}">
                <a16:creationId xmlns:a16="http://schemas.microsoft.com/office/drawing/2014/main" id="{8E0D923F-46D2-ABD0-2AB4-DA052A617156}"/>
              </a:ext>
            </a:extLst>
          </p:cNvPr>
          <p:cNvSpPr/>
          <p:nvPr/>
        </p:nvSpPr>
        <p:spPr>
          <a:xfrm>
            <a:off x="2315757"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6" name="Rectangle 75">
            <a:extLst>
              <a:ext uri="{FF2B5EF4-FFF2-40B4-BE49-F238E27FC236}">
                <a16:creationId xmlns:a16="http://schemas.microsoft.com/office/drawing/2014/main" id="{07BC81CA-5D5F-820D-F2AE-B735F3EC17A2}"/>
              </a:ext>
            </a:extLst>
          </p:cNvPr>
          <p:cNvSpPr/>
          <p:nvPr/>
        </p:nvSpPr>
        <p:spPr>
          <a:xfrm>
            <a:off x="2547575"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7" name="Rectangle 76">
            <a:extLst>
              <a:ext uri="{FF2B5EF4-FFF2-40B4-BE49-F238E27FC236}">
                <a16:creationId xmlns:a16="http://schemas.microsoft.com/office/drawing/2014/main" id="{810F6646-E965-49D4-02C0-CE0F890DB2B5}"/>
              </a:ext>
            </a:extLst>
          </p:cNvPr>
          <p:cNvSpPr/>
          <p:nvPr/>
        </p:nvSpPr>
        <p:spPr>
          <a:xfrm>
            <a:off x="2083939"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8" name="Rectangle 77">
            <a:extLst>
              <a:ext uri="{FF2B5EF4-FFF2-40B4-BE49-F238E27FC236}">
                <a16:creationId xmlns:a16="http://schemas.microsoft.com/office/drawing/2014/main" id="{61CD0AB7-AFBA-EAE6-7B22-BB4EDC98D0E5}"/>
              </a:ext>
            </a:extLst>
          </p:cNvPr>
          <p:cNvSpPr/>
          <p:nvPr/>
        </p:nvSpPr>
        <p:spPr>
          <a:xfrm>
            <a:off x="2315757"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CDD195F-DD16-4A02-7ACA-5EA6DEBC6F94}"/>
              </a:ext>
            </a:extLst>
          </p:cNvPr>
          <p:cNvSpPr/>
          <p:nvPr/>
        </p:nvSpPr>
        <p:spPr>
          <a:xfrm>
            <a:off x="2547575"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0" name="TextBox 79">
            <a:extLst>
              <a:ext uri="{FF2B5EF4-FFF2-40B4-BE49-F238E27FC236}">
                <a16:creationId xmlns:a16="http://schemas.microsoft.com/office/drawing/2014/main" id="{D74E2D5E-BF2A-20B5-4EEC-E1375937ED42}"/>
              </a:ext>
            </a:extLst>
          </p:cNvPr>
          <p:cNvSpPr txBox="1"/>
          <p:nvPr/>
        </p:nvSpPr>
        <p:spPr>
          <a:xfrm>
            <a:off x="1690637"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4A0802AA-12D4-0366-602E-9EFDF9174666}"/>
              </a:ext>
            </a:extLst>
          </p:cNvPr>
          <p:cNvSpPr txBox="1"/>
          <p:nvPr/>
        </p:nvSpPr>
        <p:spPr>
          <a:xfrm>
            <a:off x="1693046"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FB7E7F59-3D8B-C0F5-E5BE-BCA5BA2B9BE4}"/>
              </a:ext>
            </a:extLst>
          </p:cNvPr>
          <p:cNvSpPr txBox="1"/>
          <p:nvPr/>
        </p:nvSpPr>
        <p:spPr>
          <a:xfrm>
            <a:off x="1983133"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83" name="Rectangle 82">
            <a:extLst>
              <a:ext uri="{FF2B5EF4-FFF2-40B4-BE49-F238E27FC236}">
                <a16:creationId xmlns:a16="http://schemas.microsoft.com/office/drawing/2014/main" id="{F048D92E-81BD-F600-3BB2-0D798FC0056F}"/>
              </a:ext>
            </a:extLst>
          </p:cNvPr>
          <p:cNvSpPr/>
          <p:nvPr/>
        </p:nvSpPr>
        <p:spPr>
          <a:xfrm>
            <a:off x="3843714"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4" name="Rectangle 83">
            <a:extLst>
              <a:ext uri="{FF2B5EF4-FFF2-40B4-BE49-F238E27FC236}">
                <a16:creationId xmlns:a16="http://schemas.microsoft.com/office/drawing/2014/main" id="{0EC8E17B-B7E7-97D3-E89F-998FFC7B822E}"/>
              </a:ext>
            </a:extLst>
          </p:cNvPr>
          <p:cNvSpPr/>
          <p:nvPr/>
        </p:nvSpPr>
        <p:spPr>
          <a:xfrm>
            <a:off x="4198706"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5" name="Rectangle 84">
            <a:extLst>
              <a:ext uri="{FF2B5EF4-FFF2-40B4-BE49-F238E27FC236}">
                <a16:creationId xmlns:a16="http://schemas.microsoft.com/office/drawing/2014/main" id="{46FBCF51-DF9F-62C7-494F-203C671A161C}"/>
              </a:ext>
            </a:extLst>
          </p:cNvPr>
          <p:cNvSpPr/>
          <p:nvPr/>
        </p:nvSpPr>
        <p:spPr>
          <a:xfrm>
            <a:off x="4430524"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6" name="Rectangle 85">
            <a:extLst>
              <a:ext uri="{FF2B5EF4-FFF2-40B4-BE49-F238E27FC236}">
                <a16:creationId xmlns:a16="http://schemas.microsoft.com/office/drawing/2014/main" id="{9CE8225D-18F3-7873-99D2-84B0E4CF90E0}"/>
              </a:ext>
            </a:extLst>
          </p:cNvPr>
          <p:cNvSpPr/>
          <p:nvPr/>
        </p:nvSpPr>
        <p:spPr>
          <a:xfrm>
            <a:off x="466234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7" name="Rectangle 86">
            <a:extLst>
              <a:ext uri="{FF2B5EF4-FFF2-40B4-BE49-F238E27FC236}">
                <a16:creationId xmlns:a16="http://schemas.microsoft.com/office/drawing/2014/main" id="{74E6863F-4C12-2E37-DACB-302417F9F469}"/>
              </a:ext>
            </a:extLst>
          </p:cNvPr>
          <p:cNvSpPr/>
          <p:nvPr/>
        </p:nvSpPr>
        <p:spPr>
          <a:xfrm>
            <a:off x="4198706"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8" name="Rectangle 87">
            <a:extLst>
              <a:ext uri="{FF2B5EF4-FFF2-40B4-BE49-F238E27FC236}">
                <a16:creationId xmlns:a16="http://schemas.microsoft.com/office/drawing/2014/main" id="{2D366FC7-808D-89DD-F1E5-51AFF78E9107}"/>
              </a:ext>
            </a:extLst>
          </p:cNvPr>
          <p:cNvSpPr/>
          <p:nvPr/>
        </p:nvSpPr>
        <p:spPr>
          <a:xfrm>
            <a:off x="4430524"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9" name="Rectangle 88">
            <a:extLst>
              <a:ext uri="{FF2B5EF4-FFF2-40B4-BE49-F238E27FC236}">
                <a16:creationId xmlns:a16="http://schemas.microsoft.com/office/drawing/2014/main" id="{E7598388-D02F-7AED-08CD-3B1189CE67DA}"/>
              </a:ext>
            </a:extLst>
          </p:cNvPr>
          <p:cNvSpPr/>
          <p:nvPr/>
        </p:nvSpPr>
        <p:spPr>
          <a:xfrm>
            <a:off x="466234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0" name="Rectangle 89">
            <a:extLst>
              <a:ext uri="{FF2B5EF4-FFF2-40B4-BE49-F238E27FC236}">
                <a16:creationId xmlns:a16="http://schemas.microsoft.com/office/drawing/2014/main" id="{9B221EFA-E82F-4C3E-EC1D-FEFA264B0609}"/>
              </a:ext>
            </a:extLst>
          </p:cNvPr>
          <p:cNvSpPr/>
          <p:nvPr/>
        </p:nvSpPr>
        <p:spPr>
          <a:xfrm>
            <a:off x="4197176"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1" name="Rectangle 90">
            <a:extLst>
              <a:ext uri="{FF2B5EF4-FFF2-40B4-BE49-F238E27FC236}">
                <a16:creationId xmlns:a16="http://schemas.microsoft.com/office/drawing/2014/main" id="{D0B52151-7776-5979-8883-3D364CC17FDB}"/>
              </a:ext>
            </a:extLst>
          </p:cNvPr>
          <p:cNvSpPr/>
          <p:nvPr/>
        </p:nvSpPr>
        <p:spPr>
          <a:xfrm>
            <a:off x="4428994"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2" name="Rectangle 91">
            <a:extLst>
              <a:ext uri="{FF2B5EF4-FFF2-40B4-BE49-F238E27FC236}">
                <a16:creationId xmlns:a16="http://schemas.microsoft.com/office/drawing/2014/main" id="{D6947D62-81AE-32F1-E278-182DA10FA6FA}"/>
              </a:ext>
            </a:extLst>
          </p:cNvPr>
          <p:cNvSpPr/>
          <p:nvPr/>
        </p:nvSpPr>
        <p:spPr>
          <a:xfrm>
            <a:off x="466081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3" name="Rectangle 92">
            <a:extLst>
              <a:ext uri="{FF2B5EF4-FFF2-40B4-BE49-F238E27FC236}">
                <a16:creationId xmlns:a16="http://schemas.microsoft.com/office/drawing/2014/main" id="{0A6DD633-D1CA-CB0D-9174-1722B483EC6B}"/>
              </a:ext>
            </a:extLst>
          </p:cNvPr>
          <p:cNvSpPr/>
          <p:nvPr/>
        </p:nvSpPr>
        <p:spPr>
          <a:xfrm>
            <a:off x="4197176"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4" name="Rectangle 93">
            <a:extLst>
              <a:ext uri="{FF2B5EF4-FFF2-40B4-BE49-F238E27FC236}">
                <a16:creationId xmlns:a16="http://schemas.microsoft.com/office/drawing/2014/main" id="{0CB47AD1-25E3-1AF1-C159-F24130B6E92A}"/>
              </a:ext>
            </a:extLst>
          </p:cNvPr>
          <p:cNvSpPr/>
          <p:nvPr/>
        </p:nvSpPr>
        <p:spPr>
          <a:xfrm>
            <a:off x="4428994"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5" name="Rectangle 94">
            <a:extLst>
              <a:ext uri="{FF2B5EF4-FFF2-40B4-BE49-F238E27FC236}">
                <a16:creationId xmlns:a16="http://schemas.microsoft.com/office/drawing/2014/main" id="{67D729EE-748A-4236-4A28-4C624E342A79}"/>
              </a:ext>
            </a:extLst>
          </p:cNvPr>
          <p:cNvSpPr/>
          <p:nvPr/>
        </p:nvSpPr>
        <p:spPr>
          <a:xfrm>
            <a:off x="466081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6" name="TextBox 95">
            <a:extLst>
              <a:ext uri="{FF2B5EF4-FFF2-40B4-BE49-F238E27FC236}">
                <a16:creationId xmlns:a16="http://schemas.microsoft.com/office/drawing/2014/main" id="{F8DDA114-4E34-C2A2-266B-0A035125A5E7}"/>
              </a:ext>
            </a:extLst>
          </p:cNvPr>
          <p:cNvSpPr txBox="1"/>
          <p:nvPr/>
        </p:nvSpPr>
        <p:spPr>
          <a:xfrm>
            <a:off x="3803874"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965C348E-ED73-4D64-DFC6-13CDD211D9C4}"/>
              </a:ext>
            </a:extLst>
          </p:cNvPr>
          <p:cNvSpPr txBox="1"/>
          <p:nvPr/>
        </p:nvSpPr>
        <p:spPr>
          <a:xfrm>
            <a:off x="3806283"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5A74349-DE0B-28EF-004D-158AC283CE07}"/>
              </a:ext>
            </a:extLst>
          </p:cNvPr>
          <p:cNvSpPr txBox="1"/>
          <p:nvPr/>
        </p:nvSpPr>
        <p:spPr>
          <a:xfrm>
            <a:off x="4096370"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99" name="Rectangle 98">
            <a:extLst>
              <a:ext uri="{FF2B5EF4-FFF2-40B4-BE49-F238E27FC236}">
                <a16:creationId xmlns:a16="http://schemas.microsoft.com/office/drawing/2014/main" id="{5B30156A-DCE3-7894-E8B1-A3FCED8FD127}"/>
              </a:ext>
            </a:extLst>
          </p:cNvPr>
          <p:cNvSpPr/>
          <p:nvPr/>
        </p:nvSpPr>
        <p:spPr>
          <a:xfrm>
            <a:off x="5996792"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337BF224-0172-6B3D-FD9F-EB324DF147AD}"/>
              </a:ext>
            </a:extLst>
          </p:cNvPr>
          <p:cNvSpPr/>
          <p:nvPr/>
        </p:nvSpPr>
        <p:spPr>
          <a:xfrm>
            <a:off x="6351784"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680A1FF5-16E0-ACF0-FA94-AB419FE51F9F}"/>
              </a:ext>
            </a:extLst>
          </p:cNvPr>
          <p:cNvSpPr/>
          <p:nvPr/>
        </p:nvSpPr>
        <p:spPr>
          <a:xfrm>
            <a:off x="658360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2" name="Rectangle 101">
            <a:extLst>
              <a:ext uri="{FF2B5EF4-FFF2-40B4-BE49-F238E27FC236}">
                <a16:creationId xmlns:a16="http://schemas.microsoft.com/office/drawing/2014/main" id="{A374F3ED-16D4-96CB-8085-81C744427A7F}"/>
              </a:ext>
            </a:extLst>
          </p:cNvPr>
          <p:cNvSpPr/>
          <p:nvPr/>
        </p:nvSpPr>
        <p:spPr>
          <a:xfrm>
            <a:off x="6815420"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3" name="Rectangle 102">
            <a:extLst>
              <a:ext uri="{FF2B5EF4-FFF2-40B4-BE49-F238E27FC236}">
                <a16:creationId xmlns:a16="http://schemas.microsoft.com/office/drawing/2014/main" id="{702DE6BE-C1B7-C1C7-6C6A-B41624555AE6}"/>
              </a:ext>
            </a:extLst>
          </p:cNvPr>
          <p:cNvSpPr/>
          <p:nvPr/>
        </p:nvSpPr>
        <p:spPr>
          <a:xfrm>
            <a:off x="6351784"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4" name="Rectangle 103">
            <a:extLst>
              <a:ext uri="{FF2B5EF4-FFF2-40B4-BE49-F238E27FC236}">
                <a16:creationId xmlns:a16="http://schemas.microsoft.com/office/drawing/2014/main" id="{0E81D079-669B-64C3-7D57-F25BC65CC93A}"/>
              </a:ext>
            </a:extLst>
          </p:cNvPr>
          <p:cNvSpPr/>
          <p:nvPr/>
        </p:nvSpPr>
        <p:spPr>
          <a:xfrm>
            <a:off x="658360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5" name="Rectangle 104">
            <a:extLst>
              <a:ext uri="{FF2B5EF4-FFF2-40B4-BE49-F238E27FC236}">
                <a16:creationId xmlns:a16="http://schemas.microsoft.com/office/drawing/2014/main" id="{AD2463C4-7E9A-F3C2-7F7F-3DD4F782A6C5}"/>
              </a:ext>
            </a:extLst>
          </p:cNvPr>
          <p:cNvSpPr/>
          <p:nvPr/>
        </p:nvSpPr>
        <p:spPr>
          <a:xfrm>
            <a:off x="6815420"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6" name="Rectangle 105">
            <a:extLst>
              <a:ext uri="{FF2B5EF4-FFF2-40B4-BE49-F238E27FC236}">
                <a16:creationId xmlns:a16="http://schemas.microsoft.com/office/drawing/2014/main" id="{7CE32AFA-6945-483B-9788-B7797B7D195D}"/>
              </a:ext>
            </a:extLst>
          </p:cNvPr>
          <p:cNvSpPr/>
          <p:nvPr/>
        </p:nvSpPr>
        <p:spPr>
          <a:xfrm>
            <a:off x="6350254"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7" name="Rectangle 106">
            <a:extLst>
              <a:ext uri="{FF2B5EF4-FFF2-40B4-BE49-F238E27FC236}">
                <a16:creationId xmlns:a16="http://schemas.microsoft.com/office/drawing/2014/main" id="{F24449CA-0EBB-266F-B495-31FD14847FB4}"/>
              </a:ext>
            </a:extLst>
          </p:cNvPr>
          <p:cNvSpPr/>
          <p:nvPr/>
        </p:nvSpPr>
        <p:spPr>
          <a:xfrm>
            <a:off x="658207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8" name="Rectangle 107">
            <a:extLst>
              <a:ext uri="{FF2B5EF4-FFF2-40B4-BE49-F238E27FC236}">
                <a16:creationId xmlns:a16="http://schemas.microsoft.com/office/drawing/2014/main" id="{2E953F04-79B3-C6BA-41D4-542F25675F3E}"/>
              </a:ext>
            </a:extLst>
          </p:cNvPr>
          <p:cNvSpPr/>
          <p:nvPr/>
        </p:nvSpPr>
        <p:spPr>
          <a:xfrm>
            <a:off x="6813890"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9" name="Rectangle 108">
            <a:extLst>
              <a:ext uri="{FF2B5EF4-FFF2-40B4-BE49-F238E27FC236}">
                <a16:creationId xmlns:a16="http://schemas.microsoft.com/office/drawing/2014/main" id="{61B08900-E23A-EDFE-F9A7-29D2E5D8D9C5}"/>
              </a:ext>
            </a:extLst>
          </p:cNvPr>
          <p:cNvSpPr/>
          <p:nvPr/>
        </p:nvSpPr>
        <p:spPr>
          <a:xfrm>
            <a:off x="6350254"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0" name="Rectangle 109">
            <a:extLst>
              <a:ext uri="{FF2B5EF4-FFF2-40B4-BE49-F238E27FC236}">
                <a16:creationId xmlns:a16="http://schemas.microsoft.com/office/drawing/2014/main" id="{06ECF516-38AF-A23B-934B-6028C5C6A92E}"/>
              </a:ext>
            </a:extLst>
          </p:cNvPr>
          <p:cNvSpPr/>
          <p:nvPr/>
        </p:nvSpPr>
        <p:spPr>
          <a:xfrm>
            <a:off x="658207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1" name="Rectangle 110">
            <a:extLst>
              <a:ext uri="{FF2B5EF4-FFF2-40B4-BE49-F238E27FC236}">
                <a16:creationId xmlns:a16="http://schemas.microsoft.com/office/drawing/2014/main" id="{FDFC5029-5DA0-CD06-7DFE-FF08A46C3F14}"/>
              </a:ext>
            </a:extLst>
          </p:cNvPr>
          <p:cNvSpPr/>
          <p:nvPr/>
        </p:nvSpPr>
        <p:spPr>
          <a:xfrm>
            <a:off x="6813890"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2" name="TextBox 111">
            <a:extLst>
              <a:ext uri="{FF2B5EF4-FFF2-40B4-BE49-F238E27FC236}">
                <a16:creationId xmlns:a16="http://schemas.microsoft.com/office/drawing/2014/main" id="{955BAFDF-4FE1-AC7E-7B7F-F2A2B7258D84}"/>
              </a:ext>
            </a:extLst>
          </p:cNvPr>
          <p:cNvSpPr txBox="1"/>
          <p:nvPr/>
        </p:nvSpPr>
        <p:spPr>
          <a:xfrm>
            <a:off x="5956952"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38E40CCB-6AF4-5045-5D64-0729E7D55DFD}"/>
              </a:ext>
            </a:extLst>
          </p:cNvPr>
          <p:cNvSpPr txBox="1"/>
          <p:nvPr/>
        </p:nvSpPr>
        <p:spPr>
          <a:xfrm>
            <a:off x="5959361"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C0FFEC31-DB2B-ABB5-812B-18BDBF75D7BE}"/>
              </a:ext>
            </a:extLst>
          </p:cNvPr>
          <p:cNvSpPr txBox="1"/>
          <p:nvPr/>
        </p:nvSpPr>
        <p:spPr>
          <a:xfrm>
            <a:off x="6249448"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116" name="Rounded Rectangle 115">
            <a:extLst>
              <a:ext uri="{FF2B5EF4-FFF2-40B4-BE49-F238E27FC236}">
                <a16:creationId xmlns:a16="http://schemas.microsoft.com/office/drawing/2014/main" id="{4B01451B-BDF6-6626-FC7F-1D91D7EC63A3}"/>
              </a:ext>
            </a:extLst>
          </p:cNvPr>
          <p:cNvSpPr/>
          <p:nvPr/>
        </p:nvSpPr>
        <p:spPr>
          <a:xfrm>
            <a:off x="20401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5F53C04D-6171-E826-A48D-F9CC11D84D64}"/>
              </a:ext>
            </a:extLst>
          </p:cNvPr>
          <p:cNvCxnSpPr>
            <a:cxnSpLocks/>
          </p:cNvCxnSpPr>
          <p:nvPr/>
        </p:nvCxnSpPr>
        <p:spPr>
          <a:xfrm flipH="1" flipV="1">
            <a:off x="1338848" y="2925472"/>
            <a:ext cx="677648" cy="123486"/>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6AB676C-BFB1-AFA4-5986-8870C9F9E4C9}"/>
              </a:ext>
            </a:extLst>
          </p:cNvPr>
          <p:cNvSpPr txBox="1"/>
          <p:nvPr/>
        </p:nvSpPr>
        <p:spPr>
          <a:xfrm>
            <a:off x="120432" y="2741181"/>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a:solidFill>
                  <a:srgbClr val="EB880B"/>
                </a:solidFill>
                <a:latin typeface="Arial" panose="020B0604020202020204" pitchFamily="34" charset="0"/>
                <a:cs typeface="Arial" panose="020B0604020202020204" pitchFamily="34" charset="0"/>
              </a:rPr>
              <a:t>Cp</a:t>
            </a:r>
            <a:r>
              <a:rPr lang="en-US" sz="1400" dirty="0">
                <a:solidFill>
                  <a:srgbClr val="EB880B"/>
                </a:solidFill>
                <a:latin typeface="Arial" panose="020B0604020202020204" pitchFamily="34" charset="0"/>
                <a:cs typeface="Arial" panose="020B0604020202020204" pitchFamily="34" charset="0"/>
              </a:rPr>
              <a:t> pool</a:t>
            </a:r>
          </a:p>
        </p:txBody>
      </p:sp>
      <p:sp>
        <p:nvSpPr>
          <p:cNvPr id="6" name="Rounded Rectangle 5">
            <a:extLst>
              <a:ext uri="{FF2B5EF4-FFF2-40B4-BE49-F238E27FC236}">
                <a16:creationId xmlns:a16="http://schemas.microsoft.com/office/drawing/2014/main" id="{C53F6FCD-188B-4734-279F-83E6BC704034}"/>
              </a:ext>
            </a:extLst>
          </p:cNvPr>
          <p:cNvSpPr/>
          <p:nvPr/>
        </p:nvSpPr>
        <p:spPr>
          <a:xfrm>
            <a:off x="4144540" y="3007044"/>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FD0C843-FE41-3BC1-A84E-3BD4E2EBC9FB}"/>
              </a:ext>
            </a:extLst>
          </p:cNvPr>
          <p:cNvSpPr/>
          <p:nvPr/>
        </p:nvSpPr>
        <p:spPr>
          <a:xfrm>
            <a:off x="63067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7B06C7-DB9F-000B-B9FE-7555A4E857BA}"/>
              </a:ext>
            </a:extLst>
          </p:cNvPr>
          <p:cNvSpPr/>
          <p:nvPr/>
        </p:nvSpPr>
        <p:spPr>
          <a:xfrm>
            <a:off x="1983133" y="2941865"/>
            <a:ext cx="5255867" cy="370373"/>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8FCA59ED-8481-D12C-91A6-A3D6495D1401}"/>
              </a:ext>
            </a:extLst>
          </p:cNvPr>
          <p:cNvCxnSpPr>
            <a:cxnSpLocks/>
          </p:cNvCxnSpPr>
          <p:nvPr/>
        </p:nvCxnSpPr>
        <p:spPr>
          <a:xfrm flipH="1">
            <a:off x="6673511" y="2310730"/>
            <a:ext cx="558768" cy="557485"/>
          </a:xfrm>
          <a:prstGeom prst="line">
            <a:avLst/>
          </a:prstGeom>
          <a:ln w="19050">
            <a:solidFill>
              <a:srgbClr val="216F06"/>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CE56E8-885A-CA61-99B0-6121EEB96F13}"/>
              </a:ext>
            </a:extLst>
          </p:cNvPr>
          <p:cNvSpPr txBox="1"/>
          <p:nvPr/>
        </p:nvSpPr>
        <p:spPr>
          <a:xfrm>
            <a:off x="6582072" y="2010787"/>
            <a:ext cx="1544018" cy="307777"/>
          </a:xfrm>
          <a:prstGeom prst="rect">
            <a:avLst/>
          </a:prstGeom>
          <a:noFill/>
        </p:spPr>
        <p:txBody>
          <a:bodyPr wrap="square" rtlCol="0">
            <a:spAutoFit/>
          </a:bodyPr>
          <a:lstStyle/>
          <a:p>
            <a:r>
              <a:rPr lang="en-US" sz="1400" dirty="0">
                <a:solidFill>
                  <a:srgbClr val="216F06"/>
                </a:solidFill>
                <a:latin typeface="Arial" panose="020B0604020202020204" pitchFamily="34" charset="0"/>
                <a:cs typeface="Arial" panose="020B0604020202020204" pitchFamily="34" charset="0"/>
              </a:rPr>
              <a:t>Network </a:t>
            </a:r>
            <a:r>
              <a:rPr lang="en-US" sz="1400" b="1" dirty="0">
                <a:solidFill>
                  <a:srgbClr val="216F06"/>
                </a:solidFill>
                <a:latin typeface="Arial" panose="020B0604020202020204" pitchFamily="34" charset="0"/>
                <a:cs typeface="Arial" panose="020B0604020202020204" pitchFamily="34" charset="0"/>
              </a:rPr>
              <a:t>Cp</a:t>
            </a:r>
            <a:r>
              <a:rPr lang="en-US" sz="1400" dirty="0">
                <a:solidFill>
                  <a:srgbClr val="216F06"/>
                </a:solidFill>
                <a:latin typeface="Arial" panose="020B0604020202020204" pitchFamily="34" charset="0"/>
                <a:cs typeface="Arial" panose="020B0604020202020204" pitchFamily="34" charset="0"/>
              </a:rPr>
              <a:t> pool</a:t>
            </a:r>
          </a:p>
        </p:txBody>
      </p:sp>
      <p:sp>
        <p:nvSpPr>
          <p:cNvPr id="20" name="Content Placeholder 3">
            <a:extLst>
              <a:ext uri="{FF2B5EF4-FFF2-40B4-BE49-F238E27FC236}">
                <a16:creationId xmlns:a16="http://schemas.microsoft.com/office/drawing/2014/main" id="{0912BA48-6B29-5D73-0F2F-DB250C158E65}"/>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a:t>C</a:t>
            </a:r>
            <a:r>
              <a:rPr lang="en-US" dirty="0"/>
              <a:t>lustered Parity</a:t>
            </a:r>
          </a:p>
          <a:p>
            <a:pPr lvl="1"/>
            <a:r>
              <a:rPr lang="en-US" dirty="0"/>
              <a:t>Network: </a:t>
            </a:r>
            <a:r>
              <a:rPr lang="en-US" b="1" dirty="0"/>
              <a:t>C</a:t>
            </a:r>
            <a:r>
              <a:rPr lang="en-US" dirty="0"/>
              <a:t>lustered Parity</a:t>
            </a:r>
          </a:p>
        </p:txBody>
      </p:sp>
      <p:sp>
        <p:nvSpPr>
          <p:cNvPr id="4" name="TextBox 3">
            <a:extLst>
              <a:ext uri="{FF2B5EF4-FFF2-40B4-BE49-F238E27FC236}">
                <a16:creationId xmlns:a16="http://schemas.microsoft.com/office/drawing/2014/main" id="{DFBBB5A5-0B74-C00C-182A-4B6C0338D957}"/>
              </a:ext>
            </a:extLst>
          </p:cNvPr>
          <p:cNvSpPr txBox="1"/>
          <p:nvPr/>
        </p:nvSpPr>
        <p:spPr>
          <a:xfrm>
            <a:off x="2486250" y="296963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cxnSp>
        <p:nvCxnSpPr>
          <p:cNvPr id="15" name="Curved Connector 14">
            <a:extLst>
              <a:ext uri="{FF2B5EF4-FFF2-40B4-BE49-F238E27FC236}">
                <a16:creationId xmlns:a16="http://schemas.microsoft.com/office/drawing/2014/main" id="{318ADCF1-878F-9546-3EFF-817453A0B744}"/>
              </a:ext>
            </a:extLst>
          </p:cNvPr>
          <p:cNvCxnSpPr>
            <a:cxnSpLocks/>
            <a:endCxn id="14" idx="1"/>
          </p:cNvCxnSpPr>
          <p:nvPr/>
        </p:nvCxnSpPr>
        <p:spPr>
          <a:xfrm flipV="1">
            <a:off x="2185459" y="2718150"/>
            <a:ext cx="371518" cy="326758"/>
          </a:xfrm>
          <a:prstGeom prst="curvedConnector3">
            <a:avLst>
              <a:gd name="adj1" fmla="val -2410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E2BC55C7-F3D5-06B3-36D8-EF9654748280}"/>
              </a:ext>
            </a:extLst>
          </p:cNvPr>
          <p:cNvCxnSpPr>
            <a:cxnSpLocks/>
            <a:endCxn id="14" idx="1"/>
          </p:cNvCxnSpPr>
          <p:nvPr/>
        </p:nvCxnSpPr>
        <p:spPr>
          <a:xfrm rot="5400000" flipH="1" flipV="1">
            <a:off x="2319048" y="2806297"/>
            <a:ext cx="326076" cy="149782"/>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33620E1E-C711-3604-32B3-C07060A34187}"/>
              </a:ext>
            </a:extLst>
          </p:cNvPr>
          <p:cNvGrpSpPr/>
          <p:nvPr/>
        </p:nvGrpSpPr>
        <p:grpSpPr>
          <a:xfrm>
            <a:off x="2556977" y="2377445"/>
            <a:ext cx="1392640" cy="432145"/>
            <a:chOff x="2556977" y="2377445"/>
            <a:chExt cx="1392640" cy="432145"/>
          </a:xfrm>
        </p:grpSpPr>
        <p:sp>
          <p:nvSpPr>
            <p:cNvPr id="14" name="Rectangle 13">
              <a:extLst>
                <a:ext uri="{FF2B5EF4-FFF2-40B4-BE49-F238E27FC236}">
                  <a16:creationId xmlns:a16="http://schemas.microsoft.com/office/drawing/2014/main" id="{BF9153E5-44D1-38A6-6C4F-4150DEA5AC43}"/>
                </a:ext>
              </a:extLst>
            </p:cNvPr>
            <p:cNvSpPr/>
            <p:nvPr/>
          </p:nvSpPr>
          <p:spPr>
            <a:xfrm>
              <a:off x="2556977" y="262671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TextBox 29">
              <a:extLst>
                <a:ext uri="{FF2B5EF4-FFF2-40B4-BE49-F238E27FC236}">
                  <a16:creationId xmlns:a16="http://schemas.microsoft.com/office/drawing/2014/main" id="{9C50C90E-491D-4F56-F562-64B9BAF61D58}"/>
                </a:ext>
              </a:extLst>
            </p:cNvPr>
            <p:cNvSpPr txBox="1"/>
            <p:nvPr/>
          </p:nvSpPr>
          <p:spPr>
            <a:xfrm>
              <a:off x="2698007" y="2377445"/>
              <a:ext cx="12516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Empty disk</a:t>
              </a:r>
            </a:p>
          </p:txBody>
        </p:sp>
      </p:grpSp>
      <p:sp>
        <p:nvSpPr>
          <p:cNvPr id="19" name="Title 1">
            <a:extLst>
              <a:ext uri="{FF2B5EF4-FFF2-40B4-BE49-F238E27FC236}">
                <a16:creationId xmlns:a16="http://schemas.microsoft.com/office/drawing/2014/main" id="{C954D516-8305-E961-B9FA-B26C5247B58A}"/>
              </a:ext>
            </a:extLst>
          </p:cNvPr>
          <p:cNvSpPr>
            <a:spLocks noGrp="1"/>
          </p:cNvSpPr>
          <p:nvPr>
            <p:ph type="title"/>
          </p:nvPr>
        </p:nvSpPr>
        <p:spPr/>
        <p:txBody>
          <a:bodyPr/>
          <a:lstStyle/>
          <a:p>
            <a:r>
              <a:rPr lang="en-US" dirty="0"/>
              <a:t>MLEC Case Study: A Simple Design</a:t>
            </a:r>
          </a:p>
        </p:txBody>
      </p:sp>
    </p:spTree>
    <p:extLst>
      <p:ext uri="{BB962C8B-B14F-4D97-AF65-F5344CB8AC3E}">
        <p14:creationId xmlns:p14="http://schemas.microsoft.com/office/powerpoint/2010/main" val="15833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1000"/>
                                        <p:tgtEl>
                                          <p:spTgt spid="31"/>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47E271-3F65-6979-A278-BE6C7A3074C6}"/>
              </a:ext>
            </a:extLst>
          </p:cNvPr>
          <p:cNvSpPr>
            <a:spLocks noGrp="1"/>
          </p:cNvSpPr>
          <p:nvPr>
            <p:ph type="sldNum" sz="quarter" idx="12"/>
          </p:nvPr>
        </p:nvSpPr>
        <p:spPr/>
        <p:txBody>
          <a:bodyPr/>
          <a:lstStyle/>
          <a:p>
            <a:fld id="{38237106-F2ED-405E-BC33-CC3CF426205F}" type="slidenum">
              <a:rPr lang="en-US" smtClean="0"/>
              <a:pPr/>
              <a:t>14</a:t>
            </a:fld>
            <a:endParaRPr lang="en-US" dirty="0"/>
          </a:p>
        </p:txBody>
      </p:sp>
      <p:sp>
        <p:nvSpPr>
          <p:cNvPr id="5" name="Footer Placeholder 4">
            <a:extLst>
              <a:ext uri="{FF2B5EF4-FFF2-40B4-BE49-F238E27FC236}">
                <a16:creationId xmlns:a16="http://schemas.microsoft.com/office/drawing/2014/main" id="{CE2B05FE-456B-43F4-89D5-7391A103BB89}"/>
              </a:ext>
            </a:extLst>
          </p:cNvPr>
          <p:cNvSpPr>
            <a:spLocks noGrp="1"/>
          </p:cNvSpPr>
          <p:nvPr>
            <p:ph type="ftr" sz="quarter" idx="3"/>
          </p:nvPr>
        </p:nvSpPr>
        <p:spPr/>
        <p:txBody>
          <a:bodyPr/>
          <a:lstStyle/>
          <a:p>
            <a:r>
              <a:rPr lang="en-US" sz="900"/>
              <a:t>MLEC @ SC ’23</a:t>
            </a:r>
            <a:endParaRPr lang="en-US" sz="1600" dirty="0"/>
          </a:p>
        </p:txBody>
      </p:sp>
      <p:sp>
        <p:nvSpPr>
          <p:cNvPr id="8" name="Rectangle 7">
            <a:extLst>
              <a:ext uri="{FF2B5EF4-FFF2-40B4-BE49-F238E27FC236}">
                <a16:creationId xmlns:a16="http://schemas.microsoft.com/office/drawing/2014/main" id="{A05FFD22-7BE1-F017-07DE-09933A12AE96}"/>
              </a:ext>
            </a:extLst>
          </p:cNvPr>
          <p:cNvSpPr/>
          <p:nvPr/>
        </p:nvSpPr>
        <p:spPr>
          <a:xfrm>
            <a:off x="1730477"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360014AC-8030-7274-4FBE-DFCA90C38EB2}"/>
              </a:ext>
            </a:extLst>
          </p:cNvPr>
          <p:cNvSpPr/>
          <p:nvPr/>
        </p:nvSpPr>
        <p:spPr>
          <a:xfrm>
            <a:off x="2085469"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C0FBDBAD-283A-7514-C156-9725C4E24D93}"/>
              </a:ext>
            </a:extLst>
          </p:cNvPr>
          <p:cNvSpPr/>
          <p:nvPr/>
        </p:nvSpPr>
        <p:spPr>
          <a:xfrm>
            <a:off x="2317287"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E536CEAC-49D7-511E-5777-B17001BA19A1}"/>
              </a:ext>
            </a:extLst>
          </p:cNvPr>
          <p:cNvSpPr/>
          <p:nvPr/>
        </p:nvSpPr>
        <p:spPr>
          <a:xfrm>
            <a:off x="2549105"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1" name="Rectangle 70">
            <a:extLst>
              <a:ext uri="{FF2B5EF4-FFF2-40B4-BE49-F238E27FC236}">
                <a16:creationId xmlns:a16="http://schemas.microsoft.com/office/drawing/2014/main" id="{219B7FE5-9B0D-71EB-3DA6-96069CA3AA67}"/>
              </a:ext>
            </a:extLst>
          </p:cNvPr>
          <p:cNvSpPr/>
          <p:nvPr/>
        </p:nvSpPr>
        <p:spPr>
          <a:xfrm>
            <a:off x="2085469"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2" name="Rectangle 71">
            <a:extLst>
              <a:ext uri="{FF2B5EF4-FFF2-40B4-BE49-F238E27FC236}">
                <a16:creationId xmlns:a16="http://schemas.microsoft.com/office/drawing/2014/main" id="{FF66EDB8-630C-0F98-73AF-5AB4B856F47A}"/>
              </a:ext>
            </a:extLst>
          </p:cNvPr>
          <p:cNvSpPr/>
          <p:nvPr/>
        </p:nvSpPr>
        <p:spPr>
          <a:xfrm>
            <a:off x="2317287"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3" name="Rectangle 72">
            <a:extLst>
              <a:ext uri="{FF2B5EF4-FFF2-40B4-BE49-F238E27FC236}">
                <a16:creationId xmlns:a16="http://schemas.microsoft.com/office/drawing/2014/main" id="{AD6F5C7C-E041-FC45-371D-41B985857AC4}"/>
              </a:ext>
            </a:extLst>
          </p:cNvPr>
          <p:cNvSpPr/>
          <p:nvPr/>
        </p:nvSpPr>
        <p:spPr>
          <a:xfrm>
            <a:off x="2549105"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4" name="Rectangle 73">
            <a:extLst>
              <a:ext uri="{FF2B5EF4-FFF2-40B4-BE49-F238E27FC236}">
                <a16:creationId xmlns:a16="http://schemas.microsoft.com/office/drawing/2014/main" id="{75E71A92-CF4C-66B6-D887-B3F9C8559119}"/>
              </a:ext>
            </a:extLst>
          </p:cNvPr>
          <p:cNvSpPr/>
          <p:nvPr/>
        </p:nvSpPr>
        <p:spPr>
          <a:xfrm>
            <a:off x="2083939"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5" name="Rectangle 74">
            <a:extLst>
              <a:ext uri="{FF2B5EF4-FFF2-40B4-BE49-F238E27FC236}">
                <a16:creationId xmlns:a16="http://schemas.microsoft.com/office/drawing/2014/main" id="{8E0D923F-46D2-ABD0-2AB4-DA052A617156}"/>
              </a:ext>
            </a:extLst>
          </p:cNvPr>
          <p:cNvSpPr/>
          <p:nvPr/>
        </p:nvSpPr>
        <p:spPr>
          <a:xfrm>
            <a:off x="2315757"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6" name="Rectangle 75">
            <a:extLst>
              <a:ext uri="{FF2B5EF4-FFF2-40B4-BE49-F238E27FC236}">
                <a16:creationId xmlns:a16="http://schemas.microsoft.com/office/drawing/2014/main" id="{07BC81CA-5D5F-820D-F2AE-B735F3EC17A2}"/>
              </a:ext>
            </a:extLst>
          </p:cNvPr>
          <p:cNvSpPr/>
          <p:nvPr/>
        </p:nvSpPr>
        <p:spPr>
          <a:xfrm>
            <a:off x="2547575"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7" name="Rectangle 76">
            <a:extLst>
              <a:ext uri="{FF2B5EF4-FFF2-40B4-BE49-F238E27FC236}">
                <a16:creationId xmlns:a16="http://schemas.microsoft.com/office/drawing/2014/main" id="{810F6646-E965-49D4-02C0-CE0F890DB2B5}"/>
              </a:ext>
            </a:extLst>
          </p:cNvPr>
          <p:cNvSpPr/>
          <p:nvPr/>
        </p:nvSpPr>
        <p:spPr>
          <a:xfrm>
            <a:off x="2083939"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8" name="Rectangle 77">
            <a:extLst>
              <a:ext uri="{FF2B5EF4-FFF2-40B4-BE49-F238E27FC236}">
                <a16:creationId xmlns:a16="http://schemas.microsoft.com/office/drawing/2014/main" id="{61CD0AB7-AFBA-EAE6-7B22-BB4EDC98D0E5}"/>
              </a:ext>
            </a:extLst>
          </p:cNvPr>
          <p:cNvSpPr/>
          <p:nvPr/>
        </p:nvSpPr>
        <p:spPr>
          <a:xfrm>
            <a:off x="2315757"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CDD195F-DD16-4A02-7ACA-5EA6DEBC6F94}"/>
              </a:ext>
            </a:extLst>
          </p:cNvPr>
          <p:cNvSpPr/>
          <p:nvPr/>
        </p:nvSpPr>
        <p:spPr>
          <a:xfrm>
            <a:off x="2547575"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0" name="TextBox 79">
            <a:extLst>
              <a:ext uri="{FF2B5EF4-FFF2-40B4-BE49-F238E27FC236}">
                <a16:creationId xmlns:a16="http://schemas.microsoft.com/office/drawing/2014/main" id="{D74E2D5E-BF2A-20B5-4EEC-E1375937ED42}"/>
              </a:ext>
            </a:extLst>
          </p:cNvPr>
          <p:cNvSpPr txBox="1"/>
          <p:nvPr/>
        </p:nvSpPr>
        <p:spPr>
          <a:xfrm>
            <a:off x="1690637"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4A0802AA-12D4-0366-602E-9EFDF9174666}"/>
              </a:ext>
            </a:extLst>
          </p:cNvPr>
          <p:cNvSpPr txBox="1"/>
          <p:nvPr/>
        </p:nvSpPr>
        <p:spPr>
          <a:xfrm>
            <a:off x="1693046"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FB7E7F59-3D8B-C0F5-E5BE-BCA5BA2B9BE4}"/>
              </a:ext>
            </a:extLst>
          </p:cNvPr>
          <p:cNvSpPr txBox="1"/>
          <p:nvPr/>
        </p:nvSpPr>
        <p:spPr>
          <a:xfrm>
            <a:off x="1983133"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83" name="Rectangle 82">
            <a:extLst>
              <a:ext uri="{FF2B5EF4-FFF2-40B4-BE49-F238E27FC236}">
                <a16:creationId xmlns:a16="http://schemas.microsoft.com/office/drawing/2014/main" id="{F048D92E-81BD-F600-3BB2-0D798FC0056F}"/>
              </a:ext>
            </a:extLst>
          </p:cNvPr>
          <p:cNvSpPr/>
          <p:nvPr/>
        </p:nvSpPr>
        <p:spPr>
          <a:xfrm>
            <a:off x="3843714"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4" name="Rectangle 83">
            <a:extLst>
              <a:ext uri="{FF2B5EF4-FFF2-40B4-BE49-F238E27FC236}">
                <a16:creationId xmlns:a16="http://schemas.microsoft.com/office/drawing/2014/main" id="{0EC8E17B-B7E7-97D3-E89F-998FFC7B822E}"/>
              </a:ext>
            </a:extLst>
          </p:cNvPr>
          <p:cNvSpPr/>
          <p:nvPr/>
        </p:nvSpPr>
        <p:spPr>
          <a:xfrm>
            <a:off x="4198706"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5" name="Rectangle 84">
            <a:extLst>
              <a:ext uri="{FF2B5EF4-FFF2-40B4-BE49-F238E27FC236}">
                <a16:creationId xmlns:a16="http://schemas.microsoft.com/office/drawing/2014/main" id="{46FBCF51-DF9F-62C7-494F-203C671A161C}"/>
              </a:ext>
            </a:extLst>
          </p:cNvPr>
          <p:cNvSpPr/>
          <p:nvPr/>
        </p:nvSpPr>
        <p:spPr>
          <a:xfrm>
            <a:off x="4430524"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6" name="Rectangle 85">
            <a:extLst>
              <a:ext uri="{FF2B5EF4-FFF2-40B4-BE49-F238E27FC236}">
                <a16:creationId xmlns:a16="http://schemas.microsoft.com/office/drawing/2014/main" id="{9CE8225D-18F3-7873-99D2-84B0E4CF90E0}"/>
              </a:ext>
            </a:extLst>
          </p:cNvPr>
          <p:cNvSpPr/>
          <p:nvPr/>
        </p:nvSpPr>
        <p:spPr>
          <a:xfrm>
            <a:off x="466234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7" name="Rectangle 86">
            <a:extLst>
              <a:ext uri="{FF2B5EF4-FFF2-40B4-BE49-F238E27FC236}">
                <a16:creationId xmlns:a16="http://schemas.microsoft.com/office/drawing/2014/main" id="{74E6863F-4C12-2E37-DACB-302417F9F469}"/>
              </a:ext>
            </a:extLst>
          </p:cNvPr>
          <p:cNvSpPr/>
          <p:nvPr/>
        </p:nvSpPr>
        <p:spPr>
          <a:xfrm>
            <a:off x="4198706"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8" name="Rectangle 87">
            <a:extLst>
              <a:ext uri="{FF2B5EF4-FFF2-40B4-BE49-F238E27FC236}">
                <a16:creationId xmlns:a16="http://schemas.microsoft.com/office/drawing/2014/main" id="{2D366FC7-808D-89DD-F1E5-51AFF78E9107}"/>
              </a:ext>
            </a:extLst>
          </p:cNvPr>
          <p:cNvSpPr/>
          <p:nvPr/>
        </p:nvSpPr>
        <p:spPr>
          <a:xfrm>
            <a:off x="4430524"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9" name="Rectangle 88">
            <a:extLst>
              <a:ext uri="{FF2B5EF4-FFF2-40B4-BE49-F238E27FC236}">
                <a16:creationId xmlns:a16="http://schemas.microsoft.com/office/drawing/2014/main" id="{E7598388-D02F-7AED-08CD-3B1189CE67DA}"/>
              </a:ext>
            </a:extLst>
          </p:cNvPr>
          <p:cNvSpPr/>
          <p:nvPr/>
        </p:nvSpPr>
        <p:spPr>
          <a:xfrm>
            <a:off x="466234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0" name="Rectangle 89">
            <a:extLst>
              <a:ext uri="{FF2B5EF4-FFF2-40B4-BE49-F238E27FC236}">
                <a16:creationId xmlns:a16="http://schemas.microsoft.com/office/drawing/2014/main" id="{9B221EFA-E82F-4C3E-EC1D-FEFA264B0609}"/>
              </a:ext>
            </a:extLst>
          </p:cNvPr>
          <p:cNvSpPr/>
          <p:nvPr/>
        </p:nvSpPr>
        <p:spPr>
          <a:xfrm>
            <a:off x="4197176"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1" name="Rectangle 90">
            <a:extLst>
              <a:ext uri="{FF2B5EF4-FFF2-40B4-BE49-F238E27FC236}">
                <a16:creationId xmlns:a16="http://schemas.microsoft.com/office/drawing/2014/main" id="{D0B52151-7776-5979-8883-3D364CC17FDB}"/>
              </a:ext>
            </a:extLst>
          </p:cNvPr>
          <p:cNvSpPr/>
          <p:nvPr/>
        </p:nvSpPr>
        <p:spPr>
          <a:xfrm>
            <a:off x="4428994"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2" name="Rectangle 91">
            <a:extLst>
              <a:ext uri="{FF2B5EF4-FFF2-40B4-BE49-F238E27FC236}">
                <a16:creationId xmlns:a16="http://schemas.microsoft.com/office/drawing/2014/main" id="{D6947D62-81AE-32F1-E278-182DA10FA6FA}"/>
              </a:ext>
            </a:extLst>
          </p:cNvPr>
          <p:cNvSpPr/>
          <p:nvPr/>
        </p:nvSpPr>
        <p:spPr>
          <a:xfrm>
            <a:off x="466081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3" name="Rectangle 92">
            <a:extLst>
              <a:ext uri="{FF2B5EF4-FFF2-40B4-BE49-F238E27FC236}">
                <a16:creationId xmlns:a16="http://schemas.microsoft.com/office/drawing/2014/main" id="{0A6DD633-D1CA-CB0D-9174-1722B483EC6B}"/>
              </a:ext>
            </a:extLst>
          </p:cNvPr>
          <p:cNvSpPr/>
          <p:nvPr/>
        </p:nvSpPr>
        <p:spPr>
          <a:xfrm>
            <a:off x="4197176"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4" name="Rectangle 93">
            <a:extLst>
              <a:ext uri="{FF2B5EF4-FFF2-40B4-BE49-F238E27FC236}">
                <a16:creationId xmlns:a16="http://schemas.microsoft.com/office/drawing/2014/main" id="{0CB47AD1-25E3-1AF1-C159-F24130B6E92A}"/>
              </a:ext>
            </a:extLst>
          </p:cNvPr>
          <p:cNvSpPr/>
          <p:nvPr/>
        </p:nvSpPr>
        <p:spPr>
          <a:xfrm>
            <a:off x="4428994"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5" name="Rectangle 94">
            <a:extLst>
              <a:ext uri="{FF2B5EF4-FFF2-40B4-BE49-F238E27FC236}">
                <a16:creationId xmlns:a16="http://schemas.microsoft.com/office/drawing/2014/main" id="{67D729EE-748A-4236-4A28-4C624E342A79}"/>
              </a:ext>
            </a:extLst>
          </p:cNvPr>
          <p:cNvSpPr/>
          <p:nvPr/>
        </p:nvSpPr>
        <p:spPr>
          <a:xfrm>
            <a:off x="466081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6" name="TextBox 95">
            <a:extLst>
              <a:ext uri="{FF2B5EF4-FFF2-40B4-BE49-F238E27FC236}">
                <a16:creationId xmlns:a16="http://schemas.microsoft.com/office/drawing/2014/main" id="{F8DDA114-4E34-C2A2-266B-0A035125A5E7}"/>
              </a:ext>
            </a:extLst>
          </p:cNvPr>
          <p:cNvSpPr txBox="1"/>
          <p:nvPr/>
        </p:nvSpPr>
        <p:spPr>
          <a:xfrm>
            <a:off x="3803874"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965C348E-ED73-4D64-DFC6-13CDD211D9C4}"/>
              </a:ext>
            </a:extLst>
          </p:cNvPr>
          <p:cNvSpPr txBox="1"/>
          <p:nvPr/>
        </p:nvSpPr>
        <p:spPr>
          <a:xfrm>
            <a:off x="3806283"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5A74349-DE0B-28EF-004D-158AC283CE07}"/>
              </a:ext>
            </a:extLst>
          </p:cNvPr>
          <p:cNvSpPr txBox="1"/>
          <p:nvPr/>
        </p:nvSpPr>
        <p:spPr>
          <a:xfrm>
            <a:off x="4096370"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99" name="Rectangle 98">
            <a:extLst>
              <a:ext uri="{FF2B5EF4-FFF2-40B4-BE49-F238E27FC236}">
                <a16:creationId xmlns:a16="http://schemas.microsoft.com/office/drawing/2014/main" id="{5B30156A-DCE3-7894-E8B1-A3FCED8FD127}"/>
              </a:ext>
            </a:extLst>
          </p:cNvPr>
          <p:cNvSpPr/>
          <p:nvPr/>
        </p:nvSpPr>
        <p:spPr>
          <a:xfrm>
            <a:off x="5996792"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337BF224-0172-6B3D-FD9F-EB324DF147AD}"/>
              </a:ext>
            </a:extLst>
          </p:cNvPr>
          <p:cNvSpPr/>
          <p:nvPr/>
        </p:nvSpPr>
        <p:spPr>
          <a:xfrm>
            <a:off x="6351784"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680A1FF5-16E0-ACF0-FA94-AB419FE51F9F}"/>
              </a:ext>
            </a:extLst>
          </p:cNvPr>
          <p:cNvSpPr/>
          <p:nvPr/>
        </p:nvSpPr>
        <p:spPr>
          <a:xfrm>
            <a:off x="658360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2" name="Rectangle 101">
            <a:extLst>
              <a:ext uri="{FF2B5EF4-FFF2-40B4-BE49-F238E27FC236}">
                <a16:creationId xmlns:a16="http://schemas.microsoft.com/office/drawing/2014/main" id="{A374F3ED-16D4-96CB-8085-81C744427A7F}"/>
              </a:ext>
            </a:extLst>
          </p:cNvPr>
          <p:cNvSpPr/>
          <p:nvPr/>
        </p:nvSpPr>
        <p:spPr>
          <a:xfrm>
            <a:off x="6815420"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3" name="Rectangle 102">
            <a:extLst>
              <a:ext uri="{FF2B5EF4-FFF2-40B4-BE49-F238E27FC236}">
                <a16:creationId xmlns:a16="http://schemas.microsoft.com/office/drawing/2014/main" id="{702DE6BE-C1B7-C1C7-6C6A-B41624555AE6}"/>
              </a:ext>
            </a:extLst>
          </p:cNvPr>
          <p:cNvSpPr/>
          <p:nvPr/>
        </p:nvSpPr>
        <p:spPr>
          <a:xfrm>
            <a:off x="6351784"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4" name="Rectangle 103">
            <a:extLst>
              <a:ext uri="{FF2B5EF4-FFF2-40B4-BE49-F238E27FC236}">
                <a16:creationId xmlns:a16="http://schemas.microsoft.com/office/drawing/2014/main" id="{0E81D079-669B-64C3-7D57-F25BC65CC93A}"/>
              </a:ext>
            </a:extLst>
          </p:cNvPr>
          <p:cNvSpPr/>
          <p:nvPr/>
        </p:nvSpPr>
        <p:spPr>
          <a:xfrm>
            <a:off x="658360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5" name="Rectangle 104">
            <a:extLst>
              <a:ext uri="{FF2B5EF4-FFF2-40B4-BE49-F238E27FC236}">
                <a16:creationId xmlns:a16="http://schemas.microsoft.com/office/drawing/2014/main" id="{AD2463C4-7E9A-F3C2-7F7F-3DD4F782A6C5}"/>
              </a:ext>
            </a:extLst>
          </p:cNvPr>
          <p:cNvSpPr/>
          <p:nvPr/>
        </p:nvSpPr>
        <p:spPr>
          <a:xfrm>
            <a:off x="6815420"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6" name="Rectangle 105">
            <a:extLst>
              <a:ext uri="{FF2B5EF4-FFF2-40B4-BE49-F238E27FC236}">
                <a16:creationId xmlns:a16="http://schemas.microsoft.com/office/drawing/2014/main" id="{7CE32AFA-6945-483B-9788-B7797B7D195D}"/>
              </a:ext>
            </a:extLst>
          </p:cNvPr>
          <p:cNvSpPr/>
          <p:nvPr/>
        </p:nvSpPr>
        <p:spPr>
          <a:xfrm>
            <a:off x="6350254"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7" name="Rectangle 106">
            <a:extLst>
              <a:ext uri="{FF2B5EF4-FFF2-40B4-BE49-F238E27FC236}">
                <a16:creationId xmlns:a16="http://schemas.microsoft.com/office/drawing/2014/main" id="{F24449CA-0EBB-266F-B495-31FD14847FB4}"/>
              </a:ext>
            </a:extLst>
          </p:cNvPr>
          <p:cNvSpPr/>
          <p:nvPr/>
        </p:nvSpPr>
        <p:spPr>
          <a:xfrm>
            <a:off x="658207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8" name="Rectangle 107">
            <a:extLst>
              <a:ext uri="{FF2B5EF4-FFF2-40B4-BE49-F238E27FC236}">
                <a16:creationId xmlns:a16="http://schemas.microsoft.com/office/drawing/2014/main" id="{2E953F04-79B3-C6BA-41D4-542F25675F3E}"/>
              </a:ext>
            </a:extLst>
          </p:cNvPr>
          <p:cNvSpPr/>
          <p:nvPr/>
        </p:nvSpPr>
        <p:spPr>
          <a:xfrm>
            <a:off x="6813890"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9" name="Rectangle 108">
            <a:extLst>
              <a:ext uri="{FF2B5EF4-FFF2-40B4-BE49-F238E27FC236}">
                <a16:creationId xmlns:a16="http://schemas.microsoft.com/office/drawing/2014/main" id="{61B08900-E23A-EDFE-F9A7-29D2E5D8D9C5}"/>
              </a:ext>
            </a:extLst>
          </p:cNvPr>
          <p:cNvSpPr/>
          <p:nvPr/>
        </p:nvSpPr>
        <p:spPr>
          <a:xfrm>
            <a:off x="6350254"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0" name="Rectangle 109">
            <a:extLst>
              <a:ext uri="{FF2B5EF4-FFF2-40B4-BE49-F238E27FC236}">
                <a16:creationId xmlns:a16="http://schemas.microsoft.com/office/drawing/2014/main" id="{06ECF516-38AF-A23B-934B-6028C5C6A92E}"/>
              </a:ext>
            </a:extLst>
          </p:cNvPr>
          <p:cNvSpPr/>
          <p:nvPr/>
        </p:nvSpPr>
        <p:spPr>
          <a:xfrm>
            <a:off x="658207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1" name="Rectangle 110">
            <a:extLst>
              <a:ext uri="{FF2B5EF4-FFF2-40B4-BE49-F238E27FC236}">
                <a16:creationId xmlns:a16="http://schemas.microsoft.com/office/drawing/2014/main" id="{FDFC5029-5DA0-CD06-7DFE-FF08A46C3F14}"/>
              </a:ext>
            </a:extLst>
          </p:cNvPr>
          <p:cNvSpPr/>
          <p:nvPr/>
        </p:nvSpPr>
        <p:spPr>
          <a:xfrm>
            <a:off x="6813890"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2" name="TextBox 111">
            <a:extLst>
              <a:ext uri="{FF2B5EF4-FFF2-40B4-BE49-F238E27FC236}">
                <a16:creationId xmlns:a16="http://schemas.microsoft.com/office/drawing/2014/main" id="{955BAFDF-4FE1-AC7E-7B7F-F2A2B7258D84}"/>
              </a:ext>
            </a:extLst>
          </p:cNvPr>
          <p:cNvSpPr txBox="1"/>
          <p:nvPr/>
        </p:nvSpPr>
        <p:spPr>
          <a:xfrm>
            <a:off x="5956952"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38E40CCB-6AF4-5045-5D64-0729E7D55DFD}"/>
              </a:ext>
            </a:extLst>
          </p:cNvPr>
          <p:cNvSpPr txBox="1"/>
          <p:nvPr/>
        </p:nvSpPr>
        <p:spPr>
          <a:xfrm>
            <a:off x="5959361"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C0FFEC31-DB2B-ABB5-812B-18BDBF75D7BE}"/>
              </a:ext>
            </a:extLst>
          </p:cNvPr>
          <p:cNvSpPr txBox="1"/>
          <p:nvPr/>
        </p:nvSpPr>
        <p:spPr>
          <a:xfrm>
            <a:off x="6249448"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116" name="Rounded Rectangle 115">
            <a:extLst>
              <a:ext uri="{FF2B5EF4-FFF2-40B4-BE49-F238E27FC236}">
                <a16:creationId xmlns:a16="http://schemas.microsoft.com/office/drawing/2014/main" id="{4B01451B-BDF6-6626-FC7F-1D91D7EC63A3}"/>
              </a:ext>
            </a:extLst>
          </p:cNvPr>
          <p:cNvSpPr/>
          <p:nvPr/>
        </p:nvSpPr>
        <p:spPr>
          <a:xfrm>
            <a:off x="20401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5F53C04D-6171-E826-A48D-F9CC11D84D64}"/>
              </a:ext>
            </a:extLst>
          </p:cNvPr>
          <p:cNvCxnSpPr>
            <a:cxnSpLocks/>
          </p:cNvCxnSpPr>
          <p:nvPr/>
        </p:nvCxnSpPr>
        <p:spPr>
          <a:xfrm flipH="1" flipV="1">
            <a:off x="1338848" y="2925472"/>
            <a:ext cx="677648" cy="123486"/>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6AB676C-BFB1-AFA4-5986-8870C9F9E4C9}"/>
              </a:ext>
            </a:extLst>
          </p:cNvPr>
          <p:cNvSpPr txBox="1"/>
          <p:nvPr/>
        </p:nvSpPr>
        <p:spPr>
          <a:xfrm>
            <a:off x="120432" y="2741181"/>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a:solidFill>
                  <a:srgbClr val="EB880B"/>
                </a:solidFill>
                <a:latin typeface="Arial" panose="020B0604020202020204" pitchFamily="34" charset="0"/>
                <a:cs typeface="Arial" panose="020B0604020202020204" pitchFamily="34" charset="0"/>
              </a:rPr>
              <a:t>Cp</a:t>
            </a:r>
            <a:r>
              <a:rPr lang="en-US" sz="1400" dirty="0">
                <a:solidFill>
                  <a:srgbClr val="EB880B"/>
                </a:solidFill>
                <a:latin typeface="Arial" panose="020B0604020202020204" pitchFamily="34" charset="0"/>
                <a:cs typeface="Arial" panose="020B0604020202020204" pitchFamily="34" charset="0"/>
              </a:rPr>
              <a:t> pool</a:t>
            </a:r>
          </a:p>
        </p:txBody>
      </p:sp>
      <p:sp>
        <p:nvSpPr>
          <p:cNvPr id="6" name="Rounded Rectangle 5">
            <a:extLst>
              <a:ext uri="{FF2B5EF4-FFF2-40B4-BE49-F238E27FC236}">
                <a16:creationId xmlns:a16="http://schemas.microsoft.com/office/drawing/2014/main" id="{C53F6FCD-188B-4734-279F-83E6BC704034}"/>
              </a:ext>
            </a:extLst>
          </p:cNvPr>
          <p:cNvSpPr/>
          <p:nvPr/>
        </p:nvSpPr>
        <p:spPr>
          <a:xfrm>
            <a:off x="4144540" y="3007044"/>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FD0C843-FE41-3BC1-A84E-3BD4E2EBC9FB}"/>
              </a:ext>
            </a:extLst>
          </p:cNvPr>
          <p:cNvSpPr/>
          <p:nvPr/>
        </p:nvSpPr>
        <p:spPr>
          <a:xfrm>
            <a:off x="63067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7B06C7-DB9F-000B-B9FE-7555A4E857BA}"/>
              </a:ext>
            </a:extLst>
          </p:cNvPr>
          <p:cNvSpPr/>
          <p:nvPr/>
        </p:nvSpPr>
        <p:spPr>
          <a:xfrm>
            <a:off x="1983133" y="2941865"/>
            <a:ext cx="5255867" cy="370373"/>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8FCA59ED-8481-D12C-91A6-A3D6495D1401}"/>
              </a:ext>
            </a:extLst>
          </p:cNvPr>
          <p:cNvCxnSpPr>
            <a:cxnSpLocks/>
          </p:cNvCxnSpPr>
          <p:nvPr/>
        </p:nvCxnSpPr>
        <p:spPr>
          <a:xfrm flipH="1">
            <a:off x="6673511" y="2310730"/>
            <a:ext cx="558768" cy="557485"/>
          </a:xfrm>
          <a:prstGeom prst="line">
            <a:avLst/>
          </a:prstGeom>
          <a:ln w="19050">
            <a:solidFill>
              <a:srgbClr val="216F06"/>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CE56E8-885A-CA61-99B0-6121EEB96F13}"/>
              </a:ext>
            </a:extLst>
          </p:cNvPr>
          <p:cNvSpPr txBox="1"/>
          <p:nvPr/>
        </p:nvSpPr>
        <p:spPr>
          <a:xfrm>
            <a:off x="6582072" y="2010787"/>
            <a:ext cx="1544018" cy="307777"/>
          </a:xfrm>
          <a:prstGeom prst="rect">
            <a:avLst/>
          </a:prstGeom>
          <a:noFill/>
        </p:spPr>
        <p:txBody>
          <a:bodyPr wrap="square" rtlCol="0">
            <a:spAutoFit/>
          </a:bodyPr>
          <a:lstStyle/>
          <a:p>
            <a:r>
              <a:rPr lang="en-US" sz="1400" dirty="0">
                <a:solidFill>
                  <a:srgbClr val="216F06"/>
                </a:solidFill>
                <a:latin typeface="Arial" panose="020B0604020202020204" pitchFamily="34" charset="0"/>
                <a:cs typeface="Arial" panose="020B0604020202020204" pitchFamily="34" charset="0"/>
              </a:rPr>
              <a:t>Network </a:t>
            </a:r>
            <a:r>
              <a:rPr lang="en-US" sz="1400" b="1" dirty="0">
                <a:solidFill>
                  <a:srgbClr val="216F06"/>
                </a:solidFill>
                <a:latin typeface="Arial" panose="020B0604020202020204" pitchFamily="34" charset="0"/>
                <a:cs typeface="Arial" panose="020B0604020202020204" pitchFamily="34" charset="0"/>
              </a:rPr>
              <a:t>Cp</a:t>
            </a:r>
            <a:r>
              <a:rPr lang="en-US" sz="1400" dirty="0">
                <a:solidFill>
                  <a:srgbClr val="216F06"/>
                </a:solidFill>
                <a:latin typeface="Arial" panose="020B0604020202020204" pitchFamily="34" charset="0"/>
                <a:cs typeface="Arial" panose="020B0604020202020204" pitchFamily="34" charset="0"/>
              </a:rPr>
              <a:t> pool</a:t>
            </a:r>
          </a:p>
        </p:txBody>
      </p:sp>
      <p:sp>
        <p:nvSpPr>
          <p:cNvPr id="20" name="Content Placeholder 3">
            <a:extLst>
              <a:ext uri="{FF2B5EF4-FFF2-40B4-BE49-F238E27FC236}">
                <a16:creationId xmlns:a16="http://schemas.microsoft.com/office/drawing/2014/main" id="{0912BA48-6B29-5D73-0F2F-DB250C158E65}"/>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a:t>C</a:t>
            </a:r>
            <a:r>
              <a:rPr lang="en-US" dirty="0"/>
              <a:t>lustered Parity</a:t>
            </a:r>
          </a:p>
          <a:p>
            <a:pPr lvl="1"/>
            <a:r>
              <a:rPr lang="en-US" dirty="0"/>
              <a:t>Network: </a:t>
            </a:r>
            <a:r>
              <a:rPr lang="en-US" b="1" dirty="0"/>
              <a:t>C</a:t>
            </a:r>
            <a:r>
              <a:rPr lang="en-US" dirty="0"/>
              <a:t>lustered Parity</a:t>
            </a:r>
          </a:p>
        </p:txBody>
      </p:sp>
      <p:sp>
        <p:nvSpPr>
          <p:cNvPr id="4" name="TextBox 3">
            <a:extLst>
              <a:ext uri="{FF2B5EF4-FFF2-40B4-BE49-F238E27FC236}">
                <a16:creationId xmlns:a16="http://schemas.microsoft.com/office/drawing/2014/main" id="{DFBBB5A5-0B74-C00C-182A-4B6C0338D957}"/>
              </a:ext>
            </a:extLst>
          </p:cNvPr>
          <p:cNvSpPr txBox="1"/>
          <p:nvPr/>
        </p:nvSpPr>
        <p:spPr>
          <a:xfrm>
            <a:off x="2486250" y="296963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17" name="TextBox 16">
            <a:extLst>
              <a:ext uri="{FF2B5EF4-FFF2-40B4-BE49-F238E27FC236}">
                <a16:creationId xmlns:a16="http://schemas.microsoft.com/office/drawing/2014/main" id="{39D2B3D0-AC32-4310-DA9A-4B2717FAF281}"/>
              </a:ext>
            </a:extLst>
          </p:cNvPr>
          <p:cNvSpPr txBox="1"/>
          <p:nvPr/>
        </p:nvSpPr>
        <p:spPr>
          <a:xfrm>
            <a:off x="2244715" y="2965877"/>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cxnSp>
        <p:nvCxnSpPr>
          <p:cNvPr id="23" name="Curved Connector 22">
            <a:extLst>
              <a:ext uri="{FF2B5EF4-FFF2-40B4-BE49-F238E27FC236}">
                <a16:creationId xmlns:a16="http://schemas.microsoft.com/office/drawing/2014/main" id="{619750E1-571B-374B-6983-4A7E44FA0C89}"/>
              </a:ext>
            </a:extLst>
          </p:cNvPr>
          <p:cNvCxnSpPr>
            <a:cxnSpLocks/>
            <a:stCxn id="9" idx="0"/>
          </p:cNvCxnSpPr>
          <p:nvPr/>
        </p:nvCxnSpPr>
        <p:spPr>
          <a:xfrm rot="16200000" flipV="1">
            <a:off x="3582869" y="1913667"/>
            <a:ext cx="313017" cy="174338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92ED7AC4-17B0-F6FE-F435-AC44C0400471}"/>
              </a:ext>
            </a:extLst>
          </p:cNvPr>
          <p:cNvCxnSpPr>
            <a:cxnSpLocks/>
          </p:cNvCxnSpPr>
          <p:nvPr/>
        </p:nvCxnSpPr>
        <p:spPr>
          <a:xfrm rot="10800000">
            <a:off x="2867689" y="2571751"/>
            <a:ext cx="3805822" cy="434819"/>
          </a:xfrm>
          <a:prstGeom prst="curvedConnector3">
            <a:avLst>
              <a:gd name="adj1" fmla="val 143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D38A0D0-11FD-CC65-70FF-D6BBC3E6D7C0}"/>
              </a:ext>
            </a:extLst>
          </p:cNvPr>
          <p:cNvGrpSpPr/>
          <p:nvPr/>
        </p:nvGrpSpPr>
        <p:grpSpPr>
          <a:xfrm>
            <a:off x="987175" y="2339641"/>
            <a:ext cx="1804756" cy="386357"/>
            <a:chOff x="987175" y="2339641"/>
            <a:chExt cx="1804756" cy="386357"/>
          </a:xfrm>
        </p:grpSpPr>
        <p:sp>
          <p:nvSpPr>
            <p:cNvPr id="18" name="Rectangle 17">
              <a:extLst>
                <a:ext uri="{FF2B5EF4-FFF2-40B4-BE49-F238E27FC236}">
                  <a16:creationId xmlns:a16="http://schemas.microsoft.com/office/drawing/2014/main" id="{1C88937B-1DBC-2ADA-1225-95B9ACEF7446}"/>
                </a:ext>
              </a:extLst>
            </p:cNvPr>
            <p:cNvSpPr/>
            <p:nvPr/>
          </p:nvSpPr>
          <p:spPr>
            <a:xfrm>
              <a:off x="2085469" y="251035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Rectangle 18">
              <a:extLst>
                <a:ext uri="{FF2B5EF4-FFF2-40B4-BE49-F238E27FC236}">
                  <a16:creationId xmlns:a16="http://schemas.microsoft.com/office/drawing/2014/main" id="{159C8FD2-3E95-1C5E-B357-1C26AE2CCA2D}"/>
                </a:ext>
              </a:extLst>
            </p:cNvPr>
            <p:cNvSpPr/>
            <p:nvPr/>
          </p:nvSpPr>
          <p:spPr>
            <a:xfrm>
              <a:off x="2317287" y="250923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 name="Rectangle 20">
              <a:extLst>
                <a:ext uri="{FF2B5EF4-FFF2-40B4-BE49-F238E27FC236}">
                  <a16:creationId xmlns:a16="http://schemas.microsoft.com/office/drawing/2014/main" id="{534C7B0C-E469-2ECD-453C-F82E0851128B}"/>
                </a:ext>
              </a:extLst>
            </p:cNvPr>
            <p:cNvSpPr/>
            <p:nvPr/>
          </p:nvSpPr>
          <p:spPr>
            <a:xfrm>
              <a:off x="2549105" y="250923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 name="Rounded Rectangle 21">
              <a:extLst>
                <a:ext uri="{FF2B5EF4-FFF2-40B4-BE49-F238E27FC236}">
                  <a16:creationId xmlns:a16="http://schemas.microsoft.com/office/drawing/2014/main" id="{4F1A9FEA-7CD7-A765-1ABF-C6617D5B468B}"/>
                </a:ext>
              </a:extLst>
            </p:cNvPr>
            <p:cNvSpPr/>
            <p:nvPr/>
          </p:nvSpPr>
          <p:spPr>
            <a:xfrm>
              <a:off x="2040146" y="2466847"/>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45EB6D0-C5BD-027B-BA42-F0065531B3A1}"/>
                </a:ext>
              </a:extLst>
            </p:cNvPr>
            <p:cNvSpPr txBox="1"/>
            <p:nvPr/>
          </p:nvSpPr>
          <p:spPr>
            <a:xfrm>
              <a:off x="987175" y="2339641"/>
              <a:ext cx="12516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Empty pool</a:t>
              </a:r>
            </a:p>
          </p:txBody>
        </p:sp>
      </p:grpSp>
      <p:sp>
        <p:nvSpPr>
          <p:cNvPr id="36" name="TextBox 35">
            <a:extLst>
              <a:ext uri="{FF2B5EF4-FFF2-40B4-BE49-F238E27FC236}">
                <a16:creationId xmlns:a16="http://schemas.microsoft.com/office/drawing/2014/main" id="{6A34D8BC-3F88-D407-9EC6-7E4E12F32C64}"/>
              </a:ext>
            </a:extLst>
          </p:cNvPr>
          <p:cNvSpPr txBox="1"/>
          <p:nvPr/>
        </p:nvSpPr>
        <p:spPr>
          <a:xfrm>
            <a:off x="4721909" y="2120084"/>
            <a:ext cx="1544018"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Rebuild entire local pool</a:t>
            </a:r>
          </a:p>
        </p:txBody>
      </p:sp>
      <p:sp>
        <p:nvSpPr>
          <p:cNvPr id="24" name="Title 1">
            <a:extLst>
              <a:ext uri="{FF2B5EF4-FFF2-40B4-BE49-F238E27FC236}">
                <a16:creationId xmlns:a16="http://schemas.microsoft.com/office/drawing/2014/main" id="{7A7566A7-2152-39F5-91B9-AE66CA3A439F}"/>
              </a:ext>
            </a:extLst>
          </p:cNvPr>
          <p:cNvSpPr>
            <a:spLocks noGrp="1"/>
          </p:cNvSpPr>
          <p:nvPr>
            <p:ph type="title"/>
          </p:nvPr>
        </p:nvSpPr>
        <p:spPr/>
        <p:txBody>
          <a:bodyPr/>
          <a:lstStyle/>
          <a:p>
            <a:r>
              <a:rPr lang="en-US" dirty="0"/>
              <a:t>MLEC Case Study: A Simple Design</a:t>
            </a:r>
          </a:p>
        </p:txBody>
      </p:sp>
    </p:spTree>
    <p:extLst>
      <p:ext uri="{BB962C8B-B14F-4D97-AF65-F5344CB8AC3E}">
        <p14:creationId xmlns:p14="http://schemas.microsoft.com/office/powerpoint/2010/main" val="181974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1000"/>
                                        <p:tgtEl>
                                          <p:spTgt spid="35"/>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1000"/>
                                        <p:tgtEl>
                                          <p:spTgt spid="27"/>
                                        </p:tgtEl>
                                      </p:cBhvr>
                                    </p:animEffect>
                                  </p:childTnLst>
                                </p:cTn>
                              </p:par>
                              <p:par>
                                <p:cTn id="12" presetID="9"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dissolve">
                                      <p:cBhvr>
                                        <p:cTn id="14" dur="1000"/>
                                        <p:tgtEl>
                                          <p:spTgt spid="2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dissolve">
                                      <p:cBhvr>
                                        <p:cTn id="1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47E271-3F65-6979-A278-BE6C7A3074C6}"/>
              </a:ext>
            </a:extLst>
          </p:cNvPr>
          <p:cNvSpPr>
            <a:spLocks noGrp="1"/>
          </p:cNvSpPr>
          <p:nvPr>
            <p:ph type="sldNum" sz="quarter" idx="12"/>
          </p:nvPr>
        </p:nvSpPr>
        <p:spPr/>
        <p:txBody>
          <a:bodyPr/>
          <a:lstStyle/>
          <a:p>
            <a:fld id="{38237106-F2ED-405E-BC33-CC3CF426205F}" type="slidenum">
              <a:rPr lang="en-US" smtClean="0"/>
              <a:pPr/>
              <a:t>15</a:t>
            </a:fld>
            <a:endParaRPr lang="en-US" dirty="0"/>
          </a:p>
        </p:txBody>
      </p:sp>
      <p:sp>
        <p:nvSpPr>
          <p:cNvPr id="5" name="Footer Placeholder 4">
            <a:extLst>
              <a:ext uri="{FF2B5EF4-FFF2-40B4-BE49-F238E27FC236}">
                <a16:creationId xmlns:a16="http://schemas.microsoft.com/office/drawing/2014/main" id="{CE2B05FE-456B-43F4-89D5-7391A103BB89}"/>
              </a:ext>
            </a:extLst>
          </p:cNvPr>
          <p:cNvSpPr>
            <a:spLocks noGrp="1"/>
          </p:cNvSpPr>
          <p:nvPr>
            <p:ph type="ftr" sz="quarter" idx="3"/>
          </p:nvPr>
        </p:nvSpPr>
        <p:spPr/>
        <p:txBody>
          <a:bodyPr/>
          <a:lstStyle/>
          <a:p>
            <a:r>
              <a:rPr lang="en-US" sz="900"/>
              <a:t>MLEC @ SC ’23</a:t>
            </a:r>
            <a:endParaRPr lang="en-US" sz="1600" dirty="0"/>
          </a:p>
        </p:txBody>
      </p:sp>
      <p:sp>
        <p:nvSpPr>
          <p:cNvPr id="8" name="Rectangle 7">
            <a:extLst>
              <a:ext uri="{FF2B5EF4-FFF2-40B4-BE49-F238E27FC236}">
                <a16:creationId xmlns:a16="http://schemas.microsoft.com/office/drawing/2014/main" id="{A05FFD22-7BE1-F017-07DE-09933A12AE96}"/>
              </a:ext>
            </a:extLst>
          </p:cNvPr>
          <p:cNvSpPr/>
          <p:nvPr/>
        </p:nvSpPr>
        <p:spPr>
          <a:xfrm>
            <a:off x="1730477"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360014AC-8030-7274-4FBE-DFCA90C38EB2}"/>
              </a:ext>
            </a:extLst>
          </p:cNvPr>
          <p:cNvSpPr/>
          <p:nvPr/>
        </p:nvSpPr>
        <p:spPr>
          <a:xfrm>
            <a:off x="2085469"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C0FBDBAD-283A-7514-C156-9725C4E24D93}"/>
              </a:ext>
            </a:extLst>
          </p:cNvPr>
          <p:cNvSpPr/>
          <p:nvPr/>
        </p:nvSpPr>
        <p:spPr>
          <a:xfrm>
            <a:off x="2317287"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E536CEAC-49D7-511E-5777-B17001BA19A1}"/>
              </a:ext>
            </a:extLst>
          </p:cNvPr>
          <p:cNvSpPr/>
          <p:nvPr/>
        </p:nvSpPr>
        <p:spPr>
          <a:xfrm>
            <a:off x="2549105"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1" name="Rectangle 70">
            <a:extLst>
              <a:ext uri="{FF2B5EF4-FFF2-40B4-BE49-F238E27FC236}">
                <a16:creationId xmlns:a16="http://schemas.microsoft.com/office/drawing/2014/main" id="{219B7FE5-9B0D-71EB-3DA6-96069CA3AA67}"/>
              </a:ext>
            </a:extLst>
          </p:cNvPr>
          <p:cNvSpPr/>
          <p:nvPr/>
        </p:nvSpPr>
        <p:spPr>
          <a:xfrm>
            <a:off x="2085469"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2" name="Rectangle 71">
            <a:extLst>
              <a:ext uri="{FF2B5EF4-FFF2-40B4-BE49-F238E27FC236}">
                <a16:creationId xmlns:a16="http://schemas.microsoft.com/office/drawing/2014/main" id="{FF66EDB8-630C-0F98-73AF-5AB4B856F47A}"/>
              </a:ext>
            </a:extLst>
          </p:cNvPr>
          <p:cNvSpPr/>
          <p:nvPr/>
        </p:nvSpPr>
        <p:spPr>
          <a:xfrm>
            <a:off x="2317287"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3" name="Rectangle 72">
            <a:extLst>
              <a:ext uri="{FF2B5EF4-FFF2-40B4-BE49-F238E27FC236}">
                <a16:creationId xmlns:a16="http://schemas.microsoft.com/office/drawing/2014/main" id="{AD6F5C7C-E041-FC45-371D-41B985857AC4}"/>
              </a:ext>
            </a:extLst>
          </p:cNvPr>
          <p:cNvSpPr/>
          <p:nvPr/>
        </p:nvSpPr>
        <p:spPr>
          <a:xfrm>
            <a:off x="2549105"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4" name="Rectangle 73">
            <a:extLst>
              <a:ext uri="{FF2B5EF4-FFF2-40B4-BE49-F238E27FC236}">
                <a16:creationId xmlns:a16="http://schemas.microsoft.com/office/drawing/2014/main" id="{75E71A92-CF4C-66B6-D887-B3F9C8559119}"/>
              </a:ext>
            </a:extLst>
          </p:cNvPr>
          <p:cNvSpPr/>
          <p:nvPr/>
        </p:nvSpPr>
        <p:spPr>
          <a:xfrm>
            <a:off x="2083939"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5" name="Rectangle 74">
            <a:extLst>
              <a:ext uri="{FF2B5EF4-FFF2-40B4-BE49-F238E27FC236}">
                <a16:creationId xmlns:a16="http://schemas.microsoft.com/office/drawing/2014/main" id="{8E0D923F-46D2-ABD0-2AB4-DA052A617156}"/>
              </a:ext>
            </a:extLst>
          </p:cNvPr>
          <p:cNvSpPr/>
          <p:nvPr/>
        </p:nvSpPr>
        <p:spPr>
          <a:xfrm>
            <a:off x="2315757"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6" name="Rectangle 75">
            <a:extLst>
              <a:ext uri="{FF2B5EF4-FFF2-40B4-BE49-F238E27FC236}">
                <a16:creationId xmlns:a16="http://schemas.microsoft.com/office/drawing/2014/main" id="{07BC81CA-5D5F-820D-F2AE-B735F3EC17A2}"/>
              </a:ext>
            </a:extLst>
          </p:cNvPr>
          <p:cNvSpPr/>
          <p:nvPr/>
        </p:nvSpPr>
        <p:spPr>
          <a:xfrm>
            <a:off x="2547575"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7" name="Rectangle 76">
            <a:extLst>
              <a:ext uri="{FF2B5EF4-FFF2-40B4-BE49-F238E27FC236}">
                <a16:creationId xmlns:a16="http://schemas.microsoft.com/office/drawing/2014/main" id="{810F6646-E965-49D4-02C0-CE0F890DB2B5}"/>
              </a:ext>
            </a:extLst>
          </p:cNvPr>
          <p:cNvSpPr/>
          <p:nvPr/>
        </p:nvSpPr>
        <p:spPr>
          <a:xfrm>
            <a:off x="2083939"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8" name="Rectangle 77">
            <a:extLst>
              <a:ext uri="{FF2B5EF4-FFF2-40B4-BE49-F238E27FC236}">
                <a16:creationId xmlns:a16="http://schemas.microsoft.com/office/drawing/2014/main" id="{61CD0AB7-AFBA-EAE6-7B22-BB4EDC98D0E5}"/>
              </a:ext>
            </a:extLst>
          </p:cNvPr>
          <p:cNvSpPr/>
          <p:nvPr/>
        </p:nvSpPr>
        <p:spPr>
          <a:xfrm>
            <a:off x="2315757"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CDD195F-DD16-4A02-7ACA-5EA6DEBC6F94}"/>
              </a:ext>
            </a:extLst>
          </p:cNvPr>
          <p:cNvSpPr/>
          <p:nvPr/>
        </p:nvSpPr>
        <p:spPr>
          <a:xfrm>
            <a:off x="2547575"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0" name="TextBox 79">
            <a:extLst>
              <a:ext uri="{FF2B5EF4-FFF2-40B4-BE49-F238E27FC236}">
                <a16:creationId xmlns:a16="http://schemas.microsoft.com/office/drawing/2014/main" id="{D74E2D5E-BF2A-20B5-4EEC-E1375937ED42}"/>
              </a:ext>
            </a:extLst>
          </p:cNvPr>
          <p:cNvSpPr txBox="1"/>
          <p:nvPr/>
        </p:nvSpPr>
        <p:spPr>
          <a:xfrm>
            <a:off x="1690637"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4A0802AA-12D4-0366-602E-9EFDF9174666}"/>
              </a:ext>
            </a:extLst>
          </p:cNvPr>
          <p:cNvSpPr txBox="1"/>
          <p:nvPr/>
        </p:nvSpPr>
        <p:spPr>
          <a:xfrm>
            <a:off x="1693046"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FB7E7F59-3D8B-C0F5-E5BE-BCA5BA2B9BE4}"/>
              </a:ext>
            </a:extLst>
          </p:cNvPr>
          <p:cNvSpPr txBox="1"/>
          <p:nvPr/>
        </p:nvSpPr>
        <p:spPr>
          <a:xfrm>
            <a:off x="1983133"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83" name="Rectangle 82">
            <a:extLst>
              <a:ext uri="{FF2B5EF4-FFF2-40B4-BE49-F238E27FC236}">
                <a16:creationId xmlns:a16="http://schemas.microsoft.com/office/drawing/2014/main" id="{F048D92E-81BD-F600-3BB2-0D798FC0056F}"/>
              </a:ext>
            </a:extLst>
          </p:cNvPr>
          <p:cNvSpPr/>
          <p:nvPr/>
        </p:nvSpPr>
        <p:spPr>
          <a:xfrm>
            <a:off x="3843714"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4" name="Rectangle 83">
            <a:extLst>
              <a:ext uri="{FF2B5EF4-FFF2-40B4-BE49-F238E27FC236}">
                <a16:creationId xmlns:a16="http://schemas.microsoft.com/office/drawing/2014/main" id="{0EC8E17B-B7E7-97D3-E89F-998FFC7B822E}"/>
              </a:ext>
            </a:extLst>
          </p:cNvPr>
          <p:cNvSpPr/>
          <p:nvPr/>
        </p:nvSpPr>
        <p:spPr>
          <a:xfrm>
            <a:off x="4198706"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5" name="Rectangle 84">
            <a:extLst>
              <a:ext uri="{FF2B5EF4-FFF2-40B4-BE49-F238E27FC236}">
                <a16:creationId xmlns:a16="http://schemas.microsoft.com/office/drawing/2014/main" id="{46FBCF51-DF9F-62C7-494F-203C671A161C}"/>
              </a:ext>
            </a:extLst>
          </p:cNvPr>
          <p:cNvSpPr/>
          <p:nvPr/>
        </p:nvSpPr>
        <p:spPr>
          <a:xfrm>
            <a:off x="4430524"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6" name="Rectangle 85">
            <a:extLst>
              <a:ext uri="{FF2B5EF4-FFF2-40B4-BE49-F238E27FC236}">
                <a16:creationId xmlns:a16="http://schemas.microsoft.com/office/drawing/2014/main" id="{9CE8225D-18F3-7873-99D2-84B0E4CF90E0}"/>
              </a:ext>
            </a:extLst>
          </p:cNvPr>
          <p:cNvSpPr/>
          <p:nvPr/>
        </p:nvSpPr>
        <p:spPr>
          <a:xfrm>
            <a:off x="466234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7" name="Rectangle 86">
            <a:extLst>
              <a:ext uri="{FF2B5EF4-FFF2-40B4-BE49-F238E27FC236}">
                <a16:creationId xmlns:a16="http://schemas.microsoft.com/office/drawing/2014/main" id="{74E6863F-4C12-2E37-DACB-302417F9F469}"/>
              </a:ext>
            </a:extLst>
          </p:cNvPr>
          <p:cNvSpPr/>
          <p:nvPr/>
        </p:nvSpPr>
        <p:spPr>
          <a:xfrm>
            <a:off x="4198706"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8" name="Rectangle 87">
            <a:extLst>
              <a:ext uri="{FF2B5EF4-FFF2-40B4-BE49-F238E27FC236}">
                <a16:creationId xmlns:a16="http://schemas.microsoft.com/office/drawing/2014/main" id="{2D366FC7-808D-89DD-F1E5-51AFF78E9107}"/>
              </a:ext>
            </a:extLst>
          </p:cNvPr>
          <p:cNvSpPr/>
          <p:nvPr/>
        </p:nvSpPr>
        <p:spPr>
          <a:xfrm>
            <a:off x="4430524"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9" name="Rectangle 88">
            <a:extLst>
              <a:ext uri="{FF2B5EF4-FFF2-40B4-BE49-F238E27FC236}">
                <a16:creationId xmlns:a16="http://schemas.microsoft.com/office/drawing/2014/main" id="{E7598388-D02F-7AED-08CD-3B1189CE67DA}"/>
              </a:ext>
            </a:extLst>
          </p:cNvPr>
          <p:cNvSpPr/>
          <p:nvPr/>
        </p:nvSpPr>
        <p:spPr>
          <a:xfrm>
            <a:off x="466234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0" name="Rectangle 89">
            <a:extLst>
              <a:ext uri="{FF2B5EF4-FFF2-40B4-BE49-F238E27FC236}">
                <a16:creationId xmlns:a16="http://schemas.microsoft.com/office/drawing/2014/main" id="{9B221EFA-E82F-4C3E-EC1D-FEFA264B0609}"/>
              </a:ext>
            </a:extLst>
          </p:cNvPr>
          <p:cNvSpPr/>
          <p:nvPr/>
        </p:nvSpPr>
        <p:spPr>
          <a:xfrm>
            <a:off x="4197176"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1" name="Rectangle 90">
            <a:extLst>
              <a:ext uri="{FF2B5EF4-FFF2-40B4-BE49-F238E27FC236}">
                <a16:creationId xmlns:a16="http://schemas.microsoft.com/office/drawing/2014/main" id="{D0B52151-7776-5979-8883-3D364CC17FDB}"/>
              </a:ext>
            </a:extLst>
          </p:cNvPr>
          <p:cNvSpPr/>
          <p:nvPr/>
        </p:nvSpPr>
        <p:spPr>
          <a:xfrm>
            <a:off x="4428994"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2" name="Rectangle 91">
            <a:extLst>
              <a:ext uri="{FF2B5EF4-FFF2-40B4-BE49-F238E27FC236}">
                <a16:creationId xmlns:a16="http://schemas.microsoft.com/office/drawing/2014/main" id="{D6947D62-81AE-32F1-E278-182DA10FA6FA}"/>
              </a:ext>
            </a:extLst>
          </p:cNvPr>
          <p:cNvSpPr/>
          <p:nvPr/>
        </p:nvSpPr>
        <p:spPr>
          <a:xfrm>
            <a:off x="466081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3" name="Rectangle 92">
            <a:extLst>
              <a:ext uri="{FF2B5EF4-FFF2-40B4-BE49-F238E27FC236}">
                <a16:creationId xmlns:a16="http://schemas.microsoft.com/office/drawing/2014/main" id="{0A6DD633-D1CA-CB0D-9174-1722B483EC6B}"/>
              </a:ext>
            </a:extLst>
          </p:cNvPr>
          <p:cNvSpPr/>
          <p:nvPr/>
        </p:nvSpPr>
        <p:spPr>
          <a:xfrm>
            <a:off x="4197176"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4" name="Rectangle 93">
            <a:extLst>
              <a:ext uri="{FF2B5EF4-FFF2-40B4-BE49-F238E27FC236}">
                <a16:creationId xmlns:a16="http://schemas.microsoft.com/office/drawing/2014/main" id="{0CB47AD1-25E3-1AF1-C159-F24130B6E92A}"/>
              </a:ext>
            </a:extLst>
          </p:cNvPr>
          <p:cNvSpPr/>
          <p:nvPr/>
        </p:nvSpPr>
        <p:spPr>
          <a:xfrm>
            <a:off x="4428994"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5" name="Rectangle 94">
            <a:extLst>
              <a:ext uri="{FF2B5EF4-FFF2-40B4-BE49-F238E27FC236}">
                <a16:creationId xmlns:a16="http://schemas.microsoft.com/office/drawing/2014/main" id="{67D729EE-748A-4236-4A28-4C624E342A79}"/>
              </a:ext>
            </a:extLst>
          </p:cNvPr>
          <p:cNvSpPr/>
          <p:nvPr/>
        </p:nvSpPr>
        <p:spPr>
          <a:xfrm>
            <a:off x="466081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6" name="TextBox 95">
            <a:extLst>
              <a:ext uri="{FF2B5EF4-FFF2-40B4-BE49-F238E27FC236}">
                <a16:creationId xmlns:a16="http://schemas.microsoft.com/office/drawing/2014/main" id="{F8DDA114-4E34-C2A2-266B-0A035125A5E7}"/>
              </a:ext>
            </a:extLst>
          </p:cNvPr>
          <p:cNvSpPr txBox="1"/>
          <p:nvPr/>
        </p:nvSpPr>
        <p:spPr>
          <a:xfrm>
            <a:off x="3803874"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965C348E-ED73-4D64-DFC6-13CDD211D9C4}"/>
              </a:ext>
            </a:extLst>
          </p:cNvPr>
          <p:cNvSpPr txBox="1"/>
          <p:nvPr/>
        </p:nvSpPr>
        <p:spPr>
          <a:xfrm>
            <a:off x="3806283"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75A74349-DE0B-28EF-004D-158AC283CE07}"/>
              </a:ext>
            </a:extLst>
          </p:cNvPr>
          <p:cNvSpPr txBox="1"/>
          <p:nvPr/>
        </p:nvSpPr>
        <p:spPr>
          <a:xfrm>
            <a:off x="4096370"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99" name="Rectangle 98">
            <a:extLst>
              <a:ext uri="{FF2B5EF4-FFF2-40B4-BE49-F238E27FC236}">
                <a16:creationId xmlns:a16="http://schemas.microsoft.com/office/drawing/2014/main" id="{5B30156A-DCE3-7894-E8B1-A3FCED8FD127}"/>
              </a:ext>
            </a:extLst>
          </p:cNvPr>
          <p:cNvSpPr/>
          <p:nvPr/>
        </p:nvSpPr>
        <p:spPr>
          <a:xfrm>
            <a:off x="5996792" y="2941865"/>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337BF224-0172-6B3D-FD9F-EB324DF147AD}"/>
              </a:ext>
            </a:extLst>
          </p:cNvPr>
          <p:cNvSpPr/>
          <p:nvPr/>
        </p:nvSpPr>
        <p:spPr>
          <a:xfrm>
            <a:off x="6351784" y="305008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680A1FF5-16E0-ACF0-FA94-AB419FE51F9F}"/>
              </a:ext>
            </a:extLst>
          </p:cNvPr>
          <p:cNvSpPr/>
          <p:nvPr/>
        </p:nvSpPr>
        <p:spPr>
          <a:xfrm>
            <a:off x="6583602"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2" name="Rectangle 101">
            <a:extLst>
              <a:ext uri="{FF2B5EF4-FFF2-40B4-BE49-F238E27FC236}">
                <a16:creationId xmlns:a16="http://schemas.microsoft.com/office/drawing/2014/main" id="{A374F3ED-16D4-96CB-8085-81C744427A7F}"/>
              </a:ext>
            </a:extLst>
          </p:cNvPr>
          <p:cNvSpPr/>
          <p:nvPr/>
        </p:nvSpPr>
        <p:spPr>
          <a:xfrm>
            <a:off x="6815420" y="304895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3" name="Rectangle 102">
            <a:extLst>
              <a:ext uri="{FF2B5EF4-FFF2-40B4-BE49-F238E27FC236}">
                <a16:creationId xmlns:a16="http://schemas.microsoft.com/office/drawing/2014/main" id="{702DE6BE-C1B7-C1C7-6C6A-B41624555AE6}"/>
              </a:ext>
            </a:extLst>
          </p:cNvPr>
          <p:cNvSpPr/>
          <p:nvPr/>
        </p:nvSpPr>
        <p:spPr>
          <a:xfrm>
            <a:off x="6351784" y="33400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4" name="Rectangle 103">
            <a:extLst>
              <a:ext uri="{FF2B5EF4-FFF2-40B4-BE49-F238E27FC236}">
                <a16:creationId xmlns:a16="http://schemas.microsoft.com/office/drawing/2014/main" id="{0E81D079-669B-64C3-7D57-F25BC65CC93A}"/>
              </a:ext>
            </a:extLst>
          </p:cNvPr>
          <p:cNvSpPr/>
          <p:nvPr/>
        </p:nvSpPr>
        <p:spPr>
          <a:xfrm>
            <a:off x="6583602"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5" name="Rectangle 104">
            <a:extLst>
              <a:ext uri="{FF2B5EF4-FFF2-40B4-BE49-F238E27FC236}">
                <a16:creationId xmlns:a16="http://schemas.microsoft.com/office/drawing/2014/main" id="{AD2463C4-7E9A-F3C2-7F7F-3DD4F782A6C5}"/>
              </a:ext>
            </a:extLst>
          </p:cNvPr>
          <p:cNvSpPr/>
          <p:nvPr/>
        </p:nvSpPr>
        <p:spPr>
          <a:xfrm>
            <a:off x="6815420" y="33389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6" name="Rectangle 105">
            <a:extLst>
              <a:ext uri="{FF2B5EF4-FFF2-40B4-BE49-F238E27FC236}">
                <a16:creationId xmlns:a16="http://schemas.microsoft.com/office/drawing/2014/main" id="{7CE32AFA-6945-483B-9788-B7797B7D195D}"/>
              </a:ext>
            </a:extLst>
          </p:cNvPr>
          <p:cNvSpPr/>
          <p:nvPr/>
        </p:nvSpPr>
        <p:spPr>
          <a:xfrm>
            <a:off x="6350254" y="388441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7" name="Rectangle 106">
            <a:extLst>
              <a:ext uri="{FF2B5EF4-FFF2-40B4-BE49-F238E27FC236}">
                <a16:creationId xmlns:a16="http://schemas.microsoft.com/office/drawing/2014/main" id="{F24449CA-0EBB-266F-B495-31FD14847FB4}"/>
              </a:ext>
            </a:extLst>
          </p:cNvPr>
          <p:cNvSpPr/>
          <p:nvPr/>
        </p:nvSpPr>
        <p:spPr>
          <a:xfrm>
            <a:off x="6582072"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8" name="Rectangle 107">
            <a:extLst>
              <a:ext uri="{FF2B5EF4-FFF2-40B4-BE49-F238E27FC236}">
                <a16:creationId xmlns:a16="http://schemas.microsoft.com/office/drawing/2014/main" id="{2E953F04-79B3-C6BA-41D4-542F25675F3E}"/>
              </a:ext>
            </a:extLst>
          </p:cNvPr>
          <p:cNvSpPr/>
          <p:nvPr/>
        </p:nvSpPr>
        <p:spPr>
          <a:xfrm>
            <a:off x="6813890" y="3883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9" name="Rectangle 108">
            <a:extLst>
              <a:ext uri="{FF2B5EF4-FFF2-40B4-BE49-F238E27FC236}">
                <a16:creationId xmlns:a16="http://schemas.microsoft.com/office/drawing/2014/main" id="{61B08900-E23A-EDFE-F9A7-29D2E5D8D9C5}"/>
              </a:ext>
            </a:extLst>
          </p:cNvPr>
          <p:cNvSpPr/>
          <p:nvPr/>
        </p:nvSpPr>
        <p:spPr>
          <a:xfrm>
            <a:off x="6350254" y="41775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0" name="Rectangle 109">
            <a:extLst>
              <a:ext uri="{FF2B5EF4-FFF2-40B4-BE49-F238E27FC236}">
                <a16:creationId xmlns:a16="http://schemas.microsoft.com/office/drawing/2014/main" id="{06ECF516-38AF-A23B-934B-6028C5C6A92E}"/>
              </a:ext>
            </a:extLst>
          </p:cNvPr>
          <p:cNvSpPr/>
          <p:nvPr/>
        </p:nvSpPr>
        <p:spPr>
          <a:xfrm>
            <a:off x="6582072"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1" name="Rectangle 110">
            <a:extLst>
              <a:ext uri="{FF2B5EF4-FFF2-40B4-BE49-F238E27FC236}">
                <a16:creationId xmlns:a16="http://schemas.microsoft.com/office/drawing/2014/main" id="{FDFC5029-5DA0-CD06-7DFE-FF08A46C3F14}"/>
              </a:ext>
            </a:extLst>
          </p:cNvPr>
          <p:cNvSpPr/>
          <p:nvPr/>
        </p:nvSpPr>
        <p:spPr>
          <a:xfrm>
            <a:off x="6813890" y="41764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2" name="TextBox 111">
            <a:extLst>
              <a:ext uri="{FF2B5EF4-FFF2-40B4-BE49-F238E27FC236}">
                <a16:creationId xmlns:a16="http://schemas.microsoft.com/office/drawing/2014/main" id="{955BAFDF-4FE1-AC7E-7B7F-F2A2B7258D84}"/>
              </a:ext>
            </a:extLst>
          </p:cNvPr>
          <p:cNvSpPr txBox="1"/>
          <p:nvPr/>
        </p:nvSpPr>
        <p:spPr>
          <a:xfrm>
            <a:off x="5956952" y="3132619"/>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38E40CCB-6AF4-5045-5D64-0729E7D55DFD}"/>
              </a:ext>
            </a:extLst>
          </p:cNvPr>
          <p:cNvSpPr txBox="1"/>
          <p:nvPr/>
        </p:nvSpPr>
        <p:spPr>
          <a:xfrm>
            <a:off x="5959361" y="393796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C0FFEC31-DB2B-ABB5-812B-18BDBF75D7BE}"/>
              </a:ext>
            </a:extLst>
          </p:cNvPr>
          <p:cNvSpPr txBox="1"/>
          <p:nvPr/>
        </p:nvSpPr>
        <p:spPr>
          <a:xfrm>
            <a:off x="6249448" y="4576108"/>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116" name="Rounded Rectangle 115">
            <a:extLst>
              <a:ext uri="{FF2B5EF4-FFF2-40B4-BE49-F238E27FC236}">
                <a16:creationId xmlns:a16="http://schemas.microsoft.com/office/drawing/2014/main" id="{4B01451B-BDF6-6626-FC7F-1D91D7EC63A3}"/>
              </a:ext>
            </a:extLst>
          </p:cNvPr>
          <p:cNvSpPr/>
          <p:nvPr/>
        </p:nvSpPr>
        <p:spPr>
          <a:xfrm>
            <a:off x="20401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5F53C04D-6171-E826-A48D-F9CC11D84D64}"/>
              </a:ext>
            </a:extLst>
          </p:cNvPr>
          <p:cNvCxnSpPr>
            <a:cxnSpLocks/>
          </p:cNvCxnSpPr>
          <p:nvPr/>
        </p:nvCxnSpPr>
        <p:spPr>
          <a:xfrm flipH="1" flipV="1">
            <a:off x="1338848" y="2925472"/>
            <a:ext cx="677648" cy="123486"/>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B6AB676C-BFB1-AFA4-5986-8870C9F9E4C9}"/>
              </a:ext>
            </a:extLst>
          </p:cNvPr>
          <p:cNvSpPr txBox="1"/>
          <p:nvPr/>
        </p:nvSpPr>
        <p:spPr>
          <a:xfrm>
            <a:off x="120432" y="2741181"/>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a:solidFill>
                  <a:srgbClr val="EB880B"/>
                </a:solidFill>
                <a:latin typeface="Arial" panose="020B0604020202020204" pitchFamily="34" charset="0"/>
                <a:cs typeface="Arial" panose="020B0604020202020204" pitchFamily="34" charset="0"/>
              </a:rPr>
              <a:t>Cp</a:t>
            </a:r>
            <a:r>
              <a:rPr lang="en-US" sz="1400" dirty="0">
                <a:solidFill>
                  <a:srgbClr val="EB880B"/>
                </a:solidFill>
                <a:latin typeface="Arial" panose="020B0604020202020204" pitchFamily="34" charset="0"/>
                <a:cs typeface="Arial" panose="020B0604020202020204" pitchFamily="34" charset="0"/>
              </a:rPr>
              <a:t> pool</a:t>
            </a:r>
          </a:p>
        </p:txBody>
      </p:sp>
      <p:sp>
        <p:nvSpPr>
          <p:cNvPr id="6" name="Rounded Rectangle 5">
            <a:extLst>
              <a:ext uri="{FF2B5EF4-FFF2-40B4-BE49-F238E27FC236}">
                <a16:creationId xmlns:a16="http://schemas.microsoft.com/office/drawing/2014/main" id="{C53F6FCD-188B-4734-279F-83E6BC704034}"/>
              </a:ext>
            </a:extLst>
          </p:cNvPr>
          <p:cNvSpPr/>
          <p:nvPr/>
        </p:nvSpPr>
        <p:spPr>
          <a:xfrm>
            <a:off x="4144540" y="3007044"/>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FD0C843-FE41-3BC1-A84E-3BD4E2EBC9FB}"/>
              </a:ext>
            </a:extLst>
          </p:cNvPr>
          <p:cNvSpPr/>
          <p:nvPr/>
        </p:nvSpPr>
        <p:spPr>
          <a:xfrm>
            <a:off x="6306746" y="3006569"/>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7B06C7-DB9F-000B-B9FE-7555A4E857BA}"/>
              </a:ext>
            </a:extLst>
          </p:cNvPr>
          <p:cNvSpPr/>
          <p:nvPr/>
        </p:nvSpPr>
        <p:spPr>
          <a:xfrm>
            <a:off x="1983133" y="2941865"/>
            <a:ext cx="5255867" cy="370373"/>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8FCA59ED-8481-D12C-91A6-A3D6495D1401}"/>
              </a:ext>
            </a:extLst>
          </p:cNvPr>
          <p:cNvCxnSpPr>
            <a:cxnSpLocks/>
          </p:cNvCxnSpPr>
          <p:nvPr/>
        </p:nvCxnSpPr>
        <p:spPr>
          <a:xfrm flipH="1">
            <a:off x="7284038" y="2546194"/>
            <a:ext cx="558768" cy="557485"/>
          </a:xfrm>
          <a:prstGeom prst="line">
            <a:avLst/>
          </a:prstGeom>
          <a:ln w="19050">
            <a:solidFill>
              <a:srgbClr val="216F06"/>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6CE56E8-885A-CA61-99B0-6121EEB96F13}"/>
              </a:ext>
            </a:extLst>
          </p:cNvPr>
          <p:cNvSpPr txBox="1"/>
          <p:nvPr/>
        </p:nvSpPr>
        <p:spPr>
          <a:xfrm>
            <a:off x="7431430" y="2312958"/>
            <a:ext cx="1544018" cy="307777"/>
          </a:xfrm>
          <a:prstGeom prst="rect">
            <a:avLst/>
          </a:prstGeom>
          <a:noFill/>
        </p:spPr>
        <p:txBody>
          <a:bodyPr wrap="square" rtlCol="0">
            <a:spAutoFit/>
          </a:bodyPr>
          <a:lstStyle/>
          <a:p>
            <a:r>
              <a:rPr lang="en-US" sz="1400" dirty="0">
                <a:solidFill>
                  <a:srgbClr val="216F06"/>
                </a:solidFill>
                <a:latin typeface="Arial" panose="020B0604020202020204" pitchFamily="34" charset="0"/>
                <a:cs typeface="Arial" panose="020B0604020202020204" pitchFamily="34" charset="0"/>
              </a:rPr>
              <a:t>Network </a:t>
            </a:r>
            <a:r>
              <a:rPr lang="en-US" sz="1400" b="1" dirty="0">
                <a:solidFill>
                  <a:srgbClr val="216F06"/>
                </a:solidFill>
                <a:latin typeface="Arial" panose="020B0604020202020204" pitchFamily="34" charset="0"/>
                <a:cs typeface="Arial" panose="020B0604020202020204" pitchFamily="34" charset="0"/>
              </a:rPr>
              <a:t>Cp</a:t>
            </a:r>
            <a:r>
              <a:rPr lang="en-US" sz="1400" dirty="0">
                <a:solidFill>
                  <a:srgbClr val="216F06"/>
                </a:solidFill>
                <a:latin typeface="Arial" panose="020B0604020202020204" pitchFamily="34" charset="0"/>
                <a:cs typeface="Arial" panose="020B0604020202020204" pitchFamily="34" charset="0"/>
              </a:rPr>
              <a:t> pool</a:t>
            </a:r>
          </a:p>
        </p:txBody>
      </p:sp>
      <p:sp>
        <p:nvSpPr>
          <p:cNvPr id="4" name="TextBox 3">
            <a:extLst>
              <a:ext uri="{FF2B5EF4-FFF2-40B4-BE49-F238E27FC236}">
                <a16:creationId xmlns:a16="http://schemas.microsoft.com/office/drawing/2014/main" id="{DFBBB5A5-0B74-C00C-182A-4B6C0338D957}"/>
              </a:ext>
            </a:extLst>
          </p:cNvPr>
          <p:cNvSpPr txBox="1"/>
          <p:nvPr/>
        </p:nvSpPr>
        <p:spPr>
          <a:xfrm>
            <a:off x="2486250" y="296963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17" name="TextBox 16">
            <a:extLst>
              <a:ext uri="{FF2B5EF4-FFF2-40B4-BE49-F238E27FC236}">
                <a16:creationId xmlns:a16="http://schemas.microsoft.com/office/drawing/2014/main" id="{39D2B3D0-AC32-4310-DA9A-4B2717FAF281}"/>
              </a:ext>
            </a:extLst>
          </p:cNvPr>
          <p:cNvSpPr txBox="1"/>
          <p:nvPr/>
        </p:nvSpPr>
        <p:spPr>
          <a:xfrm>
            <a:off x="2244715" y="2965877"/>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cxnSp>
        <p:nvCxnSpPr>
          <p:cNvPr id="23" name="Curved Connector 22">
            <a:extLst>
              <a:ext uri="{FF2B5EF4-FFF2-40B4-BE49-F238E27FC236}">
                <a16:creationId xmlns:a16="http://schemas.microsoft.com/office/drawing/2014/main" id="{619750E1-571B-374B-6983-4A7E44FA0C89}"/>
              </a:ext>
            </a:extLst>
          </p:cNvPr>
          <p:cNvCxnSpPr>
            <a:cxnSpLocks/>
            <a:stCxn id="9" idx="0"/>
          </p:cNvCxnSpPr>
          <p:nvPr/>
        </p:nvCxnSpPr>
        <p:spPr>
          <a:xfrm rot="16200000" flipV="1">
            <a:off x="3582869" y="1913667"/>
            <a:ext cx="313017" cy="1743380"/>
          </a:xfrm>
          <a:prstGeom prst="curvedConnector2">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92ED7AC4-17B0-F6FE-F435-AC44C0400471}"/>
              </a:ext>
            </a:extLst>
          </p:cNvPr>
          <p:cNvCxnSpPr>
            <a:cxnSpLocks/>
          </p:cNvCxnSpPr>
          <p:nvPr/>
        </p:nvCxnSpPr>
        <p:spPr>
          <a:xfrm rot="10800000">
            <a:off x="2867689" y="2571751"/>
            <a:ext cx="3805822" cy="434819"/>
          </a:xfrm>
          <a:prstGeom prst="curvedConnector3">
            <a:avLst>
              <a:gd name="adj1" fmla="val 143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ED38A0D0-11FD-CC65-70FF-D6BBC3E6D7C0}"/>
              </a:ext>
            </a:extLst>
          </p:cNvPr>
          <p:cNvGrpSpPr/>
          <p:nvPr/>
        </p:nvGrpSpPr>
        <p:grpSpPr>
          <a:xfrm>
            <a:off x="987175" y="2339641"/>
            <a:ext cx="1804756" cy="386357"/>
            <a:chOff x="987175" y="2339641"/>
            <a:chExt cx="1804756" cy="386357"/>
          </a:xfrm>
        </p:grpSpPr>
        <p:sp>
          <p:nvSpPr>
            <p:cNvPr id="18" name="Rectangle 17">
              <a:extLst>
                <a:ext uri="{FF2B5EF4-FFF2-40B4-BE49-F238E27FC236}">
                  <a16:creationId xmlns:a16="http://schemas.microsoft.com/office/drawing/2014/main" id="{1C88937B-1DBC-2ADA-1225-95B9ACEF7446}"/>
                </a:ext>
              </a:extLst>
            </p:cNvPr>
            <p:cNvSpPr/>
            <p:nvPr/>
          </p:nvSpPr>
          <p:spPr>
            <a:xfrm>
              <a:off x="2085469" y="251035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Rectangle 18">
              <a:extLst>
                <a:ext uri="{FF2B5EF4-FFF2-40B4-BE49-F238E27FC236}">
                  <a16:creationId xmlns:a16="http://schemas.microsoft.com/office/drawing/2014/main" id="{159C8FD2-3E95-1C5E-B357-1C26AE2CCA2D}"/>
                </a:ext>
              </a:extLst>
            </p:cNvPr>
            <p:cNvSpPr/>
            <p:nvPr/>
          </p:nvSpPr>
          <p:spPr>
            <a:xfrm>
              <a:off x="2317287" y="250923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 name="Rectangle 20">
              <a:extLst>
                <a:ext uri="{FF2B5EF4-FFF2-40B4-BE49-F238E27FC236}">
                  <a16:creationId xmlns:a16="http://schemas.microsoft.com/office/drawing/2014/main" id="{534C7B0C-E469-2ECD-453C-F82E0851128B}"/>
                </a:ext>
              </a:extLst>
            </p:cNvPr>
            <p:cNvSpPr/>
            <p:nvPr/>
          </p:nvSpPr>
          <p:spPr>
            <a:xfrm>
              <a:off x="2549105" y="250923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 name="Rounded Rectangle 21">
              <a:extLst>
                <a:ext uri="{FF2B5EF4-FFF2-40B4-BE49-F238E27FC236}">
                  <a16:creationId xmlns:a16="http://schemas.microsoft.com/office/drawing/2014/main" id="{4F1A9FEA-7CD7-A765-1ABF-C6617D5B468B}"/>
                </a:ext>
              </a:extLst>
            </p:cNvPr>
            <p:cNvSpPr/>
            <p:nvPr/>
          </p:nvSpPr>
          <p:spPr>
            <a:xfrm>
              <a:off x="2040146" y="2466847"/>
              <a:ext cx="751785" cy="259151"/>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45EB6D0-C5BD-027B-BA42-F0065531B3A1}"/>
                </a:ext>
              </a:extLst>
            </p:cNvPr>
            <p:cNvSpPr txBox="1"/>
            <p:nvPr/>
          </p:nvSpPr>
          <p:spPr>
            <a:xfrm>
              <a:off x="987175" y="2339641"/>
              <a:ext cx="12516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Empty pool</a:t>
              </a:r>
            </a:p>
          </p:txBody>
        </p:sp>
      </p:grpSp>
      <p:sp>
        <p:nvSpPr>
          <p:cNvPr id="36" name="TextBox 35">
            <a:extLst>
              <a:ext uri="{FF2B5EF4-FFF2-40B4-BE49-F238E27FC236}">
                <a16:creationId xmlns:a16="http://schemas.microsoft.com/office/drawing/2014/main" id="{6A34D8BC-3F88-D407-9EC6-7E4E12F32C64}"/>
              </a:ext>
            </a:extLst>
          </p:cNvPr>
          <p:cNvSpPr txBox="1"/>
          <p:nvPr/>
        </p:nvSpPr>
        <p:spPr>
          <a:xfrm>
            <a:off x="5167372" y="2164253"/>
            <a:ext cx="1544018"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Rebuild entire local pool</a:t>
            </a:r>
          </a:p>
        </p:txBody>
      </p:sp>
      <p:sp>
        <p:nvSpPr>
          <p:cNvPr id="24" name="Rounded Rectangular Callout 23">
            <a:extLst>
              <a:ext uri="{FF2B5EF4-FFF2-40B4-BE49-F238E27FC236}">
                <a16:creationId xmlns:a16="http://schemas.microsoft.com/office/drawing/2014/main" id="{0B287576-165A-ADBB-51BF-7EBB81CF4919}"/>
              </a:ext>
            </a:extLst>
          </p:cNvPr>
          <p:cNvSpPr/>
          <p:nvPr/>
        </p:nvSpPr>
        <p:spPr>
          <a:xfrm>
            <a:off x="906713" y="1247520"/>
            <a:ext cx="2937001" cy="608137"/>
          </a:xfrm>
          <a:prstGeom prst="wedgeRoundRectCallout">
            <a:avLst>
              <a:gd name="adj1" fmla="val -2336"/>
              <a:gd name="adj2" fmla="val 80387"/>
              <a:gd name="adj3" fmla="val 16667"/>
            </a:avLst>
          </a:prstGeom>
          <a:solidFill>
            <a:srgbClr val="FFFF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bg1"/>
                </a:solidFill>
                <a:latin typeface="Gill Sans"/>
                <a:cs typeface="Gill Sans"/>
              </a:rPr>
              <a:t>Implementation is easy</a:t>
            </a:r>
          </a:p>
          <a:p>
            <a:pPr marL="285750" indent="-285750">
              <a:buFont typeface="Arial" panose="020B0604020202020204" pitchFamily="34" charset="0"/>
              <a:buChar char="•"/>
            </a:pPr>
            <a:r>
              <a:rPr lang="en-US" sz="1600" dirty="0">
                <a:solidFill>
                  <a:schemeClr val="bg1"/>
                </a:solidFill>
                <a:latin typeface="Gill Sans"/>
                <a:cs typeface="Gill Sans"/>
              </a:rPr>
              <a:t>Common in deployment</a:t>
            </a:r>
          </a:p>
        </p:txBody>
      </p:sp>
      <p:pic>
        <p:nvPicPr>
          <p:cNvPr id="25" name="Picture 24">
            <a:extLst>
              <a:ext uri="{FF2B5EF4-FFF2-40B4-BE49-F238E27FC236}">
                <a16:creationId xmlns:a16="http://schemas.microsoft.com/office/drawing/2014/main" id="{9F46981A-0C73-D6FE-4876-6BDA04083151}"/>
              </a:ext>
            </a:extLst>
          </p:cNvPr>
          <p:cNvPicPr>
            <a:picLocks noChangeAspect="1"/>
          </p:cNvPicPr>
          <p:nvPr/>
        </p:nvPicPr>
        <p:blipFill>
          <a:blip r:embed="rId3"/>
          <a:stretch>
            <a:fillRect/>
          </a:stretch>
        </p:blipFill>
        <p:spPr>
          <a:xfrm>
            <a:off x="263565" y="1276650"/>
            <a:ext cx="487550" cy="482288"/>
          </a:xfrm>
          <a:prstGeom prst="rect">
            <a:avLst/>
          </a:prstGeom>
        </p:spPr>
      </p:pic>
      <p:sp>
        <p:nvSpPr>
          <p:cNvPr id="26" name="Rounded Rectangular Callout 25">
            <a:extLst>
              <a:ext uri="{FF2B5EF4-FFF2-40B4-BE49-F238E27FC236}">
                <a16:creationId xmlns:a16="http://schemas.microsoft.com/office/drawing/2014/main" id="{A57C2D4A-BD43-9CD5-F538-1125C002E294}"/>
              </a:ext>
            </a:extLst>
          </p:cNvPr>
          <p:cNvSpPr/>
          <p:nvPr/>
        </p:nvSpPr>
        <p:spPr>
          <a:xfrm>
            <a:off x="4732252" y="1226021"/>
            <a:ext cx="3805822" cy="608137"/>
          </a:xfrm>
          <a:prstGeom prst="wedgeRoundRectCallout">
            <a:avLst>
              <a:gd name="adj1" fmla="val -16389"/>
              <a:gd name="adj2" fmla="val 94707"/>
              <a:gd name="adj3" fmla="val 16667"/>
            </a:avLst>
          </a:prstGeom>
          <a:solidFill>
            <a:srgbClr val="FF00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Gill Sans"/>
                <a:cs typeface="Gill Sans"/>
              </a:rPr>
              <a:t>Repair speed is bottlenecked by disk IO</a:t>
            </a:r>
          </a:p>
          <a:p>
            <a:pPr marL="285750" indent="-285750">
              <a:buFont typeface="Arial" panose="020B0604020202020204" pitchFamily="34" charset="0"/>
              <a:buChar char="•"/>
            </a:pPr>
            <a:r>
              <a:rPr lang="en-US" sz="1600" dirty="0">
                <a:solidFill>
                  <a:schemeClr val="tx1"/>
                </a:solidFill>
                <a:latin typeface="Gill Sans"/>
                <a:cs typeface="Gill Sans"/>
              </a:rPr>
              <a:t>Network repair amount is redundant</a:t>
            </a:r>
          </a:p>
        </p:txBody>
      </p:sp>
      <p:pic>
        <p:nvPicPr>
          <p:cNvPr id="28" name="Picture 27">
            <a:extLst>
              <a:ext uri="{FF2B5EF4-FFF2-40B4-BE49-F238E27FC236}">
                <a16:creationId xmlns:a16="http://schemas.microsoft.com/office/drawing/2014/main" id="{CB59A7BF-5B8C-866F-A9EA-5873C66DACF7}"/>
              </a:ext>
            </a:extLst>
          </p:cNvPr>
          <p:cNvPicPr>
            <a:picLocks noChangeAspect="1"/>
          </p:cNvPicPr>
          <p:nvPr/>
        </p:nvPicPr>
        <p:blipFill>
          <a:blip r:embed="rId4"/>
          <a:stretch>
            <a:fillRect/>
          </a:stretch>
        </p:blipFill>
        <p:spPr>
          <a:xfrm>
            <a:off x="8538074" y="1262607"/>
            <a:ext cx="506440" cy="505298"/>
          </a:xfrm>
          <a:prstGeom prst="rect">
            <a:avLst/>
          </a:prstGeom>
        </p:spPr>
      </p:pic>
      <p:sp>
        <p:nvSpPr>
          <p:cNvPr id="20" name="Title 1">
            <a:extLst>
              <a:ext uri="{FF2B5EF4-FFF2-40B4-BE49-F238E27FC236}">
                <a16:creationId xmlns:a16="http://schemas.microsoft.com/office/drawing/2014/main" id="{E0AC92D5-CA7E-E4E6-61A0-EB9FD8459301}"/>
              </a:ext>
            </a:extLst>
          </p:cNvPr>
          <p:cNvSpPr>
            <a:spLocks noGrp="1"/>
          </p:cNvSpPr>
          <p:nvPr>
            <p:ph type="title"/>
          </p:nvPr>
        </p:nvSpPr>
        <p:spPr/>
        <p:txBody>
          <a:bodyPr/>
          <a:lstStyle/>
          <a:p>
            <a:r>
              <a:rPr lang="en-US" dirty="0"/>
              <a:t>MLEC Case Study: A Simple Design</a:t>
            </a:r>
          </a:p>
        </p:txBody>
      </p:sp>
    </p:spTree>
    <p:extLst>
      <p:ext uri="{BB962C8B-B14F-4D97-AF65-F5344CB8AC3E}">
        <p14:creationId xmlns:p14="http://schemas.microsoft.com/office/powerpoint/2010/main" val="2608709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Chunk Placement</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16</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5CC1FFE-F81C-F9F4-EC81-BF05C0B4E0CA}"/>
              </a:ext>
            </a:extLst>
          </p:cNvPr>
          <p:cNvCxnSpPr>
            <a:cxnSpLocks/>
          </p:cNvCxnSpPr>
          <p:nvPr/>
        </p:nvCxnSpPr>
        <p:spPr>
          <a:xfrm flipH="1" flipV="1">
            <a:off x="5238110" y="2594675"/>
            <a:ext cx="262427" cy="341197"/>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7CBAB3A-6B0B-12B2-2959-B47AE4B2DB14}"/>
              </a:ext>
            </a:extLst>
          </p:cNvPr>
          <p:cNvSpPr txBox="1"/>
          <p:nvPr/>
        </p:nvSpPr>
        <p:spPr>
          <a:xfrm>
            <a:off x="4579025" y="2303608"/>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err="1">
                <a:solidFill>
                  <a:srgbClr val="EB880B"/>
                </a:solidFill>
                <a:latin typeface="Arial" panose="020B0604020202020204" pitchFamily="34" charset="0"/>
                <a:cs typeface="Arial" panose="020B0604020202020204" pitchFamily="34" charset="0"/>
              </a:rPr>
              <a:t>Dp</a:t>
            </a:r>
            <a:r>
              <a:rPr lang="en-US" sz="1400" dirty="0">
                <a:solidFill>
                  <a:srgbClr val="EB880B"/>
                </a:solidFill>
                <a:latin typeface="Arial" panose="020B0604020202020204" pitchFamily="34" charset="0"/>
                <a:cs typeface="Arial" panose="020B0604020202020204" pitchFamily="34" charset="0"/>
              </a:rPr>
              <a:t> pool</a:t>
            </a:r>
          </a:p>
        </p:txBody>
      </p:sp>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err="1"/>
              <a:t>D</a:t>
            </a:r>
            <a:r>
              <a:rPr lang="en-US" dirty="0" err="1"/>
              <a:t>eclustered</a:t>
            </a:r>
            <a:r>
              <a:rPr lang="en-US" dirty="0"/>
              <a:t> Parity</a:t>
            </a:r>
          </a:p>
        </p:txBody>
      </p:sp>
      <p:grpSp>
        <p:nvGrpSpPr>
          <p:cNvPr id="59" name="Group 58">
            <a:extLst>
              <a:ext uri="{FF2B5EF4-FFF2-40B4-BE49-F238E27FC236}">
                <a16:creationId xmlns:a16="http://schemas.microsoft.com/office/drawing/2014/main" id="{F667733E-4348-3DA4-0B85-9CB330276F83}"/>
              </a:ext>
            </a:extLst>
          </p:cNvPr>
          <p:cNvGrpSpPr/>
          <p:nvPr/>
        </p:nvGrpSpPr>
        <p:grpSpPr>
          <a:xfrm>
            <a:off x="1122652" y="2206347"/>
            <a:ext cx="2633137" cy="388342"/>
            <a:chOff x="5462940" y="2148933"/>
            <a:chExt cx="2633137" cy="388342"/>
          </a:xfrm>
        </p:grpSpPr>
        <p:sp>
          <p:nvSpPr>
            <p:cNvPr id="60" name="TextBox 59">
              <a:extLst>
                <a:ext uri="{FF2B5EF4-FFF2-40B4-BE49-F238E27FC236}">
                  <a16:creationId xmlns:a16="http://schemas.microsoft.com/office/drawing/2014/main" id="{FC2FB6CF-0E61-F751-C494-EFA766A9DE35}"/>
                </a:ext>
              </a:extLst>
            </p:cNvPr>
            <p:cNvSpPr txBox="1"/>
            <p:nvPr/>
          </p:nvSpPr>
          <p:spPr>
            <a:xfrm>
              <a:off x="5462940" y="2167943"/>
              <a:ext cx="52385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
              </a:r>
              <a:r>
                <a:rPr lang="en-US" sz="1050" dirty="0">
                  <a:solidFill>
                    <a:schemeClr val="bg1"/>
                  </a:solidFill>
                  <a:latin typeface="Arial" panose="020B0604020202020204" pitchFamily="34" charset="0"/>
                  <a:cs typeface="Arial" panose="020B0604020202020204" pitchFamily="34" charset="0"/>
                </a:rPr>
                <a:t>1</a:t>
              </a:r>
              <a:endParaRPr lang="en-US" dirty="0">
                <a:solidFill>
                  <a:schemeClr val="bg1"/>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1E84973-807F-5BFD-B7CA-EC660F5E2E68}"/>
                </a:ext>
              </a:extLst>
            </p:cNvPr>
            <p:cNvSpPr txBox="1"/>
            <p:nvPr/>
          </p:nvSpPr>
          <p:spPr>
            <a:xfrm>
              <a:off x="5851586" y="2154618"/>
              <a:ext cx="52385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
              </a:r>
              <a:r>
                <a:rPr lang="en-US" sz="1050" dirty="0">
                  <a:solidFill>
                    <a:schemeClr val="bg1"/>
                  </a:solidFill>
                  <a:latin typeface="Arial" panose="020B0604020202020204" pitchFamily="34" charset="0"/>
                  <a:cs typeface="Arial" panose="020B0604020202020204" pitchFamily="34" charset="0"/>
                </a:rPr>
                <a:t>2</a:t>
              </a:r>
              <a:endParaRPr lang="en-US" dirty="0">
                <a:solidFill>
                  <a:schemeClr val="bg1"/>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1DB6322-1432-3CEF-5DDC-ECCCE13C9371}"/>
                </a:ext>
              </a:extLst>
            </p:cNvPr>
            <p:cNvSpPr txBox="1"/>
            <p:nvPr/>
          </p:nvSpPr>
          <p:spPr>
            <a:xfrm>
              <a:off x="6294723" y="2158898"/>
              <a:ext cx="52385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
              </a:r>
              <a:r>
                <a:rPr lang="en-US" sz="1050" dirty="0">
                  <a:solidFill>
                    <a:schemeClr val="bg1"/>
                  </a:solidFill>
                  <a:latin typeface="Arial" panose="020B0604020202020204" pitchFamily="34" charset="0"/>
                  <a:cs typeface="Arial" panose="020B0604020202020204" pitchFamily="34" charset="0"/>
                </a:rPr>
                <a:t>3</a:t>
              </a:r>
              <a:endParaRPr lang="en-US" dirty="0">
                <a:solidFill>
                  <a:schemeClr val="bg1"/>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D6C885E9-2E4B-A26B-9832-C6AA796AE9EF}"/>
                </a:ext>
              </a:extLst>
            </p:cNvPr>
            <p:cNvSpPr txBox="1"/>
            <p:nvPr/>
          </p:nvSpPr>
          <p:spPr>
            <a:xfrm>
              <a:off x="6730116" y="2153597"/>
              <a:ext cx="52385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
              </a:r>
              <a:r>
                <a:rPr lang="en-US" sz="1050" dirty="0">
                  <a:solidFill>
                    <a:schemeClr val="bg1"/>
                  </a:solidFill>
                  <a:latin typeface="Arial" panose="020B0604020202020204" pitchFamily="34" charset="0"/>
                  <a:cs typeface="Arial" panose="020B0604020202020204" pitchFamily="34" charset="0"/>
                </a:rPr>
                <a:t>4</a:t>
              </a:r>
              <a:endParaRPr lang="en-US" dirty="0">
                <a:solidFill>
                  <a:schemeClr val="bg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B16788E4-94B2-1E64-6C95-01B2F6583F04}"/>
                </a:ext>
              </a:extLst>
            </p:cNvPr>
            <p:cNvSpPr txBox="1"/>
            <p:nvPr/>
          </p:nvSpPr>
          <p:spPr>
            <a:xfrm>
              <a:off x="7165407" y="2154618"/>
              <a:ext cx="52385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
              </a:r>
              <a:r>
                <a:rPr lang="en-US" sz="1050" dirty="0">
                  <a:solidFill>
                    <a:schemeClr val="bg1"/>
                  </a:solidFill>
                  <a:latin typeface="Arial" panose="020B0604020202020204" pitchFamily="34" charset="0"/>
                  <a:cs typeface="Arial" panose="020B0604020202020204" pitchFamily="34" charset="0"/>
                </a:rPr>
                <a:t>5</a:t>
              </a:r>
              <a:endParaRPr lang="en-US" dirty="0">
                <a:solidFill>
                  <a:schemeClr val="bg1"/>
                </a:solidFill>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127500CF-5F97-0A9A-433C-2B2A32C3C52A}"/>
                </a:ext>
              </a:extLst>
            </p:cNvPr>
            <p:cNvSpPr txBox="1"/>
            <p:nvPr/>
          </p:nvSpPr>
          <p:spPr>
            <a:xfrm>
              <a:off x="7572220" y="2148933"/>
              <a:ext cx="523857" cy="369332"/>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D</a:t>
              </a:r>
              <a:r>
                <a:rPr lang="en-US" sz="1050" dirty="0">
                  <a:solidFill>
                    <a:schemeClr val="bg1"/>
                  </a:solidFill>
                  <a:latin typeface="Arial" panose="020B0604020202020204" pitchFamily="34" charset="0"/>
                  <a:cs typeface="Arial" panose="020B0604020202020204" pitchFamily="34" charset="0"/>
                </a:rPr>
                <a:t>6</a:t>
              </a:r>
              <a:endParaRPr lang="en-US" dirty="0">
                <a:solidFill>
                  <a:schemeClr val="bg1"/>
                </a:solidFill>
                <a:latin typeface="Arial" panose="020B0604020202020204" pitchFamily="34" charset="0"/>
                <a:cs typeface="Arial" panose="020B0604020202020204" pitchFamily="34" charset="0"/>
              </a:endParaRPr>
            </a:p>
          </p:txBody>
        </p:sp>
      </p:grpSp>
      <p:sp>
        <p:nvSpPr>
          <p:cNvPr id="66" name="TextBox 65">
            <a:extLst>
              <a:ext uri="{FF2B5EF4-FFF2-40B4-BE49-F238E27FC236}">
                <a16:creationId xmlns:a16="http://schemas.microsoft.com/office/drawing/2014/main" id="{A1C2F724-68FE-2C99-D824-A642EF0E4633}"/>
              </a:ext>
            </a:extLst>
          </p:cNvPr>
          <p:cNvSpPr txBox="1"/>
          <p:nvPr/>
        </p:nvSpPr>
        <p:spPr>
          <a:xfrm>
            <a:off x="1915525" y="2427383"/>
            <a:ext cx="1235639" cy="276999"/>
          </a:xfrm>
          <a:prstGeom prst="rect">
            <a:avLst/>
          </a:prstGeom>
          <a:noFill/>
        </p:spPr>
        <p:txBody>
          <a:bodyPr wrap="square" rtlCol="0">
            <a:spAutoFit/>
          </a:bodyPr>
          <a:lstStyle/>
          <a:p>
            <a:r>
              <a:rPr lang="en-US" sz="1200" i="1" dirty="0">
                <a:solidFill>
                  <a:schemeClr val="bg1"/>
                </a:solidFill>
                <a:latin typeface="Arial" panose="020B0604020202020204" pitchFamily="34" charset="0"/>
                <a:cs typeface="Arial" panose="020B0604020202020204" pitchFamily="34" charset="0"/>
              </a:rPr>
              <a:t>Local </a:t>
            </a:r>
            <a:r>
              <a:rPr lang="en-US" sz="1200" b="1" i="1" dirty="0" err="1">
                <a:solidFill>
                  <a:schemeClr val="bg1"/>
                </a:solidFill>
                <a:latin typeface="Arial" panose="020B0604020202020204" pitchFamily="34" charset="0"/>
                <a:cs typeface="Arial" panose="020B0604020202020204" pitchFamily="34" charset="0"/>
              </a:rPr>
              <a:t>Dp</a:t>
            </a:r>
            <a:r>
              <a:rPr lang="en-US" sz="1200" i="1" dirty="0">
                <a:solidFill>
                  <a:schemeClr val="bg1"/>
                </a:solidFill>
                <a:latin typeface="Arial" panose="020B0604020202020204" pitchFamily="34" charset="0"/>
                <a:cs typeface="Arial" panose="020B0604020202020204" pitchFamily="34" charset="0"/>
              </a:rPr>
              <a:t> pool</a:t>
            </a:r>
          </a:p>
        </p:txBody>
      </p:sp>
      <p:sp>
        <p:nvSpPr>
          <p:cNvPr id="67" name="Right Brace 66">
            <a:extLst>
              <a:ext uri="{FF2B5EF4-FFF2-40B4-BE49-F238E27FC236}">
                <a16:creationId xmlns:a16="http://schemas.microsoft.com/office/drawing/2014/main" id="{684095A3-22BA-F650-11F6-82B5B83E4458}"/>
              </a:ext>
            </a:extLst>
          </p:cNvPr>
          <p:cNvSpPr/>
          <p:nvPr/>
        </p:nvSpPr>
        <p:spPr>
          <a:xfrm rot="16200000">
            <a:off x="2321176" y="1415238"/>
            <a:ext cx="112647" cy="2551504"/>
          </a:xfrm>
          <a:prstGeom prst="righ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68" name="Group 67">
            <a:extLst>
              <a:ext uri="{FF2B5EF4-FFF2-40B4-BE49-F238E27FC236}">
                <a16:creationId xmlns:a16="http://schemas.microsoft.com/office/drawing/2014/main" id="{E6690795-7CB0-1594-394C-23E7BAEC6F21}"/>
              </a:ext>
            </a:extLst>
          </p:cNvPr>
          <p:cNvGrpSpPr/>
          <p:nvPr/>
        </p:nvGrpSpPr>
        <p:grpSpPr>
          <a:xfrm>
            <a:off x="1155979" y="2754703"/>
            <a:ext cx="2447527" cy="1215701"/>
            <a:chOff x="5496267" y="2697289"/>
            <a:chExt cx="2447527" cy="1215701"/>
          </a:xfrm>
        </p:grpSpPr>
        <p:sp>
          <p:nvSpPr>
            <p:cNvPr id="69" name="Can 68">
              <a:extLst>
                <a:ext uri="{FF2B5EF4-FFF2-40B4-BE49-F238E27FC236}">
                  <a16:creationId xmlns:a16="http://schemas.microsoft.com/office/drawing/2014/main" id="{DF07B671-1234-6DAD-5E81-B7B70E6EF4A4}"/>
                </a:ext>
              </a:extLst>
            </p:cNvPr>
            <p:cNvSpPr/>
            <p:nvPr/>
          </p:nvSpPr>
          <p:spPr>
            <a:xfrm>
              <a:off x="5496267" y="359626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Can 69">
              <a:extLst>
                <a:ext uri="{FF2B5EF4-FFF2-40B4-BE49-F238E27FC236}">
                  <a16:creationId xmlns:a16="http://schemas.microsoft.com/office/drawing/2014/main" id="{9DD1ECBD-C19E-AF49-781E-7BC29DFC9690}"/>
                </a:ext>
              </a:extLst>
            </p:cNvPr>
            <p:cNvSpPr/>
            <p:nvPr/>
          </p:nvSpPr>
          <p:spPr>
            <a:xfrm>
              <a:off x="5496439" y="3375173"/>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Can 70">
              <a:extLst>
                <a:ext uri="{FF2B5EF4-FFF2-40B4-BE49-F238E27FC236}">
                  <a16:creationId xmlns:a16="http://schemas.microsoft.com/office/drawing/2014/main" id="{FEEE3A48-DB69-2DEC-2275-25A3933AA0F0}"/>
                </a:ext>
              </a:extLst>
            </p:cNvPr>
            <p:cNvSpPr/>
            <p:nvPr/>
          </p:nvSpPr>
          <p:spPr>
            <a:xfrm>
              <a:off x="5496439" y="3149297"/>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an 71">
              <a:extLst>
                <a:ext uri="{FF2B5EF4-FFF2-40B4-BE49-F238E27FC236}">
                  <a16:creationId xmlns:a16="http://schemas.microsoft.com/office/drawing/2014/main" id="{B19E396C-B4DB-01D8-4A5C-0A0BA59BF0FA}"/>
                </a:ext>
              </a:extLst>
            </p:cNvPr>
            <p:cNvSpPr/>
            <p:nvPr/>
          </p:nvSpPr>
          <p:spPr>
            <a:xfrm>
              <a:off x="5496439" y="2923421"/>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an 72">
              <a:extLst>
                <a:ext uri="{FF2B5EF4-FFF2-40B4-BE49-F238E27FC236}">
                  <a16:creationId xmlns:a16="http://schemas.microsoft.com/office/drawing/2014/main" id="{4AF731CD-F7DA-F519-B45E-721CD0898AB1}"/>
                </a:ext>
              </a:extLst>
            </p:cNvPr>
            <p:cNvSpPr/>
            <p:nvPr/>
          </p:nvSpPr>
          <p:spPr>
            <a:xfrm>
              <a:off x="5496439" y="269754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an 73">
              <a:extLst>
                <a:ext uri="{FF2B5EF4-FFF2-40B4-BE49-F238E27FC236}">
                  <a16:creationId xmlns:a16="http://schemas.microsoft.com/office/drawing/2014/main" id="{32812FC6-F1BC-3D8F-7439-78B89A074CCB}"/>
                </a:ext>
              </a:extLst>
            </p:cNvPr>
            <p:cNvSpPr/>
            <p:nvPr/>
          </p:nvSpPr>
          <p:spPr>
            <a:xfrm>
              <a:off x="5921142" y="359626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Can 74">
              <a:extLst>
                <a:ext uri="{FF2B5EF4-FFF2-40B4-BE49-F238E27FC236}">
                  <a16:creationId xmlns:a16="http://schemas.microsoft.com/office/drawing/2014/main" id="{60AC06B0-01BC-3C0D-4F1C-F45C58299CFD}"/>
                </a:ext>
              </a:extLst>
            </p:cNvPr>
            <p:cNvSpPr/>
            <p:nvPr/>
          </p:nvSpPr>
          <p:spPr>
            <a:xfrm>
              <a:off x="5921314" y="3375173"/>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an 75">
              <a:extLst>
                <a:ext uri="{FF2B5EF4-FFF2-40B4-BE49-F238E27FC236}">
                  <a16:creationId xmlns:a16="http://schemas.microsoft.com/office/drawing/2014/main" id="{26A6EB49-1337-4756-C5B7-922B5936102B}"/>
                </a:ext>
              </a:extLst>
            </p:cNvPr>
            <p:cNvSpPr/>
            <p:nvPr/>
          </p:nvSpPr>
          <p:spPr>
            <a:xfrm>
              <a:off x="5921314" y="3149297"/>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an 76">
              <a:extLst>
                <a:ext uri="{FF2B5EF4-FFF2-40B4-BE49-F238E27FC236}">
                  <a16:creationId xmlns:a16="http://schemas.microsoft.com/office/drawing/2014/main" id="{94C3F56B-302D-031C-9F2E-D637475D0858}"/>
                </a:ext>
              </a:extLst>
            </p:cNvPr>
            <p:cNvSpPr/>
            <p:nvPr/>
          </p:nvSpPr>
          <p:spPr>
            <a:xfrm>
              <a:off x="5921314" y="2923421"/>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Can 77">
              <a:extLst>
                <a:ext uri="{FF2B5EF4-FFF2-40B4-BE49-F238E27FC236}">
                  <a16:creationId xmlns:a16="http://schemas.microsoft.com/office/drawing/2014/main" id="{622E76F8-BF2A-3752-9E66-13338F42934B}"/>
                </a:ext>
              </a:extLst>
            </p:cNvPr>
            <p:cNvSpPr/>
            <p:nvPr/>
          </p:nvSpPr>
          <p:spPr>
            <a:xfrm>
              <a:off x="5921314" y="269754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Can 78">
              <a:extLst>
                <a:ext uri="{FF2B5EF4-FFF2-40B4-BE49-F238E27FC236}">
                  <a16:creationId xmlns:a16="http://schemas.microsoft.com/office/drawing/2014/main" id="{0E3E8D50-6FB5-8594-55CD-8C55FC244C8C}"/>
                </a:ext>
              </a:extLst>
            </p:cNvPr>
            <p:cNvSpPr/>
            <p:nvPr/>
          </p:nvSpPr>
          <p:spPr>
            <a:xfrm>
              <a:off x="6345673" y="359626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an 79">
              <a:extLst>
                <a:ext uri="{FF2B5EF4-FFF2-40B4-BE49-F238E27FC236}">
                  <a16:creationId xmlns:a16="http://schemas.microsoft.com/office/drawing/2014/main" id="{889C50EE-24AA-F604-C77A-01F58DE069F2}"/>
                </a:ext>
              </a:extLst>
            </p:cNvPr>
            <p:cNvSpPr/>
            <p:nvPr/>
          </p:nvSpPr>
          <p:spPr>
            <a:xfrm>
              <a:off x="6345845" y="3375173"/>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an 80">
              <a:extLst>
                <a:ext uri="{FF2B5EF4-FFF2-40B4-BE49-F238E27FC236}">
                  <a16:creationId xmlns:a16="http://schemas.microsoft.com/office/drawing/2014/main" id="{5DE6EB32-4244-33B9-F4A4-1B363926B6D3}"/>
                </a:ext>
              </a:extLst>
            </p:cNvPr>
            <p:cNvSpPr/>
            <p:nvPr/>
          </p:nvSpPr>
          <p:spPr>
            <a:xfrm>
              <a:off x="6345845" y="3149297"/>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an 81">
              <a:extLst>
                <a:ext uri="{FF2B5EF4-FFF2-40B4-BE49-F238E27FC236}">
                  <a16:creationId xmlns:a16="http://schemas.microsoft.com/office/drawing/2014/main" id="{142A1F6F-1AA0-E91E-B49A-2147CC1A0B63}"/>
                </a:ext>
              </a:extLst>
            </p:cNvPr>
            <p:cNvSpPr/>
            <p:nvPr/>
          </p:nvSpPr>
          <p:spPr>
            <a:xfrm>
              <a:off x="6345845" y="2923421"/>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an 82">
              <a:extLst>
                <a:ext uri="{FF2B5EF4-FFF2-40B4-BE49-F238E27FC236}">
                  <a16:creationId xmlns:a16="http://schemas.microsoft.com/office/drawing/2014/main" id="{2EA466D0-9E34-52CF-5726-075BAC0A3B55}"/>
                </a:ext>
              </a:extLst>
            </p:cNvPr>
            <p:cNvSpPr/>
            <p:nvPr/>
          </p:nvSpPr>
          <p:spPr>
            <a:xfrm>
              <a:off x="6345845" y="269754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Can 83">
              <a:extLst>
                <a:ext uri="{FF2B5EF4-FFF2-40B4-BE49-F238E27FC236}">
                  <a16:creationId xmlns:a16="http://schemas.microsoft.com/office/drawing/2014/main" id="{55E794A4-D07C-CF5C-FACC-851E9E08FDDF}"/>
                </a:ext>
              </a:extLst>
            </p:cNvPr>
            <p:cNvSpPr/>
            <p:nvPr/>
          </p:nvSpPr>
          <p:spPr>
            <a:xfrm>
              <a:off x="6773627" y="360467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Can 84">
              <a:extLst>
                <a:ext uri="{FF2B5EF4-FFF2-40B4-BE49-F238E27FC236}">
                  <a16:creationId xmlns:a16="http://schemas.microsoft.com/office/drawing/2014/main" id="{AFDD777B-35B8-AAF0-EF25-C199F700AC17}"/>
                </a:ext>
              </a:extLst>
            </p:cNvPr>
            <p:cNvSpPr/>
            <p:nvPr/>
          </p:nvSpPr>
          <p:spPr>
            <a:xfrm>
              <a:off x="6773799" y="3383583"/>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an 85">
              <a:extLst>
                <a:ext uri="{FF2B5EF4-FFF2-40B4-BE49-F238E27FC236}">
                  <a16:creationId xmlns:a16="http://schemas.microsoft.com/office/drawing/2014/main" id="{DDB33B4E-C0BB-3CE1-78A1-6F3C4C519074}"/>
                </a:ext>
              </a:extLst>
            </p:cNvPr>
            <p:cNvSpPr/>
            <p:nvPr/>
          </p:nvSpPr>
          <p:spPr>
            <a:xfrm>
              <a:off x="6773799" y="3157707"/>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an 86">
              <a:extLst>
                <a:ext uri="{FF2B5EF4-FFF2-40B4-BE49-F238E27FC236}">
                  <a16:creationId xmlns:a16="http://schemas.microsoft.com/office/drawing/2014/main" id="{8FDFBD03-F6E1-439D-4FE2-0F961FE10F0F}"/>
                </a:ext>
              </a:extLst>
            </p:cNvPr>
            <p:cNvSpPr/>
            <p:nvPr/>
          </p:nvSpPr>
          <p:spPr>
            <a:xfrm>
              <a:off x="6773799" y="2931831"/>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an 87">
              <a:extLst>
                <a:ext uri="{FF2B5EF4-FFF2-40B4-BE49-F238E27FC236}">
                  <a16:creationId xmlns:a16="http://schemas.microsoft.com/office/drawing/2014/main" id="{2DB7481F-0EB9-AD53-701C-0DB7C5B298E5}"/>
                </a:ext>
              </a:extLst>
            </p:cNvPr>
            <p:cNvSpPr/>
            <p:nvPr/>
          </p:nvSpPr>
          <p:spPr>
            <a:xfrm>
              <a:off x="6773799" y="270595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an 88">
              <a:extLst>
                <a:ext uri="{FF2B5EF4-FFF2-40B4-BE49-F238E27FC236}">
                  <a16:creationId xmlns:a16="http://schemas.microsoft.com/office/drawing/2014/main" id="{A35CE80B-D3D2-8CB6-08E3-8B3B0C60290F}"/>
                </a:ext>
              </a:extLst>
            </p:cNvPr>
            <p:cNvSpPr/>
            <p:nvPr/>
          </p:nvSpPr>
          <p:spPr>
            <a:xfrm>
              <a:off x="7207857" y="360467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Can 89">
              <a:extLst>
                <a:ext uri="{FF2B5EF4-FFF2-40B4-BE49-F238E27FC236}">
                  <a16:creationId xmlns:a16="http://schemas.microsoft.com/office/drawing/2014/main" id="{2CA342EF-6AE3-44A7-7FAD-E34E412A5A35}"/>
                </a:ext>
              </a:extLst>
            </p:cNvPr>
            <p:cNvSpPr/>
            <p:nvPr/>
          </p:nvSpPr>
          <p:spPr>
            <a:xfrm>
              <a:off x="7208029" y="3383583"/>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an 90">
              <a:extLst>
                <a:ext uri="{FF2B5EF4-FFF2-40B4-BE49-F238E27FC236}">
                  <a16:creationId xmlns:a16="http://schemas.microsoft.com/office/drawing/2014/main" id="{3DF73127-020C-99FB-09D5-11274A8D3F64}"/>
                </a:ext>
              </a:extLst>
            </p:cNvPr>
            <p:cNvSpPr/>
            <p:nvPr/>
          </p:nvSpPr>
          <p:spPr>
            <a:xfrm>
              <a:off x="7208029" y="3157707"/>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an 91">
              <a:extLst>
                <a:ext uri="{FF2B5EF4-FFF2-40B4-BE49-F238E27FC236}">
                  <a16:creationId xmlns:a16="http://schemas.microsoft.com/office/drawing/2014/main" id="{B6908E82-BC65-17C3-D42E-637BF4045E85}"/>
                </a:ext>
              </a:extLst>
            </p:cNvPr>
            <p:cNvSpPr/>
            <p:nvPr/>
          </p:nvSpPr>
          <p:spPr>
            <a:xfrm>
              <a:off x="7208029" y="2931831"/>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an 92">
              <a:extLst>
                <a:ext uri="{FF2B5EF4-FFF2-40B4-BE49-F238E27FC236}">
                  <a16:creationId xmlns:a16="http://schemas.microsoft.com/office/drawing/2014/main" id="{BFFBADAB-DDEA-9F60-5701-56D8655A423F}"/>
                </a:ext>
              </a:extLst>
            </p:cNvPr>
            <p:cNvSpPr/>
            <p:nvPr/>
          </p:nvSpPr>
          <p:spPr>
            <a:xfrm>
              <a:off x="7208029" y="2705955"/>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an 93">
              <a:extLst>
                <a:ext uri="{FF2B5EF4-FFF2-40B4-BE49-F238E27FC236}">
                  <a16:creationId xmlns:a16="http://schemas.microsoft.com/office/drawing/2014/main" id="{34C8591B-8D1D-FC4B-1421-BA00DDA9AA15}"/>
                </a:ext>
              </a:extLst>
            </p:cNvPr>
            <p:cNvSpPr/>
            <p:nvPr/>
          </p:nvSpPr>
          <p:spPr>
            <a:xfrm>
              <a:off x="7638822" y="3610912"/>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an 94">
              <a:extLst>
                <a:ext uri="{FF2B5EF4-FFF2-40B4-BE49-F238E27FC236}">
                  <a16:creationId xmlns:a16="http://schemas.microsoft.com/office/drawing/2014/main" id="{8D7221C5-F695-F198-C39A-4856BD05A843}"/>
                </a:ext>
              </a:extLst>
            </p:cNvPr>
            <p:cNvSpPr/>
            <p:nvPr/>
          </p:nvSpPr>
          <p:spPr>
            <a:xfrm>
              <a:off x="7638994" y="3389820"/>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an 95">
              <a:extLst>
                <a:ext uri="{FF2B5EF4-FFF2-40B4-BE49-F238E27FC236}">
                  <a16:creationId xmlns:a16="http://schemas.microsoft.com/office/drawing/2014/main" id="{329339B8-2003-A1BB-A438-76F8FFA8B938}"/>
                </a:ext>
              </a:extLst>
            </p:cNvPr>
            <p:cNvSpPr/>
            <p:nvPr/>
          </p:nvSpPr>
          <p:spPr>
            <a:xfrm>
              <a:off x="7638994" y="3163944"/>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an 96">
              <a:extLst>
                <a:ext uri="{FF2B5EF4-FFF2-40B4-BE49-F238E27FC236}">
                  <a16:creationId xmlns:a16="http://schemas.microsoft.com/office/drawing/2014/main" id="{7918EC17-AE30-155D-3E43-863D58944F43}"/>
                </a:ext>
              </a:extLst>
            </p:cNvPr>
            <p:cNvSpPr/>
            <p:nvPr/>
          </p:nvSpPr>
          <p:spPr>
            <a:xfrm>
              <a:off x="7638994" y="2938068"/>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an 97">
              <a:extLst>
                <a:ext uri="{FF2B5EF4-FFF2-40B4-BE49-F238E27FC236}">
                  <a16:creationId xmlns:a16="http://schemas.microsoft.com/office/drawing/2014/main" id="{77AFBC0C-07F5-7C4D-0FF3-4AC3283F617A}"/>
                </a:ext>
              </a:extLst>
            </p:cNvPr>
            <p:cNvSpPr/>
            <p:nvPr/>
          </p:nvSpPr>
          <p:spPr>
            <a:xfrm>
              <a:off x="7638994" y="2712192"/>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Can 98">
              <a:extLst>
                <a:ext uri="{FF2B5EF4-FFF2-40B4-BE49-F238E27FC236}">
                  <a16:creationId xmlns:a16="http://schemas.microsoft.com/office/drawing/2014/main" id="{2ED381C9-AE7D-8C34-6A36-9ADF67C27C77}"/>
                </a:ext>
              </a:extLst>
            </p:cNvPr>
            <p:cNvSpPr/>
            <p:nvPr/>
          </p:nvSpPr>
          <p:spPr>
            <a:xfrm>
              <a:off x="5496267" y="2697289"/>
              <a:ext cx="304800" cy="302078"/>
            </a:xfrm>
            <a:prstGeom prst="can">
              <a:avLst/>
            </a:prstGeom>
            <a:solidFill>
              <a:schemeClr val="tx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Can 99">
            <a:extLst>
              <a:ext uri="{FF2B5EF4-FFF2-40B4-BE49-F238E27FC236}">
                <a16:creationId xmlns:a16="http://schemas.microsoft.com/office/drawing/2014/main" id="{87FBFD8B-8A30-A661-280D-045F039B27EB}"/>
              </a:ext>
            </a:extLst>
          </p:cNvPr>
          <p:cNvSpPr/>
          <p:nvPr/>
        </p:nvSpPr>
        <p:spPr>
          <a:xfrm>
            <a:off x="2870444" y="3455041"/>
            <a:ext cx="304800" cy="302078"/>
          </a:xfrm>
          <a:prstGeom prst="can">
            <a:avLst/>
          </a:prstGeom>
          <a:solidFill>
            <a:srgbClr val="FFC00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Can 100">
            <a:extLst>
              <a:ext uri="{FF2B5EF4-FFF2-40B4-BE49-F238E27FC236}">
                <a16:creationId xmlns:a16="http://schemas.microsoft.com/office/drawing/2014/main" id="{7124D2F1-164E-B865-05C8-5A746DF4EABA}"/>
              </a:ext>
            </a:extLst>
          </p:cNvPr>
          <p:cNvSpPr/>
          <p:nvPr/>
        </p:nvSpPr>
        <p:spPr>
          <a:xfrm>
            <a:off x="3303137" y="3473497"/>
            <a:ext cx="304800" cy="302078"/>
          </a:xfrm>
          <a:prstGeom prst="can">
            <a:avLst/>
          </a:prstGeom>
          <a:solidFill>
            <a:srgbClr val="005693"/>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Can 101">
            <a:extLst>
              <a:ext uri="{FF2B5EF4-FFF2-40B4-BE49-F238E27FC236}">
                <a16:creationId xmlns:a16="http://schemas.microsoft.com/office/drawing/2014/main" id="{7B49F663-CD6C-5DBB-E10F-47193B639876}"/>
              </a:ext>
            </a:extLst>
          </p:cNvPr>
          <p:cNvSpPr/>
          <p:nvPr/>
        </p:nvSpPr>
        <p:spPr>
          <a:xfrm>
            <a:off x="2870444" y="3229165"/>
            <a:ext cx="304800" cy="302078"/>
          </a:xfrm>
          <a:prstGeom prst="can">
            <a:avLst/>
          </a:prstGeom>
          <a:solidFill>
            <a:srgbClr val="00B0F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Can 102">
            <a:extLst>
              <a:ext uri="{FF2B5EF4-FFF2-40B4-BE49-F238E27FC236}">
                <a16:creationId xmlns:a16="http://schemas.microsoft.com/office/drawing/2014/main" id="{075F884B-AE95-91AC-870C-1F3646113023}"/>
              </a:ext>
            </a:extLst>
          </p:cNvPr>
          <p:cNvSpPr/>
          <p:nvPr/>
        </p:nvSpPr>
        <p:spPr>
          <a:xfrm>
            <a:off x="3304892" y="3243566"/>
            <a:ext cx="304800" cy="302078"/>
          </a:xfrm>
          <a:prstGeom prst="can">
            <a:avLst/>
          </a:prstGeom>
          <a:solidFill>
            <a:srgbClr val="FFC00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Can 103">
            <a:extLst>
              <a:ext uri="{FF2B5EF4-FFF2-40B4-BE49-F238E27FC236}">
                <a16:creationId xmlns:a16="http://schemas.microsoft.com/office/drawing/2014/main" id="{7FC4ACDE-5FED-BC90-AD6D-6332A10729A8}"/>
              </a:ext>
            </a:extLst>
          </p:cNvPr>
          <p:cNvSpPr/>
          <p:nvPr/>
        </p:nvSpPr>
        <p:spPr>
          <a:xfrm>
            <a:off x="3301799" y="3008978"/>
            <a:ext cx="304800" cy="302078"/>
          </a:xfrm>
          <a:prstGeom prst="can">
            <a:avLst/>
          </a:prstGeom>
          <a:solidFill>
            <a:srgbClr val="F8BBF8"/>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Can 104">
            <a:extLst>
              <a:ext uri="{FF2B5EF4-FFF2-40B4-BE49-F238E27FC236}">
                <a16:creationId xmlns:a16="http://schemas.microsoft.com/office/drawing/2014/main" id="{3D0D9E98-15CB-8BF5-858B-236C969876DC}"/>
              </a:ext>
            </a:extLst>
          </p:cNvPr>
          <p:cNvSpPr/>
          <p:nvPr/>
        </p:nvSpPr>
        <p:spPr>
          <a:xfrm>
            <a:off x="2867569" y="2993156"/>
            <a:ext cx="304800" cy="302078"/>
          </a:xfrm>
          <a:prstGeom prst="can">
            <a:avLst/>
          </a:prstGeom>
          <a:solidFill>
            <a:srgbClr val="92D05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Can 105">
            <a:extLst>
              <a:ext uri="{FF2B5EF4-FFF2-40B4-BE49-F238E27FC236}">
                <a16:creationId xmlns:a16="http://schemas.microsoft.com/office/drawing/2014/main" id="{B833A022-0EB1-6351-CE67-D4260F42F719}"/>
              </a:ext>
            </a:extLst>
          </p:cNvPr>
          <p:cNvSpPr/>
          <p:nvPr/>
        </p:nvSpPr>
        <p:spPr>
          <a:xfrm>
            <a:off x="3296754" y="2774390"/>
            <a:ext cx="304800" cy="302078"/>
          </a:xfrm>
          <a:prstGeom prst="can">
            <a:avLst/>
          </a:prstGeom>
          <a:solidFill>
            <a:srgbClr val="92D05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Can 106">
            <a:extLst>
              <a:ext uri="{FF2B5EF4-FFF2-40B4-BE49-F238E27FC236}">
                <a16:creationId xmlns:a16="http://schemas.microsoft.com/office/drawing/2014/main" id="{77D07AC5-1485-487D-F33E-DF5F6665B9BF}"/>
              </a:ext>
            </a:extLst>
          </p:cNvPr>
          <p:cNvSpPr/>
          <p:nvPr/>
        </p:nvSpPr>
        <p:spPr>
          <a:xfrm>
            <a:off x="2867569" y="2763369"/>
            <a:ext cx="304800" cy="302078"/>
          </a:xfrm>
          <a:prstGeom prst="can">
            <a:avLst/>
          </a:prstGeom>
          <a:solidFill>
            <a:srgbClr val="FFFF0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TextBox 107">
            <a:extLst>
              <a:ext uri="{FF2B5EF4-FFF2-40B4-BE49-F238E27FC236}">
                <a16:creationId xmlns:a16="http://schemas.microsoft.com/office/drawing/2014/main" id="{372DE3E2-B5D2-9499-99A7-DC56042FB169}"/>
              </a:ext>
            </a:extLst>
          </p:cNvPr>
          <p:cNvSpPr txBox="1"/>
          <p:nvPr/>
        </p:nvSpPr>
        <p:spPr>
          <a:xfrm>
            <a:off x="2111766" y="4114385"/>
            <a:ext cx="1603837" cy="307777"/>
          </a:xfrm>
          <a:prstGeom prst="rect">
            <a:avLst/>
          </a:prstGeom>
          <a:noFill/>
        </p:spPr>
        <p:txBody>
          <a:bodyPr wrap="square" rtlCol="0">
            <a:spAutoFit/>
          </a:bodyPr>
          <a:lstStyle/>
          <a:p>
            <a:r>
              <a:rPr lang="en-US" sz="1400" i="1" u="sng" dirty="0">
                <a:solidFill>
                  <a:schemeClr val="bg1"/>
                </a:solidFill>
                <a:latin typeface="Arial" panose="020B0604020202020204" pitchFamily="34" charset="0"/>
                <a:cs typeface="Arial" panose="020B0604020202020204" pitchFamily="34" charset="0"/>
              </a:rPr>
              <a:t>spare space</a:t>
            </a:r>
          </a:p>
        </p:txBody>
      </p:sp>
      <p:sp>
        <p:nvSpPr>
          <p:cNvPr id="109" name="TextBox 108">
            <a:extLst>
              <a:ext uri="{FF2B5EF4-FFF2-40B4-BE49-F238E27FC236}">
                <a16:creationId xmlns:a16="http://schemas.microsoft.com/office/drawing/2014/main" id="{29CF950F-0713-D83D-CE1D-B0DBA41295A4}"/>
              </a:ext>
            </a:extLst>
          </p:cNvPr>
          <p:cNvSpPr txBox="1"/>
          <p:nvPr/>
        </p:nvSpPr>
        <p:spPr>
          <a:xfrm>
            <a:off x="3251814" y="2426205"/>
            <a:ext cx="506253" cy="523220"/>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X</a:t>
            </a:r>
          </a:p>
        </p:txBody>
      </p:sp>
      <p:sp>
        <p:nvSpPr>
          <p:cNvPr id="110" name="TextBox 109">
            <a:extLst>
              <a:ext uri="{FF2B5EF4-FFF2-40B4-BE49-F238E27FC236}">
                <a16:creationId xmlns:a16="http://schemas.microsoft.com/office/drawing/2014/main" id="{83080750-D235-0B2D-A11C-0B5AF75D7845}"/>
              </a:ext>
            </a:extLst>
          </p:cNvPr>
          <p:cNvSpPr txBox="1"/>
          <p:nvPr/>
        </p:nvSpPr>
        <p:spPr>
          <a:xfrm>
            <a:off x="3247536" y="2998173"/>
            <a:ext cx="506253" cy="523220"/>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X</a:t>
            </a:r>
          </a:p>
        </p:txBody>
      </p:sp>
      <p:sp>
        <p:nvSpPr>
          <p:cNvPr id="111" name="TextBox 110">
            <a:extLst>
              <a:ext uri="{FF2B5EF4-FFF2-40B4-BE49-F238E27FC236}">
                <a16:creationId xmlns:a16="http://schemas.microsoft.com/office/drawing/2014/main" id="{D8DAD7A2-0A0E-E783-13B9-8EF4B3AAD275}"/>
              </a:ext>
            </a:extLst>
          </p:cNvPr>
          <p:cNvSpPr txBox="1"/>
          <p:nvPr/>
        </p:nvSpPr>
        <p:spPr>
          <a:xfrm>
            <a:off x="3251814" y="3536348"/>
            <a:ext cx="506253" cy="523220"/>
          </a:xfrm>
          <a:prstGeom prst="rect">
            <a:avLst/>
          </a:prstGeom>
          <a:noFill/>
        </p:spPr>
        <p:txBody>
          <a:bodyPr wrap="square" rtlCol="0">
            <a:spAutoFit/>
          </a:bodyPr>
          <a:lstStyle/>
          <a:p>
            <a:r>
              <a:rPr lang="en-US" sz="2800" b="1" dirty="0">
                <a:solidFill>
                  <a:srgbClr val="FF0000"/>
                </a:solidFill>
                <a:latin typeface="Arial" panose="020B0604020202020204" pitchFamily="34" charset="0"/>
                <a:cs typeface="Arial" panose="020B0604020202020204" pitchFamily="34" charset="0"/>
              </a:rPr>
              <a:t>X</a:t>
            </a:r>
          </a:p>
        </p:txBody>
      </p:sp>
      <p:cxnSp>
        <p:nvCxnSpPr>
          <p:cNvPr id="112" name="Curved Connector 111">
            <a:extLst>
              <a:ext uri="{FF2B5EF4-FFF2-40B4-BE49-F238E27FC236}">
                <a16:creationId xmlns:a16="http://schemas.microsoft.com/office/drawing/2014/main" id="{12C3F48C-5D53-49DF-1520-05B3003A5C27}"/>
              </a:ext>
            </a:extLst>
          </p:cNvPr>
          <p:cNvCxnSpPr>
            <a:cxnSpLocks/>
            <a:stCxn id="105" idx="2"/>
            <a:endCxn id="84" idx="4"/>
          </p:cNvCxnSpPr>
          <p:nvPr/>
        </p:nvCxnSpPr>
        <p:spPr>
          <a:xfrm rot="10800000" flipV="1">
            <a:off x="2738139" y="3144194"/>
            <a:ext cx="129430" cy="668933"/>
          </a:xfrm>
          <a:prstGeom prst="curved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urved Connector 112">
            <a:extLst>
              <a:ext uri="{FF2B5EF4-FFF2-40B4-BE49-F238E27FC236}">
                <a16:creationId xmlns:a16="http://schemas.microsoft.com/office/drawing/2014/main" id="{E0070049-BD76-7481-37FF-37A8C41D5136}"/>
              </a:ext>
            </a:extLst>
          </p:cNvPr>
          <p:cNvCxnSpPr>
            <a:cxnSpLocks/>
            <a:stCxn id="134" idx="4"/>
            <a:endCxn id="84" idx="2"/>
          </p:cNvCxnSpPr>
          <p:nvPr/>
        </p:nvCxnSpPr>
        <p:spPr>
          <a:xfrm>
            <a:off x="2310185" y="3144195"/>
            <a:ext cx="123154" cy="668933"/>
          </a:xfrm>
          <a:prstGeom prst="curved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urved Connector 113">
            <a:extLst>
              <a:ext uri="{FF2B5EF4-FFF2-40B4-BE49-F238E27FC236}">
                <a16:creationId xmlns:a16="http://schemas.microsoft.com/office/drawing/2014/main" id="{80AA3EBB-16F4-47DC-2358-AB027A7A4AA6}"/>
              </a:ext>
            </a:extLst>
          </p:cNvPr>
          <p:cNvCxnSpPr>
            <a:cxnSpLocks/>
            <a:stCxn id="137" idx="4"/>
            <a:endCxn id="79" idx="2"/>
          </p:cNvCxnSpPr>
          <p:nvPr/>
        </p:nvCxnSpPr>
        <p:spPr>
          <a:xfrm>
            <a:off x="1887507" y="3380204"/>
            <a:ext cx="117878" cy="424514"/>
          </a:xfrm>
          <a:prstGeom prst="curved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id="{72EEA831-0FA1-738B-784C-510F530EFAC7}"/>
              </a:ext>
            </a:extLst>
          </p:cNvPr>
          <p:cNvCxnSpPr>
            <a:cxnSpLocks/>
            <a:stCxn id="123" idx="2"/>
            <a:endCxn id="79" idx="4"/>
          </p:cNvCxnSpPr>
          <p:nvPr/>
        </p:nvCxnSpPr>
        <p:spPr>
          <a:xfrm rot="10800000" flipV="1">
            <a:off x="2310186" y="3160060"/>
            <a:ext cx="125993" cy="644657"/>
          </a:xfrm>
          <a:prstGeom prst="curved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6" name="Can 115">
            <a:extLst>
              <a:ext uri="{FF2B5EF4-FFF2-40B4-BE49-F238E27FC236}">
                <a16:creationId xmlns:a16="http://schemas.microsoft.com/office/drawing/2014/main" id="{D666D466-D3ED-361A-2808-3F51871BA22F}"/>
              </a:ext>
            </a:extLst>
          </p:cNvPr>
          <p:cNvSpPr/>
          <p:nvPr/>
        </p:nvSpPr>
        <p:spPr>
          <a:xfrm>
            <a:off x="2008225" y="3668885"/>
            <a:ext cx="304800" cy="302078"/>
          </a:xfrm>
          <a:prstGeom prst="can">
            <a:avLst/>
          </a:prstGeom>
          <a:gradFill>
            <a:gsLst>
              <a:gs pos="0">
                <a:schemeClr val="accent1">
                  <a:lumMod val="5000"/>
                  <a:lumOff val="95000"/>
                </a:schemeClr>
              </a:gs>
              <a:gs pos="23000">
                <a:schemeClr val="tx1"/>
              </a:gs>
              <a:gs pos="22000">
                <a:schemeClr val="tx1"/>
              </a:gs>
              <a:gs pos="100000">
                <a:srgbClr val="F8BBF8"/>
              </a:gs>
            </a:gsLst>
            <a:lin ang="5400000" scaled="1"/>
          </a:gra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Can 116">
            <a:extLst>
              <a:ext uri="{FF2B5EF4-FFF2-40B4-BE49-F238E27FC236}">
                <a16:creationId xmlns:a16="http://schemas.microsoft.com/office/drawing/2014/main" id="{C5E74331-2154-A47A-1E11-B08767CFE159}"/>
              </a:ext>
            </a:extLst>
          </p:cNvPr>
          <p:cNvSpPr/>
          <p:nvPr/>
        </p:nvSpPr>
        <p:spPr>
          <a:xfrm>
            <a:off x="2006445" y="3432415"/>
            <a:ext cx="304800" cy="302078"/>
          </a:xfrm>
          <a:prstGeom prst="can">
            <a:avLst/>
          </a:prstGeom>
          <a:solidFill>
            <a:srgbClr val="00B0F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Can 117">
            <a:extLst>
              <a:ext uri="{FF2B5EF4-FFF2-40B4-BE49-F238E27FC236}">
                <a16:creationId xmlns:a16="http://schemas.microsoft.com/office/drawing/2014/main" id="{820BEDBE-9223-A2ED-E2FE-638CEBEB7621}"/>
              </a:ext>
            </a:extLst>
          </p:cNvPr>
          <p:cNvSpPr/>
          <p:nvPr/>
        </p:nvSpPr>
        <p:spPr>
          <a:xfrm>
            <a:off x="2436178" y="3660177"/>
            <a:ext cx="304800" cy="302078"/>
          </a:xfrm>
          <a:prstGeom prst="can">
            <a:avLst/>
          </a:prstGeom>
          <a:gradFill>
            <a:gsLst>
              <a:gs pos="0">
                <a:schemeClr val="accent1">
                  <a:lumMod val="5000"/>
                  <a:lumOff val="95000"/>
                </a:schemeClr>
              </a:gs>
              <a:gs pos="23000">
                <a:schemeClr val="tx1"/>
              </a:gs>
              <a:gs pos="22000">
                <a:schemeClr val="tx1"/>
              </a:gs>
              <a:gs pos="100000">
                <a:srgbClr val="92D051"/>
              </a:gs>
            </a:gsLst>
            <a:lin ang="5400000" scaled="1"/>
          </a:gra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Can 118">
            <a:extLst>
              <a:ext uri="{FF2B5EF4-FFF2-40B4-BE49-F238E27FC236}">
                <a16:creationId xmlns:a16="http://schemas.microsoft.com/office/drawing/2014/main" id="{0D8D0D37-C96F-ED6C-7310-E4879B1B275C}"/>
              </a:ext>
            </a:extLst>
          </p:cNvPr>
          <p:cNvSpPr/>
          <p:nvPr/>
        </p:nvSpPr>
        <p:spPr>
          <a:xfrm>
            <a:off x="2429744" y="3444461"/>
            <a:ext cx="304800" cy="302078"/>
          </a:xfrm>
          <a:prstGeom prst="can">
            <a:avLst/>
          </a:prstGeom>
          <a:solidFill>
            <a:srgbClr val="005693"/>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Can 119">
            <a:extLst>
              <a:ext uri="{FF2B5EF4-FFF2-40B4-BE49-F238E27FC236}">
                <a16:creationId xmlns:a16="http://schemas.microsoft.com/office/drawing/2014/main" id="{D8C233B0-4733-9EF3-47CA-17F6A9087B75}"/>
              </a:ext>
            </a:extLst>
          </p:cNvPr>
          <p:cNvSpPr/>
          <p:nvPr/>
        </p:nvSpPr>
        <p:spPr>
          <a:xfrm>
            <a:off x="1582793" y="3679353"/>
            <a:ext cx="304800" cy="302078"/>
          </a:xfrm>
          <a:prstGeom prst="can">
            <a:avLst/>
          </a:prstGeom>
          <a:gradFill>
            <a:gsLst>
              <a:gs pos="0">
                <a:schemeClr val="accent1">
                  <a:lumMod val="5000"/>
                  <a:lumOff val="95000"/>
                </a:schemeClr>
              </a:gs>
              <a:gs pos="23000">
                <a:schemeClr val="tx1"/>
              </a:gs>
              <a:gs pos="22000">
                <a:schemeClr val="tx1"/>
              </a:gs>
              <a:gs pos="100000">
                <a:srgbClr val="F79200"/>
              </a:gs>
            </a:gsLst>
            <a:lin ang="5400000" scaled="1"/>
          </a:gra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Can 120">
            <a:extLst>
              <a:ext uri="{FF2B5EF4-FFF2-40B4-BE49-F238E27FC236}">
                <a16:creationId xmlns:a16="http://schemas.microsoft.com/office/drawing/2014/main" id="{A262E935-09E0-746E-751C-94B5CB823909}"/>
              </a:ext>
            </a:extLst>
          </p:cNvPr>
          <p:cNvSpPr/>
          <p:nvPr/>
        </p:nvSpPr>
        <p:spPr>
          <a:xfrm>
            <a:off x="1582873" y="3456323"/>
            <a:ext cx="304800" cy="302078"/>
          </a:xfrm>
          <a:prstGeom prst="can">
            <a:avLst/>
          </a:prstGeom>
          <a:solidFill>
            <a:srgbClr val="005693"/>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Can 121">
            <a:extLst>
              <a:ext uri="{FF2B5EF4-FFF2-40B4-BE49-F238E27FC236}">
                <a16:creationId xmlns:a16="http://schemas.microsoft.com/office/drawing/2014/main" id="{A2CC68E4-F38A-C7B6-7249-0369F0CB7A02}"/>
              </a:ext>
            </a:extLst>
          </p:cNvPr>
          <p:cNvSpPr/>
          <p:nvPr/>
        </p:nvSpPr>
        <p:spPr>
          <a:xfrm>
            <a:off x="2429744" y="3218398"/>
            <a:ext cx="304800" cy="302078"/>
          </a:xfrm>
          <a:prstGeom prst="can">
            <a:avLst/>
          </a:prstGeom>
          <a:solidFill>
            <a:srgbClr val="FFC00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Can 122">
            <a:extLst>
              <a:ext uri="{FF2B5EF4-FFF2-40B4-BE49-F238E27FC236}">
                <a16:creationId xmlns:a16="http://schemas.microsoft.com/office/drawing/2014/main" id="{08D0532A-4636-AC07-3327-1B34238DEB27}"/>
              </a:ext>
            </a:extLst>
          </p:cNvPr>
          <p:cNvSpPr/>
          <p:nvPr/>
        </p:nvSpPr>
        <p:spPr>
          <a:xfrm>
            <a:off x="2436178" y="3009022"/>
            <a:ext cx="304800" cy="302078"/>
          </a:xfrm>
          <a:prstGeom prst="can">
            <a:avLst/>
          </a:prstGeom>
          <a:solidFill>
            <a:srgbClr val="F8BBF8"/>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Can 123">
            <a:extLst>
              <a:ext uri="{FF2B5EF4-FFF2-40B4-BE49-F238E27FC236}">
                <a16:creationId xmlns:a16="http://schemas.microsoft.com/office/drawing/2014/main" id="{643F5F9A-2270-03C3-0768-44CADD3C5EDE}"/>
              </a:ext>
            </a:extLst>
          </p:cNvPr>
          <p:cNvSpPr/>
          <p:nvPr/>
        </p:nvSpPr>
        <p:spPr>
          <a:xfrm>
            <a:off x="2436350" y="2763369"/>
            <a:ext cx="304800" cy="302078"/>
          </a:xfrm>
          <a:prstGeom prst="can">
            <a:avLst/>
          </a:prstGeom>
          <a:solidFill>
            <a:srgbClr val="93125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5" name="Curved Connector 124">
            <a:extLst>
              <a:ext uri="{FF2B5EF4-FFF2-40B4-BE49-F238E27FC236}">
                <a16:creationId xmlns:a16="http://schemas.microsoft.com/office/drawing/2014/main" id="{1AD970AF-9060-4504-CC78-7C2A8DED05D6}"/>
              </a:ext>
            </a:extLst>
          </p:cNvPr>
          <p:cNvCxnSpPr>
            <a:cxnSpLocks/>
            <a:stCxn id="89" idx="0"/>
            <a:endCxn id="120" idx="4"/>
          </p:cNvCxnSpPr>
          <p:nvPr/>
        </p:nvCxnSpPr>
        <p:spPr>
          <a:xfrm rot="16200000" flipH="1" flipV="1">
            <a:off x="2407389" y="3217812"/>
            <a:ext cx="92783" cy="1132376"/>
          </a:xfrm>
          <a:prstGeom prst="curvedConnector4">
            <a:avLst>
              <a:gd name="adj1" fmla="val 323033"/>
              <a:gd name="adj2" fmla="val 71085"/>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6" name="Can 125">
            <a:extLst>
              <a:ext uri="{FF2B5EF4-FFF2-40B4-BE49-F238E27FC236}">
                <a16:creationId xmlns:a16="http://schemas.microsoft.com/office/drawing/2014/main" id="{B1816749-5409-07BE-9832-E36CFABF0641}"/>
              </a:ext>
            </a:extLst>
          </p:cNvPr>
          <p:cNvSpPr/>
          <p:nvPr/>
        </p:nvSpPr>
        <p:spPr>
          <a:xfrm>
            <a:off x="1156151" y="3690657"/>
            <a:ext cx="304800" cy="302078"/>
          </a:xfrm>
          <a:prstGeom prst="can">
            <a:avLst/>
          </a:prstGeom>
          <a:gradFill>
            <a:gsLst>
              <a:gs pos="0">
                <a:schemeClr val="accent1">
                  <a:lumMod val="5000"/>
                  <a:lumOff val="95000"/>
                </a:schemeClr>
              </a:gs>
              <a:gs pos="23000">
                <a:schemeClr val="tx1"/>
              </a:gs>
              <a:gs pos="22000">
                <a:schemeClr val="tx1"/>
              </a:gs>
              <a:gs pos="100000">
                <a:srgbClr val="005693"/>
              </a:gs>
            </a:gsLst>
            <a:lin ang="5400000" scaled="1"/>
          </a:gra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7" name="Curved Connector 126">
            <a:extLst>
              <a:ext uri="{FF2B5EF4-FFF2-40B4-BE49-F238E27FC236}">
                <a16:creationId xmlns:a16="http://schemas.microsoft.com/office/drawing/2014/main" id="{B0D84D50-E79D-9CF4-1FB9-2A19F05A46CA}"/>
              </a:ext>
            </a:extLst>
          </p:cNvPr>
          <p:cNvCxnSpPr>
            <a:cxnSpLocks/>
            <a:stCxn id="84" idx="0"/>
            <a:endCxn id="69" idx="3"/>
          </p:cNvCxnSpPr>
          <p:nvPr/>
        </p:nvCxnSpPr>
        <p:spPr>
          <a:xfrm rot="16200000" flipH="1" flipV="1">
            <a:off x="1837985" y="3208003"/>
            <a:ext cx="218148" cy="1277360"/>
          </a:xfrm>
          <a:prstGeom prst="curvedConnector5">
            <a:avLst>
              <a:gd name="adj1" fmla="val 160680"/>
              <a:gd name="adj2" fmla="val 71476"/>
              <a:gd name="adj3" fmla="val 158217"/>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8" name="Can 127">
            <a:extLst>
              <a:ext uri="{FF2B5EF4-FFF2-40B4-BE49-F238E27FC236}">
                <a16:creationId xmlns:a16="http://schemas.microsoft.com/office/drawing/2014/main" id="{05AA9060-6C9A-8621-896B-E8254EBBFC81}"/>
              </a:ext>
            </a:extLst>
          </p:cNvPr>
          <p:cNvSpPr/>
          <p:nvPr/>
        </p:nvSpPr>
        <p:spPr>
          <a:xfrm>
            <a:off x="1158876" y="3456772"/>
            <a:ext cx="304800" cy="302078"/>
          </a:xfrm>
          <a:prstGeom prst="can">
            <a:avLst/>
          </a:prstGeom>
          <a:solidFill>
            <a:srgbClr val="00B0F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Can 128">
            <a:extLst>
              <a:ext uri="{FF2B5EF4-FFF2-40B4-BE49-F238E27FC236}">
                <a16:creationId xmlns:a16="http://schemas.microsoft.com/office/drawing/2014/main" id="{C083F09D-E627-BD82-0EAC-F81DD69C5C42}"/>
              </a:ext>
            </a:extLst>
          </p:cNvPr>
          <p:cNvSpPr/>
          <p:nvPr/>
        </p:nvSpPr>
        <p:spPr>
          <a:xfrm>
            <a:off x="1159798" y="3229165"/>
            <a:ext cx="304800" cy="302078"/>
          </a:xfrm>
          <a:prstGeom prst="can">
            <a:avLst/>
          </a:prstGeom>
          <a:solidFill>
            <a:srgbClr val="216F06"/>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an 129">
            <a:extLst>
              <a:ext uri="{FF2B5EF4-FFF2-40B4-BE49-F238E27FC236}">
                <a16:creationId xmlns:a16="http://schemas.microsoft.com/office/drawing/2014/main" id="{27E3E481-FF7A-6AF4-1172-8D0DC6BA07C9}"/>
              </a:ext>
            </a:extLst>
          </p:cNvPr>
          <p:cNvSpPr/>
          <p:nvPr/>
        </p:nvSpPr>
        <p:spPr>
          <a:xfrm>
            <a:off x="1157846" y="2983548"/>
            <a:ext cx="304800" cy="302078"/>
          </a:xfrm>
          <a:prstGeom prst="can">
            <a:avLst/>
          </a:prstGeom>
          <a:solidFill>
            <a:srgbClr val="FFFF0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Can 130">
            <a:extLst>
              <a:ext uri="{FF2B5EF4-FFF2-40B4-BE49-F238E27FC236}">
                <a16:creationId xmlns:a16="http://schemas.microsoft.com/office/drawing/2014/main" id="{5506A5AE-86D3-EEC7-9FCD-F7B3990CBEA0}"/>
              </a:ext>
            </a:extLst>
          </p:cNvPr>
          <p:cNvSpPr/>
          <p:nvPr/>
        </p:nvSpPr>
        <p:spPr>
          <a:xfrm>
            <a:off x="1156495" y="2754703"/>
            <a:ext cx="304800" cy="302078"/>
          </a:xfrm>
          <a:prstGeom prst="can">
            <a:avLst/>
          </a:prstGeom>
          <a:solidFill>
            <a:srgbClr val="93125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TextBox 131">
            <a:extLst>
              <a:ext uri="{FF2B5EF4-FFF2-40B4-BE49-F238E27FC236}">
                <a16:creationId xmlns:a16="http://schemas.microsoft.com/office/drawing/2014/main" id="{EBE48B3C-34E5-A6DA-1B05-6338DFD8D67A}"/>
              </a:ext>
            </a:extLst>
          </p:cNvPr>
          <p:cNvSpPr txBox="1"/>
          <p:nvPr/>
        </p:nvSpPr>
        <p:spPr>
          <a:xfrm>
            <a:off x="782021" y="4125273"/>
            <a:ext cx="1528164" cy="307777"/>
          </a:xfrm>
          <a:prstGeom prst="rect">
            <a:avLst/>
          </a:prstGeom>
          <a:noFill/>
        </p:spPr>
        <p:txBody>
          <a:bodyPr wrap="square" rtlCol="0">
            <a:spAutoFit/>
          </a:bodyPr>
          <a:lstStyle/>
          <a:p>
            <a:r>
              <a:rPr lang="en-US" sz="1400" i="1" dirty="0">
                <a:solidFill>
                  <a:schemeClr val="bg1"/>
                </a:solidFill>
                <a:latin typeface="Arial" panose="020B0604020202020204" pitchFamily="34" charset="0"/>
                <a:cs typeface="Arial" panose="020B0604020202020204" pitchFamily="34" charset="0"/>
              </a:rPr>
              <a:t>Parallel repair to</a:t>
            </a:r>
            <a:endParaRPr lang="en-US" sz="1400" i="1" u="sng" dirty="0">
              <a:solidFill>
                <a:schemeClr val="bg1"/>
              </a:solidFill>
              <a:latin typeface="Arial" panose="020B0604020202020204" pitchFamily="34" charset="0"/>
              <a:cs typeface="Arial" panose="020B0604020202020204" pitchFamily="34" charset="0"/>
            </a:endParaRPr>
          </a:p>
        </p:txBody>
      </p:sp>
      <p:sp>
        <p:nvSpPr>
          <p:cNvPr id="133" name="Can 132">
            <a:extLst>
              <a:ext uri="{FF2B5EF4-FFF2-40B4-BE49-F238E27FC236}">
                <a16:creationId xmlns:a16="http://schemas.microsoft.com/office/drawing/2014/main" id="{C5E6A66B-D548-27D4-48E7-77862C8FCD05}"/>
              </a:ext>
            </a:extLst>
          </p:cNvPr>
          <p:cNvSpPr/>
          <p:nvPr/>
        </p:nvSpPr>
        <p:spPr>
          <a:xfrm>
            <a:off x="2015743" y="3212548"/>
            <a:ext cx="304800" cy="302078"/>
          </a:xfrm>
          <a:prstGeom prst="can">
            <a:avLst/>
          </a:prstGeom>
          <a:solidFill>
            <a:srgbClr val="216F06"/>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Can 133">
            <a:extLst>
              <a:ext uri="{FF2B5EF4-FFF2-40B4-BE49-F238E27FC236}">
                <a16:creationId xmlns:a16="http://schemas.microsoft.com/office/drawing/2014/main" id="{C4A9CE8C-D9A9-CF30-8C36-6569F26458F8}"/>
              </a:ext>
            </a:extLst>
          </p:cNvPr>
          <p:cNvSpPr/>
          <p:nvPr/>
        </p:nvSpPr>
        <p:spPr>
          <a:xfrm>
            <a:off x="2005385" y="2993156"/>
            <a:ext cx="304800" cy="302078"/>
          </a:xfrm>
          <a:prstGeom prst="can">
            <a:avLst/>
          </a:prstGeom>
          <a:solidFill>
            <a:srgbClr val="92D05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Can 134">
            <a:extLst>
              <a:ext uri="{FF2B5EF4-FFF2-40B4-BE49-F238E27FC236}">
                <a16:creationId xmlns:a16="http://schemas.microsoft.com/office/drawing/2014/main" id="{6057AB64-11FE-BF6F-3C6F-30E1A92E8A44}"/>
              </a:ext>
            </a:extLst>
          </p:cNvPr>
          <p:cNvSpPr/>
          <p:nvPr/>
        </p:nvSpPr>
        <p:spPr>
          <a:xfrm>
            <a:off x="2005385" y="2763369"/>
            <a:ext cx="304800" cy="302078"/>
          </a:xfrm>
          <a:prstGeom prst="can">
            <a:avLst/>
          </a:prstGeom>
          <a:solidFill>
            <a:srgbClr val="931251"/>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Curved Connector 135">
            <a:extLst>
              <a:ext uri="{FF2B5EF4-FFF2-40B4-BE49-F238E27FC236}">
                <a16:creationId xmlns:a16="http://schemas.microsoft.com/office/drawing/2014/main" id="{5082FEC6-1A60-89C2-474C-DC146F46DA7E}"/>
              </a:ext>
            </a:extLst>
          </p:cNvPr>
          <p:cNvCxnSpPr>
            <a:cxnSpLocks/>
            <a:stCxn id="121" idx="2"/>
            <a:endCxn id="69" idx="2"/>
          </p:cNvCxnSpPr>
          <p:nvPr/>
        </p:nvCxnSpPr>
        <p:spPr>
          <a:xfrm rot="10800000" flipV="1">
            <a:off x="1155979" y="3607362"/>
            <a:ext cx="426894" cy="197356"/>
          </a:xfrm>
          <a:prstGeom prst="curvedConnector3">
            <a:avLst>
              <a:gd name="adj1" fmla="val 15355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7" name="Can 136">
            <a:extLst>
              <a:ext uri="{FF2B5EF4-FFF2-40B4-BE49-F238E27FC236}">
                <a16:creationId xmlns:a16="http://schemas.microsoft.com/office/drawing/2014/main" id="{FBA91A2E-3B92-3771-5067-40E6C2BC5271}"/>
              </a:ext>
            </a:extLst>
          </p:cNvPr>
          <p:cNvSpPr/>
          <p:nvPr/>
        </p:nvSpPr>
        <p:spPr>
          <a:xfrm>
            <a:off x="1582707" y="3229165"/>
            <a:ext cx="304800" cy="302078"/>
          </a:xfrm>
          <a:prstGeom prst="can">
            <a:avLst/>
          </a:prstGeom>
          <a:solidFill>
            <a:srgbClr val="F8BBF8"/>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Can 137">
            <a:extLst>
              <a:ext uri="{FF2B5EF4-FFF2-40B4-BE49-F238E27FC236}">
                <a16:creationId xmlns:a16="http://schemas.microsoft.com/office/drawing/2014/main" id="{46F964E5-9D28-F710-8756-A4A632E1A031}"/>
              </a:ext>
            </a:extLst>
          </p:cNvPr>
          <p:cNvSpPr/>
          <p:nvPr/>
        </p:nvSpPr>
        <p:spPr>
          <a:xfrm>
            <a:off x="1583933" y="3008978"/>
            <a:ext cx="304800" cy="302078"/>
          </a:xfrm>
          <a:prstGeom prst="can">
            <a:avLst/>
          </a:prstGeom>
          <a:solidFill>
            <a:srgbClr val="216F06"/>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Can 138">
            <a:extLst>
              <a:ext uri="{FF2B5EF4-FFF2-40B4-BE49-F238E27FC236}">
                <a16:creationId xmlns:a16="http://schemas.microsoft.com/office/drawing/2014/main" id="{26EC8C5E-56A6-F0C9-CDCE-386FDCD9515B}"/>
              </a:ext>
            </a:extLst>
          </p:cNvPr>
          <p:cNvSpPr/>
          <p:nvPr/>
        </p:nvSpPr>
        <p:spPr>
          <a:xfrm>
            <a:off x="1580854" y="2763369"/>
            <a:ext cx="304800" cy="302078"/>
          </a:xfrm>
          <a:prstGeom prst="can">
            <a:avLst/>
          </a:prstGeom>
          <a:solidFill>
            <a:srgbClr val="FFFF0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Curved Connector 139">
            <a:extLst>
              <a:ext uri="{FF2B5EF4-FFF2-40B4-BE49-F238E27FC236}">
                <a16:creationId xmlns:a16="http://schemas.microsoft.com/office/drawing/2014/main" id="{8D26CE3B-9D78-5EB4-D1AB-83B91B756750}"/>
              </a:ext>
            </a:extLst>
          </p:cNvPr>
          <p:cNvCxnSpPr>
            <a:cxnSpLocks/>
            <a:stCxn id="119" idx="0"/>
            <a:endCxn id="120" idx="0"/>
          </p:cNvCxnSpPr>
          <p:nvPr/>
        </p:nvCxnSpPr>
        <p:spPr>
          <a:xfrm rot="16200000" flipH="1" flipV="1">
            <a:off x="2041223" y="3213951"/>
            <a:ext cx="234892" cy="846951"/>
          </a:xfrm>
          <a:prstGeom prst="curvedConnector3">
            <a:avLst>
              <a:gd name="adj1" fmla="val -12947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4" name="Content Placeholder 3">
            <a:extLst>
              <a:ext uri="{FF2B5EF4-FFF2-40B4-BE49-F238E27FC236}">
                <a16:creationId xmlns:a16="http://schemas.microsoft.com/office/drawing/2014/main" id="{23B95AF3-465E-574E-4244-38E9BFF16FE4}"/>
              </a:ext>
            </a:extLst>
          </p:cNvPr>
          <p:cNvSpPr txBox="1">
            <a:spLocks/>
          </p:cNvSpPr>
          <p:nvPr/>
        </p:nvSpPr>
        <p:spPr>
          <a:xfrm>
            <a:off x="359999" y="4523074"/>
            <a:ext cx="3900372" cy="60111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a:r>
              <a:rPr lang="en-US" sz="1600" dirty="0">
                <a:latin typeface="Arial" panose="020B0604020202020204" pitchFamily="34" charset="0"/>
                <a:cs typeface="Arial" panose="020B0604020202020204" pitchFamily="34" charset="0"/>
              </a:rPr>
              <a:t>5 disks participate in the repair</a:t>
            </a:r>
          </a:p>
          <a:p>
            <a:pPr lvl="2"/>
            <a:r>
              <a:rPr lang="en-US" sz="1400" b="1" dirty="0">
                <a:solidFill>
                  <a:srgbClr val="0432FF"/>
                </a:solidFill>
                <a:latin typeface="Arial" panose="020B0604020202020204" pitchFamily="34" charset="0"/>
                <a:cs typeface="Arial" panose="020B0604020202020204" pitchFamily="34" charset="0"/>
              </a:rPr>
              <a:t>Faster repair!</a:t>
            </a:r>
          </a:p>
        </p:txBody>
      </p:sp>
    </p:spTree>
    <p:extLst>
      <p:ext uri="{BB962C8B-B14F-4D97-AF65-F5344CB8AC3E}">
        <p14:creationId xmlns:p14="http://schemas.microsoft.com/office/powerpoint/2010/main" val="7776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par>
                          <p:cTn id="13" fill="hold">
                            <p:stCondLst>
                              <p:cond delay="0"/>
                            </p:stCondLst>
                            <p:childTnLst>
                              <p:par>
                                <p:cTn id="14" presetID="9" presetClass="entr" presetSubtype="0"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dissolve">
                                      <p:cBhvr>
                                        <p:cTn id="20" dur="500"/>
                                        <p:tgtEl>
                                          <p:spTgt spid="6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dissolve">
                                      <p:cBhvr>
                                        <p:cTn id="23" dur="500"/>
                                        <p:tgtEl>
                                          <p:spTgt spid="6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31"/>
                                        </p:tgtEl>
                                        <p:attrNameLst>
                                          <p:attrName>style.visibility</p:attrName>
                                        </p:attrNameLst>
                                      </p:cBhvr>
                                      <p:to>
                                        <p:strVal val="visible"/>
                                      </p:to>
                                    </p:set>
                                    <p:animEffect transition="in" filter="dissolve">
                                      <p:cBhvr>
                                        <p:cTn id="28" dur="500"/>
                                        <p:tgtEl>
                                          <p:spTgt spid="13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5"/>
                                        </p:tgtEl>
                                        <p:attrNameLst>
                                          <p:attrName>style.visibility</p:attrName>
                                        </p:attrNameLst>
                                      </p:cBhvr>
                                      <p:to>
                                        <p:strVal val="visible"/>
                                      </p:to>
                                    </p:set>
                                    <p:animEffect transition="in" filter="dissolve">
                                      <p:cBhvr>
                                        <p:cTn id="31" dur="500"/>
                                        <p:tgtEl>
                                          <p:spTgt spid="13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4"/>
                                        </p:tgtEl>
                                        <p:attrNameLst>
                                          <p:attrName>style.visibility</p:attrName>
                                        </p:attrNameLst>
                                      </p:cBhvr>
                                      <p:to>
                                        <p:strVal val="visible"/>
                                      </p:to>
                                    </p:set>
                                    <p:animEffect transition="in" filter="dissolve">
                                      <p:cBhvr>
                                        <p:cTn id="34" dur="500"/>
                                        <p:tgtEl>
                                          <p:spTgt spid="124"/>
                                        </p:tgtEl>
                                      </p:cBhvr>
                                    </p:animEffect>
                                  </p:childTnLst>
                                </p:cTn>
                              </p:par>
                            </p:childTnLst>
                          </p:cTn>
                        </p:par>
                        <p:par>
                          <p:cTn id="35" fill="hold">
                            <p:stCondLst>
                              <p:cond delay="500"/>
                            </p:stCondLst>
                            <p:childTnLst>
                              <p:par>
                                <p:cTn id="36" presetID="9" presetClass="entr" presetSubtype="0" fill="hold" grpId="0" nodeType="after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9"/>
                                        </p:tgtEl>
                                        <p:attrNameLst>
                                          <p:attrName>style.visibility</p:attrName>
                                        </p:attrNameLst>
                                      </p:cBhvr>
                                      <p:to>
                                        <p:strVal val="visible"/>
                                      </p:to>
                                    </p:set>
                                    <p:animEffect transition="in" filter="dissolve">
                                      <p:cBhvr>
                                        <p:cTn id="41" dur="500"/>
                                        <p:tgtEl>
                                          <p:spTgt spid="139"/>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07"/>
                                        </p:tgtEl>
                                        <p:attrNameLst>
                                          <p:attrName>style.visibility</p:attrName>
                                        </p:attrNameLst>
                                      </p:cBhvr>
                                      <p:to>
                                        <p:strVal val="visible"/>
                                      </p:to>
                                    </p:set>
                                    <p:animEffect transition="in" filter="dissolve">
                                      <p:cBhvr>
                                        <p:cTn id="44" dur="500"/>
                                        <p:tgtEl>
                                          <p:spTgt spid="107"/>
                                        </p:tgtEl>
                                      </p:cBhvr>
                                    </p:animEffect>
                                  </p:childTnLst>
                                </p:cTn>
                              </p:par>
                            </p:childTnLst>
                          </p:cTn>
                        </p:par>
                        <p:par>
                          <p:cTn id="45" fill="hold">
                            <p:stCondLst>
                              <p:cond delay="1000"/>
                            </p:stCondLst>
                            <p:childTnLst>
                              <p:par>
                                <p:cTn id="46" presetID="9" presetClass="entr" presetSubtype="0" fill="hold" grpId="0" nodeType="afterEffect">
                                  <p:stCondLst>
                                    <p:cond delay="0"/>
                                  </p:stCondLst>
                                  <p:childTnLst>
                                    <p:set>
                                      <p:cBhvr>
                                        <p:cTn id="47" dur="1" fill="hold">
                                          <p:stCondLst>
                                            <p:cond delay="0"/>
                                          </p:stCondLst>
                                        </p:cTn>
                                        <p:tgtEl>
                                          <p:spTgt spid="134"/>
                                        </p:tgtEl>
                                        <p:attrNameLst>
                                          <p:attrName>style.visibility</p:attrName>
                                        </p:attrNameLst>
                                      </p:cBhvr>
                                      <p:to>
                                        <p:strVal val="visible"/>
                                      </p:to>
                                    </p:set>
                                    <p:animEffect transition="in" filter="dissolve">
                                      <p:cBhvr>
                                        <p:cTn id="48" dur="500"/>
                                        <p:tgtEl>
                                          <p:spTgt spid="13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05"/>
                                        </p:tgtEl>
                                        <p:attrNameLst>
                                          <p:attrName>style.visibility</p:attrName>
                                        </p:attrNameLst>
                                      </p:cBhvr>
                                      <p:to>
                                        <p:strVal val="visible"/>
                                      </p:to>
                                    </p:set>
                                    <p:animEffect transition="in" filter="dissolve">
                                      <p:cBhvr>
                                        <p:cTn id="51" dur="500"/>
                                        <p:tgtEl>
                                          <p:spTgt spid="105"/>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dissolve">
                                      <p:cBhvr>
                                        <p:cTn id="54" dur="500"/>
                                        <p:tgtEl>
                                          <p:spTgt spid="106"/>
                                        </p:tgtEl>
                                      </p:cBhvr>
                                    </p:animEffect>
                                  </p:childTnLst>
                                </p:cTn>
                              </p:par>
                            </p:childTnLst>
                          </p:cTn>
                        </p:par>
                        <p:par>
                          <p:cTn id="55" fill="hold">
                            <p:stCondLst>
                              <p:cond delay="1500"/>
                            </p:stCondLst>
                            <p:childTnLst>
                              <p:par>
                                <p:cTn id="56" presetID="9" presetClass="entr" presetSubtype="0" fill="hold" grpId="0" nodeType="afterEffect">
                                  <p:stCondLst>
                                    <p:cond delay="0"/>
                                  </p:stCondLst>
                                  <p:childTnLst>
                                    <p:set>
                                      <p:cBhvr>
                                        <p:cTn id="57" dur="1" fill="hold">
                                          <p:stCondLst>
                                            <p:cond delay="0"/>
                                          </p:stCondLst>
                                        </p:cTn>
                                        <p:tgtEl>
                                          <p:spTgt spid="129"/>
                                        </p:tgtEl>
                                        <p:attrNameLst>
                                          <p:attrName>style.visibility</p:attrName>
                                        </p:attrNameLst>
                                      </p:cBhvr>
                                      <p:to>
                                        <p:strVal val="visible"/>
                                      </p:to>
                                    </p:set>
                                    <p:animEffect transition="in" filter="dissolve">
                                      <p:cBhvr>
                                        <p:cTn id="58" dur="500"/>
                                        <p:tgtEl>
                                          <p:spTgt spid="12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38"/>
                                        </p:tgtEl>
                                        <p:attrNameLst>
                                          <p:attrName>style.visibility</p:attrName>
                                        </p:attrNameLst>
                                      </p:cBhvr>
                                      <p:to>
                                        <p:strVal val="visible"/>
                                      </p:to>
                                    </p:set>
                                    <p:animEffect transition="in" filter="dissolve">
                                      <p:cBhvr>
                                        <p:cTn id="61" dur="500"/>
                                        <p:tgtEl>
                                          <p:spTgt spid="1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33"/>
                                        </p:tgtEl>
                                        <p:attrNameLst>
                                          <p:attrName>style.visibility</p:attrName>
                                        </p:attrNameLst>
                                      </p:cBhvr>
                                      <p:to>
                                        <p:strVal val="visible"/>
                                      </p:to>
                                    </p:set>
                                    <p:animEffect transition="in" filter="dissolve">
                                      <p:cBhvr>
                                        <p:cTn id="64" dur="500"/>
                                        <p:tgtEl>
                                          <p:spTgt spid="133"/>
                                        </p:tgtEl>
                                      </p:cBhvr>
                                    </p:animEffect>
                                  </p:childTnLst>
                                </p:cTn>
                              </p:par>
                            </p:childTnLst>
                          </p:cTn>
                        </p:par>
                        <p:par>
                          <p:cTn id="65" fill="hold">
                            <p:stCondLst>
                              <p:cond delay="2000"/>
                            </p:stCondLst>
                            <p:childTnLst>
                              <p:par>
                                <p:cTn id="66" presetID="9" presetClass="entr" presetSubtype="0" fill="hold" grpId="0" nodeType="afterEffect">
                                  <p:stCondLst>
                                    <p:cond delay="0"/>
                                  </p:stCondLst>
                                  <p:childTnLst>
                                    <p:set>
                                      <p:cBhvr>
                                        <p:cTn id="67" dur="1" fill="hold">
                                          <p:stCondLst>
                                            <p:cond delay="0"/>
                                          </p:stCondLst>
                                        </p:cTn>
                                        <p:tgtEl>
                                          <p:spTgt spid="137"/>
                                        </p:tgtEl>
                                        <p:attrNameLst>
                                          <p:attrName>style.visibility</p:attrName>
                                        </p:attrNameLst>
                                      </p:cBhvr>
                                      <p:to>
                                        <p:strVal val="visible"/>
                                      </p:to>
                                    </p:set>
                                    <p:animEffect transition="in" filter="dissolve">
                                      <p:cBhvr>
                                        <p:cTn id="68" dur="500"/>
                                        <p:tgtEl>
                                          <p:spTgt spid="137"/>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3"/>
                                        </p:tgtEl>
                                        <p:attrNameLst>
                                          <p:attrName>style.visibility</p:attrName>
                                        </p:attrNameLst>
                                      </p:cBhvr>
                                      <p:to>
                                        <p:strVal val="visible"/>
                                      </p:to>
                                    </p:set>
                                    <p:animEffect transition="in" filter="dissolve">
                                      <p:cBhvr>
                                        <p:cTn id="71" dur="500"/>
                                        <p:tgtEl>
                                          <p:spTgt spid="1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04"/>
                                        </p:tgtEl>
                                        <p:attrNameLst>
                                          <p:attrName>style.visibility</p:attrName>
                                        </p:attrNameLst>
                                      </p:cBhvr>
                                      <p:to>
                                        <p:strVal val="visible"/>
                                      </p:to>
                                    </p:set>
                                    <p:animEffect transition="in" filter="dissolve">
                                      <p:cBhvr>
                                        <p:cTn id="74" dur="500"/>
                                        <p:tgtEl>
                                          <p:spTgt spid="104"/>
                                        </p:tgtEl>
                                      </p:cBhvr>
                                    </p:animEffect>
                                  </p:childTnLst>
                                </p:cTn>
                              </p:par>
                            </p:childTnLst>
                          </p:cTn>
                        </p:par>
                        <p:par>
                          <p:cTn id="75" fill="hold">
                            <p:stCondLst>
                              <p:cond delay="2500"/>
                            </p:stCondLst>
                            <p:childTnLst>
                              <p:par>
                                <p:cTn id="76" presetID="9" presetClass="entr" presetSubtype="0" fill="hold" grpId="0" nodeType="afterEffect">
                                  <p:stCondLst>
                                    <p:cond delay="0"/>
                                  </p:stCondLst>
                                  <p:childTnLst>
                                    <p:set>
                                      <p:cBhvr>
                                        <p:cTn id="77" dur="1" fill="hold">
                                          <p:stCondLst>
                                            <p:cond delay="0"/>
                                          </p:stCondLst>
                                        </p:cTn>
                                        <p:tgtEl>
                                          <p:spTgt spid="128"/>
                                        </p:tgtEl>
                                        <p:attrNameLst>
                                          <p:attrName>style.visibility</p:attrName>
                                        </p:attrNameLst>
                                      </p:cBhvr>
                                      <p:to>
                                        <p:strVal val="visible"/>
                                      </p:to>
                                    </p:set>
                                    <p:animEffect transition="in" filter="dissolve">
                                      <p:cBhvr>
                                        <p:cTn id="78" dur="500"/>
                                        <p:tgtEl>
                                          <p:spTgt spid="12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17"/>
                                        </p:tgtEl>
                                        <p:attrNameLst>
                                          <p:attrName>style.visibility</p:attrName>
                                        </p:attrNameLst>
                                      </p:cBhvr>
                                      <p:to>
                                        <p:strVal val="visible"/>
                                      </p:to>
                                    </p:set>
                                    <p:animEffect transition="in" filter="dissolve">
                                      <p:cBhvr>
                                        <p:cTn id="81" dur="500"/>
                                        <p:tgtEl>
                                          <p:spTgt spid="11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02"/>
                                        </p:tgtEl>
                                        <p:attrNameLst>
                                          <p:attrName>style.visibility</p:attrName>
                                        </p:attrNameLst>
                                      </p:cBhvr>
                                      <p:to>
                                        <p:strVal val="visible"/>
                                      </p:to>
                                    </p:set>
                                    <p:animEffect transition="in" filter="dissolve">
                                      <p:cBhvr>
                                        <p:cTn id="84" dur="500"/>
                                        <p:tgtEl>
                                          <p:spTgt spid="102"/>
                                        </p:tgtEl>
                                      </p:cBhvr>
                                    </p:animEffect>
                                  </p:childTnLst>
                                </p:cTn>
                              </p:par>
                            </p:childTnLst>
                          </p:cTn>
                        </p:par>
                        <p:par>
                          <p:cTn id="85" fill="hold">
                            <p:stCondLst>
                              <p:cond delay="3000"/>
                            </p:stCondLst>
                            <p:childTnLst>
                              <p:par>
                                <p:cTn id="86" presetID="9" presetClass="entr" presetSubtype="0" fill="hold" grpId="0" nodeType="afterEffect">
                                  <p:stCondLst>
                                    <p:cond delay="0"/>
                                  </p:stCondLst>
                                  <p:childTnLst>
                                    <p:set>
                                      <p:cBhvr>
                                        <p:cTn id="87" dur="1" fill="hold">
                                          <p:stCondLst>
                                            <p:cond delay="0"/>
                                          </p:stCondLst>
                                        </p:cTn>
                                        <p:tgtEl>
                                          <p:spTgt spid="122"/>
                                        </p:tgtEl>
                                        <p:attrNameLst>
                                          <p:attrName>style.visibility</p:attrName>
                                        </p:attrNameLst>
                                      </p:cBhvr>
                                      <p:to>
                                        <p:strVal val="visible"/>
                                      </p:to>
                                    </p:set>
                                    <p:animEffect transition="in" filter="dissolve">
                                      <p:cBhvr>
                                        <p:cTn id="88" dur="500"/>
                                        <p:tgtEl>
                                          <p:spTgt spid="122"/>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0"/>
                                        </p:tgtEl>
                                        <p:attrNameLst>
                                          <p:attrName>style.visibility</p:attrName>
                                        </p:attrNameLst>
                                      </p:cBhvr>
                                      <p:to>
                                        <p:strVal val="visible"/>
                                      </p:to>
                                    </p:set>
                                    <p:animEffect transition="in" filter="dissolve">
                                      <p:cBhvr>
                                        <p:cTn id="91" dur="500"/>
                                        <p:tgtEl>
                                          <p:spTgt spid="10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03"/>
                                        </p:tgtEl>
                                        <p:attrNameLst>
                                          <p:attrName>style.visibility</p:attrName>
                                        </p:attrNameLst>
                                      </p:cBhvr>
                                      <p:to>
                                        <p:strVal val="visible"/>
                                      </p:to>
                                    </p:set>
                                    <p:animEffect transition="in" filter="dissolve">
                                      <p:cBhvr>
                                        <p:cTn id="94" dur="500"/>
                                        <p:tgtEl>
                                          <p:spTgt spid="103"/>
                                        </p:tgtEl>
                                      </p:cBhvr>
                                    </p:animEffect>
                                  </p:childTnLst>
                                </p:cTn>
                              </p:par>
                            </p:childTnLst>
                          </p:cTn>
                        </p:par>
                        <p:par>
                          <p:cTn id="95" fill="hold">
                            <p:stCondLst>
                              <p:cond delay="3500"/>
                            </p:stCondLst>
                            <p:childTnLst>
                              <p:par>
                                <p:cTn id="96" presetID="9" presetClass="entr" presetSubtype="0" fill="hold" grpId="0" nodeType="afterEffect">
                                  <p:stCondLst>
                                    <p:cond delay="0"/>
                                  </p:stCondLst>
                                  <p:childTnLst>
                                    <p:set>
                                      <p:cBhvr>
                                        <p:cTn id="97" dur="1" fill="hold">
                                          <p:stCondLst>
                                            <p:cond delay="0"/>
                                          </p:stCondLst>
                                        </p:cTn>
                                        <p:tgtEl>
                                          <p:spTgt spid="121"/>
                                        </p:tgtEl>
                                        <p:attrNameLst>
                                          <p:attrName>style.visibility</p:attrName>
                                        </p:attrNameLst>
                                      </p:cBhvr>
                                      <p:to>
                                        <p:strVal val="visible"/>
                                      </p:to>
                                    </p:set>
                                    <p:animEffect transition="in" filter="dissolve">
                                      <p:cBhvr>
                                        <p:cTn id="98" dur="500"/>
                                        <p:tgtEl>
                                          <p:spTgt spid="12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19"/>
                                        </p:tgtEl>
                                        <p:attrNameLst>
                                          <p:attrName>style.visibility</p:attrName>
                                        </p:attrNameLst>
                                      </p:cBhvr>
                                      <p:to>
                                        <p:strVal val="visible"/>
                                      </p:to>
                                    </p:set>
                                    <p:animEffect transition="in" filter="dissolve">
                                      <p:cBhvr>
                                        <p:cTn id="101" dur="500"/>
                                        <p:tgtEl>
                                          <p:spTgt spid="119"/>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1"/>
                                        </p:tgtEl>
                                        <p:attrNameLst>
                                          <p:attrName>style.visibility</p:attrName>
                                        </p:attrNameLst>
                                      </p:cBhvr>
                                      <p:to>
                                        <p:strVal val="visible"/>
                                      </p:to>
                                    </p:set>
                                    <p:animEffect transition="in" filter="dissolve">
                                      <p:cBhvr>
                                        <p:cTn id="104" dur="500"/>
                                        <p:tgtEl>
                                          <p:spTgt spid="101"/>
                                        </p:tgtEl>
                                      </p:cBhvr>
                                    </p:animEffect>
                                  </p:childTnLst>
                                </p:cTn>
                              </p:par>
                            </p:childTnLst>
                          </p:cTn>
                        </p:par>
                        <p:par>
                          <p:cTn id="105" fill="hold">
                            <p:stCondLst>
                              <p:cond delay="4000"/>
                            </p:stCondLst>
                            <p:childTnLst>
                              <p:par>
                                <p:cTn id="106" presetID="1" presetClass="entr" presetSubtype="0" fill="hold" nodeType="afterEffect">
                                  <p:stCondLst>
                                    <p:cond delay="0"/>
                                  </p:stCondLst>
                                  <p:childTnLst>
                                    <p:set>
                                      <p:cBhvr>
                                        <p:cTn id="107" dur="1" fill="hold">
                                          <p:stCondLst>
                                            <p:cond delay="0"/>
                                          </p:stCondLst>
                                        </p:cTn>
                                        <p:tgtEl>
                                          <p:spTgt spid="108">
                                            <p:txEl>
                                              <p:pRg st="0" end="0"/>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09"/>
                                        </p:tgtEl>
                                        <p:attrNameLst>
                                          <p:attrName>style.visibility</p:attrName>
                                        </p:attrNameLst>
                                      </p:cBhvr>
                                      <p:to>
                                        <p:strVal val="visible"/>
                                      </p:to>
                                    </p:set>
                                    <p:animEffect transition="in" filter="dissolve">
                                      <p:cBhvr>
                                        <p:cTn id="112" dur="500"/>
                                        <p:tgtEl>
                                          <p:spTgt spid="10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0"/>
                                        </p:tgtEl>
                                        <p:attrNameLst>
                                          <p:attrName>style.visibility</p:attrName>
                                        </p:attrNameLst>
                                      </p:cBhvr>
                                      <p:to>
                                        <p:strVal val="visible"/>
                                      </p:to>
                                    </p:set>
                                    <p:animEffect transition="in" filter="dissolve">
                                      <p:cBhvr>
                                        <p:cTn id="115" dur="500"/>
                                        <p:tgtEl>
                                          <p:spTgt spid="11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11"/>
                                        </p:tgtEl>
                                        <p:attrNameLst>
                                          <p:attrName>style.visibility</p:attrName>
                                        </p:attrNameLst>
                                      </p:cBhvr>
                                      <p:to>
                                        <p:strVal val="visible"/>
                                      </p:to>
                                    </p:set>
                                    <p:animEffect transition="in" filter="dissolve">
                                      <p:cBhvr>
                                        <p:cTn id="118" dur="500"/>
                                        <p:tgtEl>
                                          <p:spTgt spid="111"/>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114"/>
                                        </p:tgtEl>
                                        <p:attrNameLst>
                                          <p:attrName>style.visibility</p:attrName>
                                        </p:attrNameLst>
                                      </p:cBhvr>
                                      <p:to>
                                        <p:strVal val="visible"/>
                                      </p:to>
                                    </p:set>
                                    <p:animEffect transition="in" filter="dissolve">
                                      <p:cBhvr>
                                        <p:cTn id="123" dur="500"/>
                                        <p:tgtEl>
                                          <p:spTgt spid="114"/>
                                        </p:tgtEl>
                                      </p:cBhvr>
                                    </p:animEffect>
                                  </p:childTnLst>
                                </p:cTn>
                              </p:par>
                              <p:par>
                                <p:cTn id="124" presetID="1" presetClass="entr" presetSubtype="0" fill="hold" nodeType="withEffect">
                                  <p:stCondLst>
                                    <p:cond delay="0"/>
                                  </p:stCondLst>
                                  <p:childTnLst>
                                    <p:set>
                                      <p:cBhvr>
                                        <p:cTn id="125" dur="1" fill="hold">
                                          <p:stCondLst>
                                            <p:cond delay="0"/>
                                          </p:stCondLst>
                                        </p:cTn>
                                        <p:tgtEl>
                                          <p:spTgt spid="132">
                                            <p:txEl>
                                              <p:pRg st="0" end="0"/>
                                            </p:txEl>
                                          </p:spTgt>
                                        </p:tgtEl>
                                        <p:attrNameLst>
                                          <p:attrName>style.visibility</p:attrName>
                                        </p:attrNameLst>
                                      </p:cBhvr>
                                      <p:to>
                                        <p:strVal val="visible"/>
                                      </p:to>
                                    </p:set>
                                  </p:childTnLst>
                                </p:cTn>
                              </p:par>
                              <p:par>
                                <p:cTn id="126" presetID="9" presetClass="entr" presetSubtype="0" fill="hold" nodeType="withEffect">
                                  <p:stCondLst>
                                    <p:cond delay="0"/>
                                  </p:stCondLst>
                                  <p:childTnLst>
                                    <p:set>
                                      <p:cBhvr>
                                        <p:cTn id="127" dur="1" fill="hold">
                                          <p:stCondLst>
                                            <p:cond delay="0"/>
                                          </p:stCondLst>
                                        </p:cTn>
                                        <p:tgtEl>
                                          <p:spTgt spid="115"/>
                                        </p:tgtEl>
                                        <p:attrNameLst>
                                          <p:attrName>style.visibility</p:attrName>
                                        </p:attrNameLst>
                                      </p:cBhvr>
                                      <p:to>
                                        <p:strVal val="visible"/>
                                      </p:to>
                                    </p:set>
                                    <p:animEffect transition="in" filter="dissolve">
                                      <p:cBhvr>
                                        <p:cTn id="128" dur="500"/>
                                        <p:tgtEl>
                                          <p:spTgt spid="11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6"/>
                                        </p:tgtEl>
                                        <p:attrNameLst>
                                          <p:attrName>style.visibility</p:attrName>
                                        </p:attrNameLst>
                                      </p:cBhvr>
                                      <p:to>
                                        <p:strVal val="visible"/>
                                      </p:to>
                                    </p:set>
                                    <p:animEffect transition="in" filter="dissolve">
                                      <p:cBhvr>
                                        <p:cTn id="131" dur="500"/>
                                        <p:tgtEl>
                                          <p:spTgt spid="116"/>
                                        </p:tgtEl>
                                      </p:cBhvr>
                                    </p:animEffect>
                                  </p:childTnLst>
                                </p:cTn>
                              </p:par>
                            </p:childTnLst>
                          </p:cTn>
                        </p:par>
                        <p:par>
                          <p:cTn id="132" fill="hold">
                            <p:stCondLst>
                              <p:cond delay="500"/>
                            </p:stCondLst>
                            <p:childTnLst>
                              <p:par>
                                <p:cTn id="133" presetID="9" presetClass="entr" presetSubtype="0" fill="hold" nodeType="afterEffect">
                                  <p:stCondLst>
                                    <p:cond delay="0"/>
                                  </p:stCondLst>
                                  <p:childTnLst>
                                    <p:set>
                                      <p:cBhvr>
                                        <p:cTn id="134" dur="1" fill="hold">
                                          <p:stCondLst>
                                            <p:cond delay="0"/>
                                          </p:stCondLst>
                                        </p:cTn>
                                        <p:tgtEl>
                                          <p:spTgt spid="113"/>
                                        </p:tgtEl>
                                        <p:attrNameLst>
                                          <p:attrName>style.visibility</p:attrName>
                                        </p:attrNameLst>
                                      </p:cBhvr>
                                      <p:to>
                                        <p:strVal val="visible"/>
                                      </p:to>
                                    </p:set>
                                    <p:animEffect transition="in" filter="dissolve">
                                      <p:cBhvr>
                                        <p:cTn id="135" dur="500"/>
                                        <p:tgtEl>
                                          <p:spTgt spid="113"/>
                                        </p:tgtEl>
                                      </p:cBhvr>
                                    </p:animEffect>
                                  </p:childTnLst>
                                </p:cTn>
                              </p:par>
                              <p:par>
                                <p:cTn id="136" presetID="9" presetClass="entr" presetSubtype="0" fill="hold" nodeType="withEffect">
                                  <p:stCondLst>
                                    <p:cond delay="0"/>
                                  </p:stCondLst>
                                  <p:childTnLst>
                                    <p:set>
                                      <p:cBhvr>
                                        <p:cTn id="137" dur="1" fill="hold">
                                          <p:stCondLst>
                                            <p:cond delay="0"/>
                                          </p:stCondLst>
                                        </p:cTn>
                                        <p:tgtEl>
                                          <p:spTgt spid="112"/>
                                        </p:tgtEl>
                                        <p:attrNameLst>
                                          <p:attrName>style.visibility</p:attrName>
                                        </p:attrNameLst>
                                      </p:cBhvr>
                                      <p:to>
                                        <p:strVal val="visible"/>
                                      </p:to>
                                    </p:set>
                                    <p:animEffect transition="in" filter="dissolve">
                                      <p:cBhvr>
                                        <p:cTn id="138" dur="500"/>
                                        <p:tgtEl>
                                          <p:spTgt spid="112"/>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dissolve">
                                      <p:cBhvr>
                                        <p:cTn id="141" dur="500"/>
                                        <p:tgtEl>
                                          <p:spTgt spid="118"/>
                                        </p:tgtEl>
                                      </p:cBhvr>
                                    </p:animEffect>
                                  </p:childTnLst>
                                </p:cTn>
                              </p:par>
                            </p:childTnLst>
                          </p:cTn>
                        </p:par>
                        <p:par>
                          <p:cTn id="142" fill="hold">
                            <p:stCondLst>
                              <p:cond delay="1000"/>
                            </p:stCondLst>
                            <p:childTnLst>
                              <p:par>
                                <p:cTn id="143" presetID="9" presetClass="entr" presetSubtype="0" fill="hold" nodeType="afterEffect">
                                  <p:stCondLst>
                                    <p:cond delay="0"/>
                                  </p:stCondLst>
                                  <p:childTnLst>
                                    <p:set>
                                      <p:cBhvr>
                                        <p:cTn id="144" dur="1" fill="hold">
                                          <p:stCondLst>
                                            <p:cond delay="0"/>
                                          </p:stCondLst>
                                        </p:cTn>
                                        <p:tgtEl>
                                          <p:spTgt spid="125"/>
                                        </p:tgtEl>
                                        <p:attrNameLst>
                                          <p:attrName>style.visibility</p:attrName>
                                        </p:attrNameLst>
                                      </p:cBhvr>
                                      <p:to>
                                        <p:strVal val="visible"/>
                                      </p:to>
                                    </p:set>
                                    <p:animEffect transition="in" filter="dissolve">
                                      <p:cBhvr>
                                        <p:cTn id="145" dur="500"/>
                                        <p:tgtEl>
                                          <p:spTgt spid="125"/>
                                        </p:tgtEl>
                                      </p:cBhvr>
                                    </p:animEffect>
                                  </p:childTnLst>
                                </p:cTn>
                              </p:par>
                              <p:par>
                                <p:cTn id="146" presetID="9" presetClass="entr" presetSubtype="0" fill="hold" nodeType="withEffect">
                                  <p:stCondLst>
                                    <p:cond delay="0"/>
                                  </p:stCondLst>
                                  <p:childTnLst>
                                    <p:set>
                                      <p:cBhvr>
                                        <p:cTn id="147" dur="1" fill="hold">
                                          <p:stCondLst>
                                            <p:cond delay="0"/>
                                          </p:stCondLst>
                                        </p:cTn>
                                        <p:tgtEl>
                                          <p:spTgt spid="140"/>
                                        </p:tgtEl>
                                        <p:attrNameLst>
                                          <p:attrName>style.visibility</p:attrName>
                                        </p:attrNameLst>
                                      </p:cBhvr>
                                      <p:to>
                                        <p:strVal val="visible"/>
                                      </p:to>
                                    </p:set>
                                    <p:animEffect transition="in" filter="dissolve">
                                      <p:cBhvr>
                                        <p:cTn id="148" dur="500"/>
                                        <p:tgtEl>
                                          <p:spTgt spid="140"/>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20"/>
                                        </p:tgtEl>
                                        <p:attrNameLst>
                                          <p:attrName>style.visibility</p:attrName>
                                        </p:attrNameLst>
                                      </p:cBhvr>
                                      <p:to>
                                        <p:strVal val="visible"/>
                                      </p:to>
                                    </p:set>
                                    <p:animEffect transition="in" filter="dissolve">
                                      <p:cBhvr>
                                        <p:cTn id="151" dur="500"/>
                                        <p:tgtEl>
                                          <p:spTgt spid="120"/>
                                        </p:tgtEl>
                                      </p:cBhvr>
                                    </p:animEffect>
                                  </p:childTnLst>
                                </p:cTn>
                              </p:par>
                            </p:childTnLst>
                          </p:cTn>
                        </p:par>
                        <p:par>
                          <p:cTn id="152" fill="hold">
                            <p:stCondLst>
                              <p:cond delay="1500"/>
                            </p:stCondLst>
                            <p:childTnLst>
                              <p:par>
                                <p:cTn id="153" presetID="9" presetClass="entr" presetSubtype="0" fill="hold" nodeType="afterEffect">
                                  <p:stCondLst>
                                    <p:cond delay="0"/>
                                  </p:stCondLst>
                                  <p:childTnLst>
                                    <p:set>
                                      <p:cBhvr>
                                        <p:cTn id="154" dur="1" fill="hold">
                                          <p:stCondLst>
                                            <p:cond delay="0"/>
                                          </p:stCondLst>
                                        </p:cTn>
                                        <p:tgtEl>
                                          <p:spTgt spid="136"/>
                                        </p:tgtEl>
                                        <p:attrNameLst>
                                          <p:attrName>style.visibility</p:attrName>
                                        </p:attrNameLst>
                                      </p:cBhvr>
                                      <p:to>
                                        <p:strVal val="visible"/>
                                      </p:to>
                                    </p:set>
                                    <p:animEffect transition="in" filter="dissolve">
                                      <p:cBhvr>
                                        <p:cTn id="155" dur="500"/>
                                        <p:tgtEl>
                                          <p:spTgt spid="136"/>
                                        </p:tgtEl>
                                      </p:cBhvr>
                                    </p:animEffect>
                                  </p:childTnLst>
                                </p:cTn>
                              </p:par>
                              <p:par>
                                <p:cTn id="156" presetID="9" presetClass="entr" presetSubtype="0" fill="hold" nodeType="withEffect">
                                  <p:stCondLst>
                                    <p:cond delay="0"/>
                                  </p:stCondLst>
                                  <p:childTnLst>
                                    <p:set>
                                      <p:cBhvr>
                                        <p:cTn id="157" dur="1" fill="hold">
                                          <p:stCondLst>
                                            <p:cond delay="0"/>
                                          </p:stCondLst>
                                        </p:cTn>
                                        <p:tgtEl>
                                          <p:spTgt spid="127"/>
                                        </p:tgtEl>
                                        <p:attrNameLst>
                                          <p:attrName>style.visibility</p:attrName>
                                        </p:attrNameLst>
                                      </p:cBhvr>
                                      <p:to>
                                        <p:strVal val="visible"/>
                                      </p:to>
                                    </p:set>
                                    <p:animEffect transition="in" filter="dissolve">
                                      <p:cBhvr>
                                        <p:cTn id="158" dur="500"/>
                                        <p:tgtEl>
                                          <p:spTgt spid="127"/>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26"/>
                                        </p:tgtEl>
                                        <p:attrNameLst>
                                          <p:attrName>style.visibility</p:attrName>
                                        </p:attrNameLst>
                                      </p:cBhvr>
                                      <p:to>
                                        <p:strVal val="visible"/>
                                      </p:to>
                                    </p:set>
                                    <p:animEffect transition="in" filter="dissolve">
                                      <p:cBhvr>
                                        <p:cTn id="161" dur="500"/>
                                        <p:tgtEl>
                                          <p:spTgt spid="126"/>
                                        </p:tgtEl>
                                      </p:cBhvr>
                                    </p:animEffec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P spid="66" grpId="0"/>
      <p:bldP spid="67" grpId="0" animBg="1"/>
      <p:bldP spid="100" grpId="0" animBg="1"/>
      <p:bldP spid="101" grpId="0" animBg="1"/>
      <p:bldP spid="102" grpId="0" animBg="1"/>
      <p:bldP spid="103" grpId="0" animBg="1"/>
      <p:bldP spid="104" grpId="0" animBg="1"/>
      <p:bldP spid="105" grpId="0" animBg="1"/>
      <p:bldP spid="106" grpId="0" animBg="1"/>
      <p:bldP spid="107" grpId="0" animBg="1"/>
      <p:bldP spid="109" grpId="0"/>
      <p:bldP spid="110" grpId="0"/>
      <p:bldP spid="111" grpId="0"/>
      <p:bldP spid="116" grpId="0" animBg="1"/>
      <p:bldP spid="117" grpId="0" animBg="1"/>
      <p:bldP spid="118" grpId="0" animBg="1"/>
      <p:bldP spid="119" grpId="0" animBg="1"/>
      <p:bldP spid="120" grpId="0" animBg="1"/>
      <p:bldP spid="121" grpId="0" animBg="1"/>
      <p:bldP spid="122" grpId="0" animBg="1"/>
      <p:bldP spid="123" grpId="0" animBg="1"/>
      <p:bldP spid="124" grpId="0" animBg="1"/>
      <p:bldP spid="126" grpId="0" animBg="1"/>
      <p:bldP spid="128" grpId="0" animBg="1"/>
      <p:bldP spid="129" grpId="0" animBg="1"/>
      <p:bldP spid="130" grpId="0" animBg="1"/>
      <p:bldP spid="131" grpId="0" animBg="1"/>
      <p:bldP spid="133" grpId="0" animBg="1"/>
      <p:bldP spid="134" grpId="0" animBg="1"/>
      <p:bldP spid="135" grpId="0" animBg="1"/>
      <p:bldP spid="137" grpId="0" animBg="1"/>
      <p:bldP spid="138" grpId="0" animBg="1"/>
      <p:bldP spid="139" grpId="0" animBg="1"/>
      <p:bldP spid="1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Chunk Placement</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17</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5CC1FFE-F81C-F9F4-EC81-BF05C0B4E0CA}"/>
              </a:ext>
            </a:extLst>
          </p:cNvPr>
          <p:cNvCxnSpPr>
            <a:cxnSpLocks/>
          </p:cNvCxnSpPr>
          <p:nvPr/>
        </p:nvCxnSpPr>
        <p:spPr>
          <a:xfrm flipH="1" flipV="1">
            <a:off x="5238110" y="2594675"/>
            <a:ext cx="262427" cy="341197"/>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7CBAB3A-6B0B-12B2-2959-B47AE4B2DB14}"/>
              </a:ext>
            </a:extLst>
          </p:cNvPr>
          <p:cNvSpPr txBox="1"/>
          <p:nvPr/>
        </p:nvSpPr>
        <p:spPr>
          <a:xfrm>
            <a:off x="4579025" y="2303608"/>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err="1">
                <a:solidFill>
                  <a:srgbClr val="EB880B"/>
                </a:solidFill>
                <a:latin typeface="Arial" panose="020B0604020202020204" pitchFamily="34" charset="0"/>
                <a:cs typeface="Arial" panose="020B0604020202020204" pitchFamily="34" charset="0"/>
              </a:rPr>
              <a:t>Dp</a:t>
            </a:r>
            <a:r>
              <a:rPr lang="en-US" sz="1400" dirty="0">
                <a:solidFill>
                  <a:srgbClr val="EB880B"/>
                </a:solidFill>
                <a:latin typeface="Arial" panose="020B0604020202020204" pitchFamily="34" charset="0"/>
                <a:cs typeface="Arial" panose="020B0604020202020204" pitchFamily="34" charset="0"/>
              </a:rPr>
              <a:t> pool</a:t>
            </a:r>
          </a:p>
        </p:txBody>
      </p:sp>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err="1"/>
              <a:t>D</a:t>
            </a:r>
            <a:r>
              <a:rPr lang="en-US" dirty="0" err="1"/>
              <a:t>eclustered</a:t>
            </a:r>
            <a:endParaRPr lang="en-US" dirty="0"/>
          </a:p>
          <a:p>
            <a:pPr lvl="1"/>
            <a:r>
              <a:rPr lang="en-US" dirty="0"/>
              <a:t>Network: </a:t>
            </a:r>
            <a:r>
              <a:rPr lang="en-US" b="1" dirty="0" err="1"/>
              <a:t>D</a:t>
            </a:r>
            <a:r>
              <a:rPr lang="en-US" dirty="0" err="1"/>
              <a:t>eclustered</a:t>
            </a:r>
            <a:endParaRPr lang="en-US" dirty="0"/>
          </a:p>
        </p:txBody>
      </p:sp>
      <p:sp>
        <p:nvSpPr>
          <p:cNvPr id="4" name="Rectangle 3">
            <a:extLst>
              <a:ext uri="{FF2B5EF4-FFF2-40B4-BE49-F238E27FC236}">
                <a16:creationId xmlns:a16="http://schemas.microsoft.com/office/drawing/2014/main" id="{CB15EB4B-2535-395C-B201-4B4B8EAA6271}"/>
              </a:ext>
            </a:extLst>
          </p:cNvPr>
          <p:cNvSpPr/>
          <p:nvPr/>
        </p:nvSpPr>
        <p:spPr>
          <a:xfrm>
            <a:off x="4813012" y="2935872"/>
            <a:ext cx="4118081" cy="1680383"/>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10A83A76-A244-0432-2800-2BC2E106257F}"/>
              </a:ext>
            </a:extLst>
          </p:cNvPr>
          <p:cNvSpPr txBox="1"/>
          <p:nvPr/>
        </p:nvSpPr>
        <p:spPr>
          <a:xfrm>
            <a:off x="7907499" y="1991765"/>
            <a:ext cx="1209770" cy="523220"/>
          </a:xfrm>
          <a:prstGeom prst="rect">
            <a:avLst/>
          </a:prstGeom>
          <a:noFill/>
        </p:spPr>
        <p:txBody>
          <a:bodyPr wrap="square" rtlCol="0">
            <a:spAutoFit/>
          </a:bodyPr>
          <a:lstStyle/>
          <a:p>
            <a:r>
              <a:rPr lang="en-US" sz="1400" dirty="0">
                <a:solidFill>
                  <a:srgbClr val="216F06"/>
                </a:solidFill>
                <a:latin typeface="Arial" panose="020B0604020202020204" pitchFamily="34" charset="0"/>
                <a:cs typeface="Arial" panose="020B0604020202020204" pitchFamily="34" charset="0"/>
              </a:rPr>
              <a:t>Network </a:t>
            </a:r>
            <a:r>
              <a:rPr lang="en-US" sz="1400" b="1" dirty="0" err="1">
                <a:solidFill>
                  <a:srgbClr val="216F06"/>
                </a:solidFill>
                <a:latin typeface="Arial" panose="020B0604020202020204" pitchFamily="34" charset="0"/>
                <a:cs typeface="Arial" panose="020B0604020202020204" pitchFamily="34" charset="0"/>
              </a:rPr>
              <a:t>Dp</a:t>
            </a:r>
            <a:r>
              <a:rPr lang="en-US" sz="1400" dirty="0">
                <a:solidFill>
                  <a:srgbClr val="216F06"/>
                </a:solidFill>
                <a:latin typeface="Arial" panose="020B0604020202020204" pitchFamily="34" charset="0"/>
                <a:cs typeface="Arial" panose="020B0604020202020204" pitchFamily="34" charset="0"/>
              </a:rPr>
              <a:t> pool</a:t>
            </a:r>
          </a:p>
        </p:txBody>
      </p:sp>
      <p:cxnSp>
        <p:nvCxnSpPr>
          <p:cNvPr id="141" name="Straight Connector 140">
            <a:extLst>
              <a:ext uri="{FF2B5EF4-FFF2-40B4-BE49-F238E27FC236}">
                <a16:creationId xmlns:a16="http://schemas.microsoft.com/office/drawing/2014/main" id="{8D7BC148-DF26-5E8D-EA53-0BA04827BB6A}"/>
              </a:ext>
            </a:extLst>
          </p:cNvPr>
          <p:cNvCxnSpPr>
            <a:cxnSpLocks/>
          </p:cNvCxnSpPr>
          <p:nvPr/>
        </p:nvCxnSpPr>
        <p:spPr>
          <a:xfrm flipH="1">
            <a:off x="7543800" y="2452167"/>
            <a:ext cx="640058" cy="463131"/>
          </a:xfrm>
          <a:prstGeom prst="line">
            <a:avLst/>
          </a:prstGeom>
          <a:ln w="19050">
            <a:solidFill>
              <a:srgbClr val="216F06"/>
            </a:solidFill>
          </a:ln>
        </p:spPr>
        <p:style>
          <a:lnRef idx="1">
            <a:schemeClr val="accent1"/>
          </a:lnRef>
          <a:fillRef idx="0">
            <a:schemeClr val="accent1"/>
          </a:fillRef>
          <a:effectRef idx="0">
            <a:schemeClr val="accent1"/>
          </a:effectRef>
          <a:fontRef idx="minor">
            <a:schemeClr val="tx1"/>
          </a:fontRef>
        </p:style>
      </p:cxnSp>
      <p:sp>
        <p:nvSpPr>
          <p:cNvPr id="143" name="Rounded Rectangle 142">
            <a:extLst>
              <a:ext uri="{FF2B5EF4-FFF2-40B4-BE49-F238E27FC236}">
                <a16:creationId xmlns:a16="http://schemas.microsoft.com/office/drawing/2014/main" id="{606822A4-3278-5927-FA34-6206878F5517}"/>
              </a:ext>
            </a:extLst>
          </p:cNvPr>
          <p:cNvSpPr/>
          <p:nvPr/>
        </p:nvSpPr>
        <p:spPr>
          <a:xfrm>
            <a:off x="664246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a:extLst>
              <a:ext uri="{FF2B5EF4-FFF2-40B4-BE49-F238E27FC236}">
                <a16:creationId xmlns:a16="http://schemas.microsoft.com/office/drawing/2014/main" id="{3A728130-E508-B334-DA8F-D5E6F47906F3}"/>
              </a:ext>
            </a:extLst>
          </p:cNvPr>
          <p:cNvSpPr/>
          <p:nvPr/>
        </p:nvSpPr>
        <p:spPr>
          <a:xfrm>
            <a:off x="8064128"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9FBDCD40-3B4C-82F3-23CE-7A0BB36612F2}"/>
              </a:ext>
            </a:extLst>
          </p:cNvPr>
          <p:cNvSpPr/>
          <p:nvPr/>
        </p:nvSpPr>
        <p:spPr>
          <a:xfrm>
            <a:off x="5194317" y="3823456"/>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a:extLst>
              <a:ext uri="{FF2B5EF4-FFF2-40B4-BE49-F238E27FC236}">
                <a16:creationId xmlns:a16="http://schemas.microsoft.com/office/drawing/2014/main" id="{E7BB6B7D-A3B5-0D81-83A8-44028D0CD68B}"/>
              </a:ext>
            </a:extLst>
          </p:cNvPr>
          <p:cNvSpPr/>
          <p:nvPr/>
        </p:nvSpPr>
        <p:spPr>
          <a:xfrm>
            <a:off x="6642467" y="3806879"/>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BD8418DE-ED64-6AED-C7A1-3BEDEE2CAF72}"/>
              </a:ext>
            </a:extLst>
          </p:cNvPr>
          <p:cNvSpPr/>
          <p:nvPr/>
        </p:nvSpPr>
        <p:spPr>
          <a:xfrm>
            <a:off x="8058047" y="3789501"/>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35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Chunk Placement</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18</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5CC1FFE-F81C-F9F4-EC81-BF05C0B4E0CA}"/>
              </a:ext>
            </a:extLst>
          </p:cNvPr>
          <p:cNvCxnSpPr>
            <a:cxnSpLocks/>
          </p:cNvCxnSpPr>
          <p:nvPr/>
        </p:nvCxnSpPr>
        <p:spPr>
          <a:xfrm flipH="1" flipV="1">
            <a:off x="5238110" y="2594675"/>
            <a:ext cx="262427" cy="341197"/>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47CBAB3A-6B0B-12B2-2959-B47AE4B2DB14}"/>
              </a:ext>
            </a:extLst>
          </p:cNvPr>
          <p:cNvSpPr txBox="1"/>
          <p:nvPr/>
        </p:nvSpPr>
        <p:spPr>
          <a:xfrm>
            <a:off x="4579025" y="2303608"/>
            <a:ext cx="1303933" cy="307777"/>
          </a:xfrm>
          <a:prstGeom prst="rect">
            <a:avLst/>
          </a:prstGeom>
          <a:noFill/>
        </p:spPr>
        <p:txBody>
          <a:bodyPr wrap="square" rtlCol="0">
            <a:spAutoFit/>
          </a:bodyPr>
          <a:lstStyle/>
          <a:p>
            <a:r>
              <a:rPr lang="en-US" sz="1400" dirty="0">
                <a:solidFill>
                  <a:srgbClr val="EB880B"/>
                </a:solidFill>
                <a:latin typeface="Arial" panose="020B0604020202020204" pitchFamily="34" charset="0"/>
                <a:cs typeface="Arial" panose="020B0604020202020204" pitchFamily="34" charset="0"/>
              </a:rPr>
              <a:t>Local </a:t>
            </a:r>
            <a:r>
              <a:rPr lang="en-US" sz="1400" b="1" dirty="0" err="1">
                <a:solidFill>
                  <a:srgbClr val="EB880B"/>
                </a:solidFill>
                <a:latin typeface="Arial" panose="020B0604020202020204" pitchFamily="34" charset="0"/>
                <a:cs typeface="Arial" panose="020B0604020202020204" pitchFamily="34" charset="0"/>
              </a:rPr>
              <a:t>Dp</a:t>
            </a:r>
            <a:r>
              <a:rPr lang="en-US" sz="1400" dirty="0">
                <a:solidFill>
                  <a:srgbClr val="EB880B"/>
                </a:solidFill>
                <a:latin typeface="Arial" panose="020B0604020202020204" pitchFamily="34" charset="0"/>
                <a:cs typeface="Arial" panose="020B0604020202020204" pitchFamily="34" charset="0"/>
              </a:rPr>
              <a:t> pool</a:t>
            </a:r>
          </a:p>
        </p:txBody>
      </p:sp>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50"/>
            <a:ext cx="8621875" cy="1428698"/>
          </a:xfrm>
        </p:spPr>
        <p:txBody>
          <a:bodyPr>
            <a:normAutofit/>
          </a:bodyPr>
          <a:lstStyle/>
          <a:p>
            <a:r>
              <a:rPr lang="en-US" dirty="0"/>
              <a:t>(2+1)/(2+1)</a:t>
            </a:r>
          </a:p>
          <a:p>
            <a:pPr lvl="1"/>
            <a:r>
              <a:rPr lang="en-US" dirty="0"/>
              <a:t>Local: </a:t>
            </a:r>
            <a:r>
              <a:rPr lang="en-US" b="1" dirty="0"/>
              <a:t>C</a:t>
            </a:r>
            <a:r>
              <a:rPr lang="en-US" dirty="0"/>
              <a:t>lustered / </a:t>
            </a:r>
            <a:r>
              <a:rPr lang="en-US" b="1" dirty="0" err="1"/>
              <a:t>D</a:t>
            </a:r>
            <a:r>
              <a:rPr lang="en-US" dirty="0" err="1"/>
              <a:t>eclustered</a:t>
            </a:r>
            <a:endParaRPr lang="en-US" dirty="0"/>
          </a:p>
          <a:p>
            <a:pPr lvl="1"/>
            <a:r>
              <a:rPr lang="en-US" dirty="0"/>
              <a:t>Network: </a:t>
            </a:r>
            <a:r>
              <a:rPr lang="en-US" b="1" dirty="0"/>
              <a:t>C</a:t>
            </a:r>
            <a:r>
              <a:rPr lang="en-US" dirty="0"/>
              <a:t>lustered / </a:t>
            </a:r>
            <a:r>
              <a:rPr lang="en-US" b="1" dirty="0" err="1"/>
              <a:t>D</a:t>
            </a:r>
            <a:r>
              <a:rPr lang="en-US" dirty="0" err="1"/>
              <a:t>eclustered</a:t>
            </a:r>
            <a:endParaRPr lang="en-US" dirty="0"/>
          </a:p>
        </p:txBody>
      </p:sp>
      <p:sp>
        <p:nvSpPr>
          <p:cNvPr id="4" name="Rectangle 3">
            <a:extLst>
              <a:ext uri="{FF2B5EF4-FFF2-40B4-BE49-F238E27FC236}">
                <a16:creationId xmlns:a16="http://schemas.microsoft.com/office/drawing/2014/main" id="{CB15EB4B-2535-395C-B201-4B4B8EAA6271}"/>
              </a:ext>
            </a:extLst>
          </p:cNvPr>
          <p:cNvSpPr/>
          <p:nvPr/>
        </p:nvSpPr>
        <p:spPr>
          <a:xfrm>
            <a:off x="4813012" y="2935872"/>
            <a:ext cx="4118081" cy="1680383"/>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10A83A76-A244-0432-2800-2BC2E106257F}"/>
              </a:ext>
            </a:extLst>
          </p:cNvPr>
          <p:cNvSpPr txBox="1"/>
          <p:nvPr/>
        </p:nvSpPr>
        <p:spPr>
          <a:xfrm>
            <a:off x="7907499" y="1991765"/>
            <a:ext cx="1209770" cy="523220"/>
          </a:xfrm>
          <a:prstGeom prst="rect">
            <a:avLst/>
          </a:prstGeom>
          <a:noFill/>
        </p:spPr>
        <p:txBody>
          <a:bodyPr wrap="square" rtlCol="0">
            <a:spAutoFit/>
          </a:bodyPr>
          <a:lstStyle/>
          <a:p>
            <a:r>
              <a:rPr lang="en-US" sz="1400" dirty="0">
                <a:solidFill>
                  <a:srgbClr val="216F06"/>
                </a:solidFill>
                <a:latin typeface="Arial" panose="020B0604020202020204" pitchFamily="34" charset="0"/>
                <a:cs typeface="Arial" panose="020B0604020202020204" pitchFamily="34" charset="0"/>
              </a:rPr>
              <a:t>Network </a:t>
            </a:r>
            <a:r>
              <a:rPr lang="en-US" sz="1400" b="1" dirty="0" err="1">
                <a:solidFill>
                  <a:srgbClr val="216F06"/>
                </a:solidFill>
                <a:latin typeface="Arial" panose="020B0604020202020204" pitchFamily="34" charset="0"/>
                <a:cs typeface="Arial" panose="020B0604020202020204" pitchFamily="34" charset="0"/>
              </a:rPr>
              <a:t>Dp</a:t>
            </a:r>
            <a:r>
              <a:rPr lang="en-US" sz="1400" dirty="0">
                <a:solidFill>
                  <a:srgbClr val="216F06"/>
                </a:solidFill>
                <a:latin typeface="Arial" panose="020B0604020202020204" pitchFamily="34" charset="0"/>
                <a:cs typeface="Arial" panose="020B0604020202020204" pitchFamily="34" charset="0"/>
              </a:rPr>
              <a:t> pool</a:t>
            </a:r>
          </a:p>
        </p:txBody>
      </p:sp>
      <p:cxnSp>
        <p:nvCxnSpPr>
          <p:cNvPr id="141" name="Straight Connector 140">
            <a:extLst>
              <a:ext uri="{FF2B5EF4-FFF2-40B4-BE49-F238E27FC236}">
                <a16:creationId xmlns:a16="http://schemas.microsoft.com/office/drawing/2014/main" id="{8D7BC148-DF26-5E8D-EA53-0BA04827BB6A}"/>
              </a:ext>
            </a:extLst>
          </p:cNvPr>
          <p:cNvCxnSpPr>
            <a:cxnSpLocks/>
          </p:cNvCxnSpPr>
          <p:nvPr/>
        </p:nvCxnSpPr>
        <p:spPr>
          <a:xfrm flipH="1">
            <a:off x="7543800" y="2452167"/>
            <a:ext cx="640058" cy="463131"/>
          </a:xfrm>
          <a:prstGeom prst="line">
            <a:avLst/>
          </a:prstGeom>
          <a:ln w="19050">
            <a:solidFill>
              <a:srgbClr val="216F06"/>
            </a:solidFill>
          </a:ln>
        </p:spPr>
        <p:style>
          <a:lnRef idx="1">
            <a:schemeClr val="accent1"/>
          </a:lnRef>
          <a:fillRef idx="0">
            <a:schemeClr val="accent1"/>
          </a:fillRef>
          <a:effectRef idx="0">
            <a:schemeClr val="accent1"/>
          </a:effectRef>
          <a:fontRef idx="minor">
            <a:schemeClr val="tx1"/>
          </a:fontRef>
        </p:style>
      </p:cxnSp>
      <p:sp>
        <p:nvSpPr>
          <p:cNvPr id="143" name="Rounded Rectangle 142">
            <a:extLst>
              <a:ext uri="{FF2B5EF4-FFF2-40B4-BE49-F238E27FC236}">
                <a16:creationId xmlns:a16="http://schemas.microsoft.com/office/drawing/2014/main" id="{606822A4-3278-5927-FA34-6206878F5517}"/>
              </a:ext>
            </a:extLst>
          </p:cNvPr>
          <p:cNvSpPr/>
          <p:nvPr/>
        </p:nvSpPr>
        <p:spPr>
          <a:xfrm>
            <a:off x="664246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a:extLst>
              <a:ext uri="{FF2B5EF4-FFF2-40B4-BE49-F238E27FC236}">
                <a16:creationId xmlns:a16="http://schemas.microsoft.com/office/drawing/2014/main" id="{3A728130-E508-B334-DA8F-D5E6F47906F3}"/>
              </a:ext>
            </a:extLst>
          </p:cNvPr>
          <p:cNvSpPr/>
          <p:nvPr/>
        </p:nvSpPr>
        <p:spPr>
          <a:xfrm>
            <a:off x="8064128"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ounded Rectangle 145">
            <a:extLst>
              <a:ext uri="{FF2B5EF4-FFF2-40B4-BE49-F238E27FC236}">
                <a16:creationId xmlns:a16="http://schemas.microsoft.com/office/drawing/2014/main" id="{9FBDCD40-3B4C-82F3-23CE-7A0BB36612F2}"/>
              </a:ext>
            </a:extLst>
          </p:cNvPr>
          <p:cNvSpPr/>
          <p:nvPr/>
        </p:nvSpPr>
        <p:spPr>
          <a:xfrm>
            <a:off x="5194317" y="3823456"/>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46">
            <a:extLst>
              <a:ext uri="{FF2B5EF4-FFF2-40B4-BE49-F238E27FC236}">
                <a16:creationId xmlns:a16="http://schemas.microsoft.com/office/drawing/2014/main" id="{E7BB6B7D-A3B5-0D81-83A8-44028D0CD68B}"/>
              </a:ext>
            </a:extLst>
          </p:cNvPr>
          <p:cNvSpPr/>
          <p:nvPr/>
        </p:nvSpPr>
        <p:spPr>
          <a:xfrm>
            <a:off x="6642467" y="3806879"/>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BD8418DE-ED64-6AED-C7A1-3BEDEE2CAF72}"/>
              </a:ext>
            </a:extLst>
          </p:cNvPr>
          <p:cNvSpPr/>
          <p:nvPr/>
        </p:nvSpPr>
        <p:spPr>
          <a:xfrm>
            <a:off x="8058047" y="3789501"/>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2" name="Table 3">
            <a:extLst>
              <a:ext uri="{FF2B5EF4-FFF2-40B4-BE49-F238E27FC236}">
                <a16:creationId xmlns:a16="http://schemas.microsoft.com/office/drawing/2014/main" id="{5E9A8AF0-B693-8BB9-D39D-2C1D9A22ABFB}"/>
              </a:ext>
            </a:extLst>
          </p:cNvPr>
          <p:cNvGraphicFramePr>
            <a:graphicFrameLocks noGrp="1"/>
          </p:cNvGraphicFramePr>
          <p:nvPr>
            <p:extLst>
              <p:ext uri="{D42A27DB-BD31-4B8C-83A1-F6EECF244321}">
                <p14:modId xmlns:p14="http://schemas.microsoft.com/office/powerpoint/2010/main" val="307460855"/>
              </p:ext>
            </p:extLst>
          </p:nvPr>
        </p:nvGraphicFramePr>
        <p:xfrm>
          <a:off x="635872" y="2664728"/>
          <a:ext cx="3652019" cy="1737360"/>
        </p:xfrm>
        <a:graphic>
          <a:graphicData uri="http://schemas.openxmlformats.org/drawingml/2006/table">
            <a:tbl>
              <a:tblPr bandRow="1">
                <a:tableStyleId>{5C22544A-7EE6-4342-B048-85BDC9FD1C3A}</a:tableStyleId>
              </a:tblPr>
              <a:tblGrid>
                <a:gridCol w="1293574">
                  <a:extLst>
                    <a:ext uri="{9D8B030D-6E8A-4147-A177-3AD203B41FA5}">
                      <a16:colId xmlns:a16="http://schemas.microsoft.com/office/drawing/2014/main" val="3327945816"/>
                    </a:ext>
                  </a:extLst>
                </a:gridCol>
                <a:gridCol w="1085222">
                  <a:extLst>
                    <a:ext uri="{9D8B030D-6E8A-4147-A177-3AD203B41FA5}">
                      <a16:colId xmlns:a16="http://schemas.microsoft.com/office/drawing/2014/main" val="332636772"/>
                    </a:ext>
                  </a:extLst>
                </a:gridCol>
                <a:gridCol w="1273223">
                  <a:extLst>
                    <a:ext uri="{9D8B030D-6E8A-4147-A177-3AD203B41FA5}">
                      <a16:colId xmlns:a16="http://schemas.microsoft.com/office/drawing/2014/main" val="2123948088"/>
                    </a:ext>
                  </a:extLst>
                </a:gridCol>
              </a:tblGrid>
              <a:tr h="549375">
                <a:tc>
                  <a:txBody>
                    <a:bodyPr/>
                    <a:lstStyle/>
                    <a:p>
                      <a:pPr algn="r"/>
                      <a:endParaRPr lang="en-US" sz="1600" b="0"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600" dirty="0">
                          <a:solidFill>
                            <a:schemeClr val="bg1"/>
                          </a:solidFill>
                          <a:latin typeface="Gill Sans MT" panose="020B0502020104020203" pitchFamily="34" charset="77"/>
                          <a:cs typeface="Arial" panose="020B0604020202020204" pitchFamily="34" charset="0"/>
                        </a:rPr>
                        <a:t>Network-Clustered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600" dirty="0">
                          <a:solidFill>
                            <a:schemeClr val="bg1"/>
                          </a:solidFill>
                          <a:latin typeface="Gill Sans MT" panose="020B0502020104020203" pitchFamily="34" charset="77"/>
                          <a:cs typeface="Arial" panose="020B0604020202020204" pitchFamily="34" charset="0"/>
                        </a:rPr>
                        <a:t>Network-</a:t>
                      </a:r>
                      <a:r>
                        <a:rPr lang="en-US" sz="1600" dirty="0" err="1">
                          <a:solidFill>
                            <a:schemeClr val="bg1"/>
                          </a:solidFill>
                          <a:latin typeface="Gill Sans MT" panose="020B0502020104020203" pitchFamily="34" charset="77"/>
                          <a:cs typeface="Arial" panose="020B0604020202020204" pitchFamily="34" charset="0"/>
                        </a:rPr>
                        <a:t>Declustered</a:t>
                      </a:r>
                      <a:endParaRPr lang="en-US" sz="16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39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Gill Sans MT" panose="020B0502020104020203" pitchFamily="34" charset="77"/>
                          <a:cs typeface="Arial" panose="020B0604020202020204" pitchFamily="34" charset="0"/>
                        </a:rPr>
                        <a:t>Local-Clustered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lang="en-US" sz="1600" dirty="0">
                          <a:solidFill>
                            <a:schemeClr val="bg1"/>
                          </a:solidFill>
                          <a:latin typeface="Gill Sans MT" panose="020B0502020104020203" pitchFamily="34" charset="77"/>
                          <a:cs typeface="Arial" panose="020B0604020202020204" pitchFamily="34" charset="0"/>
                        </a:rPr>
                        <a:t>C/C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lang="en-US" sz="1600" dirty="0">
                          <a:solidFill>
                            <a:schemeClr val="bg1"/>
                          </a:solidFill>
                          <a:latin typeface="Gill Sans MT" panose="020B0502020104020203" pitchFamily="34" charset="77"/>
                          <a:cs typeface="Arial" panose="020B0604020202020204" pitchFamily="34" charset="0"/>
                        </a:rPr>
                        <a:t>D/C</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45840573"/>
                  </a:ext>
                </a:extLst>
              </a:tr>
              <a:tr h="439662">
                <a:tc>
                  <a:txBody>
                    <a:bodyPr/>
                    <a:lstStyle/>
                    <a:p>
                      <a:r>
                        <a:rPr lang="en-US" sz="1600" dirty="0">
                          <a:solidFill>
                            <a:schemeClr val="bg1"/>
                          </a:solidFill>
                          <a:latin typeface="Gill Sans MT" panose="020B0502020104020203" pitchFamily="34" charset="77"/>
                          <a:cs typeface="Arial" panose="020B0604020202020204" pitchFamily="34" charset="0"/>
                        </a:rPr>
                        <a:t>Local-</a:t>
                      </a:r>
                      <a:r>
                        <a:rPr lang="en-US" sz="1600" dirty="0" err="1">
                          <a:solidFill>
                            <a:schemeClr val="bg1"/>
                          </a:solidFill>
                          <a:latin typeface="Gill Sans MT" panose="020B0502020104020203" pitchFamily="34" charset="77"/>
                          <a:cs typeface="Arial" panose="020B0604020202020204" pitchFamily="34" charset="0"/>
                        </a:rPr>
                        <a:t>Declustered</a:t>
                      </a:r>
                      <a:endParaRPr lang="en-US" sz="16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Gill Sans MT" panose="020B0502020104020203" pitchFamily="34" charset="77"/>
                          <a:cs typeface="Arial" panose="020B0604020202020204" pitchFamily="34" charset="0"/>
                        </a:rPr>
                        <a:t>C/D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Gill Sans MT" panose="020B0502020104020203" pitchFamily="34" charset="77"/>
                          <a:cs typeface="Arial" panose="020B0604020202020204" pitchFamily="34" charset="0"/>
                        </a:rPr>
                        <a:t>D/D</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39207116"/>
                  </a:ext>
                </a:extLst>
              </a:tr>
            </a:tbl>
          </a:graphicData>
        </a:graphic>
      </p:graphicFrame>
    </p:spTree>
    <p:extLst>
      <p:ext uri="{BB962C8B-B14F-4D97-AF65-F5344CB8AC3E}">
        <p14:creationId xmlns:p14="http://schemas.microsoft.com/office/powerpoint/2010/main" val="719786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Repair Method</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19</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50"/>
            <a:ext cx="8621875" cy="1428698"/>
          </a:xfrm>
        </p:spPr>
        <p:txBody>
          <a:bodyPr>
            <a:normAutofit/>
          </a:bodyPr>
          <a:lstStyle/>
          <a:p>
            <a:r>
              <a:rPr lang="en-US" dirty="0"/>
              <a:t>In (2+1)/(2+1), when 2 disks in the same local pool fail…</a:t>
            </a:r>
          </a:p>
          <a:p>
            <a:pPr lvl="1"/>
            <a:r>
              <a:rPr lang="en-US" dirty="0"/>
              <a:t>Repair All (R</a:t>
            </a:r>
            <a:r>
              <a:rPr lang="en-US" sz="1400" dirty="0"/>
              <a:t>ALL</a:t>
            </a:r>
            <a:r>
              <a:rPr lang="en-US" dirty="0"/>
              <a:t>)</a:t>
            </a:r>
          </a:p>
          <a:p>
            <a:pPr lvl="2"/>
            <a:r>
              <a:rPr lang="en-US" dirty="0">
                <a:solidFill>
                  <a:srgbClr val="0432FF"/>
                </a:solidFill>
              </a:rPr>
              <a:t>Easy</a:t>
            </a:r>
            <a:r>
              <a:rPr lang="en-US" dirty="0"/>
              <a:t> to implement</a:t>
            </a:r>
          </a:p>
          <a:p>
            <a:pPr lvl="2"/>
            <a:r>
              <a:rPr lang="en-US" dirty="0">
                <a:solidFill>
                  <a:srgbClr val="FF0000"/>
                </a:solidFill>
              </a:rPr>
              <a:t>Redundant</a:t>
            </a:r>
            <a:r>
              <a:rPr lang="en-US" dirty="0"/>
              <a:t> repair</a:t>
            </a:r>
          </a:p>
        </p:txBody>
      </p:sp>
      <p:sp>
        <p:nvSpPr>
          <p:cNvPr id="4" name="Rectangle 3">
            <a:extLst>
              <a:ext uri="{FF2B5EF4-FFF2-40B4-BE49-F238E27FC236}">
                <a16:creationId xmlns:a16="http://schemas.microsoft.com/office/drawing/2014/main" id="{CB15EB4B-2535-395C-B201-4B4B8EAA6271}"/>
              </a:ext>
            </a:extLst>
          </p:cNvPr>
          <p:cNvSpPr/>
          <p:nvPr/>
        </p:nvSpPr>
        <p:spPr>
          <a:xfrm>
            <a:off x="4813012" y="2935873"/>
            <a:ext cx="4118081" cy="779410"/>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a:extLst>
              <a:ext uri="{FF2B5EF4-FFF2-40B4-BE49-F238E27FC236}">
                <a16:creationId xmlns:a16="http://schemas.microsoft.com/office/drawing/2014/main" id="{606822A4-3278-5927-FA34-6206878F5517}"/>
              </a:ext>
            </a:extLst>
          </p:cNvPr>
          <p:cNvSpPr/>
          <p:nvPr/>
        </p:nvSpPr>
        <p:spPr>
          <a:xfrm>
            <a:off x="664246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a:extLst>
              <a:ext uri="{FF2B5EF4-FFF2-40B4-BE49-F238E27FC236}">
                <a16:creationId xmlns:a16="http://schemas.microsoft.com/office/drawing/2014/main" id="{3A728130-E508-B334-DA8F-D5E6F47906F3}"/>
              </a:ext>
            </a:extLst>
          </p:cNvPr>
          <p:cNvSpPr/>
          <p:nvPr/>
        </p:nvSpPr>
        <p:spPr>
          <a:xfrm>
            <a:off x="8064128"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urved Connector 128">
            <a:extLst>
              <a:ext uri="{FF2B5EF4-FFF2-40B4-BE49-F238E27FC236}">
                <a16:creationId xmlns:a16="http://schemas.microsoft.com/office/drawing/2014/main" id="{ED60CC0F-57D2-DC77-C7BE-753463988F93}"/>
              </a:ext>
            </a:extLst>
          </p:cNvPr>
          <p:cNvCxnSpPr>
            <a:cxnSpLocks/>
          </p:cNvCxnSpPr>
          <p:nvPr/>
        </p:nvCxnSpPr>
        <p:spPr>
          <a:xfrm rot="10800000">
            <a:off x="6021859" y="2354338"/>
            <a:ext cx="989817" cy="613717"/>
          </a:xfrm>
          <a:prstGeom prst="curvedConnector3">
            <a:avLst>
              <a:gd name="adj1" fmla="val -10910"/>
            </a:avLst>
          </a:prstGeom>
          <a:ln w="19050">
            <a:solidFill>
              <a:srgbClr val="216F0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10D83F4-5159-13AB-9636-6BA211620CB3}"/>
              </a:ext>
            </a:extLst>
          </p:cNvPr>
          <p:cNvCxnSpPr>
            <a:cxnSpLocks/>
            <a:stCxn id="145" idx="0"/>
          </p:cNvCxnSpPr>
          <p:nvPr/>
        </p:nvCxnSpPr>
        <p:spPr>
          <a:xfrm rot="16200000" flipV="1">
            <a:off x="6824956" y="1398993"/>
            <a:ext cx="769037" cy="2461094"/>
          </a:xfrm>
          <a:prstGeom prst="curvedConnector2">
            <a:avLst/>
          </a:prstGeom>
          <a:ln w="19050">
            <a:solidFill>
              <a:srgbClr val="216F06"/>
            </a:solidFill>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C8B08F39-2BBA-D905-A06E-DAE8D7D74A7B}"/>
              </a:ext>
            </a:extLst>
          </p:cNvPr>
          <p:cNvSpPr/>
          <p:nvPr/>
        </p:nvSpPr>
        <p:spPr>
          <a:xfrm>
            <a:off x="5230838" y="2102893"/>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2" name="Rectangle 131">
            <a:extLst>
              <a:ext uri="{FF2B5EF4-FFF2-40B4-BE49-F238E27FC236}">
                <a16:creationId xmlns:a16="http://schemas.microsoft.com/office/drawing/2014/main" id="{3E654E87-FA97-DA76-6136-D2702DC6EA23}"/>
              </a:ext>
            </a:extLst>
          </p:cNvPr>
          <p:cNvSpPr/>
          <p:nvPr/>
        </p:nvSpPr>
        <p:spPr>
          <a:xfrm>
            <a:off x="5462656" y="2101770"/>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3" name="Rectangle 132">
            <a:extLst>
              <a:ext uri="{FF2B5EF4-FFF2-40B4-BE49-F238E27FC236}">
                <a16:creationId xmlns:a16="http://schemas.microsoft.com/office/drawing/2014/main" id="{56C07420-CD3F-7FF1-E6E3-6CC148723451}"/>
              </a:ext>
            </a:extLst>
          </p:cNvPr>
          <p:cNvSpPr/>
          <p:nvPr/>
        </p:nvSpPr>
        <p:spPr>
          <a:xfrm>
            <a:off x="5694474" y="2101770"/>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4" name="Rectangle 133">
            <a:extLst>
              <a:ext uri="{FF2B5EF4-FFF2-40B4-BE49-F238E27FC236}">
                <a16:creationId xmlns:a16="http://schemas.microsoft.com/office/drawing/2014/main" id="{6538319F-0063-FA02-F6A5-73932B5B76E4}"/>
              </a:ext>
            </a:extLst>
          </p:cNvPr>
          <p:cNvSpPr/>
          <p:nvPr/>
        </p:nvSpPr>
        <p:spPr>
          <a:xfrm>
            <a:off x="5230838" y="2396025"/>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5" name="Rectangle 134">
            <a:extLst>
              <a:ext uri="{FF2B5EF4-FFF2-40B4-BE49-F238E27FC236}">
                <a16:creationId xmlns:a16="http://schemas.microsoft.com/office/drawing/2014/main" id="{44EF722E-D5A8-469C-A58C-938D11105533}"/>
              </a:ext>
            </a:extLst>
          </p:cNvPr>
          <p:cNvSpPr/>
          <p:nvPr/>
        </p:nvSpPr>
        <p:spPr>
          <a:xfrm>
            <a:off x="5462656" y="2394902"/>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6" name="Rectangle 135">
            <a:extLst>
              <a:ext uri="{FF2B5EF4-FFF2-40B4-BE49-F238E27FC236}">
                <a16:creationId xmlns:a16="http://schemas.microsoft.com/office/drawing/2014/main" id="{C59D8E17-5920-640D-7328-8DB7ED0C3BF1}"/>
              </a:ext>
            </a:extLst>
          </p:cNvPr>
          <p:cNvSpPr/>
          <p:nvPr/>
        </p:nvSpPr>
        <p:spPr>
          <a:xfrm>
            <a:off x="5694474" y="2394902"/>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9" name="Rounded Rectangle 138">
            <a:extLst>
              <a:ext uri="{FF2B5EF4-FFF2-40B4-BE49-F238E27FC236}">
                <a16:creationId xmlns:a16="http://schemas.microsoft.com/office/drawing/2014/main" id="{07F37F29-4F51-6F11-43B3-18E428A94D47}"/>
              </a:ext>
            </a:extLst>
          </p:cNvPr>
          <p:cNvSpPr/>
          <p:nvPr/>
        </p:nvSpPr>
        <p:spPr>
          <a:xfrm>
            <a:off x="5178203" y="2019547"/>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2850B8F3-C84C-D0B8-D9D1-16148FBC8FF5}"/>
              </a:ext>
            </a:extLst>
          </p:cNvPr>
          <p:cNvSpPr txBox="1"/>
          <p:nvPr/>
        </p:nvSpPr>
        <p:spPr>
          <a:xfrm>
            <a:off x="5410148" y="3015176"/>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156" name="TextBox 155">
            <a:extLst>
              <a:ext uri="{FF2B5EF4-FFF2-40B4-BE49-F238E27FC236}">
                <a16:creationId xmlns:a16="http://schemas.microsoft.com/office/drawing/2014/main" id="{8D9973EF-F9BA-1F6C-1228-E2EC4D7F1E3B}"/>
              </a:ext>
            </a:extLst>
          </p:cNvPr>
          <p:cNvSpPr txBox="1"/>
          <p:nvPr/>
        </p:nvSpPr>
        <p:spPr>
          <a:xfrm>
            <a:off x="5638636" y="301629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282363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E8ABCA-0BE8-EC18-24A8-650BB7B19F2E}"/>
              </a:ext>
            </a:extLst>
          </p:cNvPr>
          <p:cNvSpPr>
            <a:spLocks noGrp="1"/>
          </p:cNvSpPr>
          <p:nvPr>
            <p:ph type="sldNum" sz="quarter" idx="12"/>
          </p:nvPr>
        </p:nvSpPr>
        <p:spPr/>
        <p:txBody>
          <a:bodyPr/>
          <a:lstStyle/>
          <a:p>
            <a:fld id="{38237106-F2ED-405E-BC33-CC3CF426205F}" type="slidenum">
              <a:rPr lang="en-US" smtClean="0"/>
              <a:pPr/>
              <a:t>2</a:t>
            </a:fld>
            <a:endParaRPr lang="en-US" dirty="0"/>
          </a:p>
        </p:txBody>
      </p:sp>
      <p:sp>
        <p:nvSpPr>
          <p:cNvPr id="5" name="Footer Placeholder 4">
            <a:extLst>
              <a:ext uri="{FF2B5EF4-FFF2-40B4-BE49-F238E27FC236}">
                <a16:creationId xmlns:a16="http://schemas.microsoft.com/office/drawing/2014/main" id="{34807296-54AB-93B4-54B7-EFA36CD38B5A}"/>
              </a:ext>
            </a:extLst>
          </p:cNvPr>
          <p:cNvSpPr>
            <a:spLocks noGrp="1"/>
          </p:cNvSpPr>
          <p:nvPr>
            <p:ph type="ftr" sz="quarter" idx="3"/>
          </p:nvPr>
        </p:nvSpPr>
        <p:spPr/>
        <p:txBody>
          <a:bodyPr/>
          <a:lstStyle/>
          <a:p>
            <a:r>
              <a:rPr lang="en-US" sz="900" dirty="0"/>
              <a:t>MLEC @ SC ’23</a:t>
            </a:r>
            <a:endParaRPr lang="en-US" sz="1600" dirty="0"/>
          </a:p>
        </p:txBody>
      </p:sp>
      <p:sp>
        <p:nvSpPr>
          <p:cNvPr id="6" name="Content Placeholder 3">
            <a:extLst>
              <a:ext uri="{FF2B5EF4-FFF2-40B4-BE49-F238E27FC236}">
                <a16:creationId xmlns:a16="http://schemas.microsoft.com/office/drawing/2014/main" id="{2E0450DD-58C8-97DA-215C-A3EFD6CE5381}"/>
              </a:ext>
            </a:extLst>
          </p:cNvPr>
          <p:cNvSpPr>
            <a:spLocks noGrp="1"/>
          </p:cNvSpPr>
          <p:nvPr>
            <p:ph sz="quarter" idx="13"/>
          </p:nvPr>
        </p:nvSpPr>
        <p:spPr>
          <a:xfrm>
            <a:off x="277815" y="1119201"/>
            <a:ext cx="8202155" cy="516250"/>
          </a:xfrm>
        </p:spPr>
        <p:txBody>
          <a:bodyPr/>
          <a:lstStyle/>
          <a:p>
            <a:r>
              <a:rPr lang="en-US" dirty="0"/>
              <a:t>We store data in disks. Unfortunately, disks fail!</a:t>
            </a:r>
          </a:p>
          <a:p>
            <a:endParaRPr lang="en-US" dirty="0"/>
          </a:p>
        </p:txBody>
      </p:sp>
      <p:pic>
        <p:nvPicPr>
          <p:cNvPr id="7" name="Picture 6">
            <a:extLst>
              <a:ext uri="{FF2B5EF4-FFF2-40B4-BE49-F238E27FC236}">
                <a16:creationId xmlns:a16="http://schemas.microsoft.com/office/drawing/2014/main" id="{3A93AC46-E167-7389-0FC7-9D619F98E38C}"/>
              </a:ext>
            </a:extLst>
          </p:cNvPr>
          <p:cNvPicPr>
            <a:picLocks noChangeAspect="1"/>
          </p:cNvPicPr>
          <p:nvPr/>
        </p:nvPicPr>
        <p:blipFill>
          <a:blip r:embed="rId3"/>
          <a:stretch>
            <a:fillRect/>
          </a:stretch>
        </p:blipFill>
        <p:spPr>
          <a:xfrm>
            <a:off x="664031" y="1591002"/>
            <a:ext cx="2986532" cy="1488938"/>
          </a:xfrm>
          <a:prstGeom prst="rect">
            <a:avLst/>
          </a:prstGeom>
        </p:spPr>
      </p:pic>
      <p:pic>
        <p:nvPicPr>
          <p:cNvPr id="8" name="Picture 7">
            <a:extLst>
              <a:ext uri="{FF2B5EF4-FFF2-40B4-BE49-F238E27FC236}">
                <a16:creationId xmlns:a16="http://schemas.microsoft.com/office/drawing/2014/main" id="{3F9698BF-79D5-D920-A020-4FC1006D5356}"/>
              </a:ext>
            </a:extLst>
          </p:cNvPr>
          <p:cNvPicPr>
            <a:picLocks noChangeAspect="1"/>
          </p:cNvPicPr>
          <p:nvPr/>
        </p:nvPicPr>
        <p:blipFill>
          <a:blip r:embed="rId4"/>
          <a:stretch>
            <a:fillRect/>
          </a:stretch>
        </p:blipFill>
        <p:spPr>
          <a:xfrm>
            <a:off x="5396444" y="1542644"/>
            <a:ext cx="3083527" cy="1537295"/>
          </a:xfrm>
          <a:prstGeom prst="rect">
            <a:avLst/>
          </a:prstGeom>
        </p:spPr>
      </p:pic>
      <p:sp>
        <p:nvSpPr>
          <p:cNvPr id="9" name="Content Placeholder 3">
            <a:extLst>
              <a:ext uri="{FF2B5EF4-FFF2-40B4-BE49-F238E27FC236}">
                <a16:creationId xmlns:a16="http://schemas.microsoft.com/office/drawing/2014/main" id="{75FB4E55-74A0-3DAF-A90A-CAFF8D4DCC28}"/>
              </a:ext>
            </a:extLst>
          </p:cNvPr>
          <p:cNvSpPr txBox="1">
            <a:spLocks/>
          </p:cNvSpPr>
          <p:nvPr/>
        </p:nvSpPr>
        <p:spPr>
          <a:xfrm>
            <a:off x="204452" y="3079939"/>
            <a:ext cx="4174439" cy="890119"/>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1700" u="sng" dirty="0"/>
              <a:t>Growing number</a:t>
            </a:r>
            <a:r>
              <a:rPr lang="en-US" sz="1700" dirty="0"/>
              <a:t> of disks in data centers</a:t>
            </a:r>
          </a:p>
          <a:p>
            <a:pPr marL="182880" indent="-182880">
              <a:spcBef>
                <a:spcPts val="0"/>
              </a:spcBef>
              <a:buFont typeface="Wingdings" pitchFamily="2" charset="2"/>
              <a:buChar char="§"/>
            </a:pPr>
            <a:r>
              <a:rPr lang="en-US" sz="1800" dirty="0">
                <a:solidFill>
                  <a:srgbClr val="FF0000"/>
                </a:solidFill>
              </a:rPr>
              <a:t>More </a:t>
            </a:r>
            <a:r>
              <a:rPr lang="en-US" sz="1800" dirty="0">
                <a:solidFill>
                  <a:schemeClr val="bg1"/>
                </a:solidFill>
              </a:rPr>
              <a:t>disk failures -&gt; </a:t>
            </a:r>
            <a:r>
              <a:rPr lang="en-US" sz="1800" dirty="0">
                <a:solidFill>
                  <a:srgbClr val="FF0000"/>
                </a:solidFill>
              </a:rPr>
              <a:t>lower </a:t>
            </a:r>
            <a:r>
              <a:rPr lang="en-US" sz="1800" dirty="0">
                <a:solidFill>
                  <a:schemeClr val="bg1"/>
                </a:solidFill>
              </a:rPr>
              <a:t>durability</a:t>
            </a:r>
          </a:p>
        </p:txBody>
      </p:sp>
      <p:sp>
        <p:nvSpPr>
          <p:cNvPr id="10" name="Content Placeholder 3">
            <a:extLst>
              <a:ext uri="{FF2B5EF4-FFF2-40B4-BE49-F238E27FC236}">
                <a16:creationId xmlns:a16="http://schemas.microsoft.com/office/drawing/2014/main" id="{6582833D-F780-1CC1-EE21-FC9AC42D7396}"/>
              </a:ext>
            </a:extLst>
          </p:cNvPr>
          <p:cNvSpPr txBox="1">
            <a:spLocks/>
          </p:cNvSpPr>
          <p:nvPr/>
        </p:nvSpPr>
        <p:spPr>
          <a:xfrm>
            <a:off x="4949716" y="3096373"/>
            <a:ext cx="4174440" cy="85725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sz="1700" u="sng" dirty="0"/>
              <a:t>Larger</a:t>
            </a:r>
            <a:r>
              <a:rPr lang="en-US" sz="1700" dirty="0"/>
              <a:t> disk capacity</a:t>
            </a:r>
          </a:p>
          <a:p>
            <a:pPr marL="182880" lvl="1" indent="-182880">
              <a:spcBef>
                <a:spcPts val="0"/>
              </a:spcBef>
              <a:buSzPct val="75000"/>
              <a:buFont typeface="Wingdings" pitchFamily="2" charset="2"/>
              <a:buChar char="§"/>
            </a:pPr>
            <a:r>
              <a:rPr lang="en-US" sz="1800" dirty="0">
                <a:solidFill>
                  <a:srgbClr val="FF0000"/>
                </a:solidFill>
              </a:rPr>
              <a:t>Longer</a:t>
            </a:r>
            <a:r>
              <a:rPr lang="en-US" sz="1800" dirty="0">
                <a:solidFill>
                  <a:schemeClr val="bg1"/>
                </a:solidFill>
              </a:rPr>
              <a:t> rebuild time -&gt; </a:t>
            </a:r>
            <a:r>
              <a:rPr lang="en-US" sz="1800" dirty="0">
                <a:solidFill>
                  <a:srgbClr val="FF0000"/>
                </a:solidFill>
              </a:rPr>
              <a:t>lower</a:t>
            </a:r>
            <a:r>
              <a:rPr lang="en-US" sz="1800" dirty="0">
                <a:solidFill>
                  <a:schemeClr val="bg1"/>
                </a:solidFill>
              </a:rPr>
              <a:t> </a:t>
            </a:r>
            <a:r>
              <a:rPr lang="en-US" sz="1700" dirty="0">
                <a:solidFill>
                  <a:schemeClr val="bg1"/>
                </a:solidFill>
              </a:rPr>
              <a:t>durability</a:t>
            </a:r>
          </a:p>
          <a:p>
            <a:endParaRPr lang="en-US" sz="1700" dirty="0"/>
          </a:p>
        </p:txBody>
      </p:sp>
      <p:sp>
        <p:nvSpPr>
          <p:cNvPr id="11" name="Content Placeholder 3">
            <a:extLst>
              <a:ext uri="{FF2B5EF4-FFF2-40B4-BE49-F238E27FC236}">
                <a16:creationId xmlns:a16="http://schemas.microsoft.com/office/drawing/2014/main" id="{9570890B-9CB3-C0BD-6B57-6F2ED866DCFE}"/>
              </a:ext>
            </a:extLst>
          </p:cNvPr>
          <p:cNvSpPr txBox="1">
            <a:spLocks/>
          </p:cNvSpPr>
          <p:nvPr/>
        </p:nvSpPr>
        <p:spPr>
          <a:xfrm>
            <a:off x="1819914" y="4540861"/>
            <a:ext cx="5973114" cy="45583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buNone/>
            </a:pPr>
            <a:r>
              <a:rPr lang="en-US" b="1" dirty="0"/>
              <a:t>Better data protection approach </a:t>
            </a:r>
            <a:r>
              <a:rPr lang="en-US" dirty="0"/>
              <a:t>is needed!</a:t>
            </a:r>
          </a:p>
          <a:p>
            <a:endParaRPr lang="en-US" dirty="0"/>
          </a:p>
          <a:p>
            <a:endParaRPr lang="en-US" dirty="0"/>
          </a:p>
        </p:txBody>
      </p:sp>
      <p:sp>
        <p:nvSpPr>
          <p:cNvPr id="12" name="Title 1">
            <a:extLst>
              <a:ext uri="{FF2B5EF4-FFF2-40B4-BE49-F238E27FC236}">
                <a16:creationId xmlns:a16="http://schemas.microsoft.com/office/drawing/2014/main" id="{25CB8BC0-1B9F-AC68-2A28-4EA081FC015A}"/>
              </a:ext>
            </a:extLst>
          </p:cNvPr>
          <p:cNvSpPr>
            <a:spLocks noGrp="1"/>
          </p:cNvSpPr>
          <p:nvPr>
            <p:ph type="title"/>
          </p:nvPr>
        </p:nvSpPr>
        <p:spPr>
          <a:xfrm>
            <a:off x="277815" y="205979"/>
            <a:ext cx="8621875" cy="857250"/>
          </a:xfrm>
        </p:spPr>
        <p:txBody>
          <a:bodyPr/>
          <a:lstStyle/>
          <a:p>
            <a:r>
              <a:rPr lang="en-US" dirty="0"/>
              <a:t>Data Durability Matters!</a:t>
            </a:r>
          </a:p>
        </p:txBody>
      </p:sp>
      <p:sp>
        <p:nvSpPr>
          <p:cNvPr id="2" name="Content Placeholder 3">
            <a:extLst>
              <a:ext uri="{FF2B5EF4-FFF2-40B4-BE49-F238E27FC236}">
                <a16:creationId xmlns:a16="http://schemas.microsoft.com/office/drawing/2014/main" id="{A8AF142E-5237-8304-1D60-981C9A0AAFEF}"/>
              </a:ext>
            </a:extLst>
          </p:cNvPr>
          <p:cNvSpPr txBox="1">
            <a:spLocks/>
          </p:cNvSpPr>
          <p:nvPr/>
        </p:nvSpPr>
        <p:spPr>
          <a:xfrm>
            <a:off x="277813" y="3742639"/>
            <a:ext cx="8202155" cy="781788"/>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t>HPC systems require HIGH data durability</a:t>
            </a:r>
          </a:p>
          <a:p>
            <a:pPr lvl="1"/>
            <a:r>
              <a:rPr lang="en-US" sz="1800" dirty="0"/>
              <a:t>In some systems, ANY lost chunk can make PBs of correlated data useless</a:t>
            </a:r>
          </a:p>
          <a:p>
            <a:endParaRPr lang="en-US" dirty="0"/>
          </a:p>
        </p:txBody>
      </p:sp>
    </p:spTree>
    <p:extLst>
      <p:ext uri="{BB962C8B-B14F-4D97-AF65-F5344CB8AC3E}">
        <p14:creationId xmlns:p14="http://schemas.microsoft.com/office/powerpoint/2010/main" val="1839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Repair Method</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20</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35CC1FFE-F81C-F9F4-EC81-BF05C0B4E0CA}"/>
              </a:ext>
            </a:extLst>
          </p:cNvPr>
          <p:cNvCxnSpPr>
            <a:cxnSpLocks/>
          </p:cNvCxnSpPr>
          <p:nvPr/>
        </p:nvCxnSpPr>
        <p:spPr>
          <a:xfrm flipH="1" flipV="1">
            <a:off x="4611388" y="3172766"/>
            <a:ext cx="576935" cy="14228"/>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49"/>
            <a:ext cx="8621875" cy="2178927"/>
          </a:xfrm>
        </p:spPr>
        <p:txBody>
          <a:bodyPr>
            <a:normAutofit/>
          </a:bodyPr>
          <a:lstStyle/>
          <a:p>
            <a:r>
              <a:rPr lang="en-US" dirty="0"/>
              <a:t>In (2+1)/(2+1), when 2 disks in the same local pool fail…</a:t>
            </a:r>
          </a:p>
          <a:p>
            <a:pPr lvl="1"/>
            <a:r>
              <a:rPr lang="en-US" dirty="0"/>
              <a:t>Repair Failed Chunks Only (R</a:t>
            </a:r>
            <a:r>
              <a:rPr lang="en-US" sz="1400" dirty="0"/>
              <a:t>FCO</a:t>
            </a:r>
            <a:r>
              <a:rPr lang="en-US" dirty="0"/>
              <a:t>)</a:t>
            </a:r>
          </a:p>
          <a:p>
            <a:pPr lvl="2"/>
            <a:r>
              <a:rPr lang="en-US" dirty="0">
                <a:solidFill>
                  <a:srgbClr val="0432FF"/>
                </a:solidFill>
              </a:rPr>
              <a:t>Less</a:t>
            </a:r>
            <a:r>
              <a:rPr lang="en-US" dirty="0"/>
              <a:t> network traffic</a:t>
            </a:r>
          </a:p>
          <a:p>
            <a:pPr lvl="2"/>
            <a:r>
              <a:rPr lang="en-US" dirty="0">
                <a:solidFill>
                  <a:srgbClr val="FF0000"/>
                </a:solidFill>
              </a:rPr>
              <a:t>Requires</a:t>
            </a:r>
            <a:r>
              <a:rPr lang="en-US" dirty="0"/>
              <a:t> </a:t>
            </a:r>
            <a:r>
              <a:rPr lang="en-US" sz="1800" i="1" dirty="0"/>
              <a:t>proper API and </a:t>
            </a:r>
          </a:p>
          <a:p>
            <a:pPr marL="914400" lvl="2" indent="0">
              <a:buNone/>
            </a:pPr>
            <a:r>
              <a:rPr lang="en-US" sz="1800" i="1" dirty="0"/>
              <a:t>   metadata management</a:t>
            </a:r>
            <a:endParaRPr lang="en-US" dirty="0"/>
          </a:p>
        </p:txBody>
      </p:sp>
      <p:sp>
        <p:nvSpPr>
          <p:cNvPr id="4" name="Rectangle 3">
            <a:extLst>
              <a:ext uri="{FF2B5EF4-FFF2-40B4-BE49-F238E27FC236}">
                <a16:creationId xmlns:a16="http://schemas.microsoft.com/office/drawing/2014/main" id="{CB15EB4B-2535-395C-B201-4B4B8EAA6271}"/>
              </a:ext>
            </a:extLst>
          </p:cNvPr>
          <p:cNvSpPr/>
          <p:nvPr/>
        </p:nvSpPr>
        <p:spPr>
          <a:xfrm>
            <a:off x="4813012" y="2935873"/>
            <a:ext cx="4118081" cy="779410"/>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a:extLst>
              <a:ext uri="{FF2B5EF4-FFF2-40B4-BE49-F238E27FC236}">
                <a16:creationId xmlns:a16="http://schemas.microsoft.com/office/drawing/2014/main" id="{606822A4-3278-5927-FA34-6206878F5517}"/>
              </a:ext>
            </a:extLst>
          </p:cNvPr>
          <p:cNvSpPr/>
          <p:nvPr/>
        </p:nvSpPr>
        <p:spPr>
          <a:xfrm>
            <a:off x="664246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a:extLst>
              <a:ext uri="{FF2B5EF4-FFF2-40B4-BE49-F238E27FC236}">
                <a16:creationId xmlns:a16="http://schemas.microsoft.com/office/drawing/2014/main" id="{3A728130-E508-B334-DA8F-D5E6F47906F3}"/>
              </a:ext>
            </a:extLst>
          </p:cNvPr>
          <p:cNvSpPr/>
          <p:nvPr/>
        </p:nvSpPr>
        <p:spPr>
          <a:xfrm>
            <a:off x="8064128"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urved Connector 128">
            <a:extLst>
              <a:ext uri="{FF2B5EF4-FFF2-40B4-BE49-F238E27FC236}">
                <a16:creationId xmlns:a16="http://schemas.microsoft.com/office/drawing/2014/main" id="{ED60CC0F-57D2-DC77-C7BE-753463988F93}"/>
              </a:ext>
            </a:extLst>
          </p:cNvPr>
          <p:cNvCxnSpPr>
            <a:cxnSpLocks/>
          </p:cNvCxnSpPr>
          <p:nvPr/>
        </p:nvCxnSpPr>
        <p:spPr>
          <a:xfrm rot="10800000">
            <a:off x="6021859" y="2354338"/>
            <a:ext cx="989817" cy="613717"/>
          </a:xfrm>
          <a:prstGeom prst="curvedConnector3">
            <a:avLst>
              <a:gd name="adj1" fmla="val -10910"/>
            </a:avLst>
          </a:prstGeom>
          <a:ln w="19050">
            <a:solidFill>
              <a:srgbClr val="18600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10D83F4-5159-13AB-9636-6BA211620CB3}"/>
              </a:ext>
            </a:extLst>
          </p:cNvPr>
          <p:cNvCxnSpPr>
            <a:cxnSpLocks/>
            <a:stCxn id="145" idx="0"/>
          </p:cNvCxnSpPr>
          <p:nvPr/>
        </p:nvCxnSpPr>
        <p:spPr>
          <a:xfrm rot="16200000" flipV="1">
            <a:off x="6824956" y="1398993"/>
            <a:ext cx="769037" cy="2461094"/>
          </a:xfrm>
          <a:prstGeom prst="curvedConnector2">
            <a:avLst/>
          </a:prstGeom>
          <a:ln w="19050">
            <a:solidFill>
              <a:srgbClr val="186006"/>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2850B8F3-C84C-D0B8-D9D1-16148FBC8FF5}"/>
              </a:ext>
            </a:extLst>
          </p:cNvPr>
          <p:cNvSpPr txBox="1"/>
          <p:nvPr/>
        </p:nvSpPr>
        <p:spPr>
          <a:xfrm>
            <a:off x="5410148" y="3015176"/>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156" name="TextBox 155">
            <a:extLst>
              <a:ext uri="{FF2B5EF4-FFF2-40B4-BE49-F238E27FC236}">
                <a16:creationId xmlns:a16="http://schemas.microsoft.com/office/drawing/2014/main" id="{8D9973EF-F9BA-1F6C-1228-E2EC4D7F1E3B}"/>
              </a:ext>
            </a:extLst>
          </p:cNvPr>
          <p:cNvSpPr txBox="1"/>
          <p:nvPr/>
        </p:nvSpPr>
        <p:spPr>
          <a:xfrm>
            <a:off x="5638636" y="301629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59" name="Rectangle 58">
            <a:extLst>
              <a:ext uri="{FF2B5EF4-FFF2-40B4-BE49-F238E27FC236}">
                <a16:creationId xmlns:a16="http://schemas.microsoft.com/office/drawing/2014/main" id="{87CCEDD8-376A-8338-8D33-4D07D54A10FB}"/>
              </a:ext>
            </a:extLst>
          </p:cNvPr>
          <p:cNvSpPr/>
          <p:nvPr/>
        </p:nvSpPr>
        <p:spPr>
          <a:xfrm>
            <a:off x="5427094" y="2213074"/>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60" name="Rectangle 59">
            <a:extLst>
              <a:ext uri="{FF2B5EF4-FFF2-40B4-BE49-F238E27FC236}">
                <a16:creationId xmlns:a16="http://schemas.microsoft.com/office/drawing/2014/main" id="{DD8A8E34-6055-6AA1-B050-59F29B51BA40}"/>
              </a:ext>
            </a:extLst>
          </p:cNvPr>
          <p:cNvSpPr/>
          <p:nvPr/>
        </p:nvSpPr>
        <p:spPr>
          <a:xfrm>
            <a:off x="5696569" y="2213074"/>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Tree>
    <p:extLst>
      <p:ext uri="{BB962C8B-B14F-4D97-AF65-F5344CB8AC3E}">
        <p14:creationId xmlns:p14="http://schemas.microsoft.com/office/powerpoint/2010/main" val="102267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50"/>
            <a:ext cx="8621875" cy="1428698"/>
          </a:xfrm>
        </p:spPr>
        <p:txBody>
          <a:bodyPr>
            <a:normAutofit/>
          </a:bodyPr>
          <a:lstStyle/>
          <a:p>
            <a:r>
              <a:rPr lang="en-US" dirty="0"/>
              <a:t>In (2+1)/(2+1), when 2 disks in the same local pool fail…</a:t>
            </a:r>
          </a:p>
          <a:p>
            <a:pPr lvl="1"/>
            <a:r>
              <a:rPr lang="en-US" dirty="0"/>
              <a:t>Repair Hybrid (R</a:t>
            </a:r>
            <a:r>
              <a:rPr lang="en-US" sz="1400" dirty="0"/>
              <a:t>HYB</a:t>
            </a:r>
            <a:r>
              <a:rPr lang="en-US" dirty="0"/>
              <a:t>)</a:t>
            </a:r>
          </a:p>
          <a:p>
            <a:pPr lvl="2"/>
            <a:r>
              <a:rPr lang="en-US" dirty="0"/>
              <a:t>Hybrid of network and </a:t>
            </a:r>
          </a:p>
          <a:p>
            <a:pPr marL="914400" lvl="2" indent="0">
              <a:buNone/>
            </a:pPr>
            <a:r>
              <a:rPr lang="en-US" dirty="0"/>
              <a:t>   local repair</a:t>
            </a:r>
          </a:p>
        </p:txBody>
      </p:sp>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Repair Method</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21</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15EB4B-2535-395C-B201-4B4B8EAA6271}"/>
              </a:ext>
            </a:extLst>
          </p:cNvPr>
          <p:cNvSpPr/>
          <p:nvPr/>
        </p:nvSpPr>
        <p:spPr>
          <a:xfrm>
            <a:off x="4813012" y="2935873"/>
            <a:ext cx="4118081" cy="779410"/>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a:extLst>
              <a:ext uri="{FF2B5EF4-FFF2-40B4-BE49-F238E27FC236}">
                <a16:creationId xmlns:a16="http://schemas.microsoft.com/office/drawing/2014/main" id="{606822A4-3278-5927-FA34-6206878F5517}"/>
              </a:ext>
            </a:extLst>
          </p:cNvPr>
          <p:cNvSpPr/>
          <p:nvPr/>
        </p:nvSpPr>
        <p:spPr>
          <a:xfrm>
            <a:off x="664246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a:extLst>
              <a:ext uri="{FF2B5EF4-FFF2-40B4-BE49-F238E27FC236}">
                <a16:creationId xmlns:a16="http://schemas.microsoft.com/office/drawing/2014/main" id="{3A728130-E508-B334-DA8F-D5E6F47906F3}"/>
              </a:ext>
            </a:extLst>
          </p:cNvPr>
          <p:cNvSpPr/>
          <p:nvPr/>
        </p:nvSpPr>
        <p:spPr>
          <a:xfrm>
            <a:off x="8064128"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urved Connector 128">
            <a:extLst>
              <a:ext uri="{FF2B5EF4-FFF2-40B4-BE49-F238E27FC236}">
                <a16:creationId xmlns:a16="http://schemas.microsoft.com/office/drawing/2014/main" id="{ED60CC0F-57D2-DC77-C7BE-753463988F93}"/>
              </a:ext>
            </a:extLst>
          </p:cNvPr>
          <p:cNvCxnSpPr>
            <a:cxnSpLocks/>
          </p:cNvCxnSpPr>
          <p:nvPr/>
        </p:nvCxnSpPr>
        <p:spPr>
          <a:xfrm rot="10800000">
            <a:off x="5884627" y="2304514"/>
            <a:ext cx="1127051" cy="663542"/>
          </a:xfrm>
          <a:prstGeom prst="curvedConnector3">
            <a:avLst>
              <a:gd name="adj1" fmla="val 50000"/>
            </a:avLst>
          </a:prstGeom>
          <a:ln w="19050">
            <a:solidFill>
              <a:srgbClr val="18600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10D83F4-5159-13AB-9636-6BA211620CB3}"/>
              </a:ext>
            </a:extLst>
          </p:cNvPr>
          <p:cNvCxnSpPr>
            <a:cxnSpLocks/>
            <a:stCxn id="145" idx="0"/>
          </p:cNvCxnSpPr>
          <p:nvPr/>
        </p:nvCxnSpPr>
        <p:spPr>
          <a:xfrm rot="16200000" flipV="1">
            <a:off x="6802900" y="1376937"/>
            <a:ext cx="719218" cy="2555024"/>
          </a:xfrm>
          <a:prstGeom prst="curvedConnector2">
            <a:avLst/>
          </a:prstGeom>
          <a:ln w="19050">
            <a:solidFill>
              <a:srgbClr val="186006"/>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2850B8F3-C84C-D0B8-D9D1-16148FBC8FF5}"/>
              </a:ext>
            </a:extLst>
          </p:cNvPr>
          <p:cNvSpPr txBox="1"/>
          <p:nvPr/>
        </p:nvSpPr>
        <p:spPr>
          <a:xfrm>
            <a:off x="5410148" y="3015176"/>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156" name="TextBox 155">
            <a:extLst>
              <a:ext uri="{FF2B5EF4-FFF2-40B4-BE49-F238E27FC236}">
                <a16:creationId xmlns:a16="http://schemas.microsoft.com/office/drawing/2014/main" id="{8D9973EF-F9BA-1F6C-1228-E2EC4D7F1E3B}"/>
              </a:ext>
            </a:extLst>
          </p:cNvPr>
          <p:cNvSpPr txBox="1"/>
          <p:nvPr/>
        </p:nvSpPr>
        <p:spPr>
          <a:xfrm>
            <a:off x="5638636" y="301629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60" name="Rectangle 59">
            <a:extLst>
              <a:ext uri="{FF2B5EF4-FFF2-40B4-BE49-F238E27FC236}">
                <a16:creationId xmlns:a16="http://schemas.microsoft.com/office/drawing/2014/main" id="{DD8A8E34-6055-6AA1-B050-59F29B51BA40}"/>
              </a:ext>
            </a:extLst>
          </p:cNvPr>
          <p:cNvSpPr/>
          <p:nvPr/>
        </p:nvSpPr>
        <p:spPr>
          <a:xfrm>
            <a:off x="5696569" y="2213074"/>
            <a:ext cx="182880" cy="182880"/>
          </a:xfrm>
          <a:prstGeom prst="rect">
            <a:avLst/>
          </a:prstGeom>
          <a:solidFill>
            <a:srgbClr val="92D050"/>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61" name="Rectangle 60">
            <a:extLst>
              <a:ext uri="{FF2B5EF4-FFF2-40B4-BE49-F238E27FC236}">
                <a16:creationId xmlns:a16="http://schemas.microsoft.com/office/drawing/2014/main" id="{E3473922-667C-2F46-CC34-9E324A869697}"/>
              </a:ext>
            </a:extLst>
          </p:cNvPr>
          <p:cNvSpPr/>
          <p:nvPr/>
        </p:nvSpPr>
        <p:spPr>
          <a:xfrm>
            <a:off x="5698732" y="2534718"/>
            <a:ext cx="182880" cy="182880"/>
          </a:xfrm>
          <a:prstGeom prst="rect">
            <a:avLst/>
          </a:prstGeom>
          <a:solidFill>
            <a:srgbClr val="C0FFFF"/>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cxnSp>
        <p:nvCxnSpPr>
          <p:cNvPr id="63" name="Curved Connector 62">
            <a:extLst>
              <a:ext uri="{FF2B5EF4-FFF2-40B4-BE49-F238E27FC236}">
                <a16:creationId xmlns:a16="http://schemas.microsoft.com/office/drawing/2014/main" id="{7566358D-3086-9083-973E-D2EAD4F7FBD6}"/>
              </a:ext>
            </a:extLst>
          </p:cNvPr>
          <p:cNvCxnSpPr>
            <a:cxnSpLocks/>
            <a:endCxn id="61" idx="1"/>
          </p:cNvCxnSpPr>
          <p:nvPr/>
        </p:nvCxnSpPr>
        <p:spPr>
          <a:xfrm rot="5400000" flipH="1" flipV="1">
            <a:off x="5252829" y="2649652"/>
            <a:ext cx="469396" cy="422409"/>
          </a:xfrm>
          <a:prstGeom prst="curvedConnector2">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urved Connector 132">
            <a:extLst>
              <a:ext uri="{FF2B5EF4-FFF2-40B4-BE49-F238E27FC236}">
                <a16:creationId xmlns:a16="http://schemas.microsoft.com/office/drawing/2014/main" id="{D17F0451-105C-1222-2D2E-A9DD2245401D}"/>
              </a:ext>
            </a:extLst>
          </p:cNvPr>
          <p:cNvCxnSpPr>
            <a:cxnSpLocks/>
            <a:stCxn id="60" idx="1"/>
            <a:endCxn id="61" idx="1"/>
          </p:cNvCxnSpPr>
          <p:nvPr/>
        </p:nvCxnSpPr>
        <p:spPr>
          <a:xfrm rot="10800000" flipH="1" flipV="1">
            <a:off x="5696568" y="2304514"/>
            <a:ext cx="2163" cy="321644"/>
          </a:xfrm>
          <a:prstGeom prst="curvedConnector3">
            <a:avLst>
              <a:gd name="adj1" fmla="val -10568655"/>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B8CCE45F-0D31-6BD2-EBF2-3D2197DEC3EE}"/>
              </a:ext>
            </a:extLst>
          </p:cNvPr>
          <p:cNvSpPr txBox="1"/>
          <p:nvPr/>
        </p:nvSpPr>
        <p:spPr>
          <a:xfrm>
            <a:off x="5769995" y="1955106"/>
            <a:ext cx="3804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p>
        </p:txBody>
      </p:sp>
      <p:sp>
        <p:nvSpPr>
          <p:cNvPr id="142" name="TextBox 141">
            <a:extLst>
              <a:ext uri="{FF2B5EF4-FFF2-40B4-BE49-F238E27FC236}">
                <a16:creationId xmlns:a16="http://schemas.microsoft.com/office/drawing/2014/main" id="{049D2934-876E-55A7-7E2D-7FA2D2CA632C}"/>
              </a:ext>
            </a:extLst>
          </p:cNvPr>
          <p:cNvSpPr txBox="1"/>
          <p:nvPr/>
        </p:nvSpPr>
        <p:spPr>
          <a:xfrm>
            <a:off x="5845054" y="2468765"/>
            <a:ext cx="3804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254846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an 61">
            <a:extLst>
              <a:ext uri="{FF2B5EF4-FFF2-40B4-BE49-F238E27FC236}">
                <a16:creationId xmlns:a16="http://schemas.microsoft.com/office/drawing/2014/main" id="{07576FCF-21DF-2219-AEC5-7F4459F4730E}"/>
              </a:ext>
            </a:extLst>
          </p:cNvPr>
          <p:cNvSpPr/>
          <p:nvPr/>
        </p:nvSpPr>
        <p:spPr>
          <a:xfrm>
            <a:off x="1641230" y="3483328"/>
            <a:ext cx="907214" cy="1051401"/>
          </a:xfrm>
          <a:prstGeom prst="can">
            <a:avLst/>
          </a:prstGeom>
          <a:solidFill>
            <a:srgbClr val="C0FFFF"/>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Content Placeholder 3">
            <a:extLst>
              <a:ext uri="{FF2B5EF4-FFF2-40B4-BE49-F238E27FC236}">
                <a16:creationId xmlns:a16="http://schemas.microsoft.com/office/drawing/2014/main" id="{39170AE6-57F0-0C9C-7C0C-FB065EE55E59}"/>
              </a:ext>
            </a:extLst>
          </p:cNvPr>
          <p:cNvSpPr>
            <a:spLocks noGrp="1"/>
          </p:cNvSpPr>
          <p:nvPr>
            <p:ph sz="quarter" idx="13"/>
          </p:nvPr>
        </p:nvSpPr>
        <p:spPr>
          <a:xfrm>
            <a:off x="277815" y="1200150"/>
            <a:ext cx="8621875" cy="1428698"/>
          </a:xfrm>
        </p:spPr>
        <p:txBody>
          <a:bodyPr>
            <a:normAutofit/>
          </a:bodyPr>
          <a:lstStyle/>
          <a:p>
            <a:r>
              <a:rPr lang="en-US" dirty="0"/>
              <a:t>In (2+1)/(2+1), when 2 disks in the same local pool fail…</a:t>
            </a:r>
          </a:p>
          <a:p>
            <a:pPr lvl="1"/>
            <a:r>
              <a:rPr lang="en-US" dirty="0"/>
              <a:t>Repair Minimum (R</a:t>
            </a:r>
            <a:r>
              <a:rPr lang="en-US" sz="1400" dirty="0"/>
              <a:t>MIN</a:t>
            </a:r>
            <a:r>
              <a:rPr lang="en-US" dirty="0"/>
              <a:t>)</a:t>
            </a:r>
          </a:p>
          <a:p>
            <a:pPr lvl="2"/>
            <a:r>
              <a:rPr lang="en-US" dirty="0"/>
              <a:t>Minimum network repair</a:t>
            </a:r>
          </a:p>
        </p:txBody>
      </p:sp>
      <p:sp>
        <p:nvSpPr>
          <p:cNvPr id="2" name="Title 1">
            <a:extLst>
              <a:ext uri="{FF2B5EF4-FFF2-40B4-BE49-F238E27FC236}">
                <a16:creationId xmlns:a16="http://schemas.microsoft.com/office/drawing/2014/main" id="{C310FC92-C197-B79E-10F7-C603D44C482B}"/>
              </a:ext>
            </a:extLst>
          </p:cNvPr>
          <p:cNvSpPr>
            <a:spLocks noGrp="1"/>
          </p:cNvSpPr>
          <p:nvPr>
            <p:ph type="title"/>
          </p:nvPr>
        </p:nvSpPr>
        <p:spPr/>
        <p:txBody>
          <a:bodyPr/>
          <a:lstStyle/>
          <a:p>
            <a:r>
              <a:rPr lang="en-US" dirty="0"/>
              <a:t>Design Space: Repair Method</a:t>
            </a:r>
          </a:p>
        </p:txBody>
      </p:sp>
      <p:sp>
        <p:nvSpPr>
          <p:cNvPr id="3" name="Slide Number Placeholder 2">
            <a:extLst>
              <a:ext uri="{FF2B5EF4-FFF2-40B4-BE49-F238E27FC236}">
                <a16:creationId xmlns:a16="http://schemas.microsoft.com/office/drawing/2014/main" id="{AC52408F-93C1-4455-0022-6171B4722E5D}"/>
              </a:ext>
            </a:extLst>
          </p:cNvPr>
          <p:cNvSpPr>
            <a:spLocks noGrp="1"/>
          </p:cNvSpPr>
          <p:nvPr>
            <p:ph type="sldNum" sz="quarter" idx="12"/>
          </p:nvPr>
        </p:nvSpPr>
        <p:spPr/>
        <p:txBody>
          <a:bodyPr/>
          <a:lstStyle/>
          <a:p>
            <a:fld id="{38237106-F2ED-405E-BC33-CC3CF426205F}" type="slidenum">
              <a:rPr lang="en-US" smtClean="0"/>
              <a:pPr/>
              <a:t>22</a:t>
            </a:fld>
            <a:endParaRPr lang="en-US" dirty="0"/>
          </a:p>
        </p:txBody>
      </p:sp>
      <p:sp>
        <p:nvSpPr>
          <p:cNvPr id="5" name="Footer Placeholder 4">
            <a:extLst>
              <a:ext uri="{FF2B5EF4-FFF2-40B4-BE49-F238E27FC236}">
                <a16:creationId xmlns:a16="http://schemas.microsoft.com/office/drawing/2014/main" id="{ACB3E826-93ED-D4A9-0813-0125AED63F39}"/>
              </a:ext>
            </a:extLst>
          </p:cNvPr>
          <p:cNvSpPr>
            <a:spLocks noGrp="1"/>
          </p:cNvSpPr>
          <p:nvPr>
            <p:ph type="ftr" sz="quarter" idx="3"/>
          </p:nvPr>
        </p:nvSpPr>
        <p:spPr/>
        <p:txBody>
          <a:bodyPr/>
          <a:lstStyle/>
          <a:p>
            <a:r>
              <a:rPr lang="en-US" sz="900"/>
              <a:t>MLEC @ SC ’23</a:t>
            </a:r>
            <a:endParaRPr lang="en-US" sz="1600" dirty="0"/>
          </a:p>
        </p:txBody>
      </p:sp>
      <p:sp>
        <p:nvSpPr>
          <p:cNvPr id="6" name="Rectangle 5">
            <a:extLst>
              <a:ext uri="{FF2B5EF4-FFF2-40B4-BE49-F238E27FC236}">
                <a16:creationId xmlns:a16="http://schemas.microsoft.com/office/drawing/2014/main" id="{2C8B245D-4438-CFC3-8A26-ECB22B213A60}"/>
              </a:ext>
            </a:extLst>
          </p:cNvPr>
          <p:cNvSpPr/>
          <p:nvPr/>
        </p:nvSpPr>
        <p:spPr>
          <a:xfrm>
            <a:off x="4884648" y="2982012"/>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 name="Rectangle 6">
            <a:extLst>
              <a:ext uri="{FF2B5EF4-FFF2-40B4-BE49-F238E27FC236}">
                <a16:creationId xmlns:a16="http://schemas.microsoft.com/office/drawing/2014/main" id="{B12A4CCC-8232-A897-9980-702D271CD30D}"/>
              </a:ext>
            </a:extLst>
          </p:cNvPr>
          <p:cNvSpPr/>
          <p:nvPr/>
        </p:nvSpPr>
        <p:spPr>
          <a:xfrm>
            <a:off x="5239640" y="3090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 name="Rectangle 7">
            <a:extLst>
              <a:ext uri="{FF2B5EF4-FFF2-40B4-BE49-F238E27FC236}">
                <a16:creationId xmlns:a16="http://schemas.microsoft.com/office/drawing/2014/main" id="{CD1AE63A-742A-92F7-47E4-FB02FA31A9AE}"/>
              </a:ext>
            </a:extLst>
          </p:cNvPr>
          <p:cNvSpPr/>
          <p:nvPr/>
        </p:nvSpPr>
        <p:spPr>
          <a:xfrm>
            <a:off x="5471458"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 name="Rectangle 8">
            <a:extLst>
              <a:ext uri="{FF2B5EF4-FFF2-40B4-BE49-F238E27FC236}">
                <a16:creationId xmlns:a16="http://schemas.microsoft.com/office/drawing/2014/main" id="{6DC13CBC-4F65-8C26-648E-05796373CE0B}"/>
              </a:ext>
            </a:extLst>
          </p:cNvPr>
          <p:cNvSpPr/>
          <p:nvPr/>
        </p:nvSpPr>
        <p:spPr>
          <a:xfrm>
            <a:off x="5703276" y="308910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 name="Rectangle 9">
            <a:extLst>
              <a:ext uri="{FF2B5EF4-FFF2-40B4-BE49-F238E27FC236}">
                <a16:creationId xmlns:a16="http://schemas.microsoft.com/office/drawing/2014/main" id="{E6DAC5C1-DC15-1F9F-AF18-7E64675D2257}"/>
              </a:ext>
            </a:extLst>
          </p:cNvPr>
          <p:cNvSpPr/>
          <p:nvPr/>
        </p:nvSpPr>
        <p:spPr>
          <a:xfrm>
            <a:off x="5239640" y="33802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Rectangle 10">
            <a:extLst>
              <a:ext uri="{FF2B5EF4-FFF2-40B4-BE49-F238E27FC236}">
                <a16:creationId xmlns:a16="http://schemas.microsoft.com/office/drawing/2014/main" id="{C1390141-0370-75E1-9C0F-1DCAAED1B7BE}"/>
              </a:ext>
            </a:extLst>
          </p:cNvPr>
          <p:cNvSpPr/>
          <p:nvPr/>
        </p:nvSpPr>
        <p:spPr>
          <a:xfrm>
            <a:off x="5471458"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2" name="Rectangle 11">
            <a:extLst>
              <a:ext uri="{FF2B5EF4-FFF2-40B4-BE49-F238E27FC236}">
                <a16:creationId xmlns:a16="http://schemas.microsoft.com/office/drawing/2014/main" id="{4918F744-5D9A-D044-DCD5-C879A8FDC38E}"/>
              </a:ext>
            </a:extLst>
          </p:cNvPr>
          <p:cNvSpPr/>
          <p:nvPr/>
        </p:nvSpPr>
        <p:spPr>
          <a:xfrm>
            <a:off x="5703276" y="337907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 name="Rectangle 12">
            <a:extLst>
              <a:ext uri="{FF2B5EF4-FFF2-40B4-BE49-F238E27FC236}">
                <a16:creationId xmlns:a16="http://schemas.microsoft.com/office/drawing/2014/main" id="{F9E51243-92B0-E3EE-1303-04A3240535A6}"/>
              </a:ext>
            </a:extLst>
          </p:cNvPr>
          <p:cNvSpPr/>
          <p:nvPr/>
        </p:nvSpPr>
        <p:spPr>
          <a:xfrm>
            <a:off x="5238110" y="392456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4" name="Rectangle 13">
            <a:extLst>
              <a:ext uri="{FF2B5EF4-FFF2-40B4-BE49-F238E27FC236}">
                <a16:creationId xmlns:a16="http://schemas.microsoft.com/office/drawing/2014/main" id="{768DB276-A3EE-2D4F-8580-F934E6BEF952}"/>
              </a:ext>
            </a:extLst>
          </p:cNvPr>
          <p:cNvSpPr/>
          <p:nvPr/>
        </p:nvSpPr>
        <p:spPr>
          <a:xfrm>
            <a:off x="5469928"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5" name="Rectangle 14">
            <a:extLst>
              <a:ext uri="{FF2B5EF4-FFF2-40B4-BE49-F238E27FC236}">
                <a16:creationId xmlns:a16="http://schemas.microsoft.com/office/drawing/2014/main" id="{29D22225-E083-9BC2-4564-C2D9EB8F750D}"/>
              </a:ext>
            </a:extLst>
          </p:cNvPr>
          <p:cNvSpPr/>
          <p:nvPr/>
        </p:nvSpPr>
        <p:spPr>
          <a:xfrm>
            <a:off x="5701746" y="392344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6" name="Rectangle 15">
            <a:extLst>
              <a:ext uri="{FF2B5EF4-FFF2-40B4-BE49-F238E27FC236}">
                <a16:creationId xmlns:a16="http://schemas.microsoft.com/office/drawing/2014/main" id="{391FE94A-350B-69CC-E040-F0DABF8B1165}"/>
              </a:ext>
            </a:extLst>
          </p:cNvPr>
          <p:cNvSpPr/>
          <p:nvPr/>
        </p:nvSpPr>
        <p:spPr>
          <a:xfrm>
            <a:off x="5238110" y="421769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7" name="Rectangle 16">
            <a:extLst>
              <a:ext uri="{FF2B5EF4-FFF2-40B4-BE49-F238E27FC236}">
                <a16:creationId xmlns:a16="http://schemas.microsoft.com/office/drawing/2014/main" id="{155323E3-EC4C-E56E-B069-1EB86DF71597}"/>
              </a:ext>
            </a:extLst>
          </p:cNvPr>
          <p:cNvSpPr/>
          <p:nvPr/>
        </p:nvSpPr>
        <p:spPr>
          <a:xfrm>
            <a:off x="5469928"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79A5DAF3-3B32-ECC9-717F-8EF103FCC06D}"/>
              </a:ext>
            </a:extLst>
          </p:cNvPr>
          <p:cNvSpPr/>
          <p:nvPr/>
        </p:nvSpPr>
        <p:spPr>
          <a:xfrm>
            <a:off x="5701746" y="4216575"/>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28516547-F92B-BBB5-24C4-493B8F25B332}"/>
              </a:ext>
            </a:extLst>
          </p:cNvPr>
          <p:cNvSpPr txBox="1"/>
          <p:nvPr/>
        </p:nvSpPr>
        <p:spPr>
          <a:xfrm>
            <a:off x="4844808" y="3172766"/>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B03D02C7-56C3-69BF-40C8-567C509DC82F}"/>
              </a:ext>
            </a:extLst>
          </p:cNvPr>
          <p:cNvSpPr txBox="1"/>
          <p:nvPr/>
        </p:nvSpPr>
        <p:spPr>
          <a:xfrm>
            <a:off x="4847217" y="397811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108B70D3-484C-C2B1-3A35-AE1DEF97A559}"/>
              </a:ext>
            </a:extLst>
          </p:cNvPr>
          <p:cNvSpPr txBox="1"/>
          <p:nvPr/>
        </p:nvSpPr>
        <p:spPr>
          <a:xfrm>
            <a:off x="5137304" y="4616255"/>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2" name="Rectangle 21">
            <a:extLst>
              <a:ext uri="{FF2B5EF4-FFF2-40B4-BE49-F238E27FC236}">
                <a16:creationId xmlns:a16="http://schemas.microsoft.com/office/drawing/2014/main" id="{A06DCDF0-3C76-F5C3-D3AC-5E735ACB8CF8}"/>
              </a:ext>
            </a:extLst>
          </p:cNvPr>
          <p:cNvSpPr/>
          <p:nvPr/>
        </p:nvSpPr>
        <p:spPr>
          <a:xfrm>
            <a:off x="6334956" y="2984797"/>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 name="Rectangle 22">
            <a:extLst>
              <a:ext uri="{FF2B5EF4-FFF2-40B4-BE49-F238E27FC236}">
                <a16:creationId xmlns:a16="http://schemas.microsoft.com/office/drawing/2014/main" id="{8AC70083-5D16-9C3D-C9FF-F58A4E7915F4}"/>
              </a:ext>
            </a:extLst>
          </p:cNvPr>
          <p:cNvSpPr/>
          <p:nvPr/>
        </p:nvSpPr>
        <p:spPr>
          <a:xfrm>
            <a:off x="6689948" y="309301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 name="Rectangle 23">
            <a:extLst>
              <a:ext uri="{FF2B5EF4-FFF2-40B4-BE49-F238E27FC236}">
                <a16:creationId xmlns:a16="http://schemas.microsoft.com/office/drawing/2014/main" id="{0B366FAB-2876-6177-9C3D-68F8516CCABF}"/>
              </a:ext>
            </a:extLst>
          </p:cNvPr>
          <p:cNvSpPr/>
          <p:nvPr/>
        </p:nvSpPr>
        <p:spPr>
          <a:xfrm>
            <a:off x="6921766"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 name="Rectangle 24">
            <a:extLst>
              <a:ext uri="{FF2B5EF4-FFF2-40B4-BE49-F238E27FC236}">
                <a16:creationId xmlns:a16="http://schemas.microsoft.com/office/drawing/2014/main" id="{7E4E9F95-8291-92B1-6654-1C453BD7AC9B}"/>
              </a:ext>
            </a:extLst>
          </p:cNvPr>
          <p:cNvSpPr/>
          <p:nvPr/>
        </p:nvSpPr>
        <p:spPr>
          <a:xfrm>
            <a:off x="7153584" y="309189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 name="Rectangle 25">
            <a:extLst>
              <a:ext uri="{FF2B5EF4-FFF2-40B4-BE49-F238E27FC236}">
                <a16:creationId xmlns:a16="http://schemas.microsoft.com/office/drawing/2014/main" id="{56CDCA07-57C1-B5D2-68EF-65216407D6D0}"/>
              </a:ext>
            </a:extLst>
          </p:cNvPr>
          <p:cNvSpPr/>
          <p:nvPr/>
        </p:nvSpPr>
        <p:spPr>
          <a:xfrm>
            <a:off x="6689948" y="33829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 name="Rectangle 26">
            <a:extLst>
              <a:ext uri="{FF2B5EF4-FFF2-40B4-BE49-F238E27FC236}">
                <a16:creationId xmlns:a16="http://schemas.microsoft.com/office/drawing/2014/main" id="{F5CDB1D8-8E48-A9CA-205A-D2847E9F059F}"/>
              </a:ext>
            </a:extLst>
          </p:cNvPr>
          <p:cNvSpPr/>
          <p:nvPr/>
        </p:nvSpPr>
        <p:spPr>
          <a:xfrm>
            <a:off x="6921766"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Rectangle 27">
            <a:extLst>
              <a:ext uri="{FF2B5EF4-FFF2-40B4-BE49-F238E27FC236}">
                <a16:creationId xmlns:a16="http://schemas.microsoft.com/office/drawing/2014/main" id="{CB9C3FF2-2788-5600-D815-6F92A59C4947}"/>
              </a:ext>
            </a:extLst>
          </p:cNvPr>
          <p:cNvSpPr/>
          <p:nvPr/>
        </p:nvSpPr>
        <p:spPr>
          <a:xfrm>
            <a:off x="7153584" y="338186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 name="Rectangle 28">
            <a:extLst>
              <a:ext uri="{FF2B5EF4-FFF2-40B4-BE49-F238E27FC236}">
                <a16:creationId xmlns:a16="http://schemas.microsoft.com/office/drawing/2014/main" id="{868BB294-B807-7662-E3DC-123D4D64EB46}"/>
              </a:ext>
            </a:extLst>
          </p:cNvPr>
          <p:cNvSpPr/>
          <p:nvPr/>
        </p:nvSpPr>
        <p:spPr>
          <a:xfrm>
            <a:off x="6688418" y="392735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0" name="Rectangle 29">
            <a:extLst>
              <a:ext uri="{FF2B5EF4-FFF2-40B4-BE49-F238E27FC236}">
                <a16:creationId xmlns:a16="http://schemas.microsoft.com/office/drawing/2014/main" id="{02B10363-65A9-0254-A435-9EB8C120B100}"/>
              </a:ext>
            </a:extLst>
          </p:cNvPr>
          <p:cNvSpPr/>
          <p:nvPr/>
        </p:nvSpPr>
        <p:spPr>
          <a:xfrm>
            <a:off x="6920236"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 name="Rectangle 30">
            <a:extLst>
              <a:ext uri="{FF2B5EF4-FFF2-40B4-BE49-F238E27FC236}">
                <a16:creationId xmlns:a16="http://schemas.microsoft.com/office/drawing/2014/main" id="{65DE7B35-58DF-0945-4237-54A391EB10E3}"/>
              </a:ext>
            </a:extLst>
          </p:cNvPr>
          <p:cNvSpPr/>
          <p:nvPr/>
        </p:nvSpPr>
        <p:spPr>
          <a:xfrm>
            <a:off x="7152054" y="3926228"/>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 name="Rectangle 31">
            <a:extLst>
              <a:ext uri="{FF2B5EF4-FFF2-40B4-BE49-F238E27FC236}">
                <a16:creationId xmlns:a16="http://schemas.microsoft.com/office/drawing/2014/main" id="{F0B2820C-9027-8314-4919-07A5F14B9AFA}"/>
              </a:ext>
            </a:extLst>
          </p:cNvPr>
          <p:cNvSpPr/>
          <p:nvPr/>
        </p:nvSpPr>
        <p:spPr>
          <a:xfrm>
            <a:off x="6688418" y="422048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3" name="Rectangle 32">
            <a:extLst>
              <a:ext uri="{FF2B5EF4-FFF2-40B4-BE49-F238E27FC236}">
                <a16:creationId xmlns:a16="http://schemas.microsoft.com/office/drawing/2014/main" id="{10D4A0B7-E4CE-D4F1-2F59-1A21E7D4356C}"/>
              </a:ext>
            </a:extLst>
          </p:cNvPr>
          <p:cNvSpPr/>
          <p:nvPr/>
        </p:nvSpPr>
        <p:spPr>
          <a:xfrm>
            <a:off x="6920236"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4" name="Rectangle 33">
            <a:extLst>
              <a:ext uri="{FF2B5EF4-FFF2-40B4-BE49-F238E27FC236}">
                <a16:creationId xmlns:a16="http://schemas.microsoft.com/office/drawing/2014/main" id="{A2115B05-C26B-5EDA-0204-2D804497576C}"/>
              </a:ext>
            </a:extLst>
          </p:cNvPr>
          <p:cNvSpPr/>
          <p:nvPr/>
        </p:nvSpPr>
        <p:spPr>
          <a:xfrm>
            <a:off x="7152054" y="4219360"/>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 name="TextBox 34">
            <a:extLst>
              <a:ext uri="{FF2B5EF4-FFF2-40B4-BE49-F238E27FC236}">
                <a16:creationId xmlns:a16="http://schemas.microsoft.com/office/drawing/2014/main" id="{E4D3FEE5-815B-19CF-2B4C-DED76A696F87}"/>
              </a:ext>
            </a:extLst>
          </p:cNvPr>
          <p:cNvSpPr txBox="1"/>
          <p:nvPr/>
        </p:nvSpPr>
        <p:spPr>
          <a:xfrm>
            <a:off x="6295116" y="3175551"/>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F6E27825-4F39-B395-127E-6C680633E0AA}"/>
              </a:ext>
            </a:extLst>
          </p:cNvPr>
          <p:cNvSpPr txBox="1"/>
          <p:nvPr/>
        </p:nvSpPr>
        <p:spPr>
          <a:xfrm>
            <a:off x="6297525" y="398089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7011AF09-4A19-3CAD-32DD-2AB70DFD96DA}"/>
              </a:ext>
            </a:extLst>
          </p:cNvPr>
          <p:cNvSpPr txBox="1"/>
          <p:nvPr/>
        </p:nvSpPr>
        <p:spPr>
          <a:xfrm>
            <a:off x="6587612" y="461904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8" name="Rectangle 37">
            <a:extLst>
              <a:ext uri="{FF2B5EF4-FFF2-40B4-BE49-F238E27FC236}">
                <a16:creationId xmlns:a16="http://schemas.microsoft.com/office/drawing/2014/main" id="{404506D4-BBFE-2728-50F5-862F6F4B138A}"/>
              </a:ext>
            </a:extLst>
          </p:cNvPr>
          <p:cNvSpPr/>
          <p:nvPr/>
        </p:nvSpPr>
        <p:spPr>
          <a:xfrm>
            <a:off x="7752920" y="2987338"/>
            <a:ext cx="1137208" cy="1511024"/>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9" name="Rectangle 38">
            <a:extLst>
              <a:ext uri="{FF2B5EF4-FFF2-40B4-BE49-F238E27FC236}">
                <a16:creationId xmlns:a16="http://schemas.microsoft.com/office/drawing/2014/main" id="{69876EC6-B3E6-4F00-6316-78E2A42B9D22}"/>
              </a:ext>
            </a:extLst>
          </p:cNvPr>
          <p:cNvSpPr/>
          <p:nvPr/>
        </p:nvSpPr>
        <p:spPr>
          <a:xfrm>
            <a:off x="8107912" y="309555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0" name="Rectangle 39">
            <a:extLst>
              <a:ext uri="{FF2B5EF4-FFF2-40B4-BE49-F238E27FC236}">
                <a16:creationId xmlns:a16="http://schemas.microsoft.com/office/drawing/2014/main" id="{27781D46-190B-4A5A-8D6C-82A622DD63A7}"/>
              </a:ext>
            </a:extLst>
          </p:cNvPr>
          <p:cNvSpPr/>
          <p:nvPr/>
        </p:nvSpPr>
        <p:spPr>
          <a:xfrm>
            <a:off x="8339730"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1" name="Rectangle 40">
            <a:extLst>
              <a:ext uri="{FF2B5EF4-FFF2-40B4-BE49-F238E27FC236}">
                <a16:creationId xmlns:a16="http://schemas.microsoft.com/office/drawing/2014/main" id="{59F597E6-3D55-B341-C924-55E3BC721A0D}"/>
              </a:ext>
            </a:extLst>
          </p:cNvPr>
          <p:cNvSpPr/>
          <p:nvPr/>
        </p:nvSpPr>
        <p:spPr>
          <a:xfrm>
            <a:off x="8571548" y="309443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2" name="Rectangle 41">
            <a:extLst>
              <a:ext uri="{FF2B5EF4-FFF2-40B4-BE49-F238E27FC236}">
                <a16:creationId xmlns:a16="http://schemas.microsoft.com/office/drawing/2014/main" id="{BD1F84C6-4C93-2F90-9DE4-3E22E7F4E331}"/>
              </a:ext>
            </a:extLst>
          </p:cNvPr>
          <p:cNvSpPr/>
          <p:nvPr/>
        </p:nvSpPr>
        <p:spPr>
          <a:xfrm>
            <a:off x="8107912" y="3385527"/>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3" name="Rectangle 42">
            <a:extLst>
              <a:ext uri="{FF2B5EF4-FFF2-40B4-BE49-F238E27FC236}">
                <a16:creationId xmlns:a16="http://schemas.microsoft.com/office/drawing/2014/main" id="{CB73C3CD-EEC6-8DC1-9654-C6A2ADA3B89B}"/>
              </a:ext>
            </a:extLst>
          </p:cNvPr>
          <p:cNvSpPr/>
          <p:nvPr/>
        </p:nvSpPr>
        <p:spPr>
          <a:xfrm>
            <a:off x="8339730"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4" name="Rectangle 43">
            <a:extLst>
              <a:ext uri="{FF2B5EF4-FFF2-40B4-BE49-F238E27FC236}">
                <a16:creationId xmlns:a16="http://schemas.microsoft.com/office/drawing/2014/main" id="{F307A797-BC23-80F1-454D-FF858D263C2F}"/>
              </a:ext>
            </a:extLst>
          </p:cNvPr>
          <p:cNvSpPr/>
          <p:nvPr/>
        </p:nvSpPr>
        <p:spPr>
          <a:xfrm>
            <a:off x="8571548" y="338440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5" name="Rectangle 44">
            <a:extLst>
              <a:ext uri="{FF2B5EF4-FFF2-40B4-BE49-F238E27FC236}">
                <a16:creationId xmlns:a16="http://schemas.microsoft.com/office/drawing/2014/main" id="{71A987FB-F50C-F57F-4194-5095618FC4C1}"/>
              </a:ext>
            </a:extLst>
          </p:cNvPr>
          <p:cNvSpPr/>
          <p:nvPr/>
        </p:nvSpPr>
        <p:spPr>
          <a:xfrm>
            <a:off x="8106382" y="3929892"/>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6" name="Rectangle 45">
            <a:extLst>
              <a:ext uri="{FF2B5EF4-FFF2-40B4-BE49-F238E27FC236}">
                <a16:creationId xmlns:a16="http://schemas.microsoft.com/office/drawing/2014/main" id="{78C4EB28-62BD-E6DC-B453-383AD630CE00}"/>
              </a:ext>
            </a:extLst>
          </p:cNvPr>
          <p:cNvSpPr/>
          <p:nvPr/>
        </p:nvSpPr>
        <p:spPr>
          <a:xfrm>
            <a:off x="8338200"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7" name="Rectangle 46">
            <a:extLst>
              <a:ext uri="{FF2B5EF4-FFF2-40B4-BE49-F238E27FC236}">
                <a16:creationId xmlns:a16="http://schemas.microsoft.com/office/drawing/2014/main" id="{D4257E71-952C-120F-B526-F3E02194534C}"/>
              </a:ext>
            </a:extLst>
          </p:cNvPr>
          <p:cNvSpPr/>
          <p:nvPr/>
        </p:nvSpPr>
        <p:spPr>
          <a:xfrm>
            <a:off x="8570018" y="392876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Rectangle 47">
            <a:extLst>
              <a:ext uri="{FF2B5EF4-FFF2-40B4-BE49-F238E27FC236}">
                <a16:creationId xmlns:a16="http://schemas.microsoft.com/office/drawing/2014/main" id="{35569420-56F8-EDC5-9166-C5705F54F0B0}"/>
              </a:ext>
            </a:extLst>
          </p:cNvPr>
          <p:cNvSpPr/>
          <p:nvPr/>
        </p:nvSpPr>
        <p:spPr>
          <a:xfrm>
            <a:off x="8106382" y="4223024"/>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9" name="Rectangle 48">
            <a:extLst>
              <a:ext uri="{FF2B5EF4-FFF2-40B4-BE49-F238E27FC236}">
                <a16:creationId xmlns:a16="http://schemas.microsoft.com/office/drawing/2014/main" id="{3F43EAE0-FAEC-DA4E-CD9A-FFD6285BBE99}"/>
              </a:ext>
            </a:extLst>
          </p:cNvPr>
          <p:cNvSpPr/>
          <p:nvPr/>
        </p:nvSpPr>
        <p:spPr>
          <a:xfrm>
            <a:off x="8338200"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0" name="Rectangle 49">
            <a:extLst>
              <a:ext uri="{FF2B5EF4-FFF2-40B4-BE49-F238E27FC236}">
                <a16:creationId xmlns:a16="http://schemas.microsoft.com/office/drawing/2014/main" id="{67BC7E8F-E6EE-BF1B-BB54-BCBABE7BCAAD}"/>
              </a:ext>
            </a:extLst>
          </p:cNvPr>
          <p:cNvSpPr/>
          <p:nvPr/>
        </p:nvSpPr>
        <p:spPr>
          <a:xfrm>
            <a:off x="8570018" y="4221901"/>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A8DCF4CF-36B6-0256-1D11-F0C11B2A2859}"/>
              </a:ext>
            </a:extLst>
          </p:cNvPr>
          <p:cNvSpPr txBox="1"/>
          <p:nvPr/>
        </p:nvSpPr>
        <p:spPr>
          <a:xfrm>
            <a:off x="7713080" y="3178092"/>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856E3D74-FADA-1C3A-1292-D30AC3FC7DB3}"/>
              </a:ext>
            </a:extLst>
          </p:cNvPr>
          <p:cNvSpPr txBox="1"/>
          <p:nvPr/>
        </p:nvSpPr>
        <p:spPr>
          <a:xfrm>
            <a:off x="7715489" y="398343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A9DB2557-E0CE-8421-7601-C8B70B453577}"/>
              </a:ext>
            </a:extLst>
          </p:cNvPr>
          <p:cNvSpPr txBox="1"/>
          <p:nvPr/>
        </p:nvSpPr>
        <p:spPr>
          <a:xfrm>
            <a:off x="8005576" y="4621581"/>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54" name="Rounded Rectangle 53">
            <a:extLst>
              <a:ext uri="{FF2B5EF4-FFF2-40B4-BE49-F238E27FC236}">
                <a16:creationId xmlns:a16="http://schemas.microsoft.com/office/drawing/2014/main" id="{6F1AEA1D-F7FE-2D03-C919-FAF09DDF52F6}"/>
              </a:ext>
            </a:extLst>
          </p:cNvPr>
          <p:cNvSpPr/>
          <p:nvPr/>
        </p:nvSpPr>
        <p:spPr>
          <a:xfrm>
            <a:off x="519431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15EB4B-2535-395C-B201-4B4B8EAA6271}"/>
              </a:ext>
            </a:extLst>
          </p:cNvPr>
          <p:cNvSpPr/>
          <p:nvPr/>
        </p:nvSpPr>
        <p:spPr>
          <a:xfrm>
            <a:off x="4813012" y="2935873"/>
            <a:ext cx="4118081" cy="779410"/>
          </a:xfrm>
          <a:prstGeom prst="rect">
            <a:avLst/>
          </a:prstGeom>
          <a:solidFill>
            <a:srgbClr val="216F06">
              <a:alpha val="2000"/>
            </a:srgbClr>
          </a:solidFill>
          <a:ln w="19050">
            <a:solidFill>
              <a:srgbClr val="216F0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42">
            <a:extLst>
              <a:ext uri="{FF2B5EF4-FFF2-40B4-BE49-F238E27FC236}">
                <a16:creationId xmlns:a16="http://schemas.microsoft.com/office/drawing/2014/main" id="{606822A4-3278-5927-FA34-6206878F5517}"/>
              </a:ext>
            </a:extLst>
          </p:cNvPr>
          <p:cNvSpPr/>
          <p:nvPr/>
        </p:nvSpPr>
        <p:spPr>
          <a:xfrm>
            <a:off x="6642467"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44">
            <a:extLst>
              <a:ext uri="{FF2B5EF4-FFF2-40B4-BE49-F238E27FC236}">
                <a16:creationId xmlns:a16="http://schemas.microsoft.com/office/drawing/2014/main" id="{3A728130-E508-B334-DA8F-D5E6F47906F3}"/>
              </a:ext>
            </a:extLst>
          </p:cNvPr>
          <p:cNvSpPr/>
          <p:nvPr/>
        </p:nvSpPr>
        <p:spPr>
          <a:xfrm>
            <a:off x="8064128" y="3014058"/>
            <a:ext cx="751785" cy="669580"/>
          </a:xfrm>
          <a:prstGeom prst="roundRect">
            <a:avLst/>
          </a:prstGeom>
          <a:noFill/>
          <a:ln w="38100">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Curved Connector 128">
            <a:extLst>
              <a:ext uri="{FF2B5EF4-FFF2-40B4-BE49-F238E27FC236}">
                <a16:creationId xmlns:a16="http://schemas.microsoft.com/office/drawing/2014/main" id="{ED60CC0F-57D2-DC77-C7BE-753463988F93}"/>
              </a:ext>
            </a:extLst>
          </p:cNvPr>
          <p:cNvCxnSpPr>
            <a:cxnSpLocks/>
          </p:cNvCxnSpPr>
          <p:nvPr/>
        </p:nvCxnSpPr>
        <p:spPr>
          <a:xfrm rot="10800000">
            <a:off x="5884627" y="2304514"/>
            <a:ext cx="1127051" cy="663542"/>
          </a:xfrm>
          <a:prstGeom prst="curvedConnector3">
            <a:avLst>
              <a:gd name="adj1" fmla="val 50000"/>
            </a:avLst>
          </a:prstGeom>
          <a:ln w="19050">
            <a:solidFill>
              <a:srgbClr val="186006"/>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id="{910D83F4-5159-13AB-9636-6BA211620CB3}"/>
              </a:ext>
            </a:extLst>
          </p:cNvPr>
          <p:cNvCxnSpPr>
            <a:cxnSpLocks/>
            <a:stCxn id="145" idx="0"/>
          </p:cNvCxnSpPr>
          <p:nvPr/>
        </p:nvCxnSpPr>
        <p:spPr>
          <a:xfrm rot="16200000" flipV="1">
            <a:off x="6802900" y="1376937"/>
            <a:ext cx="719218" cy="2555024"/>
          </a:xfrm>
          <a:prstGeom prst="curvedConnector2">
            <a:avLst/>
          </a:prstGeom>
          <a:ln w="19050">
            <a:solidFill>
              <a:srgbClr val="186006"/>
            </a:solidFill>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2850B8F3-C84C-D0B8-D9D1-16148FBC8FF5}"/>
              </a:ext>
            </a:extLst>
          </p:cNvPr>
          <p:cNvSpPr txBox="1"/>
          <p:nvPr/>
        </p:nvSpPr>
        <p:spPr>
          <a:xfrm>
            <a:off x="5410148" y="3015176"/>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156" name="TextBox 155">
            <a:extLst>
              <a:ext uri="{FF2B5EF4-FFF2-40B4-BE49-F238E27FC236}">
                <a16:creationId xmlns:a16="http://schemas.microsoft.com/office/drawing/2014/main" id="{8D9973EF-F9BA-1F6C-1228-E2EC4D7F1E3B}"/>
              </a:ext>
            </a:extLst>
          </p:cNvPr>
          <p:cNvSpPr txBox="1"/>
          <p:nvPr/>
        </p:nvSpPr>
        <p:spPr>
          <a:xfrm>
            <a:off x="5638636" y="3016294"/>
            <a:ext cx="359847" cy="338554"/>
          </a:xfrm>
          <a:prstGeom prst="rect">
            <a:avLst/>
          </a:prstGeom>
          <a:noFill/>
        </p:spPr>
        <p:txBody>
          <a:bodyPr wrap="square" rtlCol="0">
            <a:spAutoFit/>
          </a:bodyPr>
          <a:lstStyle/>
          <a:p>
            <a:r>
              <a:rPr lang="en-US" sz="1600" b="1" dirty="0">
                <a:solidFill>
                  <a:srgbClr val="FF0000"/>
                </a:solidFill>
                <a:latin typeface="Arial" panose="020B0604020202020204" pitchFamily="34" charset="0"/>
                <a:cs typeface="Arial" panose="020B0604020202020204" pitchFamily="34" charset="0"/>
              </a:rPr>
              <a:t>X</a:t>
            </a:r>
          </a:p>
        </p:txBody>
      </p:sp>
      <p:sp>
        <p:nvSpPr>
          <p:cNvPr id="60" name="Rectangle 59">
            <a:extLst>
              <a:ext uri="{FF2B5EF4-FFF2-40B4-BE49-F238E27FC236}">
                <a16:creationId xmlns:a16="http://schemas.microsoft.com/office/drawing/2014/main" id="{DD8A8E34-6055-6AA1-B050-59F29B51BA40}"/>
              </a:ext>
            </a:extLst>
          </p:cNvPr>
          <p:cNvSpPr/>
          <p:nvPr/>
        </p:nvSpPr>
        <p:spPr>
          <a:xfrm>
            <a:off x="5696569" y="2213074"/>
            <a:ext cx="182880" cy="182880"/>
          </a:xfrm>
          <a:prstGeom prst="rect">
            <a:avLst/>
          </a:prstGeom>
          <a:solidFill>
            <a:srgbClr val="C0FFFF"/>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61" name="Rectangle 60">
            <a:extLst>
              <a:ext uri="{FF2B5EF4-FFF2-40B4-BE49-F238E27FC236}">
                <a16:creationId xmlns:a16="http://schemas.microsoft.com/office/drawing/2014/main" id="{E3473922-667C-2F46-CC34-9E324A869697}"/>
              </a:ext>
            </a:extLst>
          </p:cNvPr>
          <p:cNvSpPr/>
          <p:nvPr/>
        </p:nvSpPr>
        <p:spPr>
          <a:xfrm>
            <a:off x="5698732" y="2534718"/>
            <a:ext cx="182880" cy="182880"/>
          </a:xfrm>
          <a:prstGeom prst="rect">
            <a:avLst/>
          </a:prstGeom>
          <a:solidFill>
            <a:srgbClr val="C0FFFF"/>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cxnSp>
        <p:nvCxnSpPr>
          <p:cNvPr id="63" name="Curved Connector 62">
            <a:extLst>
              <a:ext uri="{FF2B5EF4-FFF2-40B4-BE49-F238E27FC236}">
                <a16:creationId xmlns:a16="http://schemas.microsoft.com/office/drawing/2014/main" id="{7566358D-3086-9083-973E-D2EAD4F7FBD6}"/>
              </a:ext>
            </a:extLst>
          </p:cNvPr>
          <p:cNvCxnSpPr>
            <a:cxnSpLocks/>
            <a:endCxn id="60" idx="2"/>
          </p:cNvCxnSpPr>
          <p:nvPr/>
        </p:nvCxnSpPr>
        <p:spPr>
          <a:xfrm rot="5400000" flipH="1" flipV="1">
            <a:off x="5182365" y="2489910"/>
            <a:ext cx="699600" cy="511688"/>
          </a:xfrm>
          <a:prstGeom prst="curvedConnector3">
            <a:avLst>
              <a:gd name="adj1" fmla="val 83035"/>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urved Connector 132">
            <a:extLst>
              <a:ext uri="{FF2B5EF4-FFF2-40B4-BE49-F238E27FC236}">
                <a16:creationId xmlns:a16="http://schemas.microsoft.com/office/drawing/2014/main" id="{D17F0451-105C-1222-2D2E-A9DD2245401D}"/>
              </a:ext>
            </a:extLst>
          </p:cNvPr>
          <p:cNvCxnSpPr>
            <a:cxnSpLocks/>
            <a:stCxn id="128" idx="1"/>
            <a:endCxn id="60" idx="2"/>
          </p:cNvCxnSpPr>
          <p:nvPr/>
        </p:nvCxnSpPr>
        <p:spPr>
          <a:xfrm rot="10800000" flipH="1" flipV="1">
            <a:off x="5713323" y="2254612"/>
            <a:ext cx="74686" cy="141341"/>
          </a:xfrm>
          <a:prstGeom prst="curvedConnector4">
            <a:avLst>
              <a:gd name="adj1" fmla="val -328514"/>
              <a:gd name="adj2" fmla="val 62677"/>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59" name="Can 58">
            <a:extLst>
              <a:ext uri="{FF2B5EF4-FFF2-40B4-BE49-F238E27FC236}">
                <a16:creationId xmlns:a16="http://schemas.microsoft.com/office/drawing/2014/main" id="{45481406-CBF7-5B86-ED0D-AB8A37B3313A}"/>
              </a:ext>
            </a:extLst>
          </p:cNvPr>
          <p:cNvSpPr/>
          <p:nvPr/>
        </p:nvSpPr>
        <p:spPr>
          <a:xfrm>
            <a:off x="1641230" y="3211824"/>
            <a:ext cx="907214" cy="503459"/>
          </a:xfrm>
          <a:prstGeom prst="can">
            <a:avLst/>
          </a:prstGeom>
          <a:solidFill>
            <a:srgbClr val="92D050"/>
          </a:solid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74A1F587-B757-1AFF-1569-0CA6FAB68BC2}"/>
              </a:ext>
            </a:extLst>
          </p:cNvPr>
          <p:cNvSpPr/>
          <p:nvPr/>
        </p:nvSpPr>
        <p:spPr>
          <a:xfrm>
            <a:off x="5713323" y="2214386"/>
            <a:ext cx="166125" cy="80453"/>
          </a:xfrm>
          <a:prstGeom prst="rect">
            <a:avLst/>
          </a:prstGeom>
          <a:solidFill>
            <a:srgbClr val="92D050"/>
          </a:solidFill>
          <a:ln w="19050">
            <a:solidFill>
              <a:srgbClr val="5959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39" name="TextBox 138">
            <a:extLst>
              <a:ext uri="{FF2B5EF4-FFF2-40B4-BE49-F238E27FC236}">
                <a16:creationId xmlns:a16="http://schemas.microsoft.com/office/drawing/2014/main" id="{9D904D55-BCD0-B777-0169-B5481A2E7A69}"/>
              </a:ext>
            </a:extLst>
          </p:cNvPr>
          <p:cNvSpPr txBox="1"/>
          <p:nvPr/>
        </p:nvSpPr>
        <p:spPr>
          <a:xfrm>
            <a:off x="203561" y="2833944"/>
            <a:ext cx="1370756"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Need network repair</a:t>
            </a:r>
          </a:p>
        </p:txBody>
      </p:sp>
      <p:cxnSp>
        <p:nvCxnSpPr>
          <p:cNvPr id="140" name="Straight Connector 139">
            <a:extLst>
              <a:ext uri="{FF2B5EF4-FFF2-40B4-BE49-F238E27FC236}">
                <a16:creationId xmlns:a16="http://schemas.microsoft.com/office/drawing/2014/main" id="{CBABACED-83D9-BEC8-D0EB-08A873D1ABD4}"/>
              </a:ext>
            </a:extLst>
          </p:cNvPr>
          <p:cNvCxnSpPr>
            <a:cxnSpLocks/>
          </p:cNvCxnSpPr>
          <p:nvPr/>
        </p:nvCxnSpPr>
        <p:spPr>
          <a:xfrm>
            <a:off x="1225899" y="3211824"/>
            <a:ext cx="763748" cy="26871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2095E752-888B-4DEA-B8F3-7FE83AAC8C48}"/>
              </a:ext>
            </a:extLst>
          </p:cNvPr>
          <p:cNvSpPr txBox="1"/>
          <p:nvPr/>
        </p:nvSpPr>
        <p:spPr>
          <a:xfrm>
            <a:off x="148811" y="4216575"/>
            <a:ext cx="1425505"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Can be repaired locally</a:t>
            </a:r>
          </a:p>
        </p:txBody>
      </p:sp>
      <p:cxnSp>
        <p:nvCxnSpPr>
          <p:cNvPr id="147" name="Straight Connector 146">
            <a:extLst>
              <a:ext uri="{FF2B5EF4-FFF2-40B4-BE49-F238E27FC236}">
                <a16:creationId xmlns:a16="http://schemas.microsoft.com/office/drawing/2014/main" id="{D8A23F5C-169D-F1AA-B2CB-AF6F8BDDD9F2}"/>
              </a:ext>
            </a:extLst>
          </p:cNvPr>
          <p:cNvCxnSpPr>
            <a:cxnSpLocks/>
          </p:cNvCxnSpPr>
          <p:nvPr/>
        </p:nvCxnSpPr>
        <p:spPr>
          <a:xfrm flipV="1">
            <a:off x="1251006" y="4067744"/>
            <a:ext cx="841660" cy="395555"/>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28755401-0966-97FE-17B5-0C352A91658F}"/>
              </a:ext>
            </a:extLst>
          </p:cNvPr>
          <p:cNvSpPr txBox="1"/>
          <p:nvPr/>
        </p:nvSpPr>
        <p:spPr>
          <a:xfrm>
            <a:off x="5769995" y="1955106"/>
            <a:ext cx="3804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p>
        </p:txBody>
      </p:sp>
      <p:sp>
        <p:nvSpPr>
          <p:cNvPr id="152" name="TextBox 151">
            <a:extLst>
              <a:ext uri="{FF2B5EF4-FFF2-40B4-BE49-F238E27FC236}">
                <a16:creationId xmlns:a16="http://schemas.microsoft.com/office/drawing/2014/main" id="{E0DFF783-3AD6-D3D9-0C01-5DA91DAD745F}"/>
              </a:ext>
            </a:extLst>
          </p:cNvPr>
          <p:cNvSpPr txBox="1"/>
          <p:nvPr/>
        </p:nvSpPr>
        <p:spPr>
          <a:xfrm>
            <a:off x="5845054" y="2468765"/>
            <a:ext cx="380410"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B</a:t>
            </a:r>
          </a:p>
        </p:txBody>
      </p:sp>
    </p:spTree>
    <p:extLst>
      <p:ext uri="{BB962C8B-B14F-4D97-AF65-F5344CB8AC3E}">
        <p14:creationId xmlns:p14="http://schemas.microsoft.com/office/powerpoint/2010/main" val="298763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nimBg="1"/>
      <p:bldP spid="1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0EAF-4AE9-F02D-51B4-FAE6A1118B07}"/>
              </a:ext>
            </a:extLst>
          </p:cNvPr>
          <p:cNvSpPr>
            <a:spLocks noGrp="1"/>
          </p:cNvSpPr>
          <p:nvPr>
            <p:ph type="title"/>
          </p:nvPr>
        </p:nvSpPr>
        <p:spPr/>
        <p:txBody>
          <a:bodyPr/>
          <a:lstStyle/>
          <a:p>
            <a:r>
              <a:rPr lang="en-US" dirty="0"/>
              <a:t>Design Spaces</a:t>
            </a:r>
          </a:p>
        </p:txBody>
      </p:sp>
      <p:sp>
        <p:nvSpPr>
          <p:cNvPr id="3" name="Slide Number Placeholder 2">
            <a:extLst>
              <a:ext uri="{FF2B5EF4-FFF2-40B4-BE49-F238E27FC236}">
                <a16:creationId xmlns:a16="http://schemas.microsoft.com/office/drawing/2014/main" id="{FCE0743E-9069-84D4-5F1C-DE370E432145}"/>
              </a:ext>
            </a:extLst>
          </p:cNvPr>
          <p:cNvSpPr>
            <a:spLocks noGrp="1"/>
          </p:cNvSpPr>
          <p:nvPr>
            <p:ph type="sldNum" sz="quarter" idx="12"/>
          </p:nvPr>
        </p:nvSpPr>
        <p:spPr/>
        <p:txBody>
          <a:bodyPr/>
          <a:lstStyle/>
          <a:p>
            <a:fld id="{38237106-F2ED-405E-BC33-CC3CF426205F}" type="slidenum">
              <a:rPr lang="en-US" smtClean="0"/>
              <a:pPr/>
              <a:t>23</a:t>
            </a:fld>
            <a:endParaRPr lang="en-US" dirty="0"/>
          </a:p>
        </p:txBody>
      </p:sp>
      <p:sp>
        <p:nvSpPr>
          <p:cNvPr id="5" name="Footer Placeholder 4">
            <a:extLst>
              <a:ext uri="{FF2B5EF4-FFF2-40B4-BE49-F238E27FC236}">
                <a16:creationId xmlns:a16="http://schemas.microsoft.com/office/drawing/2014/main" id="{3CB8FC9A-FF25-593F-BA59-C3A1A48D13A1}"/>
              </a:ext>
            </a:extLst>
          </p:cNvPr>
          <p:cNvSpPr>
            <a:spLocks noGrp="1"/>
          </p:cNvSpPr>
          <p:nvPr>
            <p:ph type="ftr" sz="quarter" idx="3"/>
          </p:nvPr>
        </p:nvSpPr>
        <p:spPr/>
        <p:txBody>
          <a:bodyPr/>
          <a:lstStyle/>
          <a:p>
            <a:r>
              <a:rPr lang="en-US" sz="900"/>
              <a:t>MLEC @ SC ’23</a:t>
            </a:r>
            <a:endParaRPr lang="en-US" sz="1600" dirty="0"/>
          </a:p>
        </p:txBody>
      </p:sp>
      <p:graphicFrame>
        <p:nvGraphicFramePr>
          <p:cNvPr id="6" name="Table 3">
            <a:extLst>
              <a:ext uri="{FF2B5EF4-FFF2-40B4-BE49-F238E27FC236}">
                <a16:creationId xmlns:a16="http://schemas.microsoft.com/office/drawing/2014/main" id="{1222F0CF-40FE-9742-B8A8-9F197C8444C1}"/>
              </a:ext>
            </a:extLst>
          </p:cNvPr>
          <p:cNvGraphicFramePr>
            <a:graphicFrameLocks noGrp="1"/>
          </p:cNvGraphicFramePr>
          <p:nvPr>
            <p:extLst>
              <p:ext uri="{D42A27DB-BD31-4B8C-83A1-F6EECF244321}">
                <p14:modId xmlns:p14="http://schemas.microsoft.com/office/powerpoint/2010/main" val="936506183"/>
              </p:ext>
            </p:extLst>
          </p:nvPr>
        </p:nvGraphicFramePr>
        <p:xfrm>
          <a:off x="523369" y="1416929"/>
          <a:ext cx="5685658" cy="745574"/>
        </p:xfrm>
        <a:graphic>
          <a:graphicData uri="http://schemas.openxmlformats.org/drawingml/2006/table">
            <a:tbl>
              <a:tblPr bandRow="1">
                <a:tableStyleId>{5C22544A-7EE6-4342-B048-85BDC9FD1C3A}</a:tableStyleId>
              </a:tblPr>
              <a:tblGrid>
                <a:gridCol w="2801780">
                  <a:extLst>
                    <a:ext uri="{9D8B030D-6E8A-4147-A177-3AD203B41FA5}">
                      <a16:colId xmlns:a16="http://schemas.microsoft.com/office/drawing/2014/main" val="3327945816"/>
                    </a:ext>
                  </a:extLst>
                </a:gridCol>
                <a:gridCol w="2883878">
                  <a:extLst>
                    <a:ext uri="{9D8B030D-6E8A-4147-A177-3AD203B41FA5}">
                      <a16:colId xmlns:a16="http://schemas.microsoft.com/office/drawing/2014/main" val="332636772"/>
                    </a:ext>
                  </a:extLst>
                </a:gridCol>
              </a:tblGrid>
              <a:tr h="372787">
                <a:tc>
                  <a:txBody>
                    <a:bodyPr/>
                    <a:lstStyle/>
                    <a:p>
                      <a:r>
                        <a:rPr lang="en-US" sz="1600" b="1" dirty="0">
                          <a:solidFill>
                            <a:schemeClr val="bg1"/>
                          </a:solidFill>
                          <a:latin typeface="Arial" panose="020B0604020202020204" pitchFamily="34" charset="0"/>
                          <a:cs typeface="Arial" panose="020B0604020202020204" pitchFamily="34" charset="0"/>
                        </a:rPr>
                        <a:t>Chunk placement schemes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C/C, C/D, D/C, D/D</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98223322"/>
                  </a:ext>
                </a:extLst>
              </a:tr>
              <a:tr h="372787">
                <a:tc>
                  <a:txBody>
                    <a:bodyPr/>
                    <a:lstStyle/>
                    <a:p>
                      <a:r>
                        <a:rPr lang="en-US" sz="1600" b="1" dirty="0">
                          <a:solidFill>
                            <a:schemeClr val="bg1"/>
                          </a:solidFill>
                          <a:latin typeface="Arial" panose="020B0604020202020204" pitchFamily="34" charset="0"/>
                          <a:cs typeface="Arial" panose="020B0604020202020204" pitchFamily="34" charset="0"/>
                        </a:rPr>
                        <a:t>Repair methods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R</a:t>
                      </a:r>
                      <a:r>
                        <a:rPr lang="en-US" sz="1100" dirty="0">
                          <a:solidFill>
                            <a:schemeClr val="bg1"/>
                          </a:solidFill>
                          <a:latin typeface="Arial" panose="020B0604020202020204" pitchFamily="34" charset="0"/>
                          <a:cs typeface="Arial" panose="020B0604020202020204" pitchFamily="34" charset="0"/>
                        </a:rPr>
                        <a:t>ALL</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FCO</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HYB</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MIN</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39207116"/>
                  </a:ext>
                </a:extLst>
              </a:tr>
            </a:tbl>
          </a:graphicData>
        </a:graphic>
      </p:graphicFrame>
      <p:pic>
        <p:nvPicPr>
          <p:cNvPr id="8" name="Picture 7" descr="A paper with text on it&#10;&#10;Description automatically generated">
            <a:extLst>
              <a:ext uri="{FF2B5EF4-FFF2-40B4-BE49-F238E27FC236}">
                <a16:creationId xmlns:a16="http://schemas.microsoft.com/office/drawing/2014/main" id="{BA4601C3-9F0D-3E33-363D-9DB481F021BE}"/>
              </a:ext>
            </a:extLst>
          </p:cNvPr>
          <p:cNvPicPr>
            <a:picLocks noChangeAspect="1"/>
          </p:cNvPicPr>
          <p:nvPr/>
        </p:nvPicPr>
        <p:blipFill rotWithShape="1">
          <a:blip r:embed="rId3">
            <a:extLst>
              <a:ext uri="{28A0092B-C50C-407E-A947-70E740481C1C}">
                <a14:useLocalDpi xmlns:a14="http://schemas.microsoft.com/office/drawing/2010/main" val="0"/>
              </a:ext>
            </a:extLst>
          </a:blip>
          <a:srcRect b="48425"/>
          <a:stretch/>
        </p:blipFill>
        <p:spPr>
          <a:xfrm>
            <a:off x="2492451" y="2355452"/>
            <a:ext cx="4159098" cy="2652765"/>
          </a:xfrm>
          <a:prstGeom prst="rect">
            <a:avLst/>
          </a:prstGeom>
        </p:spPr>
      </p:pic>
      <p:sp>
        <p:nvSpPr>
          <p:cNvPr id="9" name="TextBox 8">
            <a:extLst>
              <a:ext uri="{FF2B5EF4-FFF2-40B4-BE49-F238E27FC236}">
                <a16:creationId xmlns:a16="http://schemas.microsoft.com/office/drawing/2014/main" id="{BA4C6EAA-3263-AF8C-91E3-0DA14763B91C}"/>
              </a:ext>
            </a:extLst>
          </p:cNvPr>
          <p:cNvSpPr txBox="1"/>
          <p:nvPr/>
        </p:nvSpPr>
        <p:spPr>
          <a:xfrm>
            <a:off x="2616739" y="3603271"/>
            <a:ext cx="3944026" cy="584775"/>
          </a:xfrm>
          <a:prstGeom prst="rect">
            <a:avLst/>
          </a:prstGeom>
          <a:noFill/>
        </p:spPr>
        <p:txBody>
          <a:bodyPr wrap="square" rtlCol="0">
            <a:spAutoFit/>
          </a:bodyPr>
          <a:lstStyle/>
          <a:p>
            <a:r>
              <a:rPr lang="en-US" sz="3200" b="1" dirty="0">
                <a:solidFill>
                  <a:srgbClr val="751320"/>
                </a:solidFill>
                <a:latin typeface="Arial" panose="020B0604020202020204" pitchFamily="34" charset="0"/>
                <a:cs typeface="Arial" panose="020B0604020202020204" pitchFamily="34" charset="0"/>
              </a:rPr>
              <a:t>More on the Paper!</a:t>
            </a:r>
          </a:p>
        </p:txBody>
      </p:sp>
      <p:sp>
        <p:nvSpPr>
          <p:cNvPr id="10" name="TextBox 9">
            <a:extLst>
              <a:ext uri="{FF2B5EF4-FFF2-40B4-BE49-F238E27FC236}">
                <a16:creationId xmlns:a16="http://schemas.microsoft.com/office/drawing/2014/main" id="{33B9DC73-B63F-0F23-CA0F-10E1A83FE8B4}"/>
              </a:ext>
            </a:extLst>
          </p:cNvPr>
          <p:cNvSpPr txBox="1"/>
          <p:nvPr/>
        </p:nvSpPr>
        <p:spPr>
          <a:xfrm>
            <a:off x="6303825" y="1466550"/>
            <a:ext cx="2595865" cy="646331"/>
          </a:xfrm>
          <a:prstGeom prst="rect">
            <a:avLst/>
          </a:prstGeom>
          <a:noFill/>
        </p:spPr>
        <p:txBody>
          <a:bodyPr wrap="square" rtlCol="0">
            <a:spAutoFit/>
          </a:bodyPr>
          <a:lstStyle/>
          <a:p>
            <a:r>
              <a:rPr lang="en-US" b="1" dirty="0">
                <a:solidFill>
                  <a:srgbClr val="751320"/>
                </a:solidFill>
                <a:latin typeface="Arial" panose="020B0604020202020204" pitchFamily="34" charset="0"/>
                <a:cs typeface="Arial" panose="020B0604020202020204" pitchFamily="34" charset="0"/>
              </a:rPr>
              <a:t>16 different design combinations</a:t>
            </a:r>
          </a:p>
        </p:txBody>
      </p:sp>
    </p:spTree>
    <p:extLst>
      <p:ext uri="{BB962C8B-B14F-4D97-AF65-F5344CB8AC3E}">
        <p14:creationId xmlns:p14="http://schemas.microsoft.com/office/powerpoint/2010/main" val="415848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DE0C29-D7D0-56AF-7072-EBD658ADCADD}"/>
              </a:ext>
            </a:extLst>
          </p:cNvPr>
          <p:cNvSpPr>
            <a:spLocks noGrp="1"/>
          </p:cNvSpPr>
          <p:nvPr>
            <p:ph type="sldNum" sz="quarter" idx="12"/>
          </p:nvPr>
        </p:nvSpPr>
        <p:spPr/>
        <p:txBody>
          <a:bodyPr/>
          <a:lstStyle/>
          <a:p>
            <a:fld id="{38237106-F2ED-405E-BC33-CC3CF426205F}" type="slidenum">
              <a:rPr lang="en-US" smtClean="0"/>
              <a:pPr/>
              <a:t>24</a:t>
            </a:fld>
            <a:endParaRPr lang="en-US" dirty="0"/>
          </a:p>
        </p:txBody>
      </p:sp>
      <p:sp>
        <p:nvSpPr>
          <p:cNvPr id="5" name="Footer Placeholder 4">
            <a:extLst>
              <a:ext uri="{FF2B5EF4-FFF2-40B4-BE49-F238E27FC236}">
                <a16:creationId xmlns:a16="http://schemas.microsoft.com/office/drawing/2014/main" id="{7A9EF201-3E1E-F230-99A0-E791DD035893}"/>
              </a:ext>
            </a:extLst>
          </p:cNvPr>
          <p:cNvSpPr>
            <a:spLocks noGrp="1"/>
          </p:cNvSpPr>
          <p:nvPr>
            <p:ph type="ftr" sz="quarter" idx="3"/>
          </p:nvPr>
        </p:nvSpPr>
        <p:spPr/>
        <p:txBody>
          <a:bodyPr/>
          <a:lstStyle/>
          <a:p>
            <a:r>
              <a:rPr lang="en-US" sz="900" dirty="0"/>
              <a:t>MLEC @ SC ’23</a:t>
            </a:r>
            <a:endParaRPr lang="en-US" sz="1600" dirty="0"/>
          </a:p>
        </p:txBody>
      </p:sp>
      <p:sp>
        <p:nvSpPr>
          <p:cNvPr id="7" name="Content Placeholder 3">
            <a:extLst>
              <a:ext uri="{FF2B5EF4-FFF2-40B4-BE49-F238E27FC236}">
                <a16:creationId xmlns:a16="http://schemas.microsoft.com/office/drawing/2014/main" id="{ABC55154-20CD-5ED0-559C-60F74718BC35}"/>
              </a:ext>
            </a:extLst>
          </p:cNvPr>
          <p:cNvSpPr txBox="1">
            <a:spLocks/>
          </p:cNvSpPr>
          <p:nvPr/>
        </p:nvSpPr>
        <p:spPr>
          <a:xfrm>
            <a:off x="1338797" y="788050"/>
            <a:ext cx="6466406" cy="401984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solidFill>
                  <a:schemeClr val="tx1">
                    <a:lumMod val="65000"/>
                  </a:schemeClr>
                </a:solidFill>
              </a:rPr>
              <a:t>Introduction</a:t>
            </a:r>
          </a:p>
          <a:p>
            <a:r>
              <a:rPr lang="en-US" dirty="0">
                <a:solidFill>
                  <a:schemeClr val="tx1">
                    <a:lumMod val="65000"/>
                  </a:schemeClr>
                </a:solidFill>
              </a:rPr>
              <a:t>MLEC Overview</a:t>
            </a:r>
          </a:p>
          <a:p>
            <a:r>
              <a:rPr lang="en-US" dirty="0">
                <a:solidFill>
                  <a:schemeClr val="tx1">
                    <a:lumMod val="75000"/>
                  </a:schemeClr>
                </a:solidFill>
              </a:rPr>
              <a:t>MLEC Design</a:t>
            </a:r>
          </a:p>
          <a:p>
            <a:pPr lvl="1"/>
            <a:r>
              <a:rPr lang="en-US" dirty="0">
                <a:solidFill>
                  <a:schemeClr val="tx1">
                    <a:lumMod val="75000"/>
                  </a:schemeClr>
                </a:solidFill>
              </a:rPr>
              <a:t>Case Study: A Simple Setup</a:t>
            </a:r>
          </a:p>
          <a:p>
            <a:pPr lvl="1"/>
            <a:r>
              <a:rPr lang="en-US" dirty="0">
                <a:solidFill>
                  <a:schemeClr val="tx1">
                    <a:lumMod val="75000"/>
                  </a:schemeClr>
                </a:solidFill>
              </a:rPr>
              <a:t>Design Space: Chunk Placement</a:t>
            </a:r>
          </a:p>
          <a:p>
            <a:pPr lvl="1"/>
            <a:r>
              <a:rPr lang="en-US" dirty="0">
                <a:solidFill>
                  <a:schemeClr val="tx1">
                    <a:lumMod val="75000"/>
                  </a:schemeClr>
                </a:solidFill>
              </a:rPr>
              <a:t>Design Space: Repair Method</a:t>
            </a:r>
          </a:p>
          <a:p>
            <a:r>
              <a:rPr lang="en-US" dirty="0">
                <a:solidFill>
                  <a:schemeClr val="bg1"/>
                </a:solidFill>
              </a:rPr>
              <a:t>Evaluation</a:t>
            </a:r>
          </a:p>
          <a:p>
            <a:pPr lvl="1"/>
            <a:r>
              <a:rPr lang="en-US" dirty="0">
                <a:solidFill>
                  <a:schemeClr val="bg1"/>
                </a:solidFill>
              </a:rPr>
              <a:t>Methodology</a:t>
            </a:r>
          </a:p>
          <a:p>
            <a:pPr lvl="1"/>
            <a:r>
              <a:rPr lang="en-US" dirty="0">
                <a:solidFill>
                  <a:schemeClr val="bg1"/>
                </a:solidFill>
              </a:rPr>
              <a:t>Results</a:t>
            </a:r>
          </a:p>
          <a:p>
            <a:r>
              <a:rPr lang="en-US" dirty="0">
                <a:solidFill>
                  <a:schemeClr val="tx1">
                    <a:lumMod val="75000"/>
                  </a:schemeClr>
                </a:solidFill>
              </a:rPr>
              <a:t>MLEC vs. Other EC Schemes</a:t>
            </a:r>
          </a:p>
          <a:p>
            <a:pPr lvl="1"/>
            <a:r>
              <a:rPr lang="en-US" dirty="0">
                <a:solidFill>
                  <a:schemeClr val="tx1">
                    <a:lumMod val="75000"/>
                  </a:schemeClr>
                </a:solidFill>
              </a:rPr>
              <a:t>vs. SLEC</a:t>
            </a:r>
          </a:p>
          <a:p>
            <a:pPr lvl="1"/>
            <a:r>
              <a:rPr lang="en-US" dirty="0">
                <a:solidFill>
                  <a:schemeClr val="tx1">
                    <a:lumMod val="75000"/>
                  </a:schemeClr>
                </a:solidFill>
              </a:rPr>
              <a:t>vs. LRC</a:t>
            </a:r>
          </a:p>
          <a:p>
            <a:pPr lvl="2"/>
            <a:endParaRPr lang="en-US" dirty="0"/>
          </a:p>
          <a:p>
            <a:pPr lvl="1"/>
            <a:endParaRPr lang="en-US" dirty="0"/>
          </a:p>
        </p:txBody>
      </p:sp>
    </p:spTree>
    <p:extLst>
      <p:ext uri="{BB962C8B-B14F-4D97-AF65-F5344CB8AC3E}">
        <p14:creationId xmlns:p14="http://schemas.microsoft.com/office/powerpoint/2010/main" val="267897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643-515B-D9FA-D804-0FE0FFF5DD3E}"/>
              </a:ext>
            </a:extLst>
          </p:cNvPr>
          <p:cNvSpPr>
            <a:spLocks noGrp="1"/>
          </p:cNvSpPr>
          <p:nvPr>
            <p:ph type="title"/>
          </p:nvPr>
        </p:nvSpPr>
        <p:spPr/>
        <p:txBody>
          <a:bodyPr/>
          <a:lstStyle/>
          <a:p>
            <a:r>
              <a:rPr lang="en-US" dirty="0"/>
              <a:t>How to Evaluate MLEC at Scale</a:t>
            </a:r>
          </a:p>
        </p:txBody>
      </p:sp>
      <p:sp>
        <p:nvSpPr>
          <p:cNvPr id="3" name="Slide Number Placeholder 2">
            <a:extLst>
              <a:ext uri="{FF2B5EF4-FFF2-40B4-BE49-F238E27FC236}">
                <a16:creationId xmlns:a16="http://schemas.microsoft.com/office/drawing/2014/main" id="{799583BE-1E96-FB64-E8A8-3DE2B5C25DB9}"/>
              </a:ext>
            </a:extLst>
          </p:cNvPr>
          <p:cNvSpPr>
            <a:spLocks noGrp="1"/>
          </p:cNvSpPr>
          <p:nvPr>
            <p:ph type="sldNum" sz="quarter" idx="12"/>
          </p:nvPr>
        </p:nvSpPr>
        <p:spPr/>
        <p:txBody>
          <a:bodyPr/>
          <a:lstStyle/>
          <a:p>
            <a:fld id="{38237106-F2ED-405E-BC33-CC3CF426205F}" type="slidenum">
              <a:rPr lang="en-US" smtClean="0"/>
              <a:pPr/>
              <a:t>25</a:t>
            </a:fld>
            <a:endParaRPr lang="en-US" dirty="0"/>
          </a:p>
        </p:txBody>
      </p:sp>
      <p:sp>
        <p:nvSpPr>
          <p:cNvPr id="5" name="Footer Placeholder 4">
            <a:extLst>
              <a:ext uri="{FF2B5EF4-FFF2-40B4-BE49-F238E27FC236}">
                <a16:creationId xmlns:a16="http://schemas.microsoft.com/office/drawing/2014/main" id="{AEB9B01E-D22C-FB3C-C364-D2A4C1375F9C}"/>
              </a:ext>
            </a:extLst>
          </p:cNvPr>
          <p:cNvSpPr>
            <a:spLocks noGrp="1"/>
          </p:cNvSpPr>
          <p:nvPr>
            <p:ph type="ftr" sz="quarter" idx="3"/>
          </p:nvPr>
        </p:nvSpPr>
        <p:spPr/>
        <p:txBody>
          <a:bodyPr/>
          <a:lstStyle/>
          <a:p>
            <a:r>
              <a:rPr lang="en-US" sz="900"/>
              <a:t>MLEC @ SC ’23</a:t>
            </a:r>
            <a:endParaRPr lang="en-US" sz="1600" dirty="0"/>
          </a:p>
        </p:txBody>
      </p:sp>
      <p:graphicFrame>
        <p:nvGraphicFramePr>
          <p:cNvPr id="6" name="Table 3">
            <a:extLst>
              <a:ext uri="{FF2B5EF4-FFF2-40B4-BE49-F238E27FC236}">
                <a16:creationId xmlns:a16="http://schemas.microsoft.com/office/drawing/2014/main" id="{25D2F7B3-366F-B6E0-DE0A-AD4C3F598ED8}"/>
              </a:ext>
            </a:extLst>
          </p:cNvPr>
          <p:cNvGraphicFramePr>
            <a:graphicFrameLocks noGrp="1"/>
          </p:cNvGraphicFramePr>
          <p:nvPr>
            <p:extLst>
              <p:ext uri="{D42A27DB-BD31-4B8C-83A1-F6EECF244321}">
                <p14:modId xmlns:p14="http://schemas.microsoft.com/office/powerpoint/2010/main" val="2455389507"/>
              </p:ext>
            </p:extLst>
          </p:nvPr>
        </p:nvGraphicFramePr>
        <p:xfrm>
          <a:off x="4200211" y="1216675"/>
          <a:ext cx="4665973" cy="3643198"/>
        </p:xfrm>
        <a:graphic>
          <a:graphicData uri="http://schemas.openxmlformats.org/drawingml/2006/table">
            <a:tbl>
              <a:tblPr bandRow="1">
                <a:tableStyleId>{5C22544A-7EE6-4342-B048-85BDC9FD1C3A}</a:tableStyleId>
              </a:tblPr>
              <a:tblGrid>
                <a:gridCol w="2100105">
                  <a:extLst>
                    <a:ext uri="{9D8B030D-6E8A-4147-A177-3AD203B41FA5}">
                      <a16:colId xmlns:a16="http://schemas.microsoft.com/office/drawing/2014/main" val="3327945816"/>
                    </a:ext>
                  </a:extLst>
                </a:gridCol>
                <a:gridCol w="1185706">
                  <a:extLst>
                    <a:ext uri="{9D8B030D-6E8A-4147-A177-3AD203B41FA5}">
                      <a16:colId xmlns:a16="http://schemas.microsoft.com/office/drawing/2014/main" val="332636772"/>
                    </a:ext>
                  </a:extLst>
                </a:gridCol>
                <a:gridCol w="1380162">
                  <a:extLst>
                    <a:ext uri="{9D8B030D-6E8A-4147-A177-3AD203B41FA5}">
                      <a16:colId xmlns:a16="http://schemas.microsoft.com/office/drawing/2014/main" val="2123948088"/>
                    </a:ext>
                  </a:extLst>
                </a:gridCol>
              </a:tblGrid>
              <a:tr h="728205">
                <a:tc>
                  <a:txBody>
                    <a:bodyPr/>
                    <a:lstStyle/>
                    <a:p>
                      <a:pPr algn="r"/>
                      <a:r>
                        <a:rPr lang="en-US" sz="1400" b="0" dirty="0">
                          <a:solidFill>
                            <a:schemeClr val="bg1"/>
                          </a:solidFill>
                          <a:latin typeface="Gill Sans MT" panose="020B0502020104020203" pitchFamily="34" charset="77"/>
                          <a:cs typeface="Arial" panose="020B0604020202020204" pitchFamily="34" charset="0"/>
                        </a:rPr>
                        <a:t>Design</a:t>
                      </a:r>
                    </a:p>
                    <a:p>
                      <a:r>
                        <a:rPr lang="en-US" sz="1400" b="0" dirty="0">
                          <a:solidFill>
                            <a:schemeClr val="bg1"/>
                          </a:solidFill>
                          <a:latin typeface="Gill Sans MT" panose="020B0502020104020203" pitchFamily="34" charset="77"/>
                          <a:cs typeface="Arial" panose="020B0604020202020204" pitchFamily="34" charset="0"/>
                        </a:rPr>
                        <a:t>Metric</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400" dirty="0">
                          <a:solidFill>
                            <a:schemeClr val="bg1"/>
                          </a:solidFill>
                          <a:latin typeface="Gill Sans MT" panose="020B0502020104020203" pitchFamily="34" charset="77"/>
                          <a:cs typeface="Arial" panose="020B0604020202020204" pitchFamily="34" charset="0"/>
                        </a:rPr>
                        <a:t>Simple</a:t>
                      </a:r>
                    </a:p>
                    <a:p>
                      <a:r>
                        <a:rPr lang="en-US" sz="1400" dirty="0">
                          <a:solidFill>
                            <a:schemeClr val="bg1"/>
                          </a:solidFill>
                          <a:latin typeface="Gill Sans MT" panose="020B0502020104020203" pitchFamily="34" charset="77"/>
                          <a:cs typeface="Arial" panose="020B0604020202020204" pitchFamily="34" charset="0"/>
                        </a:rPr>
                        <a:t>(C/C, RALL)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Complex</a:t>
                      </a:r>
                      <a:br>
                        <a:rPr lang="en-US" sz="1400" dirty="0">
                          <a:solidFill>
                            <a:schemeClr val="bg1"/>
                          </a:solidFill>
                          <a:latin typeface="Gill Sans MT" panose="020B0502020104020203" pitchFamily="34" charset="77"/>
                          <a:cs typeface="Arial" panose="020B0604020202020204" pitchFamily="34" charset="0"/>
                        </a:rPr>
                      </a:br>
                      <a:r>
                        <a:rPr lang="en-US" sz="1400" dirty="0">
                          <a:solidFill>
                            <a:schemeClr val="bg1"/>
                          </a:solidFill>
                          <a:latin typeface="Gill Sans MT" panose="020B0502020104020203" pitchFamily="34" charset="77"/>
                          <a:cs typeface="Arial" panose="020B0604020202020204" pitchFamily="34" charset="0"/>
                        </a:rPr>
                        <a:t>(other designs,</a:t>
                      </a:r>
                    </a:p>
                    <a:p>
                      <a:r>
                        <a:rPr lang="en-US" sz="1400" dirty="0">
                          <a:solidFill>
                            <a:schemeClr val="bg1"/>
                          </a:solidFill>
                          <a:latin typeface="Gill Sans MT" panose="020B0502020104020203" pitchFamily="34" charset="77"/>
                          <a:cs typeface="Arial" panose="020B0604020202020204" pitchFamily="34" charset="0"/>
                        </a:rPr>
                        <a:t>e.g. D/D, R</a:t>
                      </a:r>
                      <a:r>
                        <a:rPr lang="en-US" sz="1100" dirty="0">
                          <a:solidFill>
                            <a:schemeClr val="bg1"/>
                          </a:solidFill>
                          <a:latin typeface="Gill Sans MT" panose="020B0502020104020203" pitchFamily="34" charset="77"/>
                          <a:cs typeface="Arial" panose="020B0604020202020204" pitchFamily="34" charset="0"/>
                        </a:rPr>
                        <a:t>MIN</a:t>
                      </a:r>
                      <a:r>
                        <a:rPr lang="en-US" sz="1400" dirty="0">
                          <a:solidFill>
                            <a:schemeClr val="bg1"/>
                          </a:solidFill>
                          <a:latin typeface="Gill Sans MT" panose="020B0502020104020203" pitchFamily="34" charset="77"/>
                          <a:cs typeface="Arial" panose="020B0604020202020204" pitchFamily="34" charset="0"/>
                        </a:rPr>
                        <a:t>)</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21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Repair speed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endParaRPr lang="en-US" sz="1400" kern="1200" dirty="0">
                        <a:solidFill>
                          <a:schemeClr val="bg1"/>
                        </a:solidFill>
                        <a:latin typeface="Gill Sans MT" panose="020B0502020104020203" pitchFamily="34" charset="77"/>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endParaRPr lang="en-US" sz="1400" kern="1200" dirty="0">
                        <a:solidFill>
                          <a:schemeClr val="bg1"/>
                        </a:solidFill>
                        <a:latin typeface="Gill Sans MT" panose="020B0502020104020203" pitchFamily="34" charset="77"/>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4145840573"/>
                  </a:ext>
                </a:extLst>
              </a:tr>
              <a:tr h="417305">
                <a:tc>
                  <a:txBody>
                    <a:bodyPr/>
                    <a:lstStyle/>
                    <a:p>
                      <a:r>
                        <a:rPr lang="en-US" sz="1400" dirty="0">
                          <a:solidFill>
                            <a:schemeClr val="bg1"/>
                          </a:solidFill>
                          <a:latin typeface="Gill Sans MT" panose="020B0502020104020203" pitchFamily="34" charset="77"/>
                          <a:cs typeface="Arial" panose="020B0604020202020204" pitchFamily="34" charset="0"/>
                        </a:rPr>
                        <a:t>Network traffic</a:t>
                      </a:r>
                      <a:endParaRPr lang="en-US" sz="14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Gill Sans MT" panose="020B0502020104020203" pitchFamily="34" charset="77"/>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Gill Sans MT" panose="020B0502020104020203" pitchFamily="34" charset="77"/>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93920711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low</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Gill Sans MT" panose="020B0502020104020203" pitchFamily="34" charset="77"/>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bg1"/>
                        </a:solidFill>
                        <a:latin typeface="Gill Sans MT" panose="020B0502020104020203" pitchFamily="34" charset="77"/>
                        <a:ea typeface="+mn-ea"/>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1169829640"/>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high</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92145276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rgbClr val="F2CCCB"/>
                    </a:solidFill>
                  </a:tcPr>
                </a:tc>
                <a:extLst>
                  <a:ext uri="{0D108BD9-81ED-4DB2-BD59-A6C34878D82A}">
                    <a16:rowId xmlns:a16="http://schemas.microsoft.com/office/drawing/2014/main" val="416028886"/>
                  </a:ext>
                </a:extLst>
              </a:tr>
              <a:tr h="51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315031304"/>
                  </a:ext>
                </a:extLst>
              </a:tr>
            </a:tbl>
          </a:graphicData>
        </a:graphic>
      </p:graphicFrame>
      <p:sp>
        <p:nvSpPr>
          <p:cNvPr id="4" name="Content Placeholder 3">
            <a:extLst>
              <a:ext uri="{FF2B5EF4-FFF2-40B4-BE49-F238E27FC236}">
                <a16:creationId xmlns:a16="http://schemas.microsoft.com/office/drawing/2014/main" id="{9978A322-6EF3-423D-0120-710441D8836D}"/>
              </a:ext>
            </a:extLst>
          </p:cNvPr>
          <p:cNvSpPr>
            <a:spLocks noGrp="1"/>
          </p:cNvSpPr>
          <p:nvPr>
            <p:ph sz="quarter" idx="13"/>
          </p:nvPr>
        </p:nvSpPr>
        <p:spPr>
          <a:xfrm>
            <a:off x="277816" y="1200150"/>
            <a:ext cx="3922395" cy="3837318"/>
          </a:xfrm>
        </p:spPr>
        <p:txBody>
          <a:bodyPr/>
          <a:lstStyle/>
          <a:p>
            <a:r>
              <a:rPr lang="en-US" dirty="0"/>
              <a:t>Challenges</a:t>
            </a:r>
          </a:p>
          <a:p>
            <a:pPr lvl="1"/>
            <a:r>
              <a:rPr lang="en-US" dirty="0">
                <a:solidFill>
                  <a:srgbClr val="FF0000"/>
                </a:solidFill>
              </a:rPr>
              <a:t>Many different </a:t>
            </a:r>
            <a:r>
              <a:rPr lang="en-US" dirty="0"/>
              <a:t>metrics and designs to evaluate</a:t>
            </a:r>
          </a:p>
          <a:p>
            <a:pPr lvl="1"/>
            <a:r>
              <a:rPr lang="en-US" dirty="0">
                <a:solidFill>
                  <a:srgbClr val="FF0000"/>
                </a:solidFill>
              </a:rPr>
              <a:t>No single </a:t>
            </a:r>
            <a:r>
              <a:rPr lang="en-US" dirty="0">
                <a:solidFill>
                  <a:schemeClr val="bg1"/>
                </a:solidFill>
              </a:rPr>
              <a:t>method</a:t>
            </a:r>
            <a:r>
              <a:rPr lang="en-US" dirty="0"/>
              <a:t> can evaluate all of them</a:t>
            </a:r>
          </a:p>
          <a:p>
            <a:pPr lvl="1"/>
            <a:r>
              <a:rPr lang="en-US" dirty="0"/>
              <a:t>How to </a:t>
            </a:r>
            <a:r>
              <a:rPr lang="en-US" dirty="0">
                <a:solidFill>
                  <a:srgbClr val="FF0000"/>
                </a:solidFill>
              </a:rPr>
              <a:t>verify</a:t>
            </a:r>
            <a:r>
              <a:rPr lang="en-US" dirty="0"/>
              <a:t> the correctness of evaluation?</a:t>
            </a:r>
          </a:p>
          <a:p>
            <a:r>
              <a:rPr lang="en-US" dirty="0"/>
              <a:t>Combination of various methodologies</a:t>
            </a:r>
          </a:p>
        </p:txBody>
      </p:sp>
    </p:spTree>
    <p:extLst>
      <p:ext uri="{BB962C8B-B14F-4D97-AF65-F5344CB8AC3E}">
        <p14:creationId xmlns:p14="http://schemas.microsoft.com/office/powerpoint/2010/main" val="250823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643-515B-D9FA-D804-0FE0FFF5DD3E}"/>
              </a:ext>
            </a:extLst>
          </p:cNvPr>
          <p:cNvSpPr>
            <a:spLocks noGrp="1"/>
          </p:cNvSpPr>
          <p:nvPr>
            <p:ph type="title"/>
          </p:nvPr>
        </p:nvSpPr>
        <p:spPr/>
        <p:txBody>
          <a:bodyPr/>
          <a:lstStyle/>
          <a:p>
            <a:r>
              <a:rPr lang="en-US" dirty="0"/>
              <a:t>Evaluating MLEC with Various Methods</a:t>
            </a:r>
          </a:p>
        </p:txBody>
      </p:sp>
      <p:sp>
        <p:nvSpPr>
          <p:cNvPr id="3" name="Slide Number Placeholder 2">
            <a:extLst>
              <a:ext uri="{FF2B5EF4-FFF2-40B4-BE49-F238E27FC236}">
                <a16:creationId xmlns:a16="http://schemas.microsoft.com/office/drawing/2014/main" id="{799583BE-1E96-FB64-E8A8-3DE2B5C25DB9}"/>
              </a:ext>
            </a:extLst>
          </p:cNvPr>
          <p:cNvSpPr>
            <a:spLocks noGrp="1"/>
          </p:cNvSpPr>
          <p:nvPr>
            <p:ph type="sldNum" sz="quarter" idx="12"/>
          </p:nvPr>
        </p:nvSpPr>
        <p:spPr/>
        <p:txBody>
          <a:bodyPr/>
          <a:lstStyle/>
          <a:p>
            <a:fld id="{38237106-F2ED-405E-BC33-CC3CF426205F}" type="slidenum">
              <a:rPr lang="en-US" smtClean="0"/>
              <a:pPr/>
              <a:t>26</a:t>
            </a:fld>
            <a:endParaRPr lang="en-US" dirty="0"/>
          </a:p>
        </p:txBody>
      </p:sp>
      <p:sp>
        <p:nvSpPr>
          <p:cNvPr id="4" name="Content Placeholder 3">
            <a:extLst>
              <a:ext uri="{FF2B5EF4-FFF2-40B4-BE49-F238E27FC236}">
                <a16:creationId xmlns:a16="http://schemas.microsoft.com/office/drawing/2014/main" id="{AA2ED2EA-0880-E8D2-DC27-C917773D07F5}"/>
              </a:ext>
            </a:extLst>
          </p:cNvPr>
          <p:cNvSpPr>
            <a:spLocks noGrp="1"/>
          </p:cNvSpPr>
          <p:nvPr>
            <p:ph sz="quarter" idx="13"/>
          </p:nvPr>
        </p:nvSpPr>
        <p:spPr>
          <a:xfrm>
            <a:off x="277816" y="1200150"/>
            <a:ext cx="3922395" cy="3837318"/>
          </a:xfrm>
        </p:spPr>
        <p:txBody>
          <a:bodyPr/>
          <a:lstStyle/>
          <a:p>
            <a:r>
              <a:rPr lang="en-US" dirty="0"/>
              <a:t>Normal Simulation (NS)</a:t>
            </a:r>
          </a:p>
          <a:p>
            <a:pPr lvl="1"/>
            <a:r>
              <a:rPr lang="en-US" dirty="0"/>
              <a:t>MLEC simulator </a:t>
            </a:r>
          </a:p>
          <a:p>
            <a:pPr marL="457200" lvl="1" indent="0">
              <a:buNone/>
            </a:pPr>
            <a:r>
              <a:rPr lang="en-US" dirty="0"/>
              <a:t>    in 13000 LOC</a:t>
            </a:r>
          </a:p>
          <a:p>
            <a:pPr lvl="1"/>
            <a:r>
              <a:rPr lang="en-US" dirty="0">
                <a:solidFill>
                  <a:srgbClr val="FF0000"/>
                </a:solidFill>
              </a:rPr>
              <a:t>Takes years </a:t>
            </a:r>
            <a:r>
              <a:rPr lang="en-US" dirty="0"/>
              <a:t>to simulate </a:t>
            </a:r>
            <a:r>
              <a:rPr lang="en-US" u="sng" dirty="0"/>
              <a:t>high</a:t>
            </a:r>
            <a:r>
              <a:rPr lang="en-US" dirty="0"/>
              <a:t> durability for </a:t>
            </a:r>
            <a:r>
              <a:rPr lang="en-US" u="sng" dirty="0"/>
              <a:t>large</a:t>
            </a:r>
            <a:r>
              <a:rPr lang="en-US" dirty="0"/>
              <a:t> scales</a:t>
            </a:r>
          </a:p>
        </p:txBody>
      </p:sp>
      <p:sp>
        <p:nvSpPr>
          <p:cNvPr id="5" name="Footer Placeholder 4">
            <a:extLst>
              <a:ext uri="{FF2B5EF4-FFF2-40B4-BE49-F238E27FC236}">
                <a16:creationId xmlns:a16="http://schemas.microsoft.com/office/drawing/2014/main" id="{AEB9B01E-D22C-FB3C-C364-D2A4C1375F9C}"/>
              </a:ext>
            </a:extLst>
          </p:cNvPr>
          <p:cNvSpPr>
            <a:spLocks noGrp="1"/>
          </p:cNvSpPr>
          <p:nvPr>
            <p:ph type="ftr" sz="quarter" idx="3"/>
          </p:nvPr>
        </p:nvSpPr>
        <p:spPr/>
        <p:txBody>
          <a:bodyPr/>
          <a:lstStyle/>
          <a:p>
            <a:r>
              <a:rPr lang="en-US" sz="900"/>
              <a:t>MLEC @ SC ’23</a:t>
            </a:r>
            <a:endParaRPr lang="en-US" sz="1600" dirty="0"/>
          </a:p>
        </p:txBody>
      </p:sp>
      <p:graphicFrame>
        <p:nvGraphicFramePr>
          <p:cNvPr id="6" name="Table 3">
            <a:extLst>
              <a:ext uri="{FF2B5EF4-FFF2-40B4-BE49-F238E27FC236}">
                <a16:creationId xmlns:a16="http://schemas.microsoft.com/office/drawing/2014/main" id="{25D2F7B3-366F-B6E0-DE0A-AD4C3F598ED8}"/>
              </a:ext>
            </a:extLst>
          </p:cNvPr>
          <p:cNvGraphicFramePr>
            <a:graphicFrameLocks noGrp="1"/>
          </p:cNvGraphicFramePr>
          <p:nvPr>
            <p:extLst>
              <p:ext uri="{D42A27DB-BD31-4B8C-83A1-F6EECF244321}">
                <p14:modId xmlns:p14="http://schemas.microsoft.com/office/powerpoint/2010/main" val="845482969"/>
              </p:ext>
            </p:extLst>
          </p:nvPr>
        </p:nvGraphicFramePr>
        <p:xfrm>
          <a:off x="4200211" y="1216675"/>
          <a:ext cx="4665973" cy="3643198"/>
        </p:xfrm>
        <a:graphic>
          <a:graphicData uri="http://schemas.openxmlformats.org/drawingml/2006/table">
            <a:tbl>
              <a:tblPr bandRow="1">
                <a:tableStyleId>{5C22544A-7EE6-4342-B048-85BDC9FD1C3A}</a:tableStyleId>
              </a:tblPr>
              <a:tblGrid>
                <a:gridCol w="2100105">
                  <a:extLst>
                    <a:ext uri="{9D8B030D-6E8A-4147-A177-3AD203B41FA5}">
                      <a16:colId xmlns:a16="http://schemas.microsoft.com/office/drawing/2014/main" val="3327945816"/>
                    </a:ext>
                  </a:extLst>
                </a:gridCol>
                <a:gridCol w="1185706">
                  <a:extLst>
                    <a:ext uri="{9D8B030D-6E8A-4147-A177-3AD203B41FA5}">
                      <a16:colId xmlns:a16="http://schemas.microsoft.com/office/drawing/2014/main" val="332636772"/>
                    </a:ext>
                  </a:extLst>
                </a:gridCol>
                <a:gridCol w="1380162">
                  <a:extLst>
                    <a:ext uri="{9D8B030D-6E8A-4147-A177-3AD203B41FA5}">
                      <a16:colId xmlns:a16="http://schemas.microsoft.com/office/drawing/2014/main" val="2123948088"/>
                    </a:ext>
                  </a:extLst>
                </a:gridCol>
              </a:tblGrid>
              <a:tr h="728205">
                <a:tc>
                  <a:txBody>
                    <a:bodyPr/>
                    <a:lstStyle/>
                    <a:p>
                      <a:pPr algn="r"/>
                      <a:r>
                        <a:rPr lang="en-US" sz="1400" b="0" dirty="0">
                          <a:solidFill>
                            <a:schemeClr val="bg1"/>
                          </a:solidFill>
                          <a:latin typeface="Gill Sans MT" panose="020B0502020104020203" pitchFamily="34" charset="77"/>
                          <a:cs typeface="Arial" panose="020B0604020202020204" pitchFamily="34" charset="0"/>
                        </a:rPr>
                        <a:t>Design</a:t>
                      </a:r>
                    </a:p>
                    <a:p>
                      <a:r>
                        <a:rPr lang="en-US" sz="1400" b="0" dirty="0">
                          <a:solidFill>
                            <a:schemeClr val="bg1"/>
                          </a:solidFill>
                          <a:latin typeface="Gill Sans MT" panose="020B0502020104020203" pitchFamily="34" charset="77"/>
                          <a:cs typeface="Arial" panose="020B0604020202020204" pitchFamily="34" charset="0"/>
                        </a:rPr>
                        <a:t>Metric</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400" dirty="0">
                          <a:solidFill>
                            <a:schemeClr val="bg1"/>
                          </a:solidFill>
                          <a:latin typeface="Gill Sans MT" panose="020B0502020104020203" pitchFamily="34" charset="77"/>
                          <a:cs typeface="Arial" panose="020B0604020202020204" pitchFamily="34" charset="0"/>
                        </a:rPr>
                        <a:t>Simple</a:t>
                      </a:r>
                    </a:p>
                    <a:p>
                      <a:r>
                        <a:rPr lang="en-US" sz="1400" dirty="0">
                          <a:solidFill>
                            <a:schemeClr val="bg1"/>
                          </a:solidFill>
                          <a:latin typeface="Gill Sans MT" panose="020B0502020104020203" pitchFamily="34" charset="77"/>
                          <a:cs typeface="Arial" panose="020B0604020202020204" pitchFamily="34" charset="0"/>
                        </a:rPr>
                        <a:t>(C/C, RALL)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Complex</a:t>
                      </a:r>
                      <a:br>
                        <a:rPr lang="en-US" sz="1400" dirty="0">
                          <a:solidFill>
                            <a:schemeClr val="bg1"/>
                          </a:solidFill>
                          <a:latin typeface="Gill Sans MT" panose="020B0502020104020203" pitchFamily="34" charset="77"/>
                          <a:cs typeface="Arial" panose="020B0604020202020204" pitchFamily="34" charset="0"/>
                        </a:rPr>
                      </a:br>
                      <a:r>
                        <a:rPr lang="en-US" sz="1400" dirty="0">
                          <a:solidFill>
                            <a:schemeClr val="bg1"/>
                          </a:solidFill>
                          <a:latin typeface="Gill Sans MT" panose="020B0502020104020203" pitchFamily="34" charset="77"/>
                          <a:cs typeface="Arial" panose="020B0604020202020204" pitchFamily="34" charset="0"/>
                        </a:rPr>
                        <a:t>(other designs,</a:t>
                      </a:r>
                    </a:p>
                    <a:p>
                      <a:r>
                        <a:rPr lang="en-US" sz="1400" dirty="0">
                          <a:solidFill>
                            <a:schemeClr val="bg1"/>
                          </a:solidFill>
                          <a:latin typeface="Gill Sans MT" panose="020B0502020104020203" pitchFamily="34" charset="77"/>
                          <a:cs typeface="Arial" panose="020B0604020202020204" pitchFamily="34" charset="0"/>
                        </a:rPr>
                        <a:t>e.g. D/D, R</a:t>
                      </a:r>
                      <a:r>
                        <a:rPr lang="en-US" sz="1100" dirty="0">
                          <a:solidFill>
                            <a:schemeClr val="bg1"/>
                          </a:solidFill>
                          <a:latin typeface="Gill Sans MT" panose="020B0502020104020203" pitchFamily="34" charset="77"/>
                          <a:cs typeface="Arial" panose="020B0604020202020204" pitchFamily="34" charset="0"/>
                        </a:rPr>
                        <a:t>MIN</a:t>
                      </a:r>
                      <a:r>
                        <a:rPr lang="en-US" sz="1400" dirty="0">
                          <a:solidFill>
                            <a:schemeClr val="bg1"/>
                          </a:solidFill>
                          <a:latin typeface="Gill Sans MT" panose="020B0502020104020203" pitchFamily="34" charset="77"/>
                          <a:cs typeface="Arial" panose="020B0604020202020204" pitchFamily="34" charset="0"/>
                        </a:rPr>
                        <a:t>)</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21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Repair speed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45840573"/>
                  </a:ext>
                </a:extLst>
              </a:tr>
              <a:tr h="417305">
                <a:tc>
                  <a:txBody>
                    <a:bodyPr/>
                    <a:lstStyle/>
                    <a:p>
                      <a:r>
                        <a:rPr lang="en-US" sz="1400" dirty="0">
                          <a:solidFill>
                            <a:schemeClr val="bg1"/>
                          </a:solidFill>
                          <a:latin typeface="Gill Sans MT" panose="020B0502020104020203" pitchFamily="34" charset="77"/>
                          <a:cs typeface="Arial" panose="020B0604020202020204" pitchFamily="34" charset="0"/>
                        </a:rPr>
                        <a:t>Network traffic</a:t>
                      </a:r>
                      <a:endParaRPr lang="en-US" sz="14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3920711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low</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169829640"/>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high</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92145276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6028886"/>
                  </a:ext>
                </a:extLst>
              </a:tr>
              <a:tr h="51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315031304"/>
                  </a:ext>
                </a:extLst>
              </a:tr>
            </a:tbl>
          </a:graphicData>
        </a:graphic>
      </p:graphicFrame>
    </p:spTree>
    <p:extLst>
      <p:ext uri="{BB962C8B-B14F-4D97-AF65-F5344CB8AC3E}">
        <p14:creationId xmlns:p14="http://schemas.microsoft.com/office/powerpoint/2010/main" val="2582726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643-515B-D9FA-D804-0FE0FFF5DD3E}"/>
              </a:ext>
            </a:extLst>
          </p:cNvPr>
          <p:cNvSpPr>
            <a:spLocks noGrp="1"/>
          </p:cNvSpPr>
          <p:nvPr>
            <p:ph type="title"/>
          </p:nvPr>
        </p:nvSpPr>
        <p:spPr/>
        <p:txBody>
          <a:bodyPr/>
          <a:lstStyle/>
          <a:p>
            <a:r>
              <a:rPr lang="en-US" dirty="0"/>
              <a:t>Evaluation Methodology</a:t>
            </a:r>
          </a:p>
        </p:txBody>
      </p:sp>
      <p:sp>
        <p:nvSpPr>
          <p:cNvPr id="3" name="Slide Number Placeholder 2">
            <a:extLst>
              <a:ext uri="{FF2B5EF4-FFF2-40B4-BE49-F238E27FC236}">
                <a16:creationId xmlns:a16="http://schemas.microsoft.com/office/drawing/2014/main" id="{799583BE-1E96-FB64-E8A8-3DE2B5C25DB9}"/>
              </a:ext>
            </a:extLst>
          </p:cNvPr>
          <p:cNvSpPr>
            <a:spLocks noGrp="1"/>
          </p:cNvSpPr>
          <p:nvPr>
            <p:ph type="sldNum" sz="quarter" idx="12"/>
          </p:nvPr>
        </p:nvSpPr>
        <p:spPr/>
        <p:txBody>
          <a:bodyPr/>
          <a:lstStyle/>
          <a:p>
            <a:fld id="{38237106-F2ED-405E-BC33-CC3CF426205F}" type="slidenum">
              <a:rPr lang="en-US" smtClean="0"/>
              <a:pPr/>
              <a:t>27</a:t>
            </a:fld>
            <a:endParaRPr lang="en-US" dirty="0"/>
          </a:p>
        </p:txBody>
      </p:sp>
      <p:sp>
        <p:nvSpPr>
          <p:cNvPr id="4" name="Content Placeholder 3">
            <a:extLst>
              <a:ext uri="{FF2B5EF4-FFF2-40B4-BE49-F238E27FC236}">
                <a16:creationId xmlns:a16="http://schemas.microsoft.com/office/drawing/2014/main" id="{AA2ED2EA-0880-E8D2-DC27-C917773D07F5}"/>
              </a:ext>
            </a:extLst>
          </p:cNvPr>
          <p:cNvSpPr>
            <a:spLocks noGrp="1"/>
          </p:cNvSpPr>
          <p:nvPr>
            <p:ph sz="quarter" idx="13"/>
          </p:nvPr>
        </p:nvSpPr>
        <p:spPr>
          <a:xfrm>
            <a:off x="277816" y="1200150"/>
            <a:ext cx="4010076" cy="3837318"/>
          </a:xfrm>
        </p:spPr>
        <p:txBody>
          <a:bodyPr/>
          <a:lstStyle/>
          <a:p>
            <a:r>
              <a:rPr lang="en-US" dirty="0"/>
              <a:t>Normal Simulation (NS)</a:t>
            </a:r>
          </a:p>
          <a:p>
            <a:r>
              <a:rPr lang="en-US" dirty="0"/>
              <a:t>Mathematical Modelling (MM)</a:t>
            </a:r>
          </a:p>
          <a:p>
            <a:pPr lvl="1"/>
            <a:r>
              <a:rPr lang="en-US" dirty="0">
                <a:solidFill>
                  <a:srgbClr val="0432FF"/>
                </a:solidFill>
              </a:rPr>
              <a:t>Good</a:t>
            </a:r>
            <a:r>
              <a:rPr lang="en-US" dirty="0">
                <a:solidFill>
                  <a:schemeClr val="bg1"/>
                </a:solidFill>
              </a:rPr>
              <a:t> for high durability of </a:t>
            </a:r>
            <a:r>
              <a:rPr lang="en-US" i="1" dirty="0">
                <a:solidFill>
                  <a:schemeClr val="bg1"/>
                </a:solidFill>
              </a:rPr>
              <a:t>simple</a:t>
            </a:r>
            <a:r>
              <a:rPr lang="en-US" dirty="0">
                <a:solidFill>
                  <a:schemeClr val="bg1"/>
                </a:solidFill>
              </a:rPr>
              <a:t> designs</a:t>
            </a:r>
          </a:p>
          <a:p>
            <a:pPr lvl="1"/>
            <a:r>
              <a:rPr lang="en-US" dirty="0">
                <a:solidFill>
                  <a:srgbClr val="FF0000"/>
                </a:solidFill>
              </a:rPr>
              <a:t>Hard</a:t>
            </a:r>
            <a:r>
              <a:rPr lang="en-US" dirty="0">
                <a:solidFill>
                  <a:schemeClr val="bg1"/>
                </a:solidFill>
              </a:rPr>
              <a:t> for </a:t>
            </a:r>
            <a:r>
              <a:rPr lang="en-US" i="1" u="sng" dirty="0">
                <a:solidFill>
                  <a:schemeClr val="bg1"/>
                </a:solidFill>
              </a:rPr>
              <a:t>complex</a:t>
            </a:r>
            <a:r>
              <a:rPr lang="en-US" dirty="0">
                <a:solidFill>
                  <a:schemeClr val="bg1"/>
                </a:solidFill>
              </a:rPr>
              <a:t> designs</a:t>
            </a:r>
          </a:p>
          <a:p>
            <a:pPr lvl="1"/>
            <a:endParaRPr lang="en-US" dirty="0"/>
          </a:p>
        </p:txBody>
      </p:sp>
      <p:sp>
        <p:nvSpPr>
          <p:cNvPr id="5" name="Footer Placeholder 4">
            <a:extLst>
              <a:ext uri="{FF2B5EF4-FFF2-40B4-BE49-F238E27FC236}">
                <a16:creationId xmlns:a16="http://schemas.microsoft.com/office/drawing/2014/main" id="{AEB9B01E-D22C-FB3C-C364-D2A4C1375F9C}"/>
              </a:ext>
            </a:extLst>
          </p:cNvPr>
          <p:cNvSpPr>
            <a:spLocks noGrp="1"/>
          </p:cNvSpPr>
          <p:nvPr>
            <p:ph type="ftr" sz="quarter" idx="3"/>
          </p:nvPr>
        </p:nvSpPr>
        <p:spPr/>
        <p:txBody>
          <a:bodyPr/>
          <a:lstStyle/>
          <a:p>
            <a:r>
              <a:rPr lang="en-US" sz="900"/>
              <a:t>MLEC @ SC ’23</a:t>
            </a:r>
            <a:endParaRPr lang="en-US" sz="1600" dirty="0"/>
          </a:p>
        </p:txBody>
      </p:sp>
      <p:graphicFrame>
        <p:nvGraphicFramePr>
          <p:cNvPr id="6" name="Table 3">
            <a:extLst>
              <a:ext uri="{FF2B5EF4-FFF2-40B4-BE49-F238E27FC236}">
                <a16:creationId xmlns:a16="http://schemas.microsoft.com/office/drawing/2014/main" id="{6E4EDDE3-8E37-324F-5774-332AC1FEEE14}"/>
              </a:ext>
            </a:extLst>
          </p:cNvPr>
          <p:cNvGraphicFramePr>
            <a:graphicFrameLocks noGrp="1"/>
          </p:cNvGraphicFramePr>
          <p:nvPr>
            <p:extLst>
              <p:ext uri="{D42A27DB-BD31-4B8C-83A1-F6EECF244321}">
                <p14:modId xmlns:p14="http://schemas.microsoft.com/office/powerpoint/2010/main" val="2839860484"/>
              </p:ext>
            </p:extLst>
          </p:nvPr>
        </p:nvGraphicFramePr>
        <p:xfrm>
          <a:off x="4200211" y="1216675"/>
          <a:ext cx="4665973" cy="3643198"/>
        </p:xfrm>
        <a:graphic>
          <a:graphicData uri="http://schemas.openxmlformats.org/drawingml/2006/table">
            <a:tbl>
              <a:tblPr bandRow="1">
                <a:tableStyleId>{5C22544A-7EE6-4342-B048-85BDC9FD1C3A}</a:tableStyleId>
              </a:tblPr>
              <a:tblGrid>
                <a:gridCol w="2100105">
                  <a:extLst>
                    <a:ext uri="{9D8B030D-6E8A-4147-A177-3AD203B41FA5}">
                      <a16:colId xmlns:a16="http://schemas.microsoft.com/office/drawing/2014/main" val="3327945816"/>
                    </a:ext>
                  </a:extLst>
                </a:gridCol>
                <a:gridCol w="1185706">
                  <a:extLst>
                    <a:ext uri="{9D8B030D-6E8A-4147-A177-3AD203B41FA5}">
                      <a16:colId xmlns:a16="http://schemas.microsoft.com/office/drawing/2014/main" val="332636772"/>
                    </a:ext>
                  </a:extLst>
                </a:gridCol>
                <a:gridCol w="1380162">
                  <a:extLst>
                    <a:ext uri="{9D8B030D-6E8A-4147-A177-3AD203B41FA5}">
                      <a16:colId xmlns:a16="http://schemas.microsoft.com/office/drawing/2014/main" val="2123948088"/>
                    </a:ext>
                  </a:extLst>
                </a:gridCol>
              </a:tblGrid>
              <a:tr h="728205">
                <a:tc>
                  <a:txBody>
                    <a:bodyPr/>
                    <a:lstStyle/>
                    <a:p>
                      <a:pPr algn="r"/>
                      <a:r>
                        <a:rPr lang="en-US" sz="1400" b="0" dirty="0">
                          <a:solidFill>
                            <a:schemeClr val="bg1"/>
                          </a:solidFill>
                          <a:latin typeface="Gill Sans MT" panose="020B0502020104020203" pitchFamily="34" charset="77"/>
                          <a:cs typeface="Arial" panose="020B0604020202020204" pitchFamily="34" charset="0"/>
                        </a:rPr>
                        <a:t>Design</a:t>
                      </a:r>
                    </a:p>
                    <a:p>
                      <a:r>
                        <a:rPr lang="en-US" sz="1400" b="0" dirty="0">
                          <a:solidFill>
                            <a:schemeClr val="bg1"/>
                          </a:solidFill>
                          <a:latin typeface="Gill Sans MT" panose="020B0502020104020203" pitchFamily="34" charset="77"/>
                          <a:cs typeface="Arial" panose="020B0604020202020204" pitchFamily="34" charset="0"/>
                        </a:rPr>
                        <a:t>Metric</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400" dirty="0">
                          <a:solidFill>
                            <a:schemeClr val="bg1"/>
                          </a:solidFill>
                          <a:latin typeface="Gill Sans MT" panose="020B0502020104020203" pitchFamily="34" charset="77"/>
                          <a:cs typeface="Arial" panose="020B0604020202020204" pitchFamily="34" charset="0"/>
                        </a:rPr>
                        <a:t>Simple</a:t>
                      </a:r>
                    </a:p>
                    <a:p>
                      <a:r>
                        <a:rPr lang="en-US" sz="1400" dirty="0">
                          <a:solidFill>
                            <a:schemeClr val="bg1"/>
                          </a:solidFill>
                          <a:latin typeface="Gill Sans MT" panose="020B0502020104020203" pitchFamily="34" charset="77"/>
                          <a:cs typeface="Arial" panose="020B0604020202020204" pitchFamily="34" charset="0"/>
                        </a:rPr>
                        <a:t>(C/C, RALL)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Complex</a:t>
                      </a:r>
                      <a:br>
                        <a:rPr lang="en-US" sz="1400" dirty="0">
                          <a:solidFill>
                            <a:schemeClr val="bg1"/>
                          </a:solidFill>
                          <a:latin typeface="Gill Sans MT" panose="020B0502020104020203" pitchFamily="34" charset="77"/>
                          <a:cs typeface="Arial" panose="020B0604020202020204" pitchFamily="34" charset="0"/>
                        </a:rPr>
                      </a:br>
                      <a:r>
                        <a:rPr lang="en-US" sz="1400" dirty="0">
                          <a:solidFill>
                            <a:schemeClr val="bg1"/>
                          </a:solidFill>
                          <a:latin typeface="Gill Sans MT" panose="020B0502020104020203" pitchFamily="34" charset="77"/>
                          <a:cs typeface="Arial" panose="020B0604020202020204" pitchFamily="34" charset="0"/>
                        </a:rPr>
                        <a:t>(other designs,</a:t>
                      </a:r>
                    </a:p>
                    <a:p>
                      <a:r>
                        <a:rPr lang="en-US" sz="1400" dirty="0">
                          <a:solidFill>
                            <a:schemeClr val="bg1"/>
                          </a:solidFill>
                          <a:latin typeface="Gill Sans MT" panose="020B0502020104020203" pitchFamily="34" charset="77"/>
                          <a:cs typeface="Arial" panose="020B0604020202020204" pitchFamily="34" charset="0"/>
                        </a:rPr>
                        <a:t>e.g. D/D, R</a:t>
                      </a:r>
                      <a:r>
                        <a:rPr lang="en-US" sz="1100" dirty="0">
                          <a:solidFill>
                            <a:schemeClr val="bg1"/>
                          </a:solidFill>
                          <a:latin typeface="Gill Sans MT" panose="020B0502020104020203" pitchFamily="34" charset="77"/>
                          <a:cs typeface="Arial" panose="020B0604020202020204" pitchFamily="34" charset="0"/>
                        </a:rPr>
                        <a:t>MIN</a:t>
                      </a:r>
                      <a:r>
                        <a:rPr lang="en-US" sz="1400" dirty="0">
                          <a:solidFill>
                            <a:schemeClr val="bg1"/>
                          </a:solidFill>
                          <a:latin typeface="Gill Sans MT" panose="020B0502020104020203" pitchFamily="34" charset="77"/>
                          <a:cs typeface="Arial" panose="020B0604020202020204" pitchFamily="34" charset="0"/>
                        </a:rPr>
                        <a:t>)</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21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Repair speed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45840573"/>
                  </a:ext>
                </a:extLst>
              </a:tr>
              <a:tr h="417305">
                <a:tc>
                  <a:txBody>
                    <a:bodyPr/>
                    <a:lstStyle/>
                    <a:p>
                      <a:r>
                        <a:rPr lang="en-US" sz="1400" dirty="0">
                          <a:solidFill>
                            <a:schemeClr val="bg1"/>
                          </a:solidFill>
                          <a:latin typeface="Gill Sans MT" panose="020B0502020104020203" pitchFamily="34" charset="77"/>
                          <a:cs typeface="Arial" panose="020B0604020202020204" pitchFamily="34" charset="0"/>
                        </a:rPr>
                        <a:t>Network traffic</a:t>
                      </a:r>
                      <a:endParaRPr lang="en-US" sz="14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3920711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low</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a:t>
                      </a:r>
                      <a:r>
                        <a:rPr lang="en-US" sz="1400" b="1" dirty="0">
                          <a:solidFill>
                            <a:srgbClr val="0432FF"/>
                          </a:solidFill>
                          <a:latin typeface="Gill Sans MT" panose="020B0502020104020203" pitchFamily="34" charset="77"/>
                          <a:cs typeface="Arial" panose="020B0604020202020204" pitchFamily="34" charset="0"/>
                        </a:rPr>
                        <a:t>MM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169829640"/>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high</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432FF"/>
                          </a:solidFill>
                          <a:latin typeface="Gill Sans MT" panose="020B0502020104020203" pitchFamily="34" charset="77"/>
                          <a:cs typeface="Arial" panose="020B0604020202020204" pitchFamily="34" charset="0"/>
                        </a:rPr>
                        <a:t>MM</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92145276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6028886"/>
                  </a:ext>
                </a:extLst>
              </a:tr>
              <a:tr h="51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315031304"/>
                  </a:ext>
                </a:extLst>
              </a:tr>
            </a:tbl>
          </a:graphicData>
        </a:graphic>
      </p:graphicFrame>
    </p:spTree>
    <p:extLst>
      <p:ext uri="{BB962C8B-B14F-4D97-AF65-F5344CB8AC3E}">
        <p14:creationId xmlns:p14="http://schemas.microsoft.com/office/powerpoint/2010/main" val="517213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643-515B-D9FA-D804-0FE0FFF5DD3E}"/>
              </a:ext>
            </a:extLst>
          </p:cNvPr>
          <p:cNvSpPr>
            <a:spLocks noGrp="1"/>
          </p:cNvSpPr>
          <p:nvPr>
            <p:ph type="title"/>
          </p:nvPr>
        </p:nvSpPr>
        <p:spPr/>
        <p:txBody>
          <a:bodyPr/>
          <a:lstStyle/>
          <a:p>
            <a:r>
              <a:rPr lang="en-US" dirty="0"/>
              <a:t>Evaluation Methodology</a:t>
            </a:r>
          </a:p>
        </p:txBody>
      </p:sp>
      <p:sp>
        <p:nvSpPr>
          <p:cNvPr id="3" name="Slide Number Placeholder 2">
            <a:extLst>
              <a:ext uri="{FF2B5EF4-FFF2-40B4-BE49-F238E27FC236}">
                <a16:creationId xmlns:a16="http://schemas.microsoft.com/office/drawing/2014/main" id="{799583BE-1E96-FB64-E8A8-3DE2B5C25DB9}"/>
              </a:ext>
            </a:extLst>
          </p:cNvPr>
          <p:cNvSpPr>
            <a:spLocks noGrp="1"/>
          </p:cNvSpPr>
          <p:nvPr>
            <p:ph type="sldNum" sz="quarter" idx="12"/>
          </p:nvPr>
        </p:nvSpPr>
        <p:spPr/>
        <p:txBody>
          <a:bodyPr/>
          <a:lstStyle/>
          <a:p>
            <a:fld id="{38237106-F2ED-405E-BC33-CC3CF426205F}" type="slidenum">
              <a:rPr lang="en-US" smtClean="0"/>
              <a:pPr/>
              <a:t>28</a:t>
            </a:fld>
            <a:endParaRPr lang="en-US" dirty="0"/>
          </a:p>
        </p:txBody>
      </p:sp>
      <p:sp>
        <p:nvSpPr>
          <p:cNvPr id="4" name="Content Placeholder 3">
            <a:extLst>
              <a:ext uri="{FF2B5EF4-FFF2-40B4-BE49-F238E27FC236}">
                <a16:creationId xmlns:a16="http://schemas.microsoft.com/office/drawing/2014/main" id="{AA2ED2EA-0880-E8D2-DC27-C917773D07F5}"/>
              </a:ext>
            </a:extLst>
          </p:cNvPr>
          <p:cNvSpPr>
            <a:spLocks noGrp="1"/>
          </p:cNvSpPr>
          <p:nvPr>
            <p:ph sz="quarter" idx="13"/>
          </p:nvPr>
        </p:nvSpPr>
        <p:spPr>
          <a:xfrm>
            <a:off x="277816" y="1200150"/>
            <a:ext cx="4010076" cy="3837318"/>
          </a:xfrm>
        </p:spPr>
        <p:txBody>
          <a:bodyPr/>
          <a:lstStyle/>
          <a:p>
            <a:r>
              <a:rPr lang="en-US" dirty="0"/>
              <a:t>Normal Simulation (NS)</a:t>
            </a:r>
          </a:p>
          <a:p>
            <a:r>
              <a:rPr lang="en-US" dirty="0"/>
              <a:t>Mathematical Modelling (MM)</a:t>
            </a:r>
          </a:p>
          <a:p>
            <a:r>
              <a:rPr lang="en-US" dirty="0"/>
              <a:t>Splitting Simulation (SS)</a:t>
            </a:r>
          </a:p>
          <a:p>
            <a:pPr lvl="1"/>
            <a:r>
              <a:rPr lang="en-US" dirty="0">
                <a:solidFill>
                  <a:srgbClr val="0432FF"/>
                </a:solidFill>
              </a:rPr>
              <a:t>Fast</a:t>
            </a:r>
            <a:r>
              <a:rPr lang="en-US" dirty="0"/>
              <a:t> for long-term durability</a:t>
            </a:r>
          </a:p>
          <a:p>
            <a:pPr lvl="1"/>
            <a:r>
              <a:rPr lang="en-US" dirty="0">
                <a:solidFill>
                  <a:srgbClr val="FF0000"/>
                </a:solidFill>
              </a:rPr>
              <a:t>Not suitable </a:t>
            </a:r>
            <a:r>
              <a:rPr lang="en-US" dirty="0"/>
              <a:t>for </a:t>
            </a:r>
            <a:r>
              <a:rPr lang="en-US" u="sng" dirty="0"/>
              <a:t>correlated</a:t>
            </a:r>
          </a:p>
          <a:p>
            <a:pPr marL="457200" lvl="1" indent="0">
              <a:buNone/>
            </a:pPr>
            <a:r>
              <a:rPr lang="en-US" dirty="0"/>
              <a:t>    failure burst tolerance </a:t>
            </a:r>
          </a:p>
        </p:txBody>
      </p:sp>
      <p:sp>
        <p:nvSpPr>
          <p:cNvPr id="5" name="Footer Placeholder 4">
            <a:extLst>
              <a:ext uri="{FF2B5EF4-FFF2-40B4-BE49-F238E27FC236}">
                <a16:creationId xmlns:a16="http://schemas.microsoft.com/office/drawing/2014/main" id="{AEB9B01E-D22C-FB3C-C364-D2A4C1375F9C}"/>
              </a:ext>
            </a:extLst>
          </p:cNvPr>
          <p:cNvSpPr>
            <a:spLocks noGrp="1"/>
          </p:cNvSpPr>
          <p:nvPr>
            <p:ph type="ftr" sz="quarter" idx="3"/>
          </p:nvPr>
        </p:nvSpPr>
        <p:spPr/>
        <p:txBody>
          <a:bodyPr/>
          <a:lstStyle/>
          <a:p>
            <a:r>
              <a:rPr lang="en-US" sz="900"/>
              <a:t>MLEC @ SC ’23</a:t>
            </a:r>
            <a:endParaRPr lang="en-US" sz="1600" dirty="0"/>
          </a:p>
        </p:txBody>
      </p:sp>
      <p:graphicFrame>
        <p:nvGraphicFramePr>
          <p:cNvPr id="8" name="Table 3">
            <a:extLst>
              <a:ext uri="{FF2B5EF4-FFF2-40B4-BE49-F238E27FC236}">
                <a16:creationId xmlns:a16="http://schemas.microsoft.com/office/drawing/2014/main" id="{AB8BC3AD-453D-6F4B-AD6D-C0533CB34396}"/>
              </a:ext>
            </a:extLst>
          </p:cNvPr>
          <p:cNvGraphicFramePr>
            <a:graphicFrameLocks noGrp="1"/>
          </p:cNvGraphicFramePr>
          <p:nvPr>
            <p:extLst>
              <p:ext uri="{D42A27DB-BD31-4B8C-83A1-F6EECF244321}">
                <p14:modId xmlns:p14="http://schemas.microsoft.com/office/powerpoint/2010/main" val="3579251377"/>
              </p:ext>
            </p:extLst>
          </p:nvPr>
        </p:nvGraphicFramePr>
        <p:xfrm>
          <a:off x="4200211" y="1216675"/>
          <a:ext cx="4665973" cy="3643198"/>
        </p:xfrm>
        <a:graphic>
          <a:graphicData uri="http://schemas.openxmlformats.org/drawingml/2006/table">
            <a:tbl>
              <a:tblPr bandRow="1">
                <a:tableStyleId>{5C22544A-7EE6-4342-B048-85BDC9FD1C3A}</a:tableStyleId>
              </a:tblPr>
              <a:tblGrid>
                <a:gridCol w="2100105">
                  <a:extLst>
                    <a:ext uri="{9D8B030D-6E8A-4147-A177-3AD203B41FA5}">
                      <a16:colId xmlns:a16="http://schemas.microsoft.com/office/drawing/2014/main" val="3327945816"/>
                    </a:ext>
                  </a:extLst>
                </a:gridCol>
                <a:gridCol w="1185706">
                  <a:extLst>
                    <a:ext uri="{9D8B030D-6E8A-4147-A177-3AD203B41FA5}">
                      <a16:colId xmlns:a16="http://schemas.microsoft.com/office/drawing/2014/main" val="332636772"/>
                    </a:ext>
                  </a:extLst>
                </a:gridCol>
                <a:gridCol w="1380162">
                  <a:extLst>
                    <a:ext uri="{9D8B030D-6E8A-4147-A177-3AD203B41FA5}">
                      <a16:colId xmlns:a16="http://schemas.microsoft.com/office/drawing/2014/main" val="2123948088"/>
                    </a:ext>
                  </a:extLst>
                </a:gridCol>
              </a:tblGrid>
              <a:tr h="728205">
                <a:tc>
                  <a:txBody>
                    <a:bodyPr/>
                    <a:lstStyle/>
                    <a:p>
                      <a:pPr algn="r"/>
                      <a:r>
                        <a:rPr lang="en-US" sz="1400" b="0" dirty="0">
                          <a:solidFill>
                            <a:schemeClr val="bg1"/>
                          </a:solidFill>
                          <a:latin typeface="Gill Sans MT" panose="020B0502020104020203" pitchFamily="34" charset="77"/>
                          <a:cs typeface="Arial" panose="020B0604020202020204" pitchFamily="34" charset="0"/>
                        </a:rPr>
                        <a:t>Design</a:t>
                      </a:r>
                    </a:p>
                    <a:p>
                      <a:r>
                        <a:rPr lang="en-US" sz="1400" b="0" dirty="0">
                          <a:solidFill>
                            <a:schemeClr val="bg1"/>
                          </a:solidFill>
                          <a:latin typeface="Gill Sans MT" panose="020B0502020104020203" pitchFamily="34" charset="77"/>
                          <a:cs typeface="Arial" panose="020B0604020202020204" pitchFamily="34" charset="0"/>
                        </a:rPr>
                        <a:t>Metric</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400" dirty="0">
                          <a:solidFill>
                            <a:schemeClr val="bg1"/>
                          </a:solidFill>
                          <a:latin typeface="Gill Sans MT" panose="020B0502020104020203" pitchFamily="34" charset="77"/>
                          <a:cs typeface="Arial" panose="020B0604020202020204" pitchFamily="34" charset="0"/>
                        </a:rPr>
                        <a:t>Simple</a:t>
                      </a:r>
                    </a:p>
                    <a:p>
                      <a:r>
                        <a:rPr lang="en-US" sz="1400" dirty="0">
                          <a:solidFill>
                            <a:schemeClr val="bg1"/>
                          </a:solidFill>
                          <a:latin typeface="Gill Sans MT" panose="020B0502020104020203" pitchFamily="34" charset="77"/>
                          <a:cs typeface="Arial" panose="020B0604020202020204" pitchFamily="34" charset="0"/>
                        </a:rPr>
                        <a:t>(C/C, RALL)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Complex</a:t>
                      </a:r>
                      <a:br>
                        <a:rPr lang="en-US" sz="1400" dirty="0">
                          <a:solidFill>
                            <a:schemeClr val="bg1"/>
                          </a:solidFill>
                          <a:latin typeface="Gill Sans MT" panose="020B0502020104020203" pitchFamily="34" charset="77"/>
                          <a:cs typeface="Arial" panose="020B0604020202020204" pitchFamily="34" charset="0"/>
                        </a:rPr>
                      </a:br>
                      <a:r>
                        <a:rPr lang="en-US" sz="1400" dirty="0">
                          <a:solidFill>
                            <a:schemeClr val="bg1"/>
                          </a:solidFill>
                          <a:latin typeface="Gill Sans MT" panose="020B0502020104020203" pitchFamily="34" charset="77"/>
                          <a:cs typeface="Arial" panose="020B0604020202020204" pitchFamily="34" charset="0"/>
                        </a:rPr>
                        <a:t>(other designs,</a:t>
                      </a:r>
                    </a:p>
                    <a:p>
                      <a:r>
                        <a:rPr lang="en-US" sz="1400" dirty="0">
                          <a:solidFill>
                            <a:schemeClr val="bg1"/>
                          </a:solidFill>
                          <a:latin typeface="Gill Sans MT" panose="020B0502020104020203" pitchFamily="34" charset="77"/>
                          <a:cs typeface="Arial" panose="020B0604020202020204" pitchFamily="34" charset="0"/>
                        </a:rPr>
                        <a:t>e.g. D/D, R</a:t>
                      </a:r>
                      <a:r>
                        <a:rPr lang="en-US" sz="1100" dirty="0">
                          <a:solidFill>
                            <a:schemeClr val="bg1"/>
                          </a:solidFill>
                          <a:latin typeface="Gill Sans MT" panose="020B0502020104020203" pitchFamily="34" charset="77"/>
                          <a:cs typeface="Arial" panose="020B0604020202020204" pitchFamily="34" charset="0"/>
                        </a:rPr>
                        <a:t>MIN</a:t>
                      </a:r>
                      <a:r>
                        <a:rPr lang="en-US" sz="1400" dirty="0">
                          <a:solidFill>
                            <a:schemeClr val="bg1"/>
                          </a:solidFill>
                          <a:latin typeface="Gill Sans MT" panose="020B0502020104020203" pitchFamily="34" charset="77"/>
                          <a:cs typeface="Arial" panose="020B0604020202020204" pitchFamily="34" charset="0"/>
                        </a:rPr>
                        <a:t>)</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21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Repair speed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45840573"/>
                  </a:ext>
                </a:extLst>
              </a:tr>
              <a:tr h="417305">
                <a:tc>
                  <a:txBody>
                    <a:bodyPr/>
                    <a:lstStyle/>
                    <a:p>
                      <a:r>
                        <a:rPr lang="en-US" sz="1400" dirty="0">
                          <a:solidFill>
                            <a:schemeClr val="bg1"/>
                          </a:solidFill>
                          <a:latin typeface="Gill Sans MT" panose="020B0502020104020203" pitchFamily="34" charset="77"/>
                          <a:cs typeface="Arial" panose="020B0604020202020204" pitchFamily="34" charset="0"/>
                        </a:rPr>
                        <a:t>Network traffic</a:t>
                      </a:r>
                      <a:endParaRPr lang="en-US" sz="14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3920711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low</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MM, </a:t>
                      </a:r>
                      <a:r>
                        <a:rPr lang="en-US" sz="1400" b="1" dirty="0">
                          <a:solidFill>
                            <a:srgbClr val="0432FF"/>
                          </a:solidFill>
                          <a:latin typeface="Gill Sans MT" panose="020B0502020104020203" pitchFamily="34" charset="77"/>
                          <a:cs typeface="Arial" panose="020B0604020202020204" pitchFamily="34" charset="0"/>
                        </a:rPr>
                        <a:t>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a:t>
                      </a:r>
                      <a:r>
                        <a:rPr lang="en-US" sz="1400" b="1" dirty="0">
                          <a:solidFill>
                            <a:srgbClr val="0432FF"/>
                          </a:solidFill>
                          <a:latin typeface="Gill Sans MT" panose="020B0502020104020203" pitchFamily="34" charset="77"/>
                          <a:cs typeface="Arial" panose="020B0604020202020204" pitchFamily="34" charset="0"/>
                        </a:rPr>
                        <a:t>SS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169829640"/>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high</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MM, </a:t>
                      </a:r>
                      <a:r>
                        <a:rPr lang="en-US" sz="1400" b="1" dirty="0">
                          <a:solidFill>
                            <a:srgbClr val="0432FF"/>
                          </a:solidFill>
                          <a:latin typeface="Gill Sans MT" panose="020B0502020104020203" pitchFamily="34" charset="77"/>
                          <a:cs typeface="Arial" panose="020B0604020202020204" pitchFamily="34" charset="0"/>
                        </a:rPr>
                        <a:t>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432FF"/>
                          </a:solidFill>
                          <a:latin typeface="Gill Sans MT" panose="020B0502020104020203" pitchFamily="34" charset="77"/>
                          <a:cs typeface="Arial" panose="020B0604020202020204" pitchFamily="34" charset="0"/>
                        </a:rPr>
                        <a:t>SS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392145276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6028886"/>
                  </a:ext>
                </a:extLst>
              </a:tr>
              <a:tr h="51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bg1"/>
                        </a:solidFill>
                        <a:latin typeface="Gill Sans MT" panose="020B0502020104020203" pitchFamily="34" charset="77"/>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solidFill>
                      <a:srgbClr val="F2CCCB"/>
                    </a:solidFill>
                  </a:tcPr>
                </a:tc>
                <a:extLst>
                  <a:ext uri="{0D108BD9-81ED-4DB2-BD59-A6C34878D82A}">
                    <a16:rowId xmlns:a16="http://schemas.microsoft.com/office/drawing/2014/main" val="3315031304"/>
                  </a:ext>
                </a:extLst>
              </a:tr>
            </a:tbl>
          </a:graphicData>
        </a:graphic>
      </p:graphicFrame>
    </p:spTree>
    <p:extLst>
      <p:ext uri="{BB962C8B-B14F-4D97-AF65-F5344CB8AC3E}">
        <p14:creationId xmlns:p14="http://schemas.microsoft.com/office/powerpoint/2010/main" val="24216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643-515B-D9FA-D804-0FE0FFF5DD3E}"/>
              </a:ext>
            </a:extLst>
          </p:cNvPr>
          <p:cNvSpPr>
            <a:spLocks noGrp="1"/>
          </p:cNvSpPr>
          <p:nvPr>
            <p:ph type="title"/>
          </p:nvPr>
        </p:nvSpPr>
        <p:spPr/>
        <p:txBody>
          <a:bodyPr/>
          <a:lstStyle/>
          <a:p>
            <a:r>
              <a:rPr lang="en-US" dirty="0"/>
              <a:t>Evaluation Methodology</a:t>
            </a:r>
          </a:p>
        </p:txBody>
      </p:sp>
      <p:sp>
        <p:nvSpPr>
          <p:cNvPr id="3" name="Slide Number Placeholder 2">
            <a:extLst>
              <a:ext uri="{FF2B5EF4-FFF2-40B4-BE49-F238E27FC236}">
                <a16:creationId xmlns:a16="http://schemas.microsoft.com/office/drawing/2014/main" id="{799583BE-1E96-FB64-E8A8-3DE2B5C25DB9}"/>
              </a:ext>
            </a:extLst>
          </p:cNvPr>
          <p:cNvSpPr>
            <a:spLocks noGrp="1"/>
          </p:cNvSpPr>
          <p:nvPr>
            <p:ph type="sldNum" sz="quarter" idx="12"/>
          </p:nvPr>
        </p:nvSpPr>
        <p:spPr/>
        <p:txBody>
          <a:bodyPr/>
          <a:lstStyle/>
          <a:p>
            <a:fld id="{38237106-F2ED-405E-BC33-CC3CF426205F}" type="slidenum">
              <a:rPr lang="en-US" smtClean="0"/>
              <a:pPr/>
              <a:t>29</a:t>
            </a:fld>
            <a:endParaRPr lang="en-US" dirty="0"/>
          </a:p>
        </p:txBody>
      </p:sp>
      <p:sp>
        <p:nvSpPr>
          <p:cNvPr id="4" name="Content Placeholder 3">
            <a:extLst>
              <a:ext uri="{FF2B5EF4-FFF2-40B4-BE49-F238E27FC236}">
                <a16:creationId xmlns:a16="http://schemas.microsoft.com/office/drawing/2014/main" id="{AA2ED2EA-0880-E8D2-DC27-C917773D07F5}"/>
              </a:ext>
            </a:extLst>
          </p:cNvPr>
          <p:cNvSpPr>
            <a:spLocks noGrp="1"/>
          </p:cNvSpPr>
          <p:nvPr>
            <p:ph sz="quarter" idx="13"/>
          </p:nvPr>
        </p:nvSpPr>
        <p:spPr>
          <a:xfrm>
            <a:off x="277816" y="1200150"/>
            <a:ext cx="4010076" cy="3837318"/>
          </a:xfrm>
        </p:spPr>
        <p:txBody>
          <a:bodyPr/>
          <a:lstStyle/>
          <a:p>
            <a:r>
              <a:rPr lang="en-US" dirty="0"/>
              <a:t>Normal Simulation (NS)</a:t>
            </a:r>
          </a:p>
          <a:p>
            <a:r>
              <a:rPr lang="en-US" dirty="0"/>
              <a:t>Mathematical Modelling (MM)</a:t>
            </a:r>
          </a:p>
          <a:p>
            <a:r>
              <a:rPr lang="en-US" dirty="0"/>
              <a:t>Splitting Simulation (SS)</a:t>
            </a:r>
          </a:p>
          <a:p>
            <a:r>
              <a:rPr lang="en-US" dirty="0"/>
              <a:t>Dynamic Programming (DP)</a:t>
            </a:r>
          </a:p>
          <a:p>
            <a:pPr lvl="1"/>
            <a:r>
              <a:rPr lang="en-US" dirty="0"/>
              <a:t>Compute </a:t>
            </a:r>
            <a:r>
              <a:rPr lang="en-US" dirty="0">
                <a:solidFill>
                  <a:srgbClr val="0432FF"/>
                </a:solidFill>
              </a:rPr>
              <a:t>correlated</a:t>
            </a:r>
            <a:r>
              <a:rPr lang="en-US" dirty="0"/>
              <a:t> failure </a:t>
            </a:r>
            <a:r>
              <a:rPr lang="en-US" dirty="0">
                <a:solidFill>
                  <a:srgbClr val="0432FF"/>
                </a:solidFill>
              </a:rPr>
              <a:t>burst</a:t>
            </a:r>
            <a:r>
              <a:rPr lang="en-US" dirty="0"/>
              <a:t> tolerance</a:t>
            </a:r>
          </a:p>
        </p:txBody>
      </p:sp>
      <p:sp>
        <p:nvSpPr>
          <p:cNvPr id="5" name="Footer Placeholder 4">
            <a:extLst>
              <a:ext uri="{FF2B5EF4-FFF2-40B4-BE49-F238E27FC236}">
                <a16:creationId xmlns:a16="http://schemas.microsoft.com/office/drawing/2014/main" id="{AEB9B01E-D22C-FB3C-C364-D2A4C1375F9C}"/>
              </a:ext>
            </a:extLst>
          </p:cNvPr>
          <p:cNvSpPr>
            <a:spLocks noGrp="1"/>
          </p:cNvSpPr>
          <p:nvPr>
            <p:ph type="ftr" sz="quarter" idx="3"/>
          </p:nvPr>
        </p:nvSpPr>
        <p:spPr/>
        <p:txBody>
          <a:bodyPr/>
          <a:lstStyle/>
          <a:p>
            <a:r>
              <a:rPr lang="en-US" sz="900"/>
              <a:t>MLEC @ SC ’23</a:t>
            </a:r>
            <a:endParaRPr lang="en-US" sz="1600" dirty="0"/>
          </a:p>
        </p:txBody>
      </p:sp>
      <p:graphicFrame>
        <p:nvGraphicFramePr>
          <p:cNvPr id="8" name="Table 3">
            <a:extLst>
              <a:ext uri="{FF2B5EF4-FFF2-40B4-BE49-F238E27FC236}">
                <a16:creationId xmlns:a16="http://schemas.microsoft.com/office/drawing/2014/main" id="{1B61F613-EB6D-E710-C08C-885249362F54}"/>
              </a:ext>
            </a:extLst>
          </p:cNvPr>
          <p:cNvGraphicFramePr>
            <a:graphicFrameLocks noGrp="1"/>
          </p:cNvGraphicFramePr>
          <p:nvPr>
            <p:extLst>
              <p:ext uri="{D42A27DB-BD31-4B8C-83A1-F6EECF244321}">
                <p14:modId xmlns:p14="http://schemas.microsoft.com/office/powerpoint/2010/main" val="1070871462"/>
              </p:ext>
            </p:extLst>
          </p:nvPr>
        </p:nvGraphicFramePr>
        <p:xfrm>
          <a:off x="4200211" y="1216675"/>
          <a:ext cx="4665973" cy="3643198"/>
        </p:xfrm>
        <a:graphic>
          <a:graphicData uri="http://schemas.openxmlformats.org/drawingml/2006/table">
            <a:tbl>
              <a:tblPr bandRow="1">
                <a:tableStyleId>{5C22544A-7EE6-4342-B048-85BDC9FD1C3A}</a:tableStyleId>
              </a:tblPr>
              <a:tblGrid>
                <a:gridCol w="2100105">
                  <a:extLst>
                    <a:ext uri="{9D8B030D-6E8A-4147-A177-3AD203B41FA5}">
                      <a16:colId xmlns:a16="http://schemas.microsoft.com/office/drawing/2014/main" val="3327945816"/>
                    </a:ext>
                  </a:extLst>
                </a:gridCol>
                <a:gridCol w="1185706">
                  <a:extLst>
                    <a:ext uri="{9D8B030D-6E8A-4147-A177-3AD203B41FA5}">
                      <a16:colId xmlns:a16="http://schemas.microsoft.com/office/drawing/2014/main" val="332636772"/>
                    </a:ext>
                  </a:extLst>
                </a:gridCol>
                <a:gridCol w="1380162">
                  <a:extLst>
                    <a:ext uri="{9D8B030D-6E8A-4147-A177-3AD203B41FA5}">
                      <a16:colId xmlns:a16="http://schemas.microsoft.com/office/drawing/2014/main" val="2123948088"/>
                    </a:ext>
                  </a:extLst>
                </a:gridCol>
              </a:tblGrid>
              <a:tr h="728205">
                <a:tc>
                  <a:txBody>
                    <a:bodyPr/>
                    <a:lstStyle/>
                    <a:p>
                      <a:pPr algn="r"/>
                      <a:r>
                        <a:rPr lang="en-US" sz="1400" b="0" dirty="0">
                          <a:solidFill>
                            <a:schemeClr val="bg1"/>
                          </a:solidFill>
                          <a:latin typeface="Gill Sans MT" panose="020B0502020104020203" pitchFamily="34" charset="77"/>
                          <a:cs typeface="Arial" panose="020B0604020202020204" pitchFamily="34" charset="0"/>
                        </a:rPr>
                        <a:t>Design</a:t>
                      </a:r>
                    </a:p>
                    <a:p>
                      <a:r>
                        <a:rPr lang="en-US" sz="1400" b="0" dirty="0">
                          <a:solidFill>
                            <a:schemeClr val="bg1"/>
                          </a:solidFill>
                          <a:latin typeface="Gill Sans MT" panose="020B0502020104020203" pitchFamily="34" charset="77"/>
                          <a:cs typeface="Arial" panose="020B0604020202020204" pitchFamily="34" charset="0"/>
                        </a:rPr>
                        <a:t>Metric</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400" dirty="0">
                          <a:solidFill>
                            <a:schemeClr val="bg1"/>
                          </a:solidFill>
                          <a:latin typeface="Gill Sans MT" panose="020B0502020104020203" pitchFamily="34" charset="77"/>
                          <a:cs typeface="Arial" panose="020B0604020202020204" pitchFamily="34" charset="0"/>
                        </a:rPr>
                        <a:t>Simple</a:t>
                      </a:r>
                    </a:p>
                    <a:p>
                      <a:r>
                        <a:rPr lang="en-US" sz="1400" dirty="0">
                          <a:solidFill>
                            <a:schemeClr val="bg1"/>
                          </a:solidFill>
                          <a:latin typeface="Gill Sans MT" panose="020B0502020104020203" pitchFamily="34" charset="77"/>
                          <a:cs typeface="Arial" panose="020B0604020202020204" pitchFamily="34" charset="0"/>
                        </a:rPr>
                        <a:t>(C/C, RALL)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Complex</a:t>
                      </a:r>
                      <a:br>
                        <a:rPr lang="en-US" sz="1400" dirty="0">
                          <a:solidFill>
                            <a:schemeClr val="bg1"/>
                          </a:solidFill>
                          <a:latin typeface="Gill Sans MT" panose="020B0502020104020203" pitchFamily="34" charset="77"/>
                          <a:cs typeface="Arial" panose="020B0604020202020204" pitchFamily="34" charset="0"/>
                        </a:rPr>
                      </a:br>
                      <a:r>
                        <a:rPr lang="en-US" sz="1400" dirty="0">
                          <a:solidFill>
                            <a:schemeClr val="bg1"/>
                          </a:solidFill>
                          <a:latin typeface="Gill Sans MT" panose="020B0502020104020203" pitchFamily="34" charset="77"/>
                          <a:cs typeface="Arial" panose="020B0604020202020204" pitchFamily="34" charset="0"/>
                        </a:rPr>
                        <a:t>(other designs,</a:t>
                      </a:r>
                    </a:p>
                    <a:p>
                      <a:r>
                        <a:rPr lang="en-US" sz="1400" dirty="0">
                          <a:solidFill>
                            <a:schemeClr val="bg1"/>
                          </a:solidFill>
                          <a:latin typeface="Gill Sans MT" panose="020B0502020104020203" pitchFamily="34" charset="77"/>
                          <a:cs typeface="Arial" panose="020B0604020202020204" pitchFamily="34" charset="0"/>
                        </a:rPr>
                        <a:t>e.g. D/D, R</a:t>
                      </a:r>
                      <a:r>
                        <a:rPr lang="en-US" sz="1100" dirty="0">
                          <a:solidFill>
                            <a:schemeClr val="bg1"/>
                          </a:solidFill>
                          <a:latin typeface="Gill Sans MT" panose="020B0502020104020203" pitchFamily="34" charset="77"/>
                          <a:cs typeface="Arial" panose="020B0604020202020204" pitchFamily="34" charset="0"/>
                        </a:rPr>
                        <a:t>MIN</a:t>
                      </a:r>
                      <a:r>
                        <a:rPr lang="en-US" sz="1400" dirty="0">
                          <a:solidFill>
                            <a:schemeClr val="bg1"/>
                          </a:solidFill>
                          <a:latin typeface="Gill Sans MT" panose="020B0502020104020203" pitchFamily="34" charset="77"/>
                          <a:cs typeface="Arial" panose="020B0604020202020204" pitchFamily="34" charset="0"/>
                        </a:rPr>
                        <a:t>)</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21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Repair speed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45840573"/>
                  </a:ext>
                </a:extLst>
              </a:tr>
              <a:tr h="417305">
                <a:tc>
                  <a:txBody>
                    <a:bodyPr/>
                    <a:lstStyle/>
                    <a:p>
                      <a:r>
                        <a:rPr lang="en-US" sz="1400" dirty="0">
                          <a:solidFill>
                            <a:schemeClr val="bg1"/>
                          </a:solidFill>
                          <a:latin typeface="Gill Sans MT" panose="020B0502020104020203" pitchFamily="34" charset="77"/>
                          <a:cs typeface="Arial" panose="020B0604020202020204" pitchFamily="34" charset="0"/>
                        </a:rPr>
                        <a:t>Network traffic</a:t>
                      </a:r>
                      <a:endParaRPr lang="en-US" sz="14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3920711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low</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MM, 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SS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169829640"/>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high</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MM, 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SS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392145276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DP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 DP</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6028886"/>
                  </a:ext>
                </a:extLst>
              </a:tr>
              <a:tr h="51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432FF"/>
                          </a:solidFill>
                          <a:latin typeface="Gill Sans MT" panose="020B0502020104020203" pitchFamily="34" charset="77"/>
                          <a:cs typeface="Arial" panose="020B0604020202020204" pitchFamily="34" charset="0"/>
                        </a:rPr>
                        <a:t>DP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432FF"/>
                          </a:solidFill>
                          <a:latin typeface="Gill Sans MT" panose="020B0502020104020203" pitchFamily="34" charset="77"/>
                          <a:cs typeface="Arial" panose="020B0604020202020204" pitchFamily="34" charset="0"/>
                        </a:rPr>
                        <a:t>DP</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3315031304"/>
                  </a:ext>
                </a:extLst>
              </a:tr>
            </a:tbl>
          </a:graphicData>
        </a:graphic>
      </p:graphicFrame>
    </p:spTree>
    <p:extLst>
      <p:ext uri="{BB962C8B-B14F-4D97-AF65-F5344CB8AC3E}">
        <p14:creationId xmlns:p14="http://schemas.microsoft.com/office/powerpoint/2010/main" val="2559918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99C75A-2A7A-B9BF-44DA-A26114AAEAE0}"/>
              </a:ext>
            </a:extLst>
          </p:cNvPr>
          <p:cNvSpPr/>
          <p:nvPr/>
        </p:nvSpPr>
        <p:spPr>
          <a:xfrm>
            <a:off x="6675663" y="1550512"/>
            <a:ext cx="787225" cy="378338"/>
          </a:xfrm>
          <a:prstGeom prst="rect">
            <a:avLst/>
          </a:prstGeom>
          <a:solidFill>
            <a:srgbClr val="C0FFFF"/>
          </a:solidFill>
          <a:ln w="28575">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18B46095-065E-6945-D766-43856891D280}"/>
              </a:ext>
            </a:extLst>
          </p:cNvPr>
          <p:cNvSpPr>
            <a:spLocks noGrp="1"/>
          </p:cNvSpPr>
          <p:nvPr>
            <p:ph type="sldNum" sz="quarter" idx="12"/>
          </p:nvPr>
        </p:nvSpPr>
        <p:spPr/>
        <p:txBody>
          <a:bodyPr/>
          <a:lstStyle/>
          <a:p>
            <a:fld id="{38237106-F2ED-405E-BC33-CC3CF426205F}" type="slidenum">
              <a:rPr lang="en-US" smtClean="0"/>
              <a:pPr/>
              <a:t>3</a:t>
            </a:fld>
            <a:endParaRPr lang="en-US" dirty="0"/>
          </a:p>
        </p:txBody>
      </p:sp>
      <p:sp>
        <p:nvSpPr>
          <p:cNvPr id="5" name="Footer Placeholder 4">
            <a:extLst>
              <a:ext uri="{FF2B5EF4-FFF2-40B4-BE49-F238E27FC236}">
                <a16:creationId xmlns:a16="http://schemas.microsoft.com/office/drawing/2014/main" id="{30B789E1-A6FE-F933-79F9-ED5B77F77941}"/>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FC767948-7799-2401-4465-3BDE3766284F}"/>
              </a:ext>
            </a:extLst>
          </p:cNvPr>
          <p:cNvSpPr>
            <a:spLocks noGrp="1"/>
          </p:cNvSpPr>
          <p:nvPr>
            <p:ph type="title"/>
          </p:nvPr>
        </p:nvSpPr>
        <p:spPr>
          <a:xfrm>
            <a:off x="277815" y="205979"/>
            <a:ext cx="8621875" cy="857250"/>
          </a:xfrm>
        </p:spPr>
        <p:txBody>
          <a:bodyPr/>
          <a:lstStyle/>
          <a:p>
            <a:r>
              <a:rPr lang="en-US" dirty="0"/>
              <a:t>Existing Solutions</a:t>
            </a:r>
          </a:p>
        </p:txBody>
      </p:sp>
      <p:sp>
        <p:nvSpPr>
          <p:cNvPr id="7" name="Content Placeholder 3">
            <a:extLst>
              <a:ext uri="{FF2B5EF4-FFF2-40B4-BE49-F238E27FC236}">
                <a16:creationId xmlns:a16="http://schemas.microsoft.com/office/drawing/2014/main" id="{2BD5C6A7-3DD4-F16C-D6B5-72EEBB3C92A2}"/>
              </a:ext>
            </a:extLst>
          </p:cNvPr>
          <p:cNvSpPr>
            <a:spLocks noGrp="1"/>
          </p:cNvSpPr>
          <p:nvPr>
            <p:ph sz="quarter" idx="13"/>
          </p:nvPr>
        </p:nvSpPr>
        <p:spPr>
          <a:xfrm>
            <a:off x="277815" y="1200150"/>
            <a:ext cx="5587964" cy="386401"/>
          </a:xfrm>
        </p:spPr>
        <p:txBody>
          <a:bodyPr>
            <a:normAutofit lnSpcReduction="10000"/>
          </a:bodyPr>
          <a:lstStyle/>
          <a:p>
            <a:r>
              <a:rPr lang="en-US" b="1" dirty="0"/>
              <a:t>Erasure Coding (EC)</a:t>
            </a:r>
          </a:p>
          <a:p>
            <a:pPr lvl="1"/>
            <a:endParaRPr lang="en-US" dirty="0"/>
          </a:p>
        </p:txBody>
      </p:sp>
      <p:sp>
        <p:nvSpPr>
          <p:cNvPr id="10" name="Content Placeholder 3">
            <a:extLst>
              <a:ext uri="{FF2B5EF4-FFF2-40B4-BE49-F238E27FC236}">
                <a16:creationId xmlns:a16="http://schemas.microsoft.com/office/drawing/2014/main" id="{0CB31388-354D-F3D0-3C9C-1AB9C5F624CE}"/>
              </a:ext>
            </a:extLst>
          </p:cNvPr>
          <p:cNvSpPr txBox="1">
            <a:spLocks/>
          </p:cNvSpPr>
          <p:nvPr/>
        </p:nvSpPr>
        <p:spPr>
          <a:xfrm>
            <a:off x="111119" y="1546937"/>
            <a:ext cx="5754660" cy="3382261"/>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lvl="1"/>
            <a:r>
              <a:rPr lang="en-US" dirty="0">
                <a:solidFill>
                  <a:schemeClr val="bg1"/>
                </a:solidFill>
              </a:rPr>
              <a:t>Example: </a:t>
            </a:r>
            <a:r>
              <a:rPr lang="en-US" i="1" u="sng" dirty="0">
                <a:solidFill>
                  <a:schemeClr val="bg1"/>
                </a:solidFill>
              </a:rPr>
              <a:t>2+1</a:t>
            </a:r>
          </a:p>
          <a:p>
            <a:pPr lvl="2"/>
            <a:r>
              <a:rPr lang="en-US" dirty="0">
                <a:solidFill>
                  <a:schemeClr val="bg1"/>
                </a:solidFill>
              </a:rPr>
              <a:t>Data is split into </a:t>
            </a:r>
            <a:r>
              <a:rPr lang="en-US" i="1" u="sng" dirty="0">
                <a:solidFill>
                  <a:schemeClr val="bg1"/>
                </a:solidFill>
              </a:rPr>
              <a:t>2 data chunks</a:t>
            </a:r>
          </a:p>
          <a:p>
            <a:pPr lvl="2"/>
            <a:r>
              <a:rPr lang="en-US" i="1" u="sng" dirty="0">
                <a:solidFill>
                  <a:schemeClr val="bg1"/>
                </a:solidFill>
              </a:rPr>
              <a:t>1 parity chunk </a:t>
            </a:r>
            <a:r>
              <a:rPr lang="en-US" dirty="0">
                <a:solidFill>
                  <a:schemeClr val="bg1"/>
                </a:solidFill>
              </a:rPr>
              <a:t>is computed</a:t>
            </a:r>
          </a:p>
          <a:p>
            <a:pPr lvl="2"/>
            <a:r>
              <a:rPr lang="en-US" dirty="0">
                <a:solidFill>
                  <a:srgbClr val="0432FF"/>
                </a:solidFill>
              </a:rPr>
              <a:t>Tolerate any single failure</a:t>
            </a:r>
          </a:p>
          <a:p>
            <a:pPr lvl="2"/>
            <a:r>
              <a:rPr lang="en-US" dirty="0">
                <a:solidFill>
                  <a:srgbClr val="FF0000"/>
                </a:solidFill>
              </a:rPr>
              <a:t>1.5x storage</a:t>
            </a:r>
          </a:p>
          <a:p>
            <a:pPr lvl="2"/>
            <a:r>
              <a:rPr lang="en-US" dirty="0">
                <a:solidFill>
                  <a:srgbClr val="FF0000"/>
                </a:solidFill>
              </a:rPr>
              <a:t>Computation overhead</a:t>
            </a:r>
          </a:p>
          <a:p>
            <a:pPr lvl="2"/>
            <a:r>
              <a:rPr lang="en-US" dirty="0">
                <a:solidFill>
                  <a:srgbClr val="FF0000"/>
                </a:solidFill>
              </a:rPr>
              <a:t>Rebuild disk IO/network traffic</a:t>
            </a:r>
          </a:p>
          <a:p>
            <a:pPr lvl="1"/>
            <a:r>
              <a:rPr lang="en-US" dirty="0">
                <a:solidFill>
                  <a:schemeClr val="bg1"/>
                </a:solidFill>
              </a:rPr>
              <a:t>What if you want to tolerate more failures?</a:t>
            </a:r>
          </a:p>
          <a:p>
            <a:pPr lvl="2"/>
            <a:r>
              <a:rPr lang="en-US" dirty="0"/>
              <a:t>More parities!</a:t>
            </a:r>
          </a:p>
          <a:p>
            <a:pPr lvl="3"/>
            <a:r>
              <a:rPr lang="en-US" dirty="0"/>
              <a:t>4+2, 6+3, 8+4, …</a:t>
            </a:r>
          </a:p>
          <a:p>
            <a:pPr lvl="2"/>
            <a:r>
              <a:rPr lang="en-US" dirty="0"/>
              <a:t>K+P</a:t>
            </a:r>
          </a:p>
        </p:txBody>
      </p:sp>
      <p:cxnSp>
        <p:nvCxnSpPr>
          <p:cNvPr id="11" name="Curved Connector 10">
            <a:extLst>
              <a:ext uri="{FF2B5EF4-FFF2-40B4-BE49-F238E27FC236}">
                <a16:creationId xmlns:a16="http://schemas.microsoft.com/office/drawing/2014/main" id="{B90F0B35-D32D-D8EF-1F5A-B4DE011A964A}"/>
              </a:ext>
            </a:extLst>
          </p:cNvPr>
          <p:cNvCxnSpPr>
            <a:cxnSpLocks/>
            <a:stCxn id="15" idx="0"/>
            <a:endCxn id="21" idx="0"/>
          </p:cNvCxnSpPr>
          <p:nvPr/>
        </p:nvCxnSpPr>
        <p:spPr>
          <a:xfrm rot="5400000" flipH="1" flipV="1">
            <a:off x="7450856" y="975505"/>
            <a:ext cx="1" cy="1168605"/>
          </a:xfrm>
          <a:prstGeom prst="curvedConnector3">
            <a:avLst>
              <a:gd name="adj1" fmla="val 22860100000"/>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BF575B00-49CB-7AC7-349A-B93A972F5454}"/>
              </a:ext>
            </a:extLst>
          </p:cNvPr>
          <p:cNvCxnSpPr>
            <a:cxnSpLocks/>
            <a:stCxn id="18" idx="0"/>
            <a:endCxn id="21" idx="0"/>
          </p:cNvCxnSpPr>
          <p:nvPr/>
        </p:nvCxnSpPr>
        <p:spPr>
          <a:xfrm rot="5400000" flipH="1" flipV="1">
            <a:off x="7650361" y="1175008"/>
            <a:ext cx="12700" cy="769596"/>
          </a:xfrm>
          <a:prstGeom prst="curvedConnector3">
            <a:avLst>
              <a:gd name="adj1" fmla="val 1327866"/>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Can 12">
            <a:extLst>
              <a:ext uri="{FF2B5EF4-FFF2-40B4-BE49-F238E27FC236}">
                <a16:creationId xmlns:a16="http://schemas.microsoft.com/office/drawing/2014/main" id="{17098512-476F-2850-7A6B-2A5974274B96}"/>
              </a:ext>
            </a:extLst>
          </p:cNvPr>
          <p:cNvSpPr/>
          <p:nvPr/>
        </p:nvSpPr>
        <p:spPr>
          <a:xfrm>
            <a:off x="6032475" y="2537924"/>
            <a:ext cx="671094" cy="622084"/>
          </a:xfrm>
          <a:prstGeom prst="can">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02D110E7-F56D-751F-F6C4-D7CE0D7937D9}"/>
              </a:ext>
            </a:extLst>
          </p:cNvPr>
          <p:cNvGrpSpPr/>
          <p:nvPr/>
        </p:nvGrpSpPr>
        <p:grpSpPr>
          <a:xfrm>
            <a:off x="6659932" y="1559290"/>
            <a:ext cx="550939" cy="400110"/>
            <a:chOff x="6059428" y="848569"/>
            <a:chExt cx="550939" cy="400110"/>
          </a:xfrm>
        </p:grpSpPr>
        <p:sp>
          <p:nvSpPr>
            <p:cNvPr id="15" name="Rectangle 14">
              <a:extLst>
                <a:ext uri="{FF2B5EF4-FFF2-40B4-BE49-F238E27FC236}">
                  <a16:creationId xmlns:a16="http://schemas.microsoft.com/office/drawing/2014/main" id="{A073364B-5F1D-F6F8-47F1-4913CD26F99B}"/>
                </a:ext>
              </a:extLst>
            </p:cNvPr>
            <p:cNvSpPr/>
            <p:nvPr/>
          </p:nvSpPr>
          <p:spPr>
            <a:xfrm>
              <a:off x="6073932" y="849086"/>
              <a:ext cx="384236" cy="384236"/>
            </a:xfrm>
            <a:prstGeom prst="rect">
              <a:avLst/>
            </a:prstGeom>
            <a:solidFill>
              <a:srgbClr val="C0FFFF"/>
            </a:solidFill>
            <a:ln w="28575">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Gill Sans MT" panose="020B0502020104020203" pitchFamily="34" charset="77"/>
              </a:endParaRPr>
            </a:p>
          </p:txBody>
        </p:sp>
        <p:sp>
          <p:nvSpPr>
            <p:cNvPr id="16" name="TextBox 15">
              <a:extLst>
                <a:ext uri="{FF2B5EF4-FFF2-40B4-BE49-F238E27FC236}">
                  <a16:creationId xmlns:a16="http://schemas.microsoft.com/office/drawing/2014/main" id="{CEF55922-AE2D-0FF3-A7F5-C45902AB9B0B}"/>
                </a:ext>
              </a:extLst>
            </p:cNvPr>
            <p:cNvSpPr txBox="1"/>
            <p:nvPr/>
          </p:nvSpPr>
          <p:spPr>
            <a:xfrm>
              <a:off x="6059428" y="848569"/>
              <a:ext cx="550939"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d</a:t>
              </a:r>
              <a:r>
                <a:rPr lang="en-US" sz="1600" dirty="0">
                  <a:solidFill>
                    <a:schemeClr val="bg1"/>
                  </a:solidFill>
                  <a:latin typeface="Arial" panose="020B0604020202020204" pitchFamily="34" charset="0"/>
                  <a:cs typeface="Arial" panose="020B0604020202020204" pitchFamily="34" charset="0"/>
                </a:rPr>
                <a:t>1</a:t>
              </a:r>
              <a:endParaRPr lang="en-US" sz="2000" dirty="0">
                <a:solidFill>
                  <a:schemeClr val="bg1"/>
                </a:solidFill>
                <a:latin typeface="Arial" panose="020B0604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id="{895A5574-F0ED-50F0-7DD3-83E82D9DBD70}"/>
              </a:ext>
            </a:extLst>
          </p:cNvPr>
          <p:cNvGrpSpPr/>
          <p:nvPr/>
        </p:nvGrpSpPr>
        <p:grpSpPr>
          <a:xfrm>
            <a:off x="7056301" y="1558473"/>
            <a:ext cx="550939" cy="400110"/>
            <a:chOff x="6440807" y="847752"/>
            <a:chExt cx="550939" cy="400110"/>
          </a:xfrm>
        </p:grpSpPr>
        <p:sp>
          <p:nvSpPr>
            <p:cNvPr id="18" name="Rectangle 17">
              <a:extLst>
                <a:ext uri="{FF2B5EF4-FFF2-40B4-BE49-F238E27FC236}">
                  <a16:creationId xmlns:a16="http://schemas.microsoft.com/office/drawing/2014/main" id="{883AE997-FCFE-03C9-97FE-83F570973977}"/>
                </a:ext>
              </a:extLst>
            </p:cNvPr>
            <p:cNvSpPr/>
            <p:nvPr/>
          </p:nvSpPr>
          <p:spPr>
            <a:xfrm>
              <a:off x="6457950" y="849085"/>
              <a:ext cx="384237" cy="384237"/>
            </a:xfrm>
            <a:prstGeom prst="rect">
              <a:avLst/>
            </a:prstGeom>
            <a:solidFill>
              <a:srgbClr val="C0FFFF"/>
            </a:solidFill>
            <a:ln w="28575">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Gill Sans MT" panose="020B0502020104020203" pitchFamily="34" charset="77"/>
              </a:endParaRPr>
            </a:p>
          </p:txBody>
        </p:sp>
        <p:sp>
          <p:nvSpPr>
            <p:cNvPr id="19" name="TextBox 18">
              <a:extLst>
                <a:ext uri="{FF2B5EF4-FFF2-40B4-BE49-F238E27FC236}">
                  <a16:creationId xmlns:a16="http://schemas.microsoft.com/office/drawing/2014/main" id="{7674D70E-E8AF-700C-3C23-DC57B630283B}"/>
                </a:ext>
              </a:extLst>
            </p:cNvPr>
            <p:cNvSpPr txBox="1"/>
            <p:nvPr/>
          </p:nvSpPr>
          <p:spPr>
            <a:xfrm>
              <a:off x="6440807" y="847752"/>
              <a:ext cx="550939"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d</a:t>
              </a:r>
              <a:r>
                <a:rPr lang="en-US" sz="1600" dirty="0">
                  <a:solidFill>
                    <a:schemeClr val="bg1"/>
                  </a:solidFill>
                  <a:latin typeface="Arial" panose="020B0604020202020204" pitchFamily="34" charset="0"/>
                  <a:cs typeface="Arial" panose="020B0604020202020204" pitchFamily="34" charset="0"/>
                </a:rPr>
                <a:t>2</a:t>
              </a:r>
              <a:endParaRPr lang="en-US" sz="2000" dirty="0">
                <a:solidFill>
                  <a:schemeClr val="bg1"/>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43E48EDE-63B9-BE58-41B2-C8CB4CE1FCE5}"/>
              </a:ext>
            </a:extLst>
          </p:cNvPr>
          <p:cNvGrpSpPr/>
          <p:nvPr/>
        </p:nvGrpSpPr>
        <p:grpSpPr>
          <a:xfrm>
            <a:off x="7843040" y="1525165"/>
            <a:ext cx="467721" cy="418878"/>
            <a:chOff x="7242536" y="814444"/>
            <a:chExt cx="467721" cy="418878"/>
          </a:xfrm>
        </p:grpSpPr>
        <p:sp>
          <p:nvSpPr>
            <p:cNvPr id="21" name="Rectangle 20">
              <a:extLst>
                <a:ext uri="{FF2B5EF4-FFF2-40B4-BE49-F238E27FC236}">
                  <a16:creationId xmlns:a16="http://schemas.microsoft.com/office/drawing/2014/main" id="{3578FD28-9CFD-C8A3-4F75-997F89637EC9}"/>
                </a:ext>
              </a:extLst>
            </p:cNvPr>
            <p:cNvSpPr/>
            <p:nvPr/>
          </p:nvSpPr>
          <p:spPr>
            <a:xfrm>
              <a:off x="7242536" y="849085"/>
              <a:ext cx="384237" cy="384237"/>
            </a:xfrm>
            <a:prstGeom prst="rect">
              <a:avLst/>
            </a:prstGeom>
            <a:solidFill>
              <a:srgbClr val="005693"/>
            </a:solidFill>
            <a:ln w="28575">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Gill Sans MT" panose="020B0502020104020203" pitchFamily="34" charset="77"/>
              </a:endParaRPr>
            </a:p>
          </p:txBody>
        </p:sp>
        <p:sp>
          <p:nvSpPr>
            <p:cNvPr id="22" name="TextBox 21">
              <a:extLst>
                <a:ext uri="{FF2B5EF4-FFF2-40B4-BE49-F238E27FC236}">
                  <a16:creationId xmlns:a16="http://schemas.microsoft.com/office/drawing/2014/main" id="{B5899D6D-02F2-DDEA-760D-F1A4A9284BEB}"/>
                </a:ext>
              </a:extLst>
            </p:cNvPr>
            <p:cNvSpPr txBox="1"/>
            <p:nvPr/>
          </p:nvSpPr>
          <p:spPr>
            <a:xfrm>
              <a:off x="7282693" y="814444"/>
              <a:ext cx="427564"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t>
              </a:r>
            </a:p>
          </p:txBody>
        </p:sp>
      </p:grpSp>
      <p:sp>
        <p:nvSpPr>
          <p:cNvPr id="23" name="Can 22">
            <a:extLst>
              <a:ext uri="{FF2B5EF4-FFF2-40B4-BE49-F238E27FC236}">
                <a16:creationId xmlns:a16="http://schemas.microsoft.com/office/drawing/2014/main" id="{56A58E0F-939C-63CA-DD8D-83468388AF3B}"/>
              </a:ext>
            </a:extLst>
          </p:cNvPr>
          <p:cNvSpPr/>
          <p:nvPr/>
        </p:nvSpPr>
        <p:spPr>
          <a:xfrm>
            <a:off x="6986882" y="2537924"/>
            <a:ext cx="634356" cy="622083"/>
          </a:xfrm>
          <a:prstGeom prst="can">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an 23">
            <a:extLst>
              <a:ext uri="{FF2B5EF4-FFF2-40B4-BE49-F238E27FC236}">
                <a16:creationId xmlns:a16="http://schemas.microsoft.com/office/drawing/2014/main" id="{5FACFA28-C64F-C3D8-FC9F-364BAC4AAA72}"/>
              </a:ext>
            </a:extLst>
          </p:cNvPr>
          <p:cNvSpPr/>
          <p:nvPr/>
        </p:nvSpPr>
        <p:spPr>
          <a:xfrm>
            <a:off x="7904550" y="2537923"/>
            <a:ext cx="634356" cy="628435"/>
          </a:xfrm>
          <a:prstGeom prst="can">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n 24">
            <a:extLst>
              <a:ext uri="{FF2B5EF4-FFF2-40B4-BE49-F238E27FC236}">
                <a16:creationId xmlns:a16="http://schemas.microsoft.com/office/drawing/2014/main" id="{9314C1A4-0C53-3078-25D8-48898BB6EC1C}"/>
              </a:ext>
            </a:extLst>
          </p:cNvPr>
          <p:cNvSpPr/>
          <p:nvPr/>
        </p:nvSpPr>
        <p:spPr>
          <a:xfrm>
            <a:off x="6986881" y="3623977"/>
            <a:ext cx="634357" cy="622083"/>
          </a:xfrm>
          <a:prstGeom prst="can">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0EC65A2-2C47-04BB-14EA-BED36C1D4DA3}"/>
              </a:ext>
            </a:extLst>
          </p:cNvPr>
          <p:cNvGrpSpPr/>
          <p:nvPr/>
        </p:nvGrpSpPr>
        <p:grpSpPr>
          <a:xfrm>
            <a:off x="6975995" y="3864040"/>
            <a:ext cx="550939" cy="400110"/>
            <a:chOff x="6440807" y="847752"/>
            <a:chExt cx="550939" cy="400110"/>
          </a:xfrm>
        </p:grpSpPr>
        <p:sp>
          <p:nvSpPr>
            <p:cNvPr id="27" name="Rectangle 26">
              <a:extLst>
                <a:ext uri="{FF2B5EF4-FFF2-40B4-BE49-F238E27FC236}">
                  <a16:creationId xmlns:a16="http://schemas.microsoft.com/office/drawing/2014/main" id="{E9E6F7C9-144E-503F-DB49-B1C0C3EA6217}"/>
                </a:ext>
              </a:extLst>
            </p:cNvPr>
            <p:cNvSpPr/>
            <p:nvPr/>
          </p:nvSpPr>
          <p:spPr>
            <a:xfrm>
              <a:off x="6457950" y="849085"/>
              <a:ext cx="384237" cy="384237"/>
            </a:xfrm>
            <a:prstGeom prst="rect">
              <a:avLst/>
            </a:prstGeom>
            <a:solidFill>
              <a:srgbClr val="C0FFFF"/>
            </a:solidFill>
            <a:ln w="28575">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 name="TextBox 27">
              <a:extLst>
                <a:ext uri="{FF2B5EF4-FFF2-40B4-BE49-F238E27FC236}">
                  <a16:creationId xmlns:a16="http://schemas.microsoft.com/office/drawing/2014/main" id="{936DB273-9381-A050-BBEC-BAA5F0AAF8CD}"/>
                </a:ext>
              </a:extLst>
            </p:cNvPr>
            <p:cNvSpPr txBox="1"/>
            <p:nvPr/>
          </p:nvSpPr>
          <p:spPr>
            <a:xfrm>
              <a:off x="6440807" y="847752"/>
              <a:ext cx="550939"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d</a:t>
              </a:r>
              <a:r>
                <a:rPr lang="en-US" sz="1600" dirty="0">
                  <a:solidFill>
                    <a:schemeClr val="bg1"/>
                  </a:solidFill>
                  <a:latin typeface="Arial" panose="020B0604020202020204" pitchFamily="34" charset="0"/>
                  <a:cs typeface="Arial" panose="020B0604020202020204" pitchFamily="34" charset="0"/>
                </a:rPr>
                <a:t>2</a:t>
              </a:r>
              <a:endParaRPr lang="en-US" sz="2000" dirty="0">
                <a:solidFill>
                  <a:schemeClr val="bg1"/>
                </a:solidFill>
                <a:latin typeface="Arial" panose="020B0604020202020204" pitchFamily="34" charset="0"/>
                <a:cs typeface="Arial" panose="020B0604020202020204" pitchFamily="34" charset="0"/>
              </a:endParaRPr>
            </a:p>
          </p:txBody>
        </p:sp>
      </p:grpSp>
      <p:cxnSp>
        <p:nvCxnSpPr>
          <p:cNvPr id="29" name="Straight Arrow Connector 28">
            <a:extLst>
              <a:ext uri="{FF2B5EF4-FFF2-40B4-BE49-F238E27FC236}">
                <a16:creationId xmlns:a16="http://schemas.microsoft.com/office/drawing/2014/main" id="{A2830A00-4D79-8D85-CD2A-A8A67BF82348}"/>
              </a:ext>
            </a:extLst>
          </p:cNvPr>
          <p:cNvCxnSpPr>
            <a:cxnSpLocks/>
            <a:stCxn id="15" idx="2"/>
            <a:endCxn id="13" idx="1"/>
          </p:cNvCxnSpPr>
          <p:nvPr/>
        </p:nvCxnSpPr>
        <p:spPr>
          <a:xfrm flipH="1">
            <a:off x="6368022" y="1944043"/>
            <a:ext cx="498532" cy="59388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E864A42-851B-C08A-293D-105215654B2B}"/>
              </a:ext>
            </a:extLst>
          </p:cNvPr>
          <p:cNvCxnSpPr>
            <a:cxnSpLocks/>
            <a:stCxn id="18" idx="2"/>
            <a:endCxn id="23" idx="1"/>
          </p:cNvCxnSpPr>
          <p:nvPr/>
        </p:nvCxnSpPr>
        <p:spPr>
          <a:xfrm>
            <a:off x="7265563" y="1944043"/>
            <a:ext cx="38497" cy="59388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190CE8-A360-8C97-C137-3B6F018CA127}"/>
              </a:ext>
            </a:extLst>
          </p:cNvPr>
          <p:cNvCxnSpPr>
            <a:cxnSpLocks/>
            <a:stCxn id="21" idx="2"/>
            <a:endCxn id="24" idx="1"/>
          </p:cNvCxnSpPr>
          <p:nvPr/>
        </p:nvCxnSpPr>
        <p:spPr>
          <a:xfrm>
            <a:off x="8035159" y="1944043"/>
            <a:ext cx="186569" cy="59388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C1B9A2-043B-FFE8-5B93-0A50A0937A10}"/>
              </a:ext>
            </a:extLst>
          </p:cNvPr>
          <p:cNvCxnSpPr>
            <a:cxnSpLocks/>
            <a:endCxn id="25" idx="1"/>
          </p:cNvCxnSpPr>
          <p:nvPr/>
        </p:nvCxnSpPr>
        <p:spPr>
          <a:xfrm>
            <a:off x="6430277" y="3166358"/>
            <a:ext cx="873783" cy="457619"/>
          </a:xfrm>
          <a:prstGeom prst="straightConnector1">
            <a:avLst/>
          </a:prstGeom>
          <a:ln w="1905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7D5B36-F663-DBEA-985F-FB69AC1AF02E}"/>
              </a:ext>
            </a:extLst>
          </p:cNvPr>
          <p:cNvCxnSpPr>
            <a:cxnSpLocks/>
            <a:endCxn id="25" idx="1"/>
          </p:cNvCxnSpPr>
          <p:nvPr/>
        </p:nvCxnSpPr>
        <p:spPr>
          <a:xfrm flipH="1">
            <a:off x="7304060" y="3166358"/>
            <a:ext cx="1017464" cy="457619"/>
          </a:xfrm>
          <a:prstGeom prst="straightConnector1">
            <a:avLst/>
          </a:prstGeom>
          <a:ln w="19050">
            <a:solidFill>
              <a:srgbClr val="FF93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D5A4FE3-5BE4-966D-5E35-36D2E31FF272}"/>
              </a:ext>
            </a:extLst>
          </p:cNvPr>
          <p:cNvGrpSpPr/>
          <p:nvPr/>
        </p:nvGrpSpPr>
        <p:grpSpPr>
          <a:xfrm>
            <a:off x="6964187" y="2799759"/>
            <a:ext cx="550939" cy="400110"/>
            <a:chOff x="6440807" y="847752"/>
            <a:chExt cx="550939" cy="400110"/>
          </a:xfrm>
        </p:grpSpPr>
        <p:sp>
          <p:nvSpPr>
            <p:cNvPr id="35" name="Rectangle 34">
              <a:extLst>
                <a:ext uri="{FF2B5EF4-FFF2-40B4-BE49-F238E27FC236}">
                  <a16:creationId xmlns:a16="http://schemas.microsoft.com/office/drawing/2014/main" id="{9CAEEC3E-9A8E-8F44-4F8F-E18120218089}"/>
                </a:ext>
              </a:extLst>
            </p:cNvPr>
            <p:cNvSpPr/>
            <p:nvPr/>
          </p:nvSpPr>
          <p:spPr>
            <a:xfrm>
              <a:off x="6457950" y="849085"/>
              <a:ext cx="384237" cy="384237"/>
            </a:xfrm>
            <a:prstGeom prst="rect">
              <a:avLst/>
            </a:prstGeom>
            <a:solidFill>
              <a:srgbClr val="C0FFFF"/>
            </a:solidFill>
            <a:ln w="28575">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Gill Sans MT" panose="020B0502020104020203" pitchFamily="34" charset="77"/>
              </a:endParaRPr>
            </a:p>
          </p:txBody>
        </p:sp>
        <p:sp>
          <p:nvSpPr>
            <p:cNvPr id="36" name="TextBox 35">
              <a:extLst>
                <a:ext uri="{FF2B5EF4-FFF2-40B4-BE49-F238E27FC236}">
                  <a16:creationId xmlns:a16="http://schemas.microsoft.com/office/drawing/2014/main" id="{C06C3B52-AA5B-7D80-B4FD-F9A0C88CAE33}"/>
                </a:ext>
              </a:extLst>
            </p:cNvPr>
            <p:cNvSpPr txBox="1"/>
            <p:nvPr/>
          </p:nvSpPr>
          <p:spPr>
            <a:xfrm>
              <a:off x="6440807" y="847752"/>
              <a:ext cx="550939"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d</a:t>
              </a:r>
              <a:r>
                <a:rPr lang="en-US" sz="1600" dirty="0">
                  <a:solidFill>
                    <a:schemeClr val="bg1"/>
                  </a:solidFill>
                  <a:latin typeface="Arial" panose="020B0604020202020204" pitchFamily="34" charset="0"/>
                  <a:cs typeface="Arial" panose="020B0604020202020204" pitchFamily="34" charset="0"/>
                </a:rPr>
                <a:t>2</a:t>
              </a:r>
              <a:endParaRPr lang="en-US" sz="2000" dirty="0">
                <a:solidFill>
                  <a:schemeClr val="bg1"/>
                </a:solidFill>
                <a:latin typeface="Arial" panose="020B0604020202020204" pitchFamily="34" charset="0"/>
                <a:cs typeface="Arial" panose="020B0604020202020204" pitchFamily="34" charset="0"/>
              </a:endParaRPr>
            </a:p>
          </p:txBody>
        </p:sp>
      </p:grpSp>
      <p:grpSp>
        <p:nvGrpSpPr>
          <p:cNvPr id="37" name="Group 36">
            <a:extLst>
              <a:ext uri="{FF2B5EF4-FFF2-40B4-BE49-F238E27FC236}">
                <a16:creationId xmlns:a16="http://schemas.microsoft.com/office/drawing/2014/main" id="{F1EE9042-DD57-158A-8043-513F647DAA3B}"/>
              </a:ext>
            </a:extLst>
          </p:cNvPr>
          <p:cNvGrpSpPr/>
          <p:nvPr/>
        </p:nvGrpSpPr>
        <p:grpSpPr>
          <a:xfrm>
            <a:off x="7912314" y="2735861"/>
            <a:ext cx="467721" cy="418878"/>
            <a:chOff x="7242536" y="814444"/>
            <a:chExt cx="467721" cy="418878"/>
          </a:xfrm>
        </p:grpSpPr>
        <p:sp>
          <p:nvSpPr>
            <p:cNvPr id="38" name="Rectangle 37">
              <a:extLst>
                <a:ext uri="{FF2B5EF4-FFF2-40B4-BE49-F238E27FC236}">
                  <a16:creationId xmlns:a16="http://schemas.microsoft.com/office/drawing/2014/main" id="{0AA01C5D-3079-3879-0649-65BA675C8E3F}"/>
                </a:ext>
              </a:extLst>
            </p:cNvPr>
            <p:cNvSpPr/>
            <p:nvPr/>
          </p:nvSpPr>
          <p:spPr>
            <a:xfrm>
              <a:off x="7242536" y="849085"/>
              <a:ext cx="384237" cy="384237"/>
            </a:xfrm>
            <a:prstGeom prst="rect">
              <a:avLst/>
            </a:prstGeom>
            <a:solidFill>
              <a:srgbClr val="005693"/>
            </a:solidFill>
            <a:ln w="28575">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Gill Sans MT" panose="020B0502020104020203" pitchFamily="34" charset="77"/>
              </a:endParaRPr>
            </a:p>
          </p:txBody>
        </p:sp>
        <p:sp>
          <p:nvSpPr>
            <p:cNvPr id="39" name="TextBox 38">
              <a:extLst>
                <a:ext uri="{FF2B5EF4-FFF2-40B4-BE49-F238E27FC236}">
                  <a16:creationId xmlns:a16="http://schemas.microsoft.com/office/drawing/2014/main" id="{BE158207-F209-56AE-753F-DC780EA94E12}"/>
                </a:ext>
              </a:extLst>
            </p:cNvPr>
            <p:cNvSpPr txBox="1"/>
            <p:nvPr/>
          </p:nvSpPr>
          <p:spPr>
            <a:xfrm>
              <a:off x="7282693" y="814444"/>
              <a:ext cx="427564"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p</a:t>
              </a:r>
            </a:p>
          </p:txBody>
        </p:sp>
      </p:grpSp>
      <p:grpSp>
        <p:nvGrpSpPr>
          <p:cNvPr id="40" name="Group 39">
            <a:extLst>
              <a:ext uri="{FF2B5EF4-FFF2-40B4-BE49-F238E27FC236}">
                <a16:creationId xmlns:a16="http://schemas.microsoft.com/office/drawing/2014/main" id="{3D71DA39-5246-3052-7AC5-921C89773246}"/>
              </a:ext>
            </a:extLst>
          </p:cNvPr>
          <p:cNvGrpSpPr/>
          <p:nvPr/>
        </p:nvGrpSpPr>
        <p:grpSpPr>
          <a:xfrm>
            <a:off x="6020194" y="2779320"/>
            <a:ext cx="550939" cy="400110"/>
            <a:chOff x="6059428" y="848569"/>
            <a:chExt cx="550939" cy="400110"/>
          </a:xfrm>
        </p:grpSpPr>
        <p:sp>
          <p:nvSpPr>
            <p:cNvPr id="41" name="Rectangle 40">
              <a:extLst>
                <a:ext uri="{FF2B5EF4-FFF2-40B4-BE49-F238E27FC236}">
                  <a16:creationId xmlns:a16="http://schemas.microsoft.com/office/drawing/2014/main" id="{A0AAE336-AD98-1C77-81C9-39C870BEDA56}"/>
                </a:ext>
              </a:extLst>
            </p:cNvPr>
            <p:cNvSpPr/>
            <p:nvPr/>
          </p:nvSpPr>
          <p:spPr>
            <a:xfrm>
              <a:off x="6073932" y="849086"/>
              <a:ext cx="384236" cy="384236"/>
            </a:xfrm>
            <a:prstGeom prst="rect">
              <a:avLst/>
            </a:prstGeom>
            <a:solidFill>
              <a:srgbClr val="C0FFFF"/>
            </a:solidFill>
            <a:ln w="28575">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bg1"/>
                </a:solidFill>
                <a:latin typeface="Gill Sans MT" panose="020B0502020104020203" pitchFamily="34" charset="77"/>
              </a:endParaRPr>
            </a:p>
          </p:txBody>
        </p:sp>
        <p:sp>
          <p:nvSpPr>
            <p:cNvPr id="42" name="TextBox 41">
              <a:extLst>
                <a:ext uri="{FF2B5EF4-FFF2-40B4-BE49-F238E27FC236}">
                  <a16:creationId xmlns:a16="http://schemas.microsoft.com/office/drawing/2014/main" id="{B94DC84F-8638-42A8-2FE9-651624889CC3}"/>
                </a:ext>
              </a:extLst>
            </p:cNvPr>
            <p:cNvSpPr txBox="1"/>
            <p:nvPr/>
          </p:nvSpPr>
          <p:spPr>
            <a:xfrm>
              <a:off x="6059428" y="848569"/>
              <a:ext cx="550939" cy="400110"/>
            </a:xfrm>
            <a:prstGeom prst="rect">
              <a:avLst/>
            </a:prstGeom>
            <a:noFill/>
          </p:spPr>
          <p:txBody>
            <a:bodyPr wrap="square" rtlCol="0">
              <a:spAutoFit/>
            </a:bodyPr>
            <a:lstStyle/>
            <a:p>
              <a:r>
                <a:rPr lang="en-US" sz="2000" dirty="0">
                  <a:solidFill>
                    <a:schemeClr val="bg1"/>
                  </a:solidFill>
                  <a:latin typeface="Arial" panose="020B0604020202020204" pitchFamily="34" charset="0"/>
                  <a:cs typeface="Arial" panose="020B0604020202020204" pitchFamily="34" charset="0"/>
                </a:rPr>
                <a:t>d</a:t>
              </a:r>
              <a:r>
                <a:rPr lang="en-US" sz="1600" dirty="0">
                  <a:solidFill>
                    <a:schemeClr val="bg1"/>
                  </a:solidFill>
                  <a:latin typeface="Arial" panose="020B0604020202020204" pitchFamily="34" charset="0"/>
                  <a:cs typeface="Arial" panose="020B0604020202020204" pitchFamily="34" charset="0"/>
                </a:rPr>
                <a:t>1</a:t>
              </a:r>
              <a:endParaRPr lang="en-US" sz="2000" dirty="0">
                <a:solidFill>
                  <a:schemeClr val="bg1"/>
                </a:solidFill>
                <a:latin typeface="Arial" panose="020B0604020202020204" pitchFamily="34" charset="0"/>
                <a:cs typeface="Arial" panose="020B0604020202020204" pitchFamily="34" charset="0"/>
              </a:endParaRPr>
            </a:p>
          </p:txBody>
        </p:sp>
      </p:grpSp>
      <p:sp>
        <p:nvSpPr>
          <p:cNvPr id="43" name="TextBox 42">
            <a:extLst>
              <a:ext uri="{FF2B5EF4-FFF2-40B4-BE49-F238E27FC236}">
                <a16:creationId xmlns:a16="http://schemas.microsoft.com/office/drawing/2014/main" id="{755A5A6B-EBD6-44A0-5B46-DB1F82DF7DE2}"/>
              </a:ext>
            </a:extLst>
          </p:cNvPr>
          <p:cNvSpPr txBox="1"/>
          <p:nvPr/>
        </p:nvSpPr>
        <p:spPr>
          <a:xfrm>
            <a:off x="7058454" y="2625432"/>
            <a:ext cx="506253" cy="707886"/>
          </a:xfrm>
          <a:prstGeom prst="rect">
            <a:avLst/>
          </a:prstGeom>
          <a:noFill/>
        </p:spPr>
        <p:txBody>
          <a:bodyPr wrap="square" rtlCol="0">
            <a:spAutoFit/>
          </a:bodyPr>
          <a:lstStyle/>
          <a:p>
            <a:r>
              <a:rPr lang="en-US" sz="4000" b="1" dirty="0">
                <a:solidFill>
                  <a:srgbClr val="FF0000"/>
                </a:solidFill>
                <a:latin typeface="Arial" panose="020B0604020202020204" pitchFamily="34" charset="0"/>
                <a:cs typeface="Arial" panose="020B0604020202020204" pitchFamily="34" charset="0"/>
              </a:rPr>
              <a:t>X</a:t>
            </a:r>
          </a:p>
        </p:txBody>
      </p:sp>
    </p:spTree>
    <p:extLst>
      <p:ext uri="{BB962C8B-B14F-4D97-AF65-F5344CB8AC3E}">
        <p14:creationId xmlns:p14="http://schemas.microsoft.com/office/powerpoint/2010/main" val="220026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22" presetClass="entr" presetSubtype="8"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up)">
                                      <p:cBhvr>
                                        <p:cTn id="29" dur="500"/>
                                        <p:tgtEl>
                                          <p:spTgt spid="29"/>
                                        </p:tgtEl>
                                      </p:cBhvr>
                                    </p:animEffect>
                                  </p:childTnLst>
                                </p:cTn>
                              </p:par>
                              <p:par>
                                <p:cTn id="30" presetID="22" presetClass="entr" presetSubtype="1"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up)">
                                      <p:cBhvr>
                                        <p:cTn id="32" dur="500"/>
                                        <p:tgtEl>
                                          <p:spTgt spid="30"/>
                                        </p:tgtEl>
                                      </p:cBhvr>
                                    </p:animEffect>
                                  </p:childTnLst>
                                </p:cTn>
                              </p:par>
                              <p:par>
                                <p:cTn id="33" presetID="22" presetClass="entr" presetSubtype="1"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3" end="3"/>
                                            </p:txEl>
                                          </p:spTgt>
                                        </p:tgtEl>
                                        <p:attrNameLst>
                                          <p:attrName>style.visibility</p:attrName>
                                        </p:attrNameLst>
                                      </p:cBhvr>
                                      <p:to>
                                        <p:strVal val="visible"/>
                                      </p:to>
                                    </p:set>
                                  </p:childTnLst>
                                </p:cTn>
                              </p:par>
                              <p:par>
                                <p:cTn id="53" presetID="9"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dissolve">
                                      <p:cBhvr>
                                        <p:cTn id="55" dur="500"/>
                                        <p:tgtEl>
                                          <p:spTgt spid="43"/>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up)">
                                      <p:cBhvr>
                                        <p:cTn id="59" dur="500"/>
                                        <p:tgtEl>
                                          <p:spTgt spid="32"/>
                                        </p:tgtEl>
                                      </p:cBhvr>
                                    </p:animEffect>
                                  </p:childTnLst>
                                </p:cTn>
                              </p:par>
                              <p:par>
                                <p:cTn id="60" presetID="22" presetClass="entr" presetSubtype="1"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wipe(up)">
                                      <p:cBhvr>
                                        <p:cTn id="62" dur="500"/>
                                        <p:tgtEl>
                                          <p:spTgt spid="33"/>
                                        </p:tgtEl>
                                      </p:cBhvr>
                                    </p:animEffect>
                                  </p:childTnLst>
                                </p:cTn>
                              </p:par>
                            </p:childTnLst>
                          </p:cTn>
                        </p:par>
                        <p:par>
                          <p:cTn id="63" fill="hold">
                            <p:stCondLst>
                              <p:cond delay="1000"/>
                            </p:stCondLst>
                            <p:childTnLst>
                              <p:par>
                                <p:cTn id="64" presetID="1" presetClass="entr" presetSubtype="0" fill="hold" grpId="0" nodeType="afterEffect">
                                  <p:stCondLst>
                                    <p:cond delay="0"/>
                                  </p:stCondLst>
                                  <p:childTnLst>
                                    <p:set>
                                      <p:cBhvr>
                                        <p:cTn id="65" dur="1" fill="hold">
                                          <p:stCondLst>
                                            <p:cond delay="0"/>
                                          </p:stCondLst>
                                        </p:cTn>
                                        <p:tgtEl>
                                          <p:spTgt spid="2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0">
                                            <p:txEl>
                                              <p:pRg st="4" end="4"/>
                                            </p:txEl>
                                          </p:spTgt>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xEl>
                                              <p:pRg st="5" end="5"/>
                                            </p:txEl>
                                          </p:spTgt>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10">
                                            <p:txEl>
                                              <p:pRg st="8" end="8"/>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10">
                                            <p:txEl>
                                              <p:pRg st="9" end="9"/>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P spid="24" grpId="0" animBg="1"/>
      <p:bldP spid="25"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CC643-515B-D9FA-D804-0FE0FFF5DD3E}"/>
              </a:ext>
            </a:extLst>
          </p:cNvPr>
          <p:cNvSpPr>
            <a:spLocks noGrp="1"/>
          </p:cNvSpPr>
          <p:nvPr>
            <p:ph type="title"/>
          </p:nvPr>
        </p:nvSpPr>
        <p:spPr/>
        <p:txBody>
          <a:bodyPr/>
          <a:lstStyle/>
          <a:p>
            <a:r>
              <a:rPr lang="en-US" dirty="0"/>
              <a:t>Evaluation Methodology</a:t>
            </a:r>
          </a:p>
        </p:txBody>
      </p:sp>
      <p:sp>
        <p:nvSpPr>
          <p:cNvPr id="3" name="Slide Number Placeholder 2">
            <a:extLst>
              <a:ext uri="{FF2B5EF4-FFF2-40B4-BE49-F238E27FC236}">
                <a16:creationId xmlns:a16="http://schemas.microsoft.com/office/drawing/2014/main" id="{799583BE-1E96-FB64-E8A8-3DE2B5C25DB9}"/>
              </a:ext>
            </a:extLst>
          </p:cNvPr>
          <p:cNvSpPr>
            <a:spLocks noGrp="1"/>
          </p:cNvSpPr>
          <p:nvPr>
            <p:ph type="sldNum" sz="quarter" idx="12"/>
          </p:nvPr>
        </p:nvSpPr>
        <p:spPr/>
        <p:txBody>
          <a:bodyPr/>
          <a:lstStyle/>
          <a:p>
            <a:fld id="{38237106-F2ED-405E-BC33-CC3CF426205F}" type="slidenum">
              <a:rPr lang="en-US" smtClean="0"/>
              <a:pPr/>
              <a:t>30</a:t>
            </a:fld>
            <a:endParaRPr lang="en-US" dirty="0"/>
          </a:p>
        </p:txBody>
      </p:sp>
      <p:sp>
        <p:nvSpPr>
          <p:cNvPr id="4" name="Content Placeholder 3">
            <a:extLst>
              <a:ext uri="{FF2B5EF4-FFF2-40B4-BE49-F238E27FC236}">
                <a16:creationId xmlns:a16="http://schemas.microsoft.com/office/drawing/2014/main" id="{AA2ED2EA-0880-E8D2-DC27-C917773D07F5}"/>
              </a:ext>
            </a:extLst>
          </p:cNvPr>
          <p:cNvSpPr>
            <a:spLocks noGrp="1"/>
          </p:cNvSpPr>
          <p:nvPr>
            <p:ph sz="quarter" idx="13"/>
          </p:nvPr>
        </p:nvSpPr>
        <p:spPr>
          <a:xfrm>
            <a:off x="277816" y="1200150"/>
            <a:ext cx="4010076" cy="3837318"/>
          </a:xfrm>
        </p:spPr>
        <p:txBody>
          <a:bodyPr/>
          <a:lstStyle/>
          <a:p>
            <a:r>
              <a:rPr lang="en-US" dirty="0"/>
              <a:t>Normal Simulation (NS)</a:t>
            </a:r>
          </a:p>
          <a:p>
            <a:r>
              <a:rPr lang="en-US" dirty="0"/>
              <a:t>Mathematical Modelling (MM)</a:t>
            </a:r>
          </a:p>
          <a:p>
            <a:r>
              <a:rPr lang="en-US" dirty="0"/>
              <a:t>Splitting Simulation (SS)</a:t>
            </a:r>
          </a:p>
          <a:p>
            <a:r>
              <a:rPr lang="en-US" dirty="0"/>
              <a:t>Dynamic Programming (DP)</a:t>
            </a:r>
          </a:p>
          <a:p>
            <a:pPr marL="0" indent="0">
              <a:buNone/>
            </a:pPr>
            <a:r>
              <a:rPr lang="en-US" b="1" dirty="0">
                <a:solidFill>
                  <a:srgbClr val="0432FF"/>
                </a:solidFill>
              </a:rPr>
              <a:t>Verify each other</a:t>
            </a:r>
          </a:p>
        </p:txBody>
      </p:sp>
      <p:sp>
        <p:nvSpPr>
          <p:cNvPr id="5" name="Footer Placeholder 4">
            <a:extLst>
              <a:ext uri="{FF2B5EF4-FFF2-40B4-BE49-F238E27FC236}">
                <a16:creationId xmlns:a16="http://schemas.microsoft.com/office/drawing/2014/main" id="{AEB9B01E-D22C-FB3C-C364-D2A4C1375F9C}"/>
              </a:ext>
            </a:extLst>
          </p:cNvPr>
          <p:cNvSpPr>
            <a:spLocks noGrp="1"/>
          </p:cNvSpPr>
          <p:nvPr>
            <p:ph type="ftr" sz="quarter" idx="3"/>
          </p:nvPr>
        </p:nvSpPr>
        <p:spPr/>
        <p:txBody>
          <a:bodyPr/>
          <a:lstStyle/>
          <a:p>
            <a:r>
              <a:rPr lang="en-US" sz="900"/>
              <a:t>MLEC @ SC ’23</a:t>
            </a:r>
            <a:endParaRPr lang="en-US" sz="1600" dirty="0"/>
          </a:p>
        </p:txBody>
      </p:sp>
      <p:graphicFrame>
        <p:nvGraphicFramePr>
          <p:cNvPr id="8" name="Table 3">
            <a:extLst>
              <a:ext uri="{FF2B5EF4-FFF2-40B4-BE49-F238E27FC236}">
                <a16:creationId xmlns:a16="http://schemas.microsoft.com/office/drawing/2014/main" id="{1B61F613-EB6D-E710-C08C-885249362F54}"/>
              </a:ext>
            </a:extLst>
          </p:cNvPr>
          <p:cNvGraphicFramePr>
            <a:graphicFrameLocks noGrp="1"/>
          </p:cNvGraphicFramePr>
          <p:nvPr>
            <p:extLst>
              <p:ext uri="{D42A27DB-BD31-4B8C-83A1-F6EECF244321}">
                <p14:modId xmlns:p14="http://schemas.microsoft.com/office/powerpoint/2010/main" val="1557650194"/>
              </p:ext>
            </p:extLst>
          </p:nvPr>
        </p:nvGraphicFramePr>
        <p:xfrm>
          <a:off x="4200211" y="1216675"/>
          <a:ext cx="4665973" cy="3643198"/>
        </p:xfrm>
        <a:graphic>
          <a:graphicData uri="http://schemas.openxmlformats.org/drawingml/2006/table">
            <a:tbl>
              <a:tblPr bandRow="1">
                <a:tableStyleId>{5C22544A-7EE6-4342-B048-85BDC9FD1C3A}</a:tableStyleId>
              </a:tblPr>
              <a:tblGrid>
                <a:gridCol w="2100105">
                  <a:extLst>
                    <a:ext uri="{9D8B030D-6E8A-4147-A177-3AD203B41FA5}">
                      <a16:colId xmlns:a16="http://schemas.microsoft.com/office/drawing/2014/main" val="3327945816"/>
                    </a:ext>
                  </a:extLst>
                </a:gridCol>
                <a:gridCol w="1185706">
                  <a:extLst>
                    <a:ext uri="{9D8B030D-6E8A-4147-A177-3AD203B41FA5}">
                      <a16:colId xmlns:a16="http://schemas.microsoft.com/office/drawing/2014/main" val="332636772"/>
                    </a:ext>
                  </a:extLst>
                </a:gridCol>
                <a:gridCol w="1380162">
                  <a:extLst>
                    <a:ext uri="{9D8B030D-6E8A-4147-A177-3AD203B41FA5}">
                      <a16:colId xmlns:a16="http://schemas.microsoft.com/office/drawing/2014/main" val="2123948088"/>
                    </a:ext>
                  </a:extLst>
                </a:gridCol>
              </a:tblGrid>
              <a:tr h="728205">
                <a:tc>
                  <a:txBody>
                    <a:bodyPr/>
                    <a:lstStyle/>
                    <a:p>
                      <a:pPr algn="r"/>
                      <a:r>
                        <a:rPr lang="en-US" sz="1400" b="0" dirty="0">
                          <a:solidFill>
                            <a:schemeClr val="bg1"/>
                          </a:solidFill>
                          <a:latin typeface="Gill Sans MT" panose="020B0502020104020203" pitchFamily="34" charset="77"/>
                          <a:cs typeface="Arial" panose="020B0604020202020204" pitchFamily="34" charset="0"/>
                        </a:rPr>
                        <a:t>Design</a:t>
                      </a:r>
                    </a:p>
                    <a:p>
                      <a:r>
                        <a:rPr lang="en-US" sz="1400" b="0" dirty="0">
                          <a:solidFill>
                            <a:schemeClr val="bg1"/>
                          </a:solidFill>
                          <a:latin typeface="Gill Sans MT" panose="020B0502020104020203" pitchFamily="34" charset="77"/>
                          <a:cs typeface="Arial" panose="020B0604020202020204" pitchFamily="34" charset="0"/>
                        </a:rPr>
                        <a:t>Metric</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ap="flat" cmpd="sng" algn="ctr">
                      <a:noFill/>
                      <a:prstDash val="solid"/>
                      <a:round/>
                      <a:headEnd type="none" w="med" len="med"/>
                      <a:tailEnd type="none" w="med" len="med"/>
                    </a:lnBlToTr>
                    <a:noFill/>
                  </a:tcPr>
                </a:tc>
                <a:tc>
                  <a:txBody>
                    <a:bodyPr/>
                    <a:lstStyle/>
                    <a:p>
                      <a:r>
                        <a:rPr lang="en-US" sz="1400" dirty="0">
                          <a:solidFill>
                            <a:schemeClr val="bg1"/>
                          </a:solidFill>
                          <a:latin typeface="Gill Sans MT" panose="020B0502020104020203" pitchFamily="34" charset="77"/>
                          <a:cs typeface="Arial" panose="020B0604020202020204" pitchFamily="34" charset="0"/>
                        </a:rPr>
                        <a:t>Simple</a:t>
                      </a:r>
                    </a:p>
                    <a:p>
                      <a:r>
                        <a:rPr lang="en-US" sz="1400" dirty="0">
                          <a:solidFill>
                            <a:schemeClr val="bg1"/>
                          </a:solidFill>
                          <a:latin typeface="Gill Sans MT" panose="020B0502020104020203" pitchFamily="34" charset="77"/>
                          <a:cs typeface="Arial" panose="020B0604020202020204" pitchFamily="34" charset="0"/>
                        </a:rPr>
                        <a:t>(C/C, RALL)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Complex</a:t>
                      </a:r>
                      <a:br>
                        <a:rPr lang="en-US" sz="1400" dirty="0">
                          <a:solidFill>
                            <a:schemeClr val="bg1"/>
                          </a:solidFill>
                          <a:latin typeface="Gill Sans MT" panose="020B0502020104020203" pitchFamily="34" charset="77"/>
                          <a:cs typeface="Arial" panose="020B0604020202020204" pitchFamily="34" charset="0"/>
                        </a:rPr>
                      </a:br>
                      <a:r>
                        <a:rPr lang="en-US" sz="1400" dirty="0">
                          <a:solidFill>
                            <a:schemeClr val="bg1"/>
                          </a:solidFill>
                          <a:latin typeface="Gill Sans MT" panose="020B0502020104020203" pitchFamily="34" charset="77"/>
                          <a:cs typeface="Arial" panose="020B0604020202020204" pitchFamily="34" charset="0"/>
                        </a:rPr>
                        <a:t>(other designs,</a:t>
                      </a:r>
                    </a:p>
                    <a:p>
                      <a:r>
                        <a:rPr lang="en-US" sz="1400" dirty="0">
                          <a:solidFill>
                            <a:schemeClr val="bg1"/>
                          </a:solidFill>
                          <a:latin typeface="Gill Sans MT" panose="020B0502020104020203" pitchFamily="34" charset="77"/>
                          <a:cs typeface="Arial" panose="020B0604020202020204" pitchFamily="34" charset="0"/>
                        </a:rPr>
                        <a:t>e.g. D/D, R</a:t>
                      </a:r>
                      <a:r>
                        <a:rPr lang="en-US" sz="1100" dirty="0">
                          <a:solidFill>
                            <a:schemeClr val="bg1"/>
                          </a:solidFill>
                          <a:latin typeface="Gill Sans MT" panose="020B0502020104020203" pitchFamily="34" charset="77"/>
                          <a:cs typeface="Arial" panose="020B0604020202020204" pitchFamily="34" charset="0"/>
                        </a:rPr>
                        <a:t>MIN</a:t>
                      </a:r>
                      <a:r>
                        <a:rPr lang="en-US" sz="1400" dirty="0">
                          <a:solidFill>
                            <a:schemeClr val="bg1"/>
                          </a:solidFill>
                          <a:latin typeface="Gill Sans MT" panose="020B0502020104020203" pitchFamily="34" charset="77"/>
                          <a:cs typeface="Arial" panose="020B0604020202020204" pitchFamily="34" charset="0"/>
                        </a:rPr>
                        <a:t>)</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898223322"/>
                  </a:ext>
                </a:extLst>
              </a:tr>
              <a:tr h="4217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Repair speed</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45840573"/>
                  </a:ext>
                </a:extLst>
              </a:tr>
              <a:tr h="417305">
                <a:tc>
                  <a:txBody>
                    <a:bodyPr/>
                    <a:lstStyle/>
                    <a:p>
                      <a:r>
                        <a:rPr lang="en-US" sz="1400" dirty="0">
                          <a:solidFill>
                            <a:schemeClr val="bg1"/>
                          </a:solidFill>
                          <a:latin typeface="Gill Sans MT" panose="020B0502020104020203" pitchFamily="34" charset="77"/>
                          <a:cs typeface="Arial" panose="020B0604020202020204" pitchFamily="34" charset="0"/>
                        </a:rPr>
                        <a:t>Network traffic</a:t>
                      </a:r>
                      <a:endParaRPr lang="en-US" sz="1400" b="1" dirty="0">
                        <a:solidFill>
                          <a:schemeClr val="bg1"/>
                        </a:solidFill>
                        <a:latin typeface="Gill Sans MT" panose="020B0502020104020203" pitchFamily="34" charset="77"/>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NS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93920711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low</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u="sng" dirty="0">
                          <a:solidFill>
                            <a:srgbClr val="0432FF"/>
                          </a:solidFill>
                          <a:latin typeface="Gill Sans MT" panose="020B0502020104020203" pitchFamily="34" charset="77"/>
                          <a:cs typeface="Arial" panose="020B0604020202020204" pitchFamily="34" charset="0"/>
                        </a:rPr>
                        <a:t>NS, MM, 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u="sng" dirty="0">
                          <a:solidFill>
                            <a:srgbClr val="0432FF"/>
                          </a:solidFill>
                          <a:latin typeface="Gill Sans MT" panose="020B0502020104020203" pitchFamily="34" charset="77"/>
                          <a:cs typeface="Arial" panose="020B0604020202020204" pitchFamily="34" charset="0"/>
                        </a:rPr>
                        <a:t>NS, SS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169829640"/>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Long-term durability </a:t>
                      </a:r>
                    </a:p>
                    <a:p>
                      <a:r>
                        <a:rPr lang="en-US" sz="1400" b="0" dirty="0">
                          <a:solidFill>
                            <a:schemeClr val="bg1"/>
                          </a:solidFill>
                          <a:latin typeface="Gill Sans MT" panose="020B0502020104020203" pitchFamily="34" charset="77"/>
                          <a:cs typeface="Arial" panose="020B0604020202020204" pitchFamily="34" charset="0"/>
                        </a:rPr>
                        <a:t>(</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 </a:t>
                      </a:r>
                      <a:r>
                        <a:rPr lang="en-US" sz="1400" b="0" i="1" u="sng" dirty="0">
                          <a:solidFill>
                            <a:schemeClr val="bg1"/>
                          </a:solidFill>
                          <a:latin typeface="Gill Sans MT" panose="020B0502020104020203" pitchFamily="34" charset="77"/>
                          <a:cs typeface="Arial" panose="020B0604020202020204" pitchFamily="34" charset="0"/>
                        </a:rPr>
                        <a:t>high</a:t>
                      </a:r>
                      <a:r>
                        <a:rPr lang="en-US" sz="1400" b="0" dirty="0">
                          <a:solidFill>
                            <a:schemeClr val="bg1"/>
                          </a:solidFill>
                          <a:latin typeface="Gill Sans MT" panose="020B0502020104020203" pitchFamily="34" charset="77"/>
                          <a:cs typeface="Arial" panose="020B0604020202020204" pitchFamily="34" charset="0"/>
                        </a:rPr>
                        <a:t>)</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u="sng" dirty="0">
                          <a:solidFill>
                            <a:srgbClr val="0432FF"/>
                          </a:solidFill>
                          <a:latin typeface="Gill Sans MT" panose="020B0502020104020203" pitchFamily="34" charset="77"/>
                          <a:cs typeface="Arial" panose="020B0604020202020204" pitchFamily="34" charset="0"/>
                        </a:rPr>
                        <a:t>MM, 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Gill Sans MT" panose="020B0502020104020203" pitchFamily="34" charset="77"/>
                          <a:cs typeface="Arial" panose="020B0604020202020204" pitchFamily="34" charset="0"/>
                        </a:rPr>
                        <a:t>SS</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3921452766"/>
                  </a:ext>
                </a:extLst>
              </a:tr>
              <a:tr h="515812">
                <a:tc>
                  <a:txBody>
                    <a:bodyPr/>
                    <a:lstStyle/>
                    <a:p>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small</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u="sng" dirty="0">
                          <a:solidFill>
                            <a:srgbClr val="0432FF"/>
                          </a:solidFill>
                          <a:latin typeface="Gill Sans MT" panose="020B0502020104020203" pitchFamily="34" charset="77"/>
                          <a:cs typeface="Arial" panose="020B0604020202020204" pitchFamily="34" charset="0"/>
                        </a:rPr>
                        <a:t>NS, DP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u="sng" dirty="0">
                          <a:solidFill>
                            <a:srgbClr val="0432FF"/>
                          </a:solidFill>
                          <a:latin typeface="Gill Sans MT" panose="020B0502020104020203" pitchFamily="34" charset="77"/>
                          <a:cs typeface="Arial" panose="020B0604020202020204" pitchFamily="34" charset="0"/>
                        </a:rPr>
                        <a:t>NS, DP</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416028886"/>
                  </a:ext>
                </a:extLst>
              </a:tr>
              <a:tr h="5158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Correlated failure burst tolerance (</a:t>
                      </a:r>
                      <a:r>
                        <a:rPr lang="en-US" sz="1400" b="0" i="1" u="sng" dirty="0">
                          <a:solidFill>
                            <a:schemeClr val="bg1"/>
                          </a:solidFill>
                          <a:latin typeface="Gill Sans MT" panose="020B0502020104020203" pitchFamily="34" charset="77"/>
                          <a:cs typeface="Arial" panose="020B0604020202020204" pitchFamily="34" charset="0"/>
                        </a:rPr>
                        <a:t>large</a:t>
                      </a:r>
                      <a:r>
                        <a:rPr lang="en-US" sz="1400" b="0" dirty="0">
                          <a:solidFill>
                            <a:schemeClr val="bg1"/>
                          </a:solidFill>
                          <a:latin typeface="Gill Sans MT" panose="020B0502020104020203" pitchFamily="34" charset="77"/>
                          <a:cs typeface="Arial" panose="020B0604020202020204" pitchFamily="34" charset="0"/>
                        </a:rPr>
                        <a:t> scale)</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DP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latin typeface="Gill Sans MT" panose="020B0502020104020203" pitchFamily="34" charset="77"/>
                          <a:cs typeface="Arial" panose="020B0604020202020204" pitchFamily="34" charset="0"/>
                        </a:rPr>
                        <a:t>DP</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noFill/>
                  </a:tcPr>
                </a:tc>
                <a:extLst>
                  <a:ext uri="{0D108BD9-81ED-4DB2-BD59-A6C34878D82A}">
                    <a16:rowId xmlns:a16="http://schemas.microsoft.com/office/drawing/2014/main" val="3315031304"/>
                  </a:ext>
                </a:extLst>
              </a:tr>
            </a:tbl>
          </a:graphicData>
        </a:graphic>
      </p:graphicFrame>
    </p:spTree>
    <p:extLst>
      <p:ext uri="{BB962C8B-B14F-4D97-AF65-F5344CB8AC3E}">
        <p14:creationId xmlns:p14="http://schemas.microsoft.com/office/powerpoint/2010/main" val="391841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F60A-4C71-FD92-8680-777BAF1C1D9F}"/>
              </a:ext>
            </a:extLst>
          </p:cNvPr>
          <p:cNvSpPr>
            <a:spLocks noGrp="1"/>
          </p:cNvSpPr>
          <p:nvPr>
            <p:ph type="title"/>
          </p:nvPr>
        </p:nvSpPr>
        <p:spPr/>
        <p:txBody>
          <a:bodyPr/>
          <a:lstStyle/>
          <a:p>
            <a:r>
              <a:rPr lang="en-US" dirty="0"/>
              <a:t>Evaluation: PDL under Failure Bursts</a:t>
            </a:r>
          </a:p>
        </p:txBody>
      </p:sp>
      <p:sp>
        <p:nvSpPr>
          <p:cNvPr id="3" name="Slide Number Placeholder 2">
            <a:extLst>
              <a:ext uri="{FF2B5EF4-FFF2-40B4-BE49-F238E27FC236}">
                <a16:creationId xmlns:a16="http://schemas.microsoft.com/office/drawing/2014/main" id="{5F39305B-4681-97E8-4DBF-408F7AAD5DF4}"/>
              </a:ext>
            </a:extLst>
          </p:cNvPr>
          <p:cNvSpPr>
            <a:spLocks noGrp="1"/>
          </p:cNvSpPr>
          <p:nvPr>
            <p:ph type="sldNum" sz="quarter" idx="12"/>
          </p:nvPr>
        </p:nvSpPr>
        <p:spPr/>
        <p:txBody>
          <a:bodyPr/>
          <a:lstStyle/>
          <a:p>
            <a:fld id="{38237106-F2ED-405E-BC33-CC3CF426205F}" type="slidenum">
              <a:rPr lang="en-US" smtClean="0"/>
              <a:pPr/>
              <a:t>31</a:t>
            </a:fld>
            <a:endParaRPr lang="en-US" dirty="0"/>
          </a:p>
        </p:txBody>
      </p:sp>
      <p:sp>
        <p:nvSpPr>
          <p:cNvPr id="5" name="Footer Placeholder 4">
            <a:extLst>
              <a:ext uri="{FF2B5EF4-FFF2-40B4-BE49-F238E27FC236}">
                <a16:creationId xmlns:a16="http://schemas.microsoft.com/office/drawing/2014/main" id="{B3FDA8FA-2280-8EA2-EA6B-39D7D6E4BF7E}"/>
              </a:ext>
            </a:extLst>
          </p:cNvPr>
          <p:cNvSpPr>
            <a:spLocks noGrp="1"/>
          </p:cNvSpPr>
          <p:nvPr>
            <p:ph type="ftr" sz="quarter" idx="3"/>
          </p:nvPr>
        </p:nvSpPr>
        <p:spPr/>
        <p:txBody>
          <a:bodyPr/>
          <a:lstStyle/>
          <a:p>
            <a:r>
              <a:rPr lang="en-US" sz="900" dirty="0"/>
              <a:t>MLEC @ SC ’23</a:t>
            </a:r>
            <a:endParaRPr lang="en-US" sz="1600" dirty="0"/>
          </a:p>
        </p:txBody>
      </p:sp>
      <p:sp>
        <p:nvSpPr>
          <p:cNvPr id="314" name="Content Placeholder 313">
            <a:extLst>
              <a:ext uri="{FF2B5EF4-FFF2-40B4-BE49-F238E27FC236}">
                <a16:creationId xmlns:a16="http://schemas.microsoft.com/office/drawing/2014/main" id="{76D38A00-98B7-F502-98E8-72112A5A414E}"/>
              </a:ext>
            </a:extLst>
          </p:cNvPr>
          <p:cNvSpPr>
            <a:spLocks noGrp="1"/>
          </p:cNvSpPr>
          <p:nvPr>
            <p:ph sz="quarter" idx="13"/>
          </p:nvPr>
        </p:nvSpPr>
        <p:spPr/>
        <p:txBody>
          <a:bodyPr/>
          <a:lstStyle/>
          <a:p>
            <a:r>
              <a:rPr lang="en-US" dirty="0"/>
              <a:t>Probability of data loss (PDL) under correlated failure bursts</a:t>
            </a:r>
          </a:p>
          <a:p>
            <a:pPr lvl="1"/>
            <a:r>
              <a:rPr lang="en-US" dirty="0"/>
              <a:t>Failure burst: Failures that happen concurrently in a small time window</a:t>
            </a:r>
          </a:p>
          <a:p>
            <a:pPr lvl="1"/>
            <a:r>
              <a:rPr lang="en-US" dirty="0"/>
              <a:t>Setup: MLEC (10+2)/(17+3) over 57,600 disks</a:t>
            </a:r>
          </a:p>
        </p:txBody>
      </p:sp>
      <p:pic>
        <p:nvPicPr>
          <p:cNvPr id="315" name="Picture 314">
            <a:extLst>
              <a:ext uri="{FF2B5EF4-FFF2-40B4-BE49-F238E27FC236}">
                <a16:creationId xmlns:a16="http://schemas.microsoft.com/office/drawing/2014/main" id="{7F98CD71-9157-DF5E-993F-BBF99C0A815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83212" y="2672350"/>
            <a:ext cx="1892746" cy="2418079"/>
          </a:xfrm>
          <a:prstGeom prst="rect">
            <a:avLst/>
          </a:prstGeom>
        </p:spPr>
      </p:pic>
      <p:pic>
        <p:nvPicPr>
          <p:cNvPr id="316" name="Picture 315">
            <a:extLst>
              <a:ext uri="{FF2B5EF4-FFF2-40B4-BE49-F238E27FC236}">
                <a16:creationId xmlns:a16="http://schemas.microsoft.com/office/drawing/2014/main" id="{9A2902CF-6B96-0530-9454-94A8DC078672}"/>
              </a:ext>
            </a:extLst>
          </p:cNvPr>
          <p:cNvPicPr>
            <a:picLocks noChangeAspect="1"/>
          </p:cNvPicPr>
          <p:nvPr/>
        </p:nvPicPr>
        <p:blipFill rotWithShape="1">
          <a:blip r:embed="rId4">
            <a:extLst>
              <a:ext uri="{28A0092B-C50C-407E-A947-70E740481C1C}">
                <a14:useLocalDpi xmlns:a14="http://schemas.microsoft.com/office/drawing/2010/main" val="0"/>
              </a:ext>
            </a:extLst>
          </a:blip>
          <a:srcRect b="11334"/>
          <a:stretch/>
        </p:blipFill>
        <p:spPr>
          <a:xfrm>
            <a:off x="3575959" y="2671813"/>
            <a:ext cx="1700363" cy="2144975"/>
          </a:xfrm>
          <a:prstGeom prst="rect">
            <a:avLst/>
          </a:prstGeom>
        </p:spPr>
      </p:pic>
      <p:pic>
        <p:nvPicPr>
          <p:cNvPr id="317" name="Picture 316">
            <a:extLst>
              <a:ext uri="{FF2B5EF4-FFF2-40B4-BE49-F238E27FC236}">
                <a16:creationId xmlns:a16="http://schemas.microsoft.com/office/drawing/2014/main" id="{ECE6B8A7-69D7-CA3D-B122-54B24E53919B}"/>
              </a:ext>
            </a:extLst>
          </p:cNvPr>
          <p:cNvPicPr>
            <a:picLocks noChangeAspect="1"/>
          </p:cNvPicPr>
          <p:nvPr/>
        </p:nvPicPr>
        <p:blipFill rotWithShape="1">
          <a:blip r:embed="rId5">
            <a:extLst>
              <a:ext uri="{28A0092B-C50C-407E-A947-70E740481C1C}">
                <a14:useLocalDpi xmlns:a14="http://schemas.microsoft.com/office/drawing/2010/main" val="0"/>
              </a:ext>
            </a:extLst>
          </a:blip>
          <a:srcRect t="-515" b="9793"/>
          <a:stretch/>
        </p:blipFill>
        <p:spPr>
          <a:xfrm>
            <a:off x="5276322" y="2668121"/>
            <a:ext cx="1700364" cy="2208708"/>
          </a:xfrm>
          <a:prstGeom prst="rect">
            <a:avLst/>
          </a:prstGeom>
        </p:spPr>
      </p:pic>
      <p:pic>
        <p:nvPicPr>
          <p:cNvPr id="318" name="Picture 317">
            <a:extLst>
              <a:ext uri="{FF2B5EF4-FFF2-40B4-BE49-F238E27FC236}">
                <a16:creationId xmlns:a16="http://schemas.microsoft.com/office/drawing/2014/main" id="{3D22A9D8-948D-8989-008B-BA615464F50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6959935" y="2672630"/>
            <a:ext cx="1699214" cy="2417518"/>
          </a:xfrm>
          <a:prstGeom prst="rect">
            <a:avLst/>
          </a:prstGeom>
        </p:spPr>
      </p:pic>
      <p:sp>
        <p:nvSpPr>
          <p:cNvPr id="321" name="TextBox 320">
            <a:extLst>
              <a:ext uri="{FF2B5EF4-FFF2-40B4-BE49-F238E27FC236}">
                <a16:creationId xmlns:a16="http://schemas.microsoft.com/office/drawing/2014/main" id="{60F2D0EC-C3CD-B305-1131-3DD1B10B969A}"/>
              </a:ext>
            </a:extLst>
          </p:cNvPr>
          <p:cNvSpPr txBox="1"/>
          <p:nvPr/>
        </p:nvSpPr>
        <p:spPr>
          <a:xfrm>
            <a:off x="-30854" y="3602811"/>
            <a:ext cx="1714065" cy="830997"/>
          </a:xfrm>
          <a:prstGeom prst="rect">
            <a:avLst/>
          </a:prstGeom>
          <a:noFill/>
          <a:ln>
            <a:noFill/>
          </a:ln>
        </p:spPr>
        <p:txBody>
          <a:bodyPr wrap="square" rtlCol="0">
            <a:spAutoFit/>
          </a:bodyPr>
          <a:lstStyle/>
          <a:p>
            <a:r>
              <a:rPr lang="en-US" sz="1600" dirty="0">
                <a:solidFill>
                  <a:srgbClr val="0432FF"/>
                </a:solidFill>
                <a:latin typeface="Arial" panose="020B0604020202020204" pitchFamily="34" charset="0"/>
                <a:cs typeface="Arial" panose="020B0604020202020204" pitchFamily="34" charset="0"/>
              </a:rPr>
              <a:t>When 60 disks in the same rack fail, the PDL is 0</a:t>
            </a:r>
          </a:p>
        </p:txBody>
      </p:sp>
      <p:cxnSp>
        <p:nvCxnSpPr>
          <p:cNvPr id="320" name="Straight Arrow Connector 319">
            <a:extLst>
              <a:ext uri="{FF2B5EF4-FFF2-40B4-BE49-F238E27FC236}">
                <a16:creationId xmlns:a16="http://schemas.microsoft.com/office/drawing/2014/main" id="{41AB9D14-1F3B-0380-14E2-A1267F19BF46}"/>
              </a:ext>
            </a:extLst>
          </p:cNvPr>
          <p:cNvCxnSpPr>
            <a:cxnSpLocks/>
          </p:cNvCxnSpPr>
          <p:nvPr/>
        </p:nvCxnSpPr>
        <p:spPr>
          <a:xfrm flipH="1">
            <a:off x="1483784" y="3283974"/>
            <a:ext cx="700281" cy="597415"/>
          </a:xfrm>
          <a:prstGeom prst="straightConnector1">
            <a:avLst/>
          </a:prstGeom>
          <a:ln w="19050">
            <a:solidFill>
              <a:srgbClr val="0432FF"/>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673152AB-DFA0-DC1D-269B-74466EFAAAF4}"/>
              </a:ext>
            </a:extLst>
          </p:cNvPr>
          <p:cNvCxnSpPr>
            <a:cxnSpLocks/>
          </p:cNvCxnSpPr>
          <p:nvPr/>
        </p:nvCxnSpPr>
        <p:spPr>
          <a:xfrm>
            <a:off x="2858676" y="2496311"/>
            <a:ext cx="86405" cy="175501"/>
          </a:xfrm>
          <a:prstGeom prst="straightConnector1">
            <a:avLst/>
          </a:prstGeom>
          <a:ln w="19050">
            <a:solidFill>
              <a:srgbClr val="2D8704"/>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4E81159-419C-6A90-FBC7-2C0C17E2628F}"/>
              </a:ext>
            </a:extLst>
          </p:cNvPr>
          <p:cNvSpPr txBox="1"/>
          <p:nvPr/>
        </p:nvSpPr>
        <p:spPr>
          <a:xfrm>
            <a:off x="2184065" y="2233702"/>
            <a:ext cx="840692" cy="369332"/>
          </a:xfrm>
          <a:prstGeom prst="rect">
            <a:avLst/>
          </a:prstGeom>
          <a:noFill/>
          <a:ln>
            <a:noFill/>
          </a:ln>
        </p:spPr>
        <p:txBody>
          <a:bodyPr wrap="square" rtlCol="0">
            <a:spAutoFit/>
          </a:bodyPr>
          <a:lstStyle/>
          <a:p>
            <a:r>
              <a:rPr lang="en-US" dirty="0">
                <a:solidFill>
                  <a:srgbClr val="186006"/>
                </a:solidFill>
                <a:latin typeface="Arial" panose="020B0604020202020204" pitchFamily="34" charset="0"/>
                <a:cs typeface="Arial" panose="020B0604020202020204" pitchFamily="34" charset="0"/>
              </a:rPr>
              <a:t>Best</a:t>
            </a:r>
          </a:p>
        </p:txBody>
      </p:sp>
      <p:cxnSp>
        <p:nvCxnSpPr>
          <p:cNvPr id="14" name="Straight Arrow Connector 13">
            <a:extLst>
              <a:ext uri="{FF2B5EF4-FFF2-40B4-BE49-F238E27FC236}">
                <a16:creationId xmlns:a16="http://schemas.microsoft.com/office/drawing/2014/main" id="{0871F6B3-FB24-0BC6-32DB-292774A33A7C}"/>
              </a:ext>
            </a:extLst>
          </p:cNvPr>
          <p:cNvCxnSpPr>
            <a:cxnSpLocks/>
          </p:cNvCxnSpPr>
          <p:nvPr/>
        </p:nvCxnSpPr>
        <p:spPr>
          <a:xfrm>
            <a:off x="7966493" y="2496311"/>
            <a:ext cx="0" cy="141916"/>
          </a:xfrm>
          <a:prstGeom prst="straightConnector1">
            <a:avLst/>
          </a:prstGeom>
          <a:ln w="1905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E5C15C4-7157-61BA-24A1-C2394CD41F17}"/>
              </a:ext>
            </a:extLst>
          </p:cNvPr>
          <p:cNvSpPr txBox="1"/>
          <p:nvPr/>
        </p:nvSpPr>
        <p:spPr>
          <a:xfrm>
            <a:off x="7546147" y="2153548"/>
            <a:ext cx="840692" cy="369332"/>
          </a:xfrm>
          <a:prstGeom prst="rect">
            <a:avLst/>
          </a:prstGeom>
          <a:noFill/>
          <a:ln>
            <a:noFill/>
          </a:ln>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Worst</a:t>
            </a:r>
          </a:p>
        </p:txBody>
      </p:sp>
      <p:cxnSp>
        <p:nvCxnSpPr>
          <p:cNvPr id="18" name="Straight Arrow Connector 17">
            <a:extLst>
              <a:ext uri="{FF2B5EF4-FFF2-40B4-BE49-F238E27FC236}">
                <a16:creationId xmlns:a16="http://schemas.microsoft.com/office/drawing/2014/main" id="{AE1B2645-5C08-AA68-ED9A-A0763B47AF75}"/>
              </a:ext>
            </a:extLst>
          </p:cNvPr>
          <p:cNvCxnSpPr>
            <a:cxnSpLocks/>
          </p:cNvCxnSpPr>
          <p:nvPr/>
        </p:nvCxnSpPr>
        <p:spPr>
          <a:xfrm flipH="1">
            <a:off x="4604049" y="2553808"/>
            <a:ext cx="655522" cy="36595"/>
          </a:xfrm>
          <a:prstGeom prst="straightConnector1">
            <a:avLst/>
          </a:prstGeom>
          <a:ln w="19050">
            <a:solidFill>
              <a:srgbClr val="EB740B"/>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C218557-1208-AA44-05B8-018A00F7016C}"/>
              </a:ext>
            </a:extLst>
          </p:cNvPr>
          <p:cNvCxnSpPr>
            <a:cxnSpLocks/>
          </p:cNvCxnSpPr>
          <p:nvPr/>
        </p:nvCxnSpPr>
        <p:spPr>
          <a:xfrm>
            <a:off x="5539618" y="2534891"/>
            <a:ext cx="767907" cy="55512"/>
          </a:xfrm>
          <a:prstGeom prst="straightConnector1">
            <a:avLst/>
          </a:prstGeom>
          <a:ln w="19050">
            <a:solidFill>
              <a:srgbClr val="EB740B"/>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17FD835D-8F5B-A18D-E4BC-F4C81842BB11}"/>
              </a:ext>
            </a:extLst>
          </p:cNvPr>
          <p:cNvSpPr txBox="1"/>
          <p:nvPr/>
        </p:nvSpPr>
        <p:spPr>
          <a:xfrm>
            <a:off x="4979249" y="2184475"/>
            <a:ext cx="840692" cy="369332"/>
          </a:xfrm>
          <a:prstGeom prst="rect">
            <a:avLst/>
          </a:prstGeom>
          <a:noFill/>
          <a:ln>
            <a:noFill/>
          </a:ln>
        </p:spPr>
        <p:txBody>
          <a:bodyPr wrap="square" rtlCol="0">
            <a:spAutoFit/>
          </a:bodyPr>
          <a:lstStyle/>
          <a:p>
            <a:r>
              <a:rPr lang="en-US" dirty="0">
                <a:solidFill>
                  <a:srgbClr val="EB740B"/>
                </a:solidFill>
                <a:latin typeface="Arial" panose="020B0604020202020204" pitchFamily="34" charset="0"/>
                <a:cs typeface="Arial" panose="020B0604020202020204" pitchFamily="34" charset="0"/>
              </a:rPr>
              <a:t>Worse</a:t>
            </a:r>
          </a:p>
        </p:txBody>
      </p:sp>
      <p:sp>
        <p:nvSpPr>
          <p:cNvPr id="10" name="TextBox 9">
            <a:extLst>
              <a:ext uri="{FF2B5EF4-FFF2-40B4-BE49-F238E27FC236}">
                <a16:creationId xmlns:a16="http://schemas.microsoft.com/office/drawing/2014/main" id="{195D44DF-3711-4E82-7047-E3F7B319572F}"/>
              </a:ext>
            </a:extLst>
          </p:cNvPr>
          <p:cNvSpPr txBox="1"/>
          <p:nvPr/>
        </p:nvSpPr>
        <p:spPr>
          <a:xfrm>
            <a:off x="2048812" y="4823656"/>
            <a:ext cx="2712878" cy="338554"/>
          </a:xfrm>
          <a:prstGeom prst="rect">
            <a:avLst/>
          </a:prstGeom>
          <a:noFill/>
          <a:ln>
            <a:noFill/>
          </a:ln>
        </p:spPr>
        <p:txBody>
          <a:bodyPr wrap="square" rtlCol="0">
            <a:spAutoFit/>
          </a:bodyPr>
          <a:lstStyle/>
          <a:p>
            <a:r>
              <a:rPr lang="en-US" sz="1600" dirty="0">
                <a:solidFill>
                  <a:schemeClr val="bg1"/>
                </a:solidFill>
                <a:latin typeface="Arial" panose="020B0604020202020204" pitchFamily="34" charset="0"/>
                <a:cs typeface="Arial" panose="020B0604020202020204" pitchFamily="34" charset="0"/>
              </a:rPr>
              <a:t># affected racks</a:t>
            </a:r>
          </a:p>
        </p:txBody>
      </p:sp>
    </p:spTree>
    <p:extLst>
      <p:ext uri="{BB962C8B-B14F-4D97-AF65-F5344CB8AC3E}">
        <p14:creationId xmlns:p14="http://schemas.microsoft.com/office/powerpoint/2010/main" val="280803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316"/>
                                        </p:tgtEl>
                                        <p:attrNameLst>
                                          <p:attrName>style.visibility</p:attrName>
                                        </p:attrNameLst>
                                      </p:cBhvr>
                                      <p:to>
                                        <p:strVal val="visible"/>
                                      </p:to>
                                    </p:set>
                                    <p:animEffect transition="in" filter="dissolve">
                                      <p:cBhvr>
                                        <p:cTn id="19" dur="500"/>
                                        <p:tgtEl>
                                          <p:spTgt spid="316"/>
                                        </p:tgtEl>
                                      </p:cBhvr>
                                    </p:animEffec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317"/>
                                        </p:tgtEl>
                                        <p:attrNameLst>
                                          <p:attrName>style.visibility</p:attrName>
                                        </p:attrNameLst>
                                      </p:cBhvr>
                                      <p:to>
                                        <p:strVal val="visible"/>
                                      </p:to>
                                    </p:set>
                                    <p:animEffect transition="in" filter="dissolve">
                                      <p:cBhvr>
                                        <p:cTn id="23" dur="500"/>
                                        <p:tgtEl>
                                          <p:spTgt spid="317"/>
                                        </p:tgtEl>
                                      </p:cBhvr>
                                    </p:animEffect>
                                  </p:childTnLst>
                                </p:cTn>
                              </p:par>
                            </p:childTnLst>
                          </p:cTn>
                        </p:par>
                        <p:par>
                          <p:cTn id="24" fill="hold">
                            <p:stCondLst>
                              <p:cond delay="1000"/>
                            </p:stCondLst>
                            <p:childTnLst>
                              <p:par>
                                <p:cTn id="25" presetID="9" presetClass="entr" presetSubtype="0" fill="hold" nodeType="afterEffect">
                                  <p:stCondLst>
                                    <p:cond delay="0"/>
                                  </p:stCondLst>
                                  <p:childTnLst>
                                    <p:set>
                                      <p:cBhvr>
                                        <p:cTn id="26" dur="1" fill="hold">
                                          <p:stCondLst>
                                            <p:cond delay="0"/>
                                          </p:stCondLst>
                                        </p:cTn>
                                        <p:tgtEl>
                                          <p:spTgt spid="318"/>
                                        </p:tgtEl>
                                        <p:attrNameLst>
                                          <p:attrName>style.visibility</p:attrName>
                                        </p:attrNameLst>
                                      </p:cBhvr>
                                      <p:to>
                                        <p:strVal val="visible"/>
                                      </p:to>
                                    </p:set>
                                    <p:animEffect transition="in" filter="dissolve">
                                      <p:cBhvr>
                                        <p:cTn id="27" dur="500"/>
                                        <p:tgtEl>
                                          <p:spTgt spid="3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p:bldP spid="11" grpId="0"/>
      <p:bldP spid="15" grpId="0"/>
      <p:bldP spid="26"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E25E-BC0D-7DA0-F7A5-EA6E5C3D88BC}"/>
              </a:ext>
            </a:extLst>
          </p:cNvPr>
          <p:cNvSpPr>
            <a:spLocks noGrp="1"/>
          </p:cNvSpPr>
          <p:nvPr>
            <p:ph type="title"/>
          </p:nvPr>
        </p:nvSpPr>
        <p:spPr/>
        <p:txBody>
          <a:bodyPr/>
          <a:lstStyle/>
          <a:p>
            <a:r>
              <a:rPr lang="en-US" dirty="0"/>
              <a:t>Evaluation Results</a:t>
            </a:r>
          </a:p>
        </p:txBody>
      </p:sp>
      <p:sp>
        <p:nvSpPr>
          <p:cNvPr id="3" name="Slide Number Placeholder 2">
            <a:extLst>
              <a:ext uri="{FF2B5EF4-FFF2-40B4-BE49-F238E27FC236}">
                <a16:creationId xmlns:a16="http://schemas.microsoft.com/office/drawing/2014/main" id="{34DB0DA9-D631-8A0F-1E39-54A1A2AD3220}"/>
              </a:ext>
            </a:extLst>
          </p:cNvPr>
          <p:cNvSpPr>
            <a:spLocks noGrp="1"/>
          </p:cNvSpPr>
          <p:nvPr>
            <p:ph type="sldNum" sz="quarter" idx="12"/>
          </p:nvPr>
        </p:nvSpPr>
        <p:spPr/>
        <p:txBody>
          <a:bodyPr/>
          <a:lstStyle/>
          <a:p>
            <a:fld id="{38237106-F2ED-405E-BC33-CC3CF426205F}" type="slidenum">
              <a:rPr lang="en-US" smtClean="0"/>
              <a:pPr/>
              <a:t>32</a:t>
            </a:fld>
            <a:endParaRPr lang="en-US" dirty="0"/>
          </a:p>
        </p:txBody>
      </p:sp>
      <p:sp>
        <p:nvSpPr>
          <p:cNvPr id="5" name="Footer Placeholder 4">
            <a:extLst>
              <a:ext uri="{FF2B5EF4-FFF2-40B4-BE49-F238E27FC236}">
                <a16:creationId xmlns:a16="http://schemas.microsoft.com/office/drawing/2014/main" id="{73B1B559-0B07-B5F8-AA90-7E62BE6535FC}"/>
              </a:ext>
            </a:extLst>
          </p:cNvPr>
          <p:cNvSpPr>
            <a:spLocks noGrp="1"/>
          </p:cNvSpPr>
          <p:nvPr>
            <p:ph type="ftr" sz="quarter" idx="3"/>
          </p:nvPr>
        </p:nvSpPr>
        <p:spPr/>
        <p:txBody>
          <a:bodyPr/>
          <a:lstStyle/>
          <a:p>
            <a:r>
              <a:rPr lang="en-US" sz="900"/>
              <a:t>MLEC @ SC ’23</a:t>
            </a:r>
            <a:endParaRPr lang="en-US" sz="1600" dirty="0"/>
          </a:p>
        </p:txBody>
      </p:sp>
      <p:sp>
        <p:nvSpPr>
          <p:cNvPr id="11" name="Rounded Rectangle 10">
            <a:extLst>
              <a:ext uri="{FF2B5EF4-FFF2-40B4-BE49-F238E27FC236}">
                <a16:creationId xmlns:a16="http://schemas.microsoft.com/office/drawing/2014/main" id="{9F30CF8F-D053-ED3A-0E87-D84A0AB5748D}"/>
              </a:ext>
            </a:extLst>
          </p:cNvPr>
          <p:cNvSpPr/>
          <p:nvPr/>
        </p:nvSpPr>
        <p:spPr>
          <a:xfrm>
            <a:off x="1706145" y="1876073"/>
            <a:ext cx="5765214" cy="425377"/>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tx1"/>
                </a:solidFill>
                <a:latin typeface="Gill Sans"/>
                <a:cs typeface="Gill Sans"/>
              </a:rPr>
              <a:t>D/C is fastest for catastrophic local failure repair</a:t>
            </a:r>
          </a:p>
        </p:txBody>
      </p:sp>
      <p:sp>
        <p:nvSpPr>
          <p:cNvPr id="13" name="Rounded Rectangle 12">
            <a:extLst>
              <a:ext uri="{FF2B5EF4-FFF2-40B4-BE49-F238E27FC236}">
                <a16:creationId xmlns:a16="http://schemas.microsoft.com/office/drawing/2014/main" id="{27EFC07F-FAA2-BC18-AEA5-8A5C725990B0}"/>
              </a:ext>
            </a:extLst>
          </p:cNvPr>
          <p:cNvSpPr/>
          <p:nvPr/>
        </p:nvSpPr>
        <p:spPr>
          <a:xfrm>
            <a:off x="1706145" y="2461034"/>
            <a:ext cx="5765214" cy="653766"/>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tx1"/>
                </a:solidFill>
                <a:latin typeface="Gill Sans"/>
                <a:cs typeface="Gill Sans"/>
              </a:rPr>
              <a:t>RMIN greatly decrease network repair time, but can result in longer local repair time.</a:t>
            </a:r>
          </a:p>
        </p:txBody>
      </p:sp>
      <p:sp>
        <p:nvSpPr>
          <p:cNvPr id="15" name="Rounded Rectangle 14">
            <a:extLst>
              <a:ext uri="{FF2B5EF4-FFF2-40B4-BE49-F238E27FC236}">
                <a16:creationId xmlns:a16="http://schemas.microsoft.com/office/drawing/2014/main" id="{D86F2D52-2B6A-94FA-A0CD-0D41FFC5734E}"/>
              </a:ext>
            </a:extLst>
          </p:cNvPr>
          <p:cNvSpPr/>
          <p:nvPr/>
        </p:nvSpPr>
        <p:spPr>
          <a:xfrm>
            <a:off x="1706145" y="3304873"/>
            <a:ext cx="5765214" cy="437752"/>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tx1"/>
                </a:solidFill>
                <a:latin typeface="Gill Sans"/>
                <a:cs typeface="Gill Sans"/>
              </a:rPr>
              <a:t>C/D and D/D provide best long-term durability.</a:t>
            </a:r>
          </a:p>
        </p:txBody>
      </p:sp>
      <p:pic>
        <p:nvPicPr>
          <p:cNvPr id="16" name="Picture 15" descr="A paper with text on it&#10;&#10;Description automatically generated">
            <a:extLst>
              <a:ext uri="{FF2B5EF4-FFF2-40B4-BE49-F238E27FC236}">
                <a16:creationId xmlns:a16="http://schemas.microsoft.com/office/drawing/2014/main" id="{4235B3E5-F991-D601-FA46-833D282FBD69}"/>
              </a:ext>
            </a:extLst>
          </p:cNvPr>
          <p:cNvPicPr>
            <a:picLocks noChangeAspect="1"/>
          </p:cNvPicPr>
          <p:nvPr/>
        </p:nvPicPr>
        <p:blipFill rotWithShape="1">
          <a:blip r:embed="rId3">
            <a:extLst>
              <a:ext uri="{28A0092B-C50C-407E-A947-70E740481C1C}">
                <a14:useLocalDpi xmlns:a14="http://schemas.microsoft.com/office/drawing/2010/main" val="0"/>
              </a:ext>
            </a:extLst>
          </a:blip>
          <a:srcRect b="48425"/>
          <a:stretch/>
        </p:blipFill>
        <p:spPr>
          <a:xfrm>
            <a:off x="4183210" y="3948488"/>
            <a:ext cx="1550642" cy="989033"/>
          </a:xfrm>
          <a:prstGeom prst="rect">
            <a:avLst/>
          </a:prstGeom>
        </p:spPr>
      </p:pic>
      <p:sp>
        <p:nvSpPr>
          <p:cNvPr id="17" name="TextBox 16">
            <a:extLst>
              <a:ext uri="{FF2B5EF4-FFF2-40B4-BE49-F238E27FC236}">
                <a16:creationId xmlns:a16="http://schemas.microsoft.com/office/drawing/2014/main" id="{480C143F-232C-E9FE-81BF-0699C133F8B1}"/>
              </a:ext>
            </a:extLst>
          </p:cNvPr>
          <p:cNvSpPr txBox="1"/>
          <p:nvPr/>
        </p:nvSpPr>
        <p:spPr>
          <a:xfrm>
            <a:off x="3286436" y="4258338"/>
            <a:ext cx="3648753" cy="400110"/>
          </a:xfrm>
          <a:prstGeom prst="rect">
            <a:avLst/>
          </a:prstGeom>
          <a:noFill/>
        </p:spPr>
        <p:txBody>
          <a:bodyPr wrap="square" rtlCol="0">
            <a:spAutoFit/>
          </a:bodyPr>
          <a:lstStyle/>
          <a:p>
            <a:r>
              <a:rPr lang="en-US" sz="2000" b="1" dirty="0">
                <a:solidFill>
                  <a:srgbClr val="751320"/>
                </a:solidFill>
                <a:latin typeface="Arial" panose="020B0604020202020204" pitchFamily="34" charset="0"/>
                <a:cs typeface="Arial" panose="020B0604020202020204" pitchFamily="34" charset="0"/>
              </a:rPr>
              <a:t>More findings on the Paper!</a:t>
            </a:r>
          </a:p>
        </p:txBody>
      </p:sp>
      <p:sp>
        <p:nvSpPr>
          <p:cNvPr id="18" name="Rounded Rectangle 17">
            <a:extLst>
              <a:ext uri="{FF2B5EF4-FFF2-40B4-BE49-F238E27FC236}">
                <a16:creationId xmlns:a16="http://schemas.microsoft.com/office/drawing/2014/main" id="{0012E2E0-ECCA-7295-88DE-6F6804126E2F}"/>
              </a:ext>
            </a:extLst>
          </p:cNvPr>
          <p:cNvSpPr/>
          <p:nvPr/>
        </p:nvSpPr>
        <p:spPr>
          <a:xfrm>
            <a:off x="1706145" y="1295770"/>
            <a:ext cx="5765214" cy="425378"/>
          </a:xfrm>
          <a:prstGeom prst="roundRect">
            <a:avLst/>
          </a:prstGeom>
          <a:solidFill>
            <a:srgbClr val="800000"/>
          </a:solidFill>
          <a:ln w="28575" cmpd="sng">
            <a:noFill/>
          </a:ln>
          <a:effectLst/>
        </p:spPr>
        <p:style>
          <a:lnRef idx="1">
            <a:schemeClr val="accent1"/>
          </a:lnRef>
          <a:fillRef idx="3">
            <a:schemeClr val="accent1"/>
          </a:fillRef>
          <a:effectRef idx="2">
            <a:schemeClr val="accent1"/>
          </a:effectRef>
          <a:fontRef idx="minor">
            <a:schemeClr val="lt1"/>
          </a:fontRef>
        </p:style>
        <p:txBody>
          <a:bodyPr tIns="0" bIns="0" rtlCol="0" anchor="ctr"/>
          <a:lstStyle/>
          <a:p>
            <a:pPr algn="ctr"/>
            <a:r>
              <a:rPr lang="en-US" dirty="0">
                <a:solidFill>
                  <a:schemeClr val="tx1"/>
                </a:solidFill>
                <a:latin typeface="Gill Sans"/>
                <a:cs typeface="Gill Sans"/>
              </a:rPr>
              <a:t>C/D and D/D are fastest for single disk repair.</a:t>
            </a:r>
          </a:p>
        </p:txBody>
      </p:sp>
    </p:spTree>
    <p:extLst>
      <p:ext uri="{BB962C8B-B14F-4D97-AF65-F5344CB8AC3E}">
        <p14:creationId xmlns:p14="http://schemas.microsoft.com/office/powerpoint/2010/main" val="224519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7" grpId="0"/>
      <p:bldP spid="1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DE0C29-D7D0-56AF-7072-EBD658ADCADD}"/>
              </a:ext>
            </a:extLst>
          </p:cNvPr>
          <p:cNvSpPr>
            <a:spLocks noGrp="1"/>
          </p:cNvSpPr>
          <p:nvPr>
            <p:ph type="sldNum" sz="quarter" idx="12"/>
          </p:nvPr>
        </p:nvSpPr>
        <p:spPr/>
        <p:txBody>
          <a:bodyPr/>
          <a:lstStyle/>
          <a:p>
            <a:fld id="{38237106-F2ED-405E-BC33-CC3CF426205F}" type="slidenum">
              <a:rPr lang="en-US" smtClean="0"/>
              <a:pPr/>
              <a:t>33</a:t>
            </a:fld>
            <a:endParaRPr lang="en-US" dirty="0"/>
          </a:p>
        </p:txBody>
      </p:sp>
      <p:sp>
        <p:nvSpPr>
          <p:cNvPr id="5" name="Footer Placeholder 4">
            <a:extLst>
              <a:ext uri="{FF2B5EF4-FFF2-40B4-BE49-F238E27FC236}">
                <a16:creationId xmlns:a16="http://schemas.microsoft.com/office/drawing/2014/main" id="{7A9EF201-3E1E-F230-99A0-E791DD035893}"/>
              </a:ext>
            </a:extLst>
          </p:cNvPr>
          <p:cNvSpPr>
            <a:spLocks noGrp="1"/>
          </p:cNvSpPr>
          <p:nvPr>
            <p:ph type="ftr" sz="quarter" idx="3"/>
          </p:nvPr>
        </p:nvSpPr>
        <p:spPr/>
        <p:txBody>
          <a:bodyPr/>
          <a:lstStyle/>
          <a:p>
            <a:r>
              <a:rPr lang="en-US" sz="900" dirty="0"/>
              <a:t>MLEC @ SC ’23</a:t>
            </a:r>
            <a:endParaRPr lang="en-US" sz="1600" dirty="0"/>
          </a:p>
        </p:txBody>
      </p:sp>
      <p:sp>
        <p:nvSpPr>
          <p:cNvPr id="7" name="Content Placeholder 3">
            <a:extLst>
              <a:ext uri="{FF2B5EF4-FFF2-40B4-BE49-F238E27FC236}">
                <a16:creationId xmlns:a16="http://schemas.microsoft.com/office/drawing/2014/main" id="{ABC55154-20CD-5ED0-559C-60F74718BC35}"/>
              </a:ext>
            </a:extLst>
          </p:cNvPr>
          <p:cNvSpPr txBox="1">
            <a:spLocks/>
          </p:cNvSpPr>
          <p:nvPr/>
        </p:nvSpPr>
        <p:spPr>
          <a:xfrm>
            <a:off x="1338797" y="788050"/>
            <a:ext cx="6466406" cy="4019847"/>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solidFill>
                  <a:schemeClr val="tx1">
                    <a:lumMod val="65000"/>
                  </a:schemeClr>
                </a:solidFill>
              </a:rPr>
              <a:t>Introduction</a:t>
            </a:r>
          </a:p>
          <a:p>
            <a:r>
              <a:rPr lang="en-US" dirty="0">
                <a:solidFill>
                  <a:schemeClr val="tx1">
                    <a:lumMod val="65000"/>
                  </a:schemeClr>
                </a:solidFill>
              </a:rPr>
              <a:t>MLEC Overview</a:t>
            </a:r>
          </a:p>
          <a:p>
            <a:r>
              <a:rPr lang="en-US" dirty="0">
                <a:solidFill>
                  <a:schemeClr val="tx1">
                    <a:lumMod val="75000"/>
                  </a:schemeClr>
                </a:solidFill>
              </a:rPr>
              <a:t>MLEC Design</a:t>
            </a:r>
          </a:p>
          <a:p>
            <a:pPr lvl="1"/>
            <a:r>
              <a:rPr lang="en-US" dirty="0">
                <a:solidFill>
                  <a:schemeClr val="tx1">
                    <a:lumMod val="75000"/>
                  </a:schemeClr>
                </a:solidFill>
              </a:rPr>
              <a:t>Case Study: A Simple Setup</a:t>
            </a:r>
          </a:p>
          <a:p>
            <a:pPr lvl="1"/>
            <a:r>
              <a:rPr lang="en-US" dirty="0">
                <a:solidFill>
                  <a:schemeClr val="tx1">
                    <a:lumMod val="75000"/>
                  </a:schemeClr>
                </a:solidFill>
              </a:rPr>
              <a:t>Design Space: Chunk Placement</a:t>
            </a:r>
          </a:p>
          <a:p>
            <a:pPr lvl="1"/>
            <a:r>
              <a:rPr lang="en-US" dirty="0">
                <a:solidFill>
                  <a:schemeClr val="tx1">
                    <a:lumMod val="75000"/>
                  </a:schemeClr>
                </a:solidFill>
              </a:rPr>
              <a:t>Design Space: Repair Method</a:t>
            </a:r>
          </a:p>
          <a:p>
            <a:r>
              <a:rPr lang="en-US" dirty="0">
                <a:solidFill>
                  <a:schemeClr val="tx1">
                    <a:lumMod val="75000"/>
                  </a:schemeClr>
                </a:solidFill>
              </a:rPr>
              <a:t>Evaluation</a:t>
            </a:r>
          </a:p>
          <a:p>
            <a:pPr lvl="1"/>
            <a:r>
              <a:rPr lang="en-US" dirty="0">
                <a:solidFill>
                  <a:schemeClr val="tx1">
                    <a:lumMod val="75000"/>
                  </a:schemeClr>
                </a:solidFill>
              </a:rPr>
              <a:t>Methodology</a:t>
            </a:r>
          </a:p>
          <a:p>
            <a:pPr lvl="1"/>
            <a:r>
              <a:rPr lang="en-US" dirty="0">
                <a:solidFill>
                  <a:schemeClr val="tx1">
                    <a:lumMod val="75000"/>
                  </a:schemeClr>
                </a:solidFill>
              </a:rPr>
              <a:t>Results</a:t>
            </a:r>
          </a:p>
          <a:p>
            <a:r>
              <a:rPr lang="en-US" dirty="0">
                <a:solidFill>
                  <a:schemeClr val="bg1"/>
                </a:solidFill>
              </a:rPr>
              <a:t>MLEC vs. Other EC Schemes</a:t>
            </a:r>
          </a:p>
          <a:p>
            <a:pPr lvl="1"/>
            <a:r>
              <a:rPr lang="en-US" dirty="0">
                <a:solidFill>
                  <a:schemeClr val="bg1"/>
                </a:solidFill>
              </a:rPr>
              <a:t>vs. SLEC</a:t>
            </a:r>
          </a:p>
          <a:p>
            <a:pPr lvl="1"/>
            <a:r>
              <a:rPr lang="en-US" dirty="0">
                <a:solidFill>
                  <a:schemeClr val="bg1"/>
                </a:solidFill>
              </a:rPr>
              <a:t>vs. LRC</a:t>
            </a:r>
          </a:p>
          <a:p>
            <a:pPr lvl="2"/>
            <a:endParaRPr lang="en-US" dirty="0"/>
          </a:p>
          <a:p>
            <a:pPr lvl="1"/>
            <a:endParaRPr lang="en-US" dirty="0"/>
          </a:p>
        </p:txBody>
      </p:sp>
    </p:spTree>
    <p:extLst>
      <p:ext uri="{BB962C8B-B14F-4D97-AF65-F5344CB8AC3E}">
        <p14:creationId xmlns:p14="http://schemas.microsoft.com/office/powerpoint/2010/main" val="7600038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E4AE-A12B-01AD-0038-F43D2A1830B9}"/>
              </a:ext>
            </a:extLst>
          </p:cNvPr>
          <p:cNvSpPr>
            <a:spLocks noGrp="1"/>
          </p:cNvSpPr>
          <p:nvPr>
            <p:ph type="title"/>
          </p:nvPr>
        </p:nvSpPr>
        <p:spPr/>
        <p:txBody>
          <a:bodyPr/>
          <a:lstStyle/>
          <a:p>
            <a:r>
              <a:rPr lang="en-US" dirty="0"/>
              <a:t>MLEC vs. SLEC</a:t>
            </a:r>
          </a:p>
        </p:txBody>
      </p:sp>
      <p:sp>
        <p:nvSpPr>
          <p:cNvPr id="3" name="Slide Number Placeholder 2">
            <a:extLst>
              <a:ext uri="{FF2B5EF4-FFF2-40B4-BE49-F238E27FC236}">
                <a16:creationId xmlns:a16="http://schemas.microsoft.com/office/drawing/2014/main" id="{ABEFF269-249C-75D3-5828-78A7843A8CEF}"/>
              </a:ext>
            </a:extLst>
          </p:cNvPr>
          <p:cNvSpPr>
            <a:spLocks noGrp="1"/>
          </p:cNvSpPr>
          <p:nvPr>
            <p:ph type="sldNum" sz="quarter" idx="12"/>
          </p:nvPr>
        </p:nvSpPr>
        <p:spPr/>
        <p:txBody>
          <a:bodyPr/>
          <a:lstStyle/>
          <a:p>
            <a:fld id="{38237106-F2ED-405E-BC33-CC3CF426205F}" type="slidenum">
              <a:rPr lang="en-US" smtClean="0"/>
              <a:pPr/>
              <a:t>34</a:t>
            </a:fld>
            <a:endParaRPr lang="en-US" dirty="0"/>
          </a:p>
        </p:txBody>
      </p:sp>
      <p:sp>
        <p:nvSpPr>
          <p:cNvPr id="5" name="Footer Placeholder 4">
            <a:extLst>
              <a:ext uri="{FF2B5EF4-FFF2-40B4-BE49-F238E27FC236}">
                <a16:creationId xmlns:a16="http://schemas.microsoft.com/office/drawing/2014/main" id="{F5A80AA8-DB3C-D102-233D-222766D041F3}"/>
              </a:ext>
            </a:extLst>
          </p:cNvPr>
          <p:cNvSpPr>
            <a:spLocks noGrp="1"/>
          </p:cNvSpPr>
          <p:nvPr>
            <p:ph type="ftr" sz="quarter" idx="3"/>
          </p:nvPr>
        </p:nvSpPr>
        <p:spPr/>
        <p:txBody>
          <a:bodyPr/>
          <a:lstStyle/>
          <a:p>
            <a:r>
              <a:rPr lang="en-US" sz="900" dirty="0"/>
              <a:t>MLEC @ SC ’23</a:t>
            </a:r>
            <a:endParaRPr lang="en-US" sz="1600" dirty="0"/>
          </a:p>
        </p:txBody>
      </p:sp>
      <p:pic>
        <p:nvPicPr>
          <p:cNvPr id="7" name="Picture 6">
            <a:extLst>
              <a:ext uri="{FF2B5EF4-FFF2-40B4-BE49-F238E27FC236}">
                <a16:creationId xmlns:a16="http://schemas.microsoft.com/office/drawing/2014/main" id="{3C1D7F33-4CAB-36F8-C734-878FA719D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2741" y="1216676"/>
            <a:ext cx="2661732" cy="2332067"/>
          </a:xfrm>
          <a:prstGeom prst="rect">
            <a:avLst/>
          </a:prstGeom>
        </p:spPr>
      </p:pic>
      <p:pic>
        <p:nvPicPr>
          <p:cNvPr id="9" name="Picture 8">
            <a:extLst>
              <a:ext uri="{FF2B5EF4-FFF2-40B4-BE49-F238E27FC236}">
                <a16:creationId xmlns:a16="http://schemas.microsoft.com/office/drawing/2014/main" id="{9AB3A537-47A6-011D-58D4-9ED1BD6474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6442" y="1276649"/>
            <a:ext cx="2661732" cy="2290049"/>
          </a:xfrm>
          <a:prstGeom prst="rect">
            <a:avLst/>
          </a:prstGeom>
        </p:spPr>
      </p:pic>
      <p:sp>
        <p:nvSpPr>
          <p:cNvPr id="10" name="Rounded Rectangular Callout 9">
            <a:extLst>
              <a:ext uri="{FF2B5EF4-FFF2-40B4-BE49-F238E27FC236}">
                <a16:creationId xmlns:a16="http://schemas.microsoft.com/office/drawing/2014/main" id="{32024B3A-BE59-628E-E5E2-7A76E94E7B15}"/>
              </a:ext>
            </a:extLst>
          </p:cNvPr>
          <p:cNvSpPr/>
          <p:nvPr/>
        </p:nvSpPr>
        <p:spPr>
          <a:xfrm>
            <a:off x="4899128" y="3736856"/>
            <a:ext cx="3905109" cy="894997"/>
          </a:xfrm>
          <a:prstGeom prst="wedgeRoundRectCallout">
            <a:avLst>
              <a:gd name="adj1" fmla="val -22957"/>
              <a:gd name="adj2" fmla="val 45573"/>
              <a:gd name="adj3" fmla="val 16667"/>
            </a:avLst>
          </a:prstGeom>
          <a:solidFill>
            <a:srgbClr val="33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C734A7-039E-1489-3CED-307BFAE406C9}"/>
              </a:ext>
            </a:extLst>
          </p:cNvPr>
          <p:cNvSpPr txBox="1"/>
          <p:nvPr/>
        </p:nvSpPr>
        <p:spPr>
          <a:xfrm>
            <a:off x="4977908" y="3800855"/>
            <a:ext cx="3905109"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Finding #2</a:t>
            </a:r>
            <a:r>
              <a:rPr lang="en-US" sz="1600" dirty="0">
                <a:latin typeface="Arial" panose="020B0604020202020204" pitchFamily="34" charset="0"/>
                <a:cs typeface="Arial" panose="020B0604020202020204" pitchFamily="34" charset="0"/>
              </a:rPr>
              <a:t>: MLEC can provide high durability while maintaining higher encoding throughput compared to SLEC. </a:t>
            </a:r>
          </a:p>
        </p:txBody>
      </p:sp>
      <p:sp>
        <p:nvSpPr>
          <p:cNvPr id="12" name="Rounded Rectangular Callout 11">
            <a:extLst>
              <a:ext uri="{FF2B5EF4-FFF2-40B4-BE49-F238E27FC236}">
                <a16:creationId xmlns:a16="http://schemas.microsoft.com/office/drawing/2014/main" id="{EAC89E5E-EFF9-A23B-D810-0B2911B0F7E2}"/>
              </a:ext>
            </a:extLst>
          </p:cNvPr>
          <p:cNvSpPr/>
          <p:nvPr/>
        </p:nvSpPr>
        <p:spPr>
          <a:xfrm>
            <a:off x="557752" y="3736855"/>
            <a:ext cx="3905109" cy="894997"/>
          </a:xfrm>
          <a:prstGeom prst="wedgeRoundRectCallout">
            <a:avLst>
              <a:gd name="adj1" fmla="val -20220"/>
              <a:gd name="adj2" fmla="val 42919"/>
              <a:gd name="adj3" fmla="val 16667"/>
            </a:avLst>
          </a:prstGeom>
          <a:solidFill>
            <a:srgbClr val="AC67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D27AE7-3ED2-71D4-3129-2893B1F1C77C}"/>
              </a:ext>
            </a:extLst>
          </p:cNvPr>
          <p:cNvSpPr txBox="1"/>
          <p:nvPr/>
        </p:nvSpPr>
        <p:spPr>
          <a:xfrm>
            <a:off x="557752" y="3800855"/>
            <a:ext cx="3905110" cy="830997"/>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Finding #1</a:t>
            </a:r>
            <a:r>
              <a:rPr lang="en-US" sz="1600" dirty="0">
                <a:latin typeface="Arial" panose="020B0604020202020204" pitchFamily="34" charset="0"/>
                <a:cs typeface="Arial" panose="020B0604020202020204" pitchFamily="34" charset="0"/>
              </a:rPr>
              <a:t>: For both MLEC and SLEC, higher durability leads to lower encoding throughput.</a:t>
            </a:r>
          </a:p>
        </p:txBody>
      </p:sp>
      <p:sp>
        <p:nvSpPr>
          <p:cNvPr id="4" name="Oval 3">
            <a:extLst>
              <a:ext uri="{FF2B5EF4-FFF2-40B4-BE49-F238E27FC236}">
                <a16:creationId xmlns:a16="http://schemas.microsoft.com/office/drawing/2014/main" id="{38207CE4-E1F7-9A3E-1E5F-E7F2CDD7FFCD}"/>
              </a:ext>
            </a:extLst>
          </p:cNvPr>
          <p:cNvSpPr/>
          <p:nvPr/>
        </p:nvSpPr>
        <p:spPr>
          <a:xfrm>
            <a:off x="3202105" y="2044498"/>
            <a:ext cx="996916" cy="110690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6646C2C-07F4-16AB-0494-8E9672E6D180}"/>
              </a:ext>
            </a:extLst>
          </p:cNvPr>
          <p:cNvSpPr/>
          <p:nvPr/>
        </p:nvSpPr>
        <p:spPr>
          <a:xfrm>
            <a:off x="5958385" y="2066688"/>
            <a:ext cx="1742874" cy="110690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722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p:bldP spid="4"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D54A0-5433-B61D-5C25-AED53761C756}"/>
              </a:ext>
            </a:extLst>
          </p:cNvPr>
          <p:cNvSpPr>
            <a:spLocks noGrp="1"/>
          </p:cNvSpPr>
          <p:nvPr>
            <p:ph type="title"/>
          </p:nvPr>
        </p:nvSpPr>
        <p:spPr/>
        <p:txBody>
          <a:bodyPr/>
          <a:lstStyle/>
          <a:p>
            <a:r>
              <a:rPr lang="en-US" dirty="0"/>
              <a:t>MLEC vs. LRC</a:t>
            </a:r>
          </a:p>
        </p:txBody>
      </p:sp>
      <p:sp>
        <p:nvSpPr>
          <p:cNvPr id="3" name="Slide Number Placeholder 2">
            <a:extLst>
              <a:ext uri="{FF2B5EF4-FFF2-40B4-BE49-F238E27FC236}">
                <a16:creationId xmlns:a16="http://schemas.microsoft.com/office/drawing/2014/main" id="{F289F272-B183-9343-AD1D-8B9DE55BD987}"/>
              </a:ext>
            </a:extLst>
          </p:cNvPr>
          <p:cNvSpPr>
            <a:spLocks noGrp="1"/>
          </p:cNvSpPr>
          <p:nvPr>
            <p:ph type="sldNum" sz="quarter" idx="12"/>
          </p:nvPr>
        </p:nvSpPr>
        <p:spPr/>
        <p:txBody>
          <a:bodyPr/>
          <a:lstStyle/>
          <a:p>
            <a:fld id="{38237106-F2ED-405E-BC33-CC3CF426205F}" type="slidenum">
              <a:rPr lang="en-US" smtClean="0"/>
              <a:pPr/>
              <a:t>35</a:t>
            </a:fld>
            <a:endParaRPr lang="en-US" dirty="0"/>
          </a:p>
        </p:txBody>
      </p:sp>
      <p:sp>
        <p:nvSpPr>
          <p:cNvPr id="5" name="Footer Placeholder 4">
            <a:extLst>
              <a:ext uri="{FF2B5EF4-FFF2-40B4-BE49-F238E27FC236}">
                <a16:creationId xmlns:a16="http://schemas.microsoft.com/office/drawing/2014/main" id="{135B9985-8FE1-1F82-F8AE-2828FB9C135B}"/>
              </a:ext>
            </a:extLst>
          </p:cNvPr>
          <p:cNvSpPr>
            <a:spLocks noGrp="1"/>
          </p:cNvSpPr>
          <p:nvPr>
            <p:ph type="ftr" sz="quarter" idx="3"/>
          </p:nvPr>
        </p:nvSpPr>
        <p:spPr/>
        <p:txBody>
          <a:bodyPr/>
          <a:lstStyle/>
          <a:p>
            <a:r>
              <a:rPr lang="en-US" sz="900" dirty="0"/>
              <a:t>MLEC @ SC ’23</a:t>
            </a:r>
            <a:endParaRPr lang="en-US" sz="1600" dirty="0"/>
          </a:p>
        </p:txBody>
      </p:sp>
      <p:pic>
        <p:nvPicPr>
          <p:cNvPr id="9" name="Picture 8">
            <a:extLst>
              <a:ext uri="{FF2B5EF4-FFF2-40B4-BE49-F238E27FC236}">
                <a16:creationId xmlns:a16="http://schemas.microsoft.com/office/drawing/2014/main" id="{42D0E281-871D-2736-764F-70E325689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8752" y="3476580"/>
            <a:ext cx="3776534" cy="857250"/>
          </a:xfrm>
          <a:prstGeom prst="rect">
            <a:avLst/>
          </a:prstGeom>
        </p:spPr>
      </p:pic>
      <p:grpSp>
        <p:nvGrpSpPr>
          <p:cNvPr id="10" name="Group 9">
            <a:extLst>
              <a:ext uri="{FF2B5EF4-FFF2-40B4-BE49-F238E27FC236}">
                <a16:creationId xmlns:a16="http://schemas.microsoft.com/office/drawing/2014/main" id="{67CE474C-8C16-FADA-DAF3-13D1735413CF}"/>
              </a:ext>
            </a:extLst>
          </p:cNvPr>
          <p:cNvGrpSpPr/>
          <p:nvPr/>
        </p:nvGrpSpPr>
        <p:grpSpPr>
          <a:xfrm>
            <a:off x="1134950" y="2981458"/>
            <a:ext cx="3054061" cy="1813924"/>
            <a:chOff x="2649816" y="1747085"/>
            <a:chExt cx="3459610" cy="2035628"/>
          </a:xfrm>
        </p:grpSpPr>
        <p:pic>
          <p:nvPicPr>
            <p:cNvPr id="11" name="Picture 10">
              <a:extLst>
                <a:ext uri="{FF2B5EF4-FFF2-40B4-BE49-F238E27FC236}">
                  <a16:creationId xmlns:a16="http://schemas.microsoft.com/office/drawing/2014/main" id="{C3EDBA74-BA7E-251D-19B6-BEA5B9F91E20}"/>
                </a:ext>
              </a:extLst>
            </p:cNvPr>
            <p:cNvPicPr>
              <a:picLocks noChangeAspect="1"/>
            </p:cNvPicPr>
            <p:nvPr/>
          </p:nvPicPr>
          <p:blipFill rotWithShape="1">
            <a:blip r:embed="rId4">
              <a:extLst>
                <a:ext uri="{28A0092B-C50C-407E-A947-70E740481C1C}">
                  <a14:useLocalDpi xmlns:a14="http://schemas.microsoft.com/office/drawing/2010/main" val="0"/>
                </a:ext>
              </a:extLst>
            </a:blip>
            <a:srcRect l="-476" t="50760" r="38963" b="151"/>
            <a:stretch/>
          </p:blipFill>
          <p:spPr>
            <a:xfrm>
              <a:off x="2660974" y="1747085"/>
              <a:ext cx="3448452" cy="2035628"/>
            </a:xfrm>
            <a:prstGeom prst="rect">
              <a:avLst/>
            </a:prstGeom>
          </p:spPr>
        </p:pic>
        <p:sp>
          <p:nvSpPr>
            <p:cNvPr id="12" name="Rectangle 11">
              <a:extLst>
                <a:ext uri="{FF2B5EF4-FFF2-40B4-BE49-F238E27FC236}">
                  <a16:creationId xmlns:a16="http://schemas.microsoft.com/office/drawing/2014/main" id="{D3B1600C-65AE-74D2-6DE6-1A674479C5C8}"/>
                </a:ext>
              </a:extLst>
            </p:cNvPr>
            <p:cNvSpPr/>
            <p:nvPr/>
          </p:nvSpPr>
          <p:spPr>
            <a:xfrm>
              <a:off x="2649816" y="1822054"/>
              <a:ext cx="298995" cy="29394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8" name="Table 18">
            <a:extLst>
              <a:ext uri="{FF2B5EF4-FFF2-40B4-BE49-F238E27FC236}">
                <a16:creationId xmlns:a16="http://schemas.microsoft.com/office/drawing/2014/main" id="{4CA7D6CF-1DBD-43BB-D16F-33B539579AB9}"/>
              </a:ext>
            </a:extLst>
          </p:cNvPr>
          <p:cNvGraphicFramePr>
            <a:graphicFrameLocks noGrp="1"/>
          </p:cNvGraphicFramePr>
          <p:nvPr>
            <p:extLst>
              <p:ext uri="{D42A27DB-BD31-4B8C-83A1-F6EECF244321}">
                <p14:modId xmlns:p14="http://schemas.microsoft.com/office/powerpoint/2010/main" val="601160110"/>
              </p:ext>
            </p:extLst>
          </p:nvPr>
        </p:nvGraphicFramePr>
        <p:xfrm>
          <a:off x="1134950" y="1148355"/>
          <a:ext cx="6907604" cy="1483360"/>
        </p:xfrm>
        <a:graphic>
          <a:graphicData uri="http://schemas.openxmlformats.org/drawingml/2006/table">
            <a:tbl>
              <a:tblPr firstRow="1" bandRow="1">
                <a:tableStyleId>{5C22544A-7EE6-4342-B048-85BDC9FD1C3A}</a:tableStyleId>
              </a:tblPr>
              <a:tblGrid>
                <a:gridCol w="3401483">
                  <a:extLst>
                    <a:ext uri="{9D8B030D-6E8A-4147-A177-3AD203B41FA5}">
                      <a16:colId xmlns:a16="http://schemas.microsoft.com/office/drawing/2014/main" val="4278367032"/>
                    </a:ext>
                  </a:extLst>
                </a:gridCol>
                <a:gridCol w="3506121">
                  <a:extLst>
                    <a:ext uri="{9D8B030D-6E8A-4147-A177-3AD203B41FA5}">
                      <a16:colId xmlns:a16="http://schemas.microsoft.com/office/drawing/2014/main" val="3345800840"/>
                    </a:ext>
                  </a:extLst>
                </a:gridCol>
              </a:tblGrid>
              <a:tr h="370840">
                <a:tc>
                  <a:txBody>
                    <a:bodyPr/>
                    <a:lstStyle/>
                    <a:p>
                      <a:r>
                        <a:rPr lang="en-US" sz="1400" dirty="0">
                          <a:solidFill>
                            <a:sysClr val="windowText" lastClr="000000"/>
                          </a:solidFill>
                          <a:latin typeface="Arial" panose="020B0604020202020204" pitchFamily="34" charset="0"/>
                          <a:cs typeface="Arial" panose="020B0604020202020204" pitchFamily="34" charset="0"/>
                        </a:rPr>
                        <a:t>MLEC</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dirty="0">
                          <a:solidFill>
                            <a:sysClr val="windowText" lastClr="000000"/>
                          </a:solidFill>
                          <a:latin typeface="Arial" panose="020B0604020202020204" pitchFamily="34" charset="0"/>
                          <a:cs typeface="Arial" panose="020B0604020202020204" pitchFamily="34" charset="0"/>
                        </a:rPr>
                        <a:t>LRC</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11037703"/>
                  </a:ext>
                </a:extLst>
              </a:tr>
              <a:tr h="370840">
                <a:tc>
                  <a:txBody>
                    <a:bodyPr/>
                    <a:lstStyle/>
                    <a:p>
                      <a:r>
                        <a:rPr lang="en-US" sz="1400" dirty="0">
                          <a:latin typeface="Arial" panose="020B0604020202020204" pitchFamily="34" charset="0"/>
                          <a:cs typeface="Arial" panose="020B0604020202020204" pitchFamily="34" charset="0"/>
                        </a:rPr>
                        <a:t>2+1: a</a:t>
                      </a:r>
                      <a:r>
                        <a:rPr lang="en-US" sz="1100" dirty="0">
                          <a:latin typeface="Arial" panose="020B0604020202020204" pitchFamily="34" charset="0"/>
                          <a:cs typeface="Arial" panose="020B0604020202020204" pitchFamily="34" charset="0"/>
                        </a:rPr>
                        <a:t>13</a:t>
                      </a:r>
                      <a:r>
                        <a:rPr lang="en-US" sz="1400" dirty="0">
                          <a:latin typeface="Arial" panose="020B0604020202020204" pitchFamily="34" charset="0"/>
                          <a:cs typeface="Arial" panose="020B0604020202020204" pitchFamily="34" charset="0"/>
                        </a:rPr>
                        <a:t> is computed from a</a:t>
                      </a:r>
                      <a:r>
                        <a:rPr lang="en-US" sz="11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 and a</a:t>
                      </a:r>
                      <a:r>
                        <a:rPr lang="en-US" sz="1100" dirty="0">
                          <a:latin typeface="Arial" panose="020B0604020202020204" pitchFamily="34" charset="0"/>
                          <a:cs typeface="Arial" panose="020B0604020202020204" pitchFamily="34" charset="0"/>
                        </a:rPr>
                        <a:t>3</a:t>
                      </a:r>
                      <a:endParaRPr lang="en-US" sz="1400" dirty="0">
                        <a:latin typeface="Arial" panose="020B0604020202020204" pitchFamily="34" charset="0"/>
                        <a:cs typeface="Arial" panose="020B0604020202020204" pitchFamily="34" charset="0"/>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4+2: </a:t>
                      </a:r>
                      <a:r>
                        <a:rPr lang="en-US" sz="1400" dirty="0" err="1">
                          <a:latin typeface="Arial" panose="020B0604020202020204" pitchFamily="34" charset="0"/>
                          <a:cs typeface="Arial" panose="020B0604020202020204" pitchFamily="34" charset="0"/>
                        </a:rPr>
                        <a:t>a</a:t>
                      </a:r>
                      <a:r>
                        <a:rPr lang="en-US" sz="1050" dirty="0" err="1">
                          <a:latin typeface="Arial" panose="020B0604020202020204" pitchFamily="34" charset="0"/>
                          <a:cs typeface="Arial" panose="020B0604020202020204" pitchFamily="34" charset="0"/>
                        </a:rPr>
                        <a:t>P</a:t>
                      </a:r>
                      <a:r>
                        <a:rPr lang="en-US" sz="1400" dirty="0">
                          <a:latin typeface="Arial" panose="020B0604020202020204" pitchFamily="34" charset="0"/>
                          <a:cs typeface="Arial" panose="020B0604020202020204" pitchFamily="34" charset="0"/>
                        </a:rPr>
                        <a:t> is computed from a</a:t>
                      </a:r>
                      <a:r>
                        <a:rPr lang="en-US" sz="1100" dirty="0">
                          <a:latin typeface="Arial" panose="020B0604020202020204" pitchFamily="34" charset="0"/>
                          <a:cs typeface="Arial" panose="020B0604020202020204" pitchFamily="34" charset="0"/>
                        </a:rPr>
                        <a:t>1</a:t>
                      </a:r>
                      <a:r>
                        <a:rPr lang="en-US" sz="1400" dirty="0">
                          <a:latin typeface="Arial" panose="020B0604020202020204" pitchFamily="34" charset="0"/>
                          <a:cs typeface="Arial" panose="020B0604020202020204" pitchFamily="34" charset="0"/>
                        </a:rPr>
                        <a:t>, a</a:t>
                      </a:r>
                      <a:r>
                        <a:rPr lang="en-US" sz="1100" dirty="0">
                          <a:latin typeface="Arial" panose="020B0604020202020204" pitchFamily="34" charset="0"/>
                          <a:cs typeface="Arial" panose="020B0604020202020204" pitchFamily="34" charset="0"/>
                        </a:rPr>
                        <a:t>2</a:t>
                      </a:r>
                      <a:r>
                        <a:rPr lang="en-US" sz="1400" dirty="0">
                          <a:latin typeface="Arial" panose="020B0604020202020204" pitchFamily="34" charset="0"/>
                          <a:cs typeface="Arial" panose="020B0604020202020204" pitchFamily="34" charset="0"/>
                        </a:rPr>
                        <a:t>, a</a:t>
                      </a:r>
                      <a:r>
                        <a:rPr lang="en-US" sz="1100" dirty="0">
                          <a:latin typeface="Arial" panose="020B0604020202020204" pitchFamily="34" charset="0"/>
                          <a:cs typeface="Arial" panose="020B0604020202020204" pitchFamily="34" charset="0"/>
                        </a:rPr>
                        <a:t>3</a:t>
                      </a:r>
                      <a:r>
                        <a:rPr lang="en-US" sz="1400" dirty="0">
                          <a:latin typeface="Arial" panose="020B0604020202020204" pitchFamily="34" charset="0"/>
                          <a:cs typeface="Arial" panose="020B0604020202020204" pitchFamily="34" charset="0"/>
                        </a:rPr>
                        <a:t>, a</a:t>
                      </a:r>
                      <a:r>
                        <a:rPr lang="en-US" sz="1100" dirty="0">
                          <a:latin typeface="Arial" panose="020B0604020202020204" pitchFamily="34" charset="0"/>
                          <a:cs typeface="Arial" panose="020B0604020202020204" pitchFamily="34" charset="0"/>
                        </a:rPr>
                        <a:t>4</a:t>
                      </a:r>
                      <a:endParaRPr lang="en-US" sz="1400" dirty="0">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24183874"/>
                  </a:ext>
                </a:extLst>
              </a:tr>
              <a:tr h="370840">
                <a:tc>
                  <a:txBody>
                    <a:bodyPr/>
                    <a:lstStyle/>
                    <a:p>
                      <a:r>
                        <a:rPr lang="en-US" sz="1400" dirty="0">
                          <a:latin typeface="Arial" panose="020B0604020202020204" pitchFamily="34" charset="0"/>
                          <a:cs typeface="Arial" panose="020B0604020202020204" pitchFamily="34" charset="0"/>
                        </a:rPr>
                        <a:t>A local stripe can have </a:t>
                      </a:r>
                      <a:r>
                        <a:rPr lang="en-US" sz="1400" dirty="0">
                          <a:solidFill>
                            <a:srgbClr val="0432FF"/>
                          </a:solidFill>
                          <a:latin typeface="Arial" panose="020B0604020202020204" pitchFamily="34" charset="0"/>
                          <a:cs typeface="Arial" panose="020B0604020202020204" pitchFamily="34" charset="0"/>
                        </a:rPr>
                        <a:t>multiple</a:t>
                      </a:r>
                      <a:r>
                        <a:rPr lang="en-US" sz="1400" dirty="0">
                          <a:latin typeface="Arial" panose="020B0604020202020204" pitchFamily="34" charset="0"/>
                          <a:cs typeface="Arial" panose="020B0604020202020204" pitchFamily="34" charset="0"/>
                        </a:rPr>
                        <a:t> parities</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dirty="0">
                          <a:latin typeface="Arial" panose="020B0604020202020204" pitchFamily="34" charset="0"/>
                          <a:cs typeface="Arial" panose="020B0604020202020204" pitchFamily="34" charset="0"/>
                        </a:rPr>
                        <a:t>A local group has </a:t>
                      </a:r>
                      <a:r>
                        <a:rPr lang="en-US" sz="1400" dirty="0">
                          <a:solidFill>
                            <a:srgbClr val="339900"/>
                          </a:solidFill>
                          <a:latin typeface="Arial" panose="020B0604020202020204" pitchFamily="34" charset="0"/>
                          <a:cs typeface="Arial" panose="020B0604020202020204" pitchFamily="34" charset="0"/>
                        </a:rPr>
                        <a:t>exactly one </a:t>
                      </a:r>
                      <a:r>
                        <a:rPr lang="en-US" sz="1400" dirty="0">
                          <a:latin typeface="Arial" panose="020B0604020202020204" pitchFamily="34" charset="0"/>
                          <a:cs typeface="Arial" panose="020B0604020202020204" pitchFamily="34" charset="0"/>
                        </a:rPr>
                        <a:t>parity</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13737288"/>
                  </a:ext>
                </a:extLst>
              </a:tr>
              <a:tr h="370840">
                <a:tc>
                  <a:txBody>
                    <a:bodyPr/>
                    <a:lstStyle/>
                    <a:p>
                      <a:r>
                        <a:rPr lang="en-US" sz="1400" dirty="0">
                          <a:solidFill>
                            <a:srgbClr val="0432FF"/>
                          </a:solidFill>
                          <a:latin typeface="Arial" panose="020B0604020202020204" pitchFamily="34" charset="0"/>
                          <a:cs typeface="Arial" panose="020B0604020202020204" pitchFamily="34" charset="0"/>
                        </a:rPr>
                        <a:t>One local stripe </a:t>
                      </a:r>
                      <a:r>
                        <a:rPr lang="en-US" sz="1400" dirty="0">
                          <a:latin typeface="Arial" panose="020B0604020202020204" pitchFamily="34" charset="0"/>
                          <a:cs typeface="Arial" panose="020B0604020202020204" pitchFamily="34" charset="0"/>
                        </a:rPr>
                        <a:t>per rack</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400" dirty="0">
                          <a:solidFill>
                            <a:srgbClr val="339900"/>
                          </a:solidFill>
                          <a:latin typeface="Arial" panose="020B0604020202020204" pitchFamily="34" charset="0"/>
                          <a:cs typeface="Arial" panose="020B0604020202020204" pitchFamily="34" charset="0"/>
                        </a:rPr>
                        <a:t>One chunk </a:t>
                      </a:r>
                      <a:r>
                        <a:rPr lang="en-US" sz="1400" dirty="0">
                          <a:latin typeface="Arial" panose="020B0604020202020204" pitchFamily="34" charset="0"/>
                          <a:cs typeface="Arial" panose="020B0604020202020204" pitchFamily="34" charset="0"/>
                        </a:rPr>
                        <a:t>per rack</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04443998"/>
                  </a:ext>
                </a:extLst>
              </a:tr>
            </a:tbl>
          </a:graphicData>
        </a:graphic>
      </p:graphicFrame>
      <p:cxnSp>
        <p:nvCxnSpPr>
          <p:cNvPr id="6" name="Curved Connector 5">
            <a:extLst>
              <a:ext uri="{FF2B5EF4-FFF2-40B4-BE49-F238E27FC236}">
                <a16:creationId xmlns:a16="http://schemas.microsoft.com/office/drawing/2014/main" id="{A60F0983-4E8D-5638-79E1-26A06198FF89}"/>
              </a:ext>
            </a:extLst>
          </p:cNvPr>
          <p:cNvCxnSpPr>
            <a:cxnSpLocks/>
          </p:cNvCxnSpPr>
          <p:nvPr/>
        </p:nvCxnSpPr>
        <p:spPr>
          <a:xfrm flipV="1">
            <a:off x="5826034" y="3285466"/>
            <a:ext cx="2183016" cy="166391"/>
          </a:xfrm>
          <a:prstGeom prst="curvedConnector3">
            <a:avLst>
              <a:gd name="adj1" fmla="val -562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9B7B2840-3235-A118-F42F-5F3843E7D58A}"/>
              </a:ext>
            </a:extLst>
          </p:cNvPr>
          <p:cNvCxnSpPr>
            <a:cxnSpLocks/>
          </p:cNvCxnSpPr>
          <p:nvPr/>
        </p:nvCxnSpPr>
        <p:spPr>
          <a:xfrm flipV="1">
            <a:off x="6110847" y="3285466"/>
            <a:ext cx="1898203" cy="166391"/>
          </a:xfrm>
          <a:prstGeom prst="curvedConnector3">
            <a:avLst>
              <a:gd name="adj1" fmla="val -52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330D4C1F-6FEF-CF7B-EEF0-924C0D1A4E08}"/>
              </a:ext>
            </a:extLst>
          </p:cNvPr>
          <p:cNvCxnSpPr>
            <a:cxnSpLocks/>
          </p:cNvCxnSpPr>
          <p:nvPr/>
        </p:nvCxnSpPr>
        <p:spPr>
          <a:xfrm flipV="1">
            <a:off x="6917542" y="3285466"/>
            <a:ext cx="1091508" cy="166391"/>
          </a:xfrm>
          <a:prstGeom prst="curvedConnector3">
            <a:avLst>
              <a:gd name="adj1" fmla="val -104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D0EFE46F-9D83-539D-A0A3-218ECAFFF226}"/>
              </a:ext>
            </a:extLst>
          </p:cNvPr>
          <p:cNvCxnSpPr>
            <a:cxnSpLocks/>
          </p:cNvCxnSpPr>
          <p:nvPr/>
        </p:nvCxnSpPr>
        <p:spPr>
          <a:xfrm flipV="1">
            <a:off x="7175148" y="3285466"/>
            <a:ext cx="833902" cy="166391"/>
          </a:xfrm>
          <a:prstGeom prst="curvedConnector3">
            <a:avLst>
              <a:gd name="adj1" fmla="val -12916"/>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65DEB2D-E5B7-144E-9FB7-ABF8122107AD}"/>
              </a:ext>
            </a:extLst>
          </p:cNvPr>
          <p:cNvSpPr txBox="1"/>
          <p:nvPr/>
        </p:nvSpPr>
        <p:spPr>
          <a:xfrm>
            <a:off x="1805587" y="4835723"/>
            <a:ext cx="1722635"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MLEC (2+1)/(2+1)</a:t>
            </a:r>
          </a:p>
        </p:txBody>
      </p:sp>
      <p:sp>
        <p:nvSpPr>
          <p:cNvPr id="7" name="TextBox 6">
            <a:extLst>
              <a:ext uri="{FF2B5EF4-FFF2-40B4-BE49-F238E27FC236}">
                <a16:creationId xmlns:a16="http://schemas.microsoft.com/office/drawing/2014/main" id="{D25AC322-FFF8-48F6-5192-68AFEC410E7A}"/>
              </a:ext>
            </a:extLst>
          </p:cNvPr>
          <p:cNvSpPr txBox="1"/>
          <p:nvPr/>
        </p:nvSpPr>
        <p:spPr>
          <a:xfrm>
            <a:off x="4605131" y="3040637"/>
            <a:ext cx="1242291" cy="307777"/>
          </a:xfrm>
          <a:prstGeom prst="rect">
            <a:avLst/>
          </a:prstGeom>
          <a:noFill/>
        </p:spPr>
        <p:txBody>
          <a:bodyPr wrap="square" rtlCol="0">
            <a:spAutoFit/>
          </a:bodyPr>
          <a:lstStyle/>
          <a:p>
            <a:r>
              <a:rPr lang="en-US" sz="1400" dirty="0">
                <a:solidFill>
                  <a:srgbClr val="F79200"/>
                </a:solidFill>
                <a:latin typeface="Arial" panose="020B0604020202020204" pitchFamily="34" charset="0"/>
                <a:cs typeface="Arial" panose="020B0604020202020204" pitchFamily="34" charset="0"/>
              </a:rPr>
              <a:t>Local group</a:t>
            </a:r>
          </a:p>
        </p:txBody>
      </p:sp>
      <p:sp>
        <p:nvSpPr>
          <p:cNvPr id="8" name="TextBox 7">
            <a:extLst>
              <a:ext uri="{FF2B5EF4-FFF2-40B4-BE49-F238E27FC236}">
                <a16:creationId xmlns:a16="http://schemas.microsoft.com/office/drawing/2014/main" id="{42587391-ADA2-01FC-E762-473FC2551390}"/>
              </a:ext>
            </a:extLst>
          </p:cNvPr>
          <p:cNvSpPr txBox="1"/>
          <p:nvPr/>
        </p:nvSpPr>
        <p:spPr>
          <a:xfrm>
            <a:off x="7946027" y="3119216"/>
            <a:ext cx="695671"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4+2</a:t>
            </a:r>
          </a:p>
        </p:txBody>
      </p:sp>
      <p:sp>
        <p:nvSpPr>
          <p:cNvPr id="14" name="Rounded Rectangle 13">
            <a:extLst>
              <a:ext uri="{FF2B5EF4-FFF2-40B4-BE49-F238E27FC236}">
                <a16:creationId xmlns:a16="http://schemas.microsoft.com/office/drawing/2014/main" id="{EE27848A-5618-030B-7EA7-094853144EE5}"/>
              </a:ext>
            </a:extLst>
          </p:cNvPr>
          <p:cNvSpPr/>
          <p:nvPr/>
        </p:nvSpPr>
        <p:spPr>
          <a:xfrm>
            <a:off x="5621311" y="3431610"/>
            <a:ext cx="1073387" cy="300941"/>
          </a:xfrm>
          <a:prstGeom prst="roundRect">
            <a:avLst/>
          </a:prstGeom>
          <a:noFill/>
          <a:ln w="28575">
            <a:solidFill>
              <a:srgbClr val="F792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4B8F7D86-AD23-E6A5-39A5-54949A34CBB8}"/>
              </a:ext>
            </a:extLst>
          </p:cNvPr>
          <p:cNvCxnSpPr>
            <a:cxnSpLocks/>
          </p:cNvCxnSpPr>
          <p:nvPr/>
        </p:nvCxnSpPr>
        <p:spPr>
          <a:xfrm flipH="1" flipV="1">
            <a:off x="5320852" y="3310189"/>
            <a:ext cx="297834" cy="166391"/>
          </a:xfrm>
          <a:prstGeom prst="line">
            <a:avLst/>
          </a:prstGeom>
          <a:ln w="19050">
            <a:solidFill>
              <a:srgbClr val="F792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EEAC271-EF2B-BC54-A263-77473E94F4C9}"/>
              </a:ext>
            </a:extLst>
          </p:cNvPr>
          <p:cNvSpPr txBox="1"/>
          <p:nvPr/>
        </p:nvSpPr>
        <p:spPr>
          <a:xfrm>
            <a:off x="6239622" y="4783632"/>
            <a:ext cx="1722635"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LRC (4,2,2)</a:t>
            </a:r>
          </a:p>
        </p:txBody>
      </p:sp>
      <p:sp>
        <p:nvSpPr>
          <p:cNvPr id="20" name="Rounded Rectangle 19">
            <a:extLst>
              <a:ext uri="{FF2B5EF4-FFF2-40B4-BE49-F238E27FC236}">
                <a16:creationId xmlns:a16="http://schemas.microsoft.com/office/drawing/2014/main" id="{F4FB0297-8039-5B4A-6532-796C9B02F7AE}"/>
              </a:ext>
            </a:extLst>
          </p:cNvPr>
          <p:cNvSpPr/>
          <p:nvPr/>
        </p:nvSpPr>
        <p:spPr>
          <a:xfrm>
            <a:off x="7727257" y="3450228"/>
            <a:ext cx="833903" cy="267333"/>
          </a:xfrm>
          <a:prstGeom prst="round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C44E23-54A0-97D0-0BD2-88643A2C1509}"/>
              </a:ext>
            </a:extLst>
          </p:cNvPr>
          <p:cNvSpPr txBox="1"/>
          <p:nvPr/>
        </p:nvSpPr>
        <p:spPr>
          <a:xfrm>
            <a:off x="8321524" y="2944924"/>
            <a:ext cx="860782" cy="523220"/>
          </a:xfrm>
          <a:prstGeom prst="rect">
            <a:avLst/>
          </a:prstGeom>
          <a:noFill/>
        </p:spPr>
        <p:txBody>
          <a:bodyPr wrap="square" rtlCol="0">
            <a:spAutoFit/>
          </a:bodyPr>
          <a:lstStyle/>
          <a:p>
            <a:r>
              <a:rPr lang="en-US" sz="1400" dirty="0">
                <a:solidFill>
                  <a:srgbClr val="7030A0"/>
                </a:solidFill>
                <a:latin typeface="Arial" panose="020B0604020202020204" pitchFamily="34" charset="0"/>
                <a:cs typeface="Arial" panose="020B0604020202020204" pitchFamily="34" charset="0"/>
              </a:rPr>
              <a:t>Global parities</a:t>
            </a:r>
          </a:p>
        </p:txBody>
      </p:sp>
    </p:spTree>
    <p:extLst>
      <p:ext uri="{BB962C8B-B14F-4D97-AF65-F5344CB8AC3E}">
        <p14:creationId xmlns:p14="http://schemas.microsoft.com/office/powerpoint/2010/main" val="170578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E4AE-A12B-01AD-0038-F43D2A1830B9}"/>
              </a:ext>
            </a:extLst>
          </p:cNvPr>
          <p:cNvSpPr>
            <a:spLocks noGrp="1"/>
          </p:cNvSpPr>
          <p:nvPr>
            <p:ph type="title"/>
          </p:nvPr>
        </p:nvSpPr>
        <p:spPr/>
        <p:txBody>
          <a:bodyPr/>
          <a:lstStyle/>
          <a:p>
            <a:r>
              <a:rPr lang="en-US" dirty="0"/>
              <a:t>MLEC vs. LRC</a:t>
            </a:r>
          </a:p>
        </p:txBody>
      </p:sp>
      <p:sp>
        <p:nvSpPr>
          <p:cNvPr id="3" name="Slide Number Placeholder 2">
            <a:extLst>
              <a:ext uri="{FF2B5EF4-FFF2-40B4-BE49-F238E27FC236}">
                <a16:creationId xmlns:a16="http://schemas.microsoft.com/office/drawing/2014/main" id="{ABEFF269-249C-75D3-5828-78A7843A8CEF}"/>
              </a:ext>
            </a:extLst>
          </p:cNvPr>
          <p:cNvSpPr>
            <a:spLocks noGrp="1"/>
          </p:cNvSpPr>
          <p:nvPr>
            <p:ph type="sldNum" sz="quarter" idx="12"/>
          </p:nvPr>
        </p:nvSpPr>
        <p:spPr/>
        <p:txBody>
          <a:bodyPr/>
          <a:lstStyle/>
          <a:p>
            <a:fld id="{38237106-F2ED-405E-BC33-CC3CF426205F}" type="slidenum">
              <a:rPr lang="en-US" smtClean="0"/>
              <a:pPr/>
              <a:t>36</a:t>
            </a:fld>
            <a:endParaRPr lang="en-US" dirty="0"/>
          </a:p>
        </p:txBody>
      </p:sp>
      <p:sp>
        <p:nvSpPr>
          <p:cNvPr id="5" name="Footer Placeholder 4">
            <a:extLst>
              <a:ext uri="{FF2B5EF4-FFF2-40B4-BE49-F238E27FC236}">
                <a16:creationId xmlns:a16="http://schemas.microsoft.com/office/drawing/2014/main" id="{F5A80AA8-DB3C-D102-233D-222766D041F3}"/>
              </a:ext>
            </a:extLst>
          </p:cNvPr>
          <p:cNvSpPr>
            <a:spLocks noGrp="1"/>
          </p:cNvSpPr>
          <p:nvPr>
            <p:ph type="ftr" sz="quarter" idx="3"/>
          </p:nvPr>
        </p:nvSpPr>
        <p:spPr/>
        <p:txBody>
          <a:bodyPr/>
          <a:lstStyle/>
          <a:p>
            <a:r>
              <a:rPr lang="en-US" sz="900" dirty="0"/>
              <a:t>MLEC @ SC ’23</a:t>
            </a:r>
            <a:endParaRPr lang="en-US" sz="1600" dirty="0"/>
          </a:p>
        </p:txBody>
      </p:sp>
      <p:sp>
        <p:nvSpPr>
          <p:cNvPr id="10" name="Rounded Rectangular Callout 9">
            <a:extLst>
              <a:ext uri="{FF2B5EF4-FFF2-40B4-BE49-F238E27FC236}">
                <a16:creationId xmlns:a16="http://schemas.microsoft.com/office/drawing/2014/main" id="{32024B3A-BE59-628E-E5E2-7A76E94E7B15}"/>
              </a:ext>
            </a:extLst>
          </p:cNvPr>
          <p:cNvSpPr/>
          <p:nvPr/>
        </p:nvSpPr>
        <p:spPr>
          <a:xfrm>
            <a:off x="513002" y="3035063"/>
            <a:ext cx="3905109" cy="1693108"/>
          </a:xfrm>
          <a:prstGeom prst="wedgeRoundRectCallout">
            <a:avLst>
              <a:gd name="adj1" fmla="val 68576"/>
              <a:gd name="adj2" fmla="val -38976"/>
              <a:gd name="adj3" fmla="val 16667"/>
            </a:avLst>
          </a:prstGeom>
          <a:solidFill>
            <a:srgbClr val="3399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2C734A7-039E-1489-3CED-307BFAE406C9}"/>
              </a:ext>
            </a:extLst>
          </p:cNvPr>
          <p:cNvSpPr txBox="1"/>
          <p:nvPr/>
        </p:nvSpPr>
        <p:spPr>
          <a:xfrm>
            <a:off x="529674" y="3158511"/>
            <a:ext cx="3888437"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some scenarios, MLEC can provide a better tradeoff than LRC. E.g.</a:t>
            </a:r>
          </a:p>
          <a:p>
            <a:r>
              <a:rPr lang="en-US" sz="1600" dirty="0">
                <a:latin typeface="Arial" panose="020B0604020202020204" pitchFamily="34" charset="0"/>
                <a:cs typeface="Arial" panose="020B0604020202020204" pitchFamily="34" charset="0"/>
              </a:rPr>
              <a:t>- when the </a:t>
            </a:r>
            <a:r>
              <a:rPr lang="en-US" sz="1600" b="1" dirty="0">
                <a:latin typeface="Arial" panose="020B0604020202020204" pitchFamily="34" charset="0"/>
                <a:cs typeface="Arial" panose="020B0604020202020204" pitchFamily="34" charset="0"/>
              </a:rPr>
              <a:t>network bandwidth </a:t>
            </a:r>
            <a:r>
              <a:rPr lang="en-US" sz="1600" dirty="0">
                <a:latin typeface="Arial" panose="020B0604020202020204" pitchFamily="34" charset="0"/>
                <a:cs typeface="Arial" panose="020B0604020202020204" pitchFamily="34" charset="0"/>
              </a:rPr>
              <a:t>is very</a:t>
            </a:r>
            <a:r>
              <a:rPr lang="en-US" sz="1600" b="1" dirty="0">
                <a:latin typeface="Arial" panose="020B0604020202020204" pitchFamily="34" charset="0"/>
                <a:cs typeface="Arial" panose="020B0604020202020204" pitchFamily="34" charset="0"/>
              </a:rPr>
              <a:t> limited</a:t>
            </a:r>
          </a:p>
          <a:p>
            <a:r>
              <a:rPr lang="en-US" sz="1600" dirty="0">
                <a:latin typeface="Arial" panose="020B0604020202020204" pitchFamily="34" charset="0"/>
                <a:cs typeface="Arial" panose="020B0604020202020204" pitchFamily="34" charset="0"/>
              </a:rPr>
              <a:t>- when the </a:t>
            </a:r>
            <a:r>
              <a:rPr lang="en-US" sz="1600" b="1" dirty="0">
                <a:latin typeface="Arial" panose="020B0604020202020204" pitchFamily="34" charset="0"/>
                <a:cs typeface="Arial" panose="020B0604020202020204" pitchFamily="34" charset="0"/>
              </a:rPr>
              <a:t>failure detection</a:t>
            </a:r>
            <a:r>
              <a:rPr lang="en-US" sz="1600" dirty="0">
                <a:latin typeface="Arial" panose="020B0604020202020204" pitchFamily="34" charset="0"/>
                <a:cs typeface="Arial" panose="020B0604020202020204" pitchFamily="34" charset="0"/>
              </a:rPr>
              <a:t> is </a:t>
            </a:r>
            <a:r>
              <a:rPr lang="en-US" sz="1600" b="1" dirty="0">
                <a:latin typeface="Arial" panose="020B0604020202020204" pitchFamily="34" charset="0"/>
                <a:cs typeface="Arial" panose="020B0604020202020204" pitchFamily="34" charset="0"/>
              </a:rPr>
              <a:t>not </a:t>
            </a:r>
            <a:r>
              <a:rPr lang="en-US" sz="1600" dirty="0">
                <a:latin typeface="Arial" panose="020B0604020202020204" pitchFamily="34" charset="0"/>
                <a:cs typeface="Arial" panose="020B0604020202020204" pitchFamily="34" charset="0"/>
              </a:rPr>
              <a:t>very</a:t>
            </a:r>
            <a:r>
              <a:rPr lang="en-US" sz="1600" b="1" dirty="0">
                <a:latin typeface="Arial" panose="020B0604020202020204" pitchFamily="34" charset="0"/>
                <a:cs typeface="Arial" panose="020B0604020202020204" pitchFamily="34" charset="0"/>
              </a:rPr>
              <a:t> fast</a:t>
            </a:r>
          </a:p>
        </p:txBody>
      </p:sp>
      <p:sp>
        <p:nvSpPr>
          <p:cNvPr id="12" name="Rounded Rectangular Callout 11">
            <a:extLst>
              <a:ext uri="{FF2B5EF4-FFF2-40B4-BE49-F238E27FC236}">
                <a16:creationId xmlns:a16="http://schemas.microsoft.com/office/drawing/2014/main" id="{EAC89E5E-EFF9-A23B-D810-0B2911B0F7E2}"/>
              </a:ext>
            </a:extLst>
          </p:cNvPr>
          <p:cNvSpPr/>
          <p:nvPr/>
        </p:nvSpPr>
        <p:spPr>
          <a:xfrm>
            <a:off x="513002" y="1447545"/>
            <a:ext cx="4191345" cy="660892"/>
          </a:xfrm>
          <a:prstGeom prst="wedgeRoundRectCallout">
            <a:avLst>
              <a:gd name="adj1" fmla="val -27518"/>
              <a:gd name="adj2" fmla="val 45341"/>
              <a:gd name="adj3" fmla="val 16667"/>
            </a:avLst>
          </a:prstGeom>
          <a:solidFill>
            <a:srgbClr val="AC67F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6D27AE7-3ED2-71D4-3129-2893B1F1C77C}"/>
              </a:ext>
            </a:extLst>
          </p:cNvPr>
          <p:cNvSpPr txBox="1"/>
          <p:nvPr/>
        </p:nvSpPr>
        <p:spPr>
          <a:xfrm>
            <a:off x="513001" y="1511544"/>
            <a:ext cx="4311662"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Both MLEC and LRC have their own benefits, depending on system environments</a:t>
            </a:r>
          </a:p>
        </p:txBody>
      </p:sp>
      <p:pic>
        <p:nvPicPr>
          <p:cNvPr id="6" name="Picture 5">
            <a:extLst>
              <a:ext uri="{FF2B5EF4-FFF2-40B4-BE49-F238E27FC236}">
                <a16:creationId xmlns:a16="http://schemas.microsoft.com/office/drawing/2014/main" id="{98C40BE2-6749-D0CF-DB3B-24EB12397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0379" y="1964969"/>
            <a:ext cx="3341918" cy="2387084"/>
          </a:xfrm>
          <a:prstGeom prst="rect">
            <a:avLst/>
          </a:prstGeom>
        </p:spPr>
      </p:pic>
      <p:pic>
        <p:nvPicPr>
          <p:cNvPr id="4" name="Picture 3" descr="A paper with text on it&#10;&#10;Description automatically generated">
            <a:extLst>
              <a:ext uri="{FF2B5EF4-FFF2-40B4-BE49-F238E27FC236}">
                <a16:creationId xmlns:a16="http://schemas.microsoft.com/office/drawing/2014/main" id="{62F4F1A9-6E42-D06F-FD93-D41D3E0A8CB7}"/>
              </a:ext>
            </a:extLst>
          </p:cNvPr>
          <p:cNvPicPr>
            <a:picLocks noChangeAspect="1"/>
          </p:cNvPicPr>
          <p:nvPr/>
        </p:nvPicPr>
        <p:blipFill rotWithShape="1">
          <a:blip r:embed="rId4">
            <a:extLst>
              <a:ext uri="{28A0092B-C50C-407E-A947-70E740481C1C}">
                <a14:useLocalDpi xmlns:a14="http://schemas.microsoft.com/office/drawing/2010/main" val="0"/>
              </a:ext>
            </a:extLst>
          </a:blip>
          <a:srcRect b="48425"/>
          <a:stretch/>
        </p:blipFill>
        <p:spPr>
          <a:xfrm>
            <a:off x="6299993" y="568712"/>
            <a:ext cx="1550642" cy="989033"/>
          </a:xfrm>
          <a:prstGeom prst="rect">
            <a:avLst/>
          </a:prstGeom>
        </p:spPr>
      </p:pic>
      <p:sp>
        <p:nvSpPr>
          <p:cNvPr id="7" name="TextBox 6">
            <a:extLst>
              <a:ext uri="{FF2B5EF4-FFF2-40B4-BE49-F238E27FC236}">
                <a16:creationId xmlns:a16="http://schemas.microsoft.com/office/drawing/2014/main" id="{40BE5F36-C67E-874C-E4AF-8D0C93883681}"/>
              </a:ext>
            </a:extLst>
          </p:cNvPr>
          <p:cNvSpPr txBox="1"/>
          <p:nvPr/>
        </p:nvSpPr>
        <p:spPr>
          <a:xfrm>
            <a:off x="5776423" y="887276"/>
            <a:ext cx="2597781" cy="400110"/>
          </a:xfrm>
          <a:prstGeom prst="rect">
            <a:avLst/>
          </a:prstGeom>
          <a:noFill/>
        </p:spPr>
        <p:txBody>
          <a:bodyPr wrap="square" rtlCol="0">
            <a:spAutoFit/>
          </a:bodyPr>
          <a:lstStyle/>
          <a:p>
            <a:r>
              <a:rPr lang="en-US" sz="2000" b="1" dirty="0">
                <a:solidFill>
                  <a:srgbClr val="751320"/>
                </a:solidFill>
                <a:latin typeface="Arial" panose="020B0604020202020204" pitchFamily="34" charset="0"/>
                <a:cs typeface="Arial" panose="020B0604020202020204" pitchFamily="34" charset="0"/>
              </a:rPr>
              <a:t>More on the Paper!</a:t>
            </a:r>
          </a:p>
        </p:txBody>
      </p:sp>
    </p:spTree>
    <p:extLst>
      <p:ext uri="{BB962C8B-B14F-4D97-AF65-F5344CB8AC3E}">
        <p14:creationId xmlns:p14="http://schemas.microsoft.com/office/powerpoint/2010/main" val="35444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22C0-D9E3-DEF9-BA1D-798A140F21B5}"/>
              </a:ext>
            </a:extLst>
          </p:cNvPr>
          <p:cNvSpPr>
            <a:spLocks noGrp="1"/>
          </p:cNvSpPr>
          <p:nvPr>
            <p:ph type="title"/>
          </p:nvPr>
        </p:nvSpPr>
        <p:spPr/>
        <p:txBody>
          <a:bodyPr/>
          <a:lstStyle/>
          <a:p>
            <a:r>
              <a:rPr lang="en-US" dirty="0"/>
              <a:t>How to Choose Ideal EC Configuration</a:t>
            </a:r>
          </a:p>
        </p:txBody>
      </p:sp>
      <p:sp>
        <p:nvSpPr>
          <p:cNvPr id="3" name="Slide Number Placeholder 2">
            <a:extLst>
              <a:ext uri="{FF2B5EF4-FFF2-40B4-BE49-F238E27FC236}">
                <a16:creationId xmlns:a16="http://schemas.microsoft.com/office/drawing/2014/main" id="{1C1E818B-C4F2-6039-69EE-E40616E988EA}"/>
              </a:ext>
            </a:extLst>
          </p:cNvPr>
          <p:cNvSpPr>
            <a:spLocks noGrp="1"/>
          </p:cNvSpPr>
          <p:nvPr>
            <p:ph type="sldNum" sz="quarter" idx="12"/>
          </p:nvPr>
        </p:nvSpPr>
        <p:spPr/>
        <p:txBody>
          <a:bodyPr/>
          <a:lstStyle/>
          <a:p>
            <a:fld id="{38237106-F2ED-405E-BC33-CC3CF426205F}" type="slidenum">
              <a:rPr lang="en-US" smtClean="0"/>
              <a:pPr/>
              <a:t>37</a:t>
            </a:fld>
            <a:endParaRPr lang="en-US" dirty="0"/>
          </a:p>
        </p:txBody>
      </p:sp>
      <p:sp>
        <p:nvSpPr>
          <p:cNvPr id="5" name="Footer Placeholder 4">
            <a:extLst>
              <a:ext uri="{FF2B5EF4-FFF2-40B4-BE49-F238E27FC236}">
                <a16:creationId xmlns:a16="http://schemas.microsoft.com/office/drawing/2014/main" id="{5C94A7FD-4E70-4925-9E88-01457ED24282}"/>
              </a:ext>
            </a:extLst>
          </p:cNvPr>
          <p:cNvSpPr>
            <a:spLocks noGrp="1"/>
          </p:cNvSpPr>
          <p:nvPr>
            <p:ph type="ftr" sz="quarter" idx="3"/>
          </p:nvPr>
        </p:nvSpPr>
        <p:spPr/>
        <p:txBody>
          <a:bodyPr/>
          <a:lstStyle/>
          <a:p>
            <a:r>
              <a:rPr lang="en-US" sz="900"/>
              <a:t>MLEC @ SC ’23</a:t>
            </a:r>
            <a:endParaRPr lang="en-US" sz="1600" dirty="0"/>
          </a:p>
        </p:txBody>
      </p:sp>
      <p:sp>
        <p:nvSpPr>
          <p:cNvPr id="7" name="Rectangle 6">
            <a:extLst>
              <a:ext uri="{FF2B5EF4-FFF2-40B4-BE49-F238E27FC236}">
                <a16:creationId xmlns:a16="http://schemas.microsoft.com/office/drawing/2014/main" id="{921D7794-4D11-2615-E936-1B88C6F39EE5}"/>
              </a:ext>
            </a:extLst>
          </p:cNvPr>
          <p:cNvSpPr/>
          <p:nvPr/>
        </p:nvSpPr>
        <p:spPr>
          <a:xfrm>
            <a:off x="126792" y="2123890"/>
            <a:ext cx="914889" cy="617517"/>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System Scale</a:t>
            </a:r>
          </a:p>
        </p:txBody>
      </p:sp>
      <p:sp>
        <p:nvSpPr>
          <p:cNvPr id="8" name="Rectangle 7">
            <a:extLst>
              <a:ext uri="{FF2B5EF4-FFF2-40B4-BE49-F238E27FC236}">
                <a16:creationId xmlns:a16="http://schemas.microsoft.com/office/drawing/2014/main" id="{9DDC1AC6-AA06-37D4-8C21-3F046D3287A7}"/>
              </a:ext>
            </a:extLst>
          </p:cNvPr>
          <p:cNvSpPr/>
          <p:nvPr/>
        </p:nvSpPr>
        <p:spPr>
          <a:xfrm>
            <a:off x="1742148" y="1618615"/>
            <a:ext cx="831308" cy="37643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SLEC</a:t>
            </a:r>
          </a:p>
        </p:txBody>
      </p:sp>
      <p:sp>
        <p:nvSpPr>
          <p:cNvPr id="9" name="Rectangle 8">
            <a:extLst>
              <a:ext uri="{FF2B5EF4-FFF2-40B4-BE49-F238E27FC236}">
                <a16:creationId xmlns:a16="http://schemas.microsoft.com/office/drawing/2014/main" id="{0AFEBB8B-FA16-3FBA-62E6-AD17744D4F22}"/>
              </a:ext>
            </a:extLst>
          </p:cNvPr>
          <p:cNvSpPr/>
          <p:nvPr/>
        </p:nvSpPr>
        <p:spPr>
          <a:xfrm>
            <a:off x="1670493" y="2533421"/>
            <a:ext cx="1357714" cy="617516"/>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Durability requirement</a:t>
            </a:r>
          </a:p>
        </p:txBody>
      </p:sp>
      <p:cxnSp>
        <p:nvCxnSpPr>
          <p:cNvPr id="11" name="Straight Connector 10">
            <a:extLst>
              <a:ext uri="{FF2B5EF4-FFF2-40B4-BE49-F238E27FC236}">
                <a16:creationId xmlns:a16="http://schemas.microsoft.com/office/drawing/2014/main" id="{7DBD365E-446B-DB5C-9EDD-4E818C752FE7}"/>
              </a:ext>
            </a:extLst>
          </p:cNvPr>
          <p:cNvCxnSpPr>
            <a:cxnSpLocks/>
            <a:stCxn id="7" idx="3"/>
            <a:endCxn id="8" idx="1"/>
          </p:cNvCxnSpPr>
          <p:nvPr/>
        </p:nvCxnSpPr>
        <p:spPr>
          <a:xfrm flipV="1">
            <a:off x="1041681" y="1806835"/>
            <a:ext cx="700467" cy="625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30E611-00C4-C40A-5948-3ADCF91F31F4}"/>
              </a:ext>
            </a:extLst>
          </p:cNvPr>
          <p:cNvCxnSpPr>
            <a:cxnSpLocks/>
            <a:stCxn id="7" idx="3"/>
            <a:endCxn id="9" idx="1"/>
          </p:cNvCxnSpPr>
          <p:nvPr/>
        </p:nvCxnSpPr>
        <p:spPr>
          <a:xfrm>
            <a:off x="1041681" y="2432649"/>
            <a:ext cx="628812" cy="40953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2C211C-809A-D156-E332-72CDB36AB9A2}"/>
              </a:ext>
            </a:extLst>
          </p:cNvPr>
          <p:cNvSpPr txBox="1"/>
          <p:nvPr/>
        </p:nvSpPr>
        <p:spPr>
          <a:xfrm>
            <a:off x="1012598" y="1470163"/>
            <a:ext cx="831308"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Small scale</a:t>
            </a:r>
          </a:p>
        </p:txBody>
      </p:sp>
      <p:sp>
        <p:nvSpPr>
          <p:cNvPr id="16" name="TextBox 15">
            <a:extLst>
              <a:ext uri="{FF2B5EF4-FFF2-40B4-BE49-F238E27FC236}">
                <a16:creationId xmlns:a16="http://schemas.microsoft.com/office/drawing/2014/main" id="{CF55AC5C-3353-EC7B-032F-01429ED313C0}"/>
              </a:ext>
            </a:extLst>
          </p:cNvPr>
          <p:cNvSpPr txBox="1"/>
          <p:nvPr/>
        </p:nvSpPr>
        <p:spPr>
          <a:xfrm>
            <a:off x="1012598" y="2669826"/>
            <a:ext cx="1028272"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Large scale</a:t>
            </a:r>
          </a:p>
        </p:txBody>
      </p:sp>
      <p:sp>
        <p:nvSpPr>
          <p:cNvPr id="24" name="Rectangle 23">
            <a:extLst>
              <a:ext uri="{FF2B5EF4-FFF2-40B4-BE49-F238E27FC236}">
                <a16:creationId xmlns:a16="http://schemas.microsoft.com/office/drawing/2014/main" id="{B8CB23AB-77BC-4FF0-E68A-2DF78A15D1AD}"/>
              </a:ext>
            </a:extLst>
          </p:cNvPr>
          <p:cNvSpPr/>
          <p:nvPr/>
        </p:nvSpPr>
        <p:spPr>
          <a:xfrm>
            <a:off x="3888769" y="2217101"/>
            <a:ext cx="968352" cy="560743"/>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SLEC</a:t>
            </a:r>
          </a:p>
          <a:p>
            <a:pPr algn="ctr"/>
            <a:r>
              <a:rPr lang="en-US" dirty="0">
                <a:latin typeface="Gill Sans MT" panose="020B0502020104020203" pitchFamily="34" charset="77"/>
              </a:rPr>
              <a:t>LRC</a:t>
            </a:r>
          </a:p>
        </p:txBody>
      </p:sp>
      <p:cxnSp>
        <p:nvCxnSpPr>
          <p:cNvPr id="25" name="Straight Connector 24">
            <a:extLst>
              <a:ext uri="{FF2B5EF4-FFF2-40B4-BE49-F238E27FC236}">
                <a16:creationId xmlns:a16="http://schemas.microsoft.com/office/drawing/2014/main" id="{E13C6618-50BF-FF48-FC0E-83D3F79BB525}"/>
              </a:ext>
            </a:extLst>
          </p:cNvPr>
          <p:cNvCxnSpPr>
            <a:cxnSpLocks/>
            <a:stCxn id="9" idx="3"/>
            <a:endCxn id="24" idx="1"/>
          </p:cNvCxnSpPr>
          <p:nvPr/>
        </p:nvCxnSpPr>
        <p:spPr>
          <a:xfrm flipV="1">
            <a:off x="3028207" y="2497473"/>
            <a:ext cx="860562" cy="344706"/>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0B8B47F-1529-25C0-E7A0-1311FAEFB1E7}"/>
              </a:ext>
            </a:extLst>
          </p:cNvPr>
          <p:cNvSpPr txBox="1"/>
          <p:nvPr/>
        </p:nvSpPr>
        <p:spPr>
          <a:xfrm>
            <a:off x="3028207" y="2064900"/>
            <a:ext cx="975708"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Medium or low</a:t>
            </a:r>
          </a:p>
        </p:txBody>
      </p:sp>
      <p:sp>
        <p:nvSpPr>
          <p:cNvPr id="29" name="TextBox 28">
            <a:extLst>
              <a:ext uri="{FF2B5EF4-FFF2-40B4-BE49-F238E27FC236}">
                <a16:creationId xmlns:a16="http://schemas.microsoft.com/office/drawing/2014/main" id="{EF4ED12E-C546-10A6-9693-C25E17694967}"/>
              </a:ext>
            </a:extLst>
          </p:cNvPr>
          <p:cNvSpPr txBox="1"/>
          <p:nvPr/>
        </p:nvSpPr>
        <p:spPr>
          <a:xfrm>
            <a:off x="3155299" y="3085324"/>
            <a:ext cx="640583" cy="338554"/>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High</a:t>
            </a:r>
          </a:p>
        </p:txBody>
      </p:sp>
      <p:cxnSp>
        <p:nvCxnSpPr>
          <p:cNvPr id="30" name="Straight Connector 29">
            <a:extLst>
              <a:ext uri="{FF2B5EF4-FFF2-40B4-BE49-F238E27FC236}">
                <a16:creationId xmlns:a16="http://schemas.microsoft.com/office/drawing/2014/main" id="{5A9C79D4-2768-A0D5-E22E-5491E29EE692}"/>
              </a:ext>
            </a:extLst>
          </p:cNvPr>
          <p:cNvCxnSpPr>
            <a:cxnSpLocks/>
            <a:stCxn id="9" idx="3"/>
            <a:endCxn id="34" idx="1"/>
          </p:cNvCxnSpPr>
          <p:nvPr/>
        </p:nvCxnSpPr>
        <p:spPr>
          <a:xfrm>
            <a:off x="3028207" y="2842179"/>
            <a:ext cx="860562" cy="442988"/>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BEBA7E9C-AD73-AC41-A766-B41A71E33616}"/>
              </a:ext>
            </a:extLst>
          </p:cNvPr>
          <p:cNvSpPr/>
          <p:nvPr/>
        </p:nvSpPr>
        <p:spPr>
          <a:xfrm>
            <a:off x="3888769" y="3096947"/>
            <a:ext cx="998017" cy="37643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MLEC</a:t>
            </a:r>
          </a:p>
        </p:txBody>
      </p:sp>
      <p:sp>
        <p:nvSpPr>
          <p:cNvPr id="41" name="TextBox 40">
            <a:extLst>
              <a:ext uri="{FF2B5EF4-FFF2-40B4-BE49-F238E27FC236}">
                <a16:creationId xmlns:a16="http://schemas.microsoft.com/office/drawing/2014/main" id="{B1510FD0-A5BD-8054-C642-6F5B14BC25CB}"/>
              </a:ext>
            </a:extLst>
          </p:cNvPr>
          <p:cNvSpPr txBox="1"/>
          <p:nvPr/>
        </p:nvSpPr>
        <p:spPr>
          <a:xfrm>
            <a:off x="6845501" y="3020550"/>
            <a:ext cx="1365364"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Small </a:t>
            </a:r>
            <a:r>
              <a:rPr lang="en-US" sz="1600" dirty="0" err="1">
                <a:solidFill>
                  <a:schemeClr val="bg1"/>
                </a:solidFill>
                <a:latin typeface="Gill Sans MT" panose="020B0502020104020203" pitchFamily="34" charset="77"/>
              </a:rPr>
              <a:t>devops</a:t>
            </a:r>
            <a:r>
              <a:rPr lang="en-US" sz="1600" dirty="0">
                <a:solidFill>
                  <a:schemeClr val="bg1"/>
                </a:solidFill>
                <a:latin typeface="Gill Sans MT" panose="020B0502020104020203" pitchFamily="34" charset="77"/>
              </a:rPr>
              <a:t> team</a:t>
            </a:r>
          </a:p>
        </p:txBody>
      </p:sp>
      <p:sp>
        <p:nvSpPr>
          <p:cNvPr id="58" name="Rectangle 57">
            <a:extLst>
              <a:ext uri="{FF2B5EF4-FFF2-40B4-BE49-F238E27FC236}">
                <a16:creationId xmlns:a16="http://schemas.microsoft.com/office/drawing/2014/main" id="{B1FFA917-CB73-5293-A1C8-E42D2F33D096}"/>
              </a:ext>
            </a:extLst>
          </p:cNvPr>
          <p:cNvSpPr/>
          <p:nvPr/>
        </p:nvSpPr>
        <p:spPr>
          <a:xfrm>
            <a:off x="6139666" y="2766437"/>
            <a:ext cx="599746" cy="38183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C/C</a:t>
            </a:r>
          </a:p>
        </p:txBody>
      </p:sp>
      <p:cxnSp>
        <p:nvCxnSpPr>
          <p:cNvPr id="59" name="Straight Connector 58">
            <a:extLst>
              <a:ext uri="{FF2B5EF4-FFF2-40B4-BE49-F238E27FC236}">
                <a16:creationId xmlns:a16="http://schemas.microsoft.com/office/drawing/2014/main" id="{B5F7988C-757F-BF1B-006D-6DF286E00FB6}"/>
              </a:ext>
            </a:extLst>
          </p:cNvPr>
          <p:cNvCxnSpPr>
            <a:cxnSpLocks/>
            <a:stCxn id="34" idx="3"/>
            <a:endCxn id="58" idx="1"/>
          </p:cNvCxnSpPr>
          <p:nvPr/>
        </p:nvCxnSpPr>
        <p:spPr>
          <a:xfrm flipV="1">
            <a:off x="4886786" y="2957353"/>
            <a:ext cx="1252880" cy="327814"/>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E50D0FA0-9D97-749D-2F2F-08B0FB40D4F2}"/>
              </a:ext>
            </a:extLst>
          </p:cNvPr>
          <p:cNvSpPr txBox="1"/>
          <p:nvPr/>
        </p:nvSpPr>
        <p:spPr>
          <a:xfrm>
            <a:off x="4842713" y="2478898"/>
            <a:ext cx="1310991"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Frequent failure bursts</a:t>
            </a:r>
          </a:p>
        </p:txBody>
      </p:sp>
      <p:sp>
        <p:nvSpPr>
          <p:cNvPr id="65" name="Rectangle 64">
            <a:extLst>
              <a:ext uri="{FF2B5EF4-FFF2-40B4-BE49-F238E27FC236}">
                <a16:creationId xmlns:a16="http://schemas.microsoft.com/office/drawing/2014/main" id="{2B3558E8-4C2A-B0B7-E52B-3EBF209DA19A}"/>
              </a:ext>
            </a:extLst>
          </p:cNvPr>
          <p:cNvSpPr/>
          <p:nvPr/>
        </p:nvSpPr>
        <p:spPr>
          <a:xfrm>
            <a:off x="6139666" y="3389810"/>
            <a:ext cx="599746" cy="560743"/>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C/D</a:t>
            </a:r>
          </a:p>
          <a:p>
            <a:pPr algn="ctr"/>
            <a:r>
              <a:rPr lang="en-US" dirty="0">
                <a:latin typeface="Gill Sans MT" panose="020B0502020104020203" pitchFamily="34" charset="77"/>
              </a:rPr>
              <a:t>D/D</a:t>
            </a:r>
          </a:p>
        </p:txBody>
      </p:sp>
      <p:cxnSp>
        <p:nvCxnSpPr>
          <p:cNvPr id="68" name="Straight Connector 67">
            <a:extLst>
              <a:ext uri="{FF2B5EF4-FFF2-40B4-BE49-F238E27FC236}">
                <a16:creationId xmlns:a16="http://schemas.microsoft.com/office/drawing/2014/main" id="{4AF6F14B-672C-605E-9920-6A59FB23D164}"/>
              </a:ext>
            </a:extLst>
          </p:cNvPr>
          <p:cNvCxnSpPr>
            <a:cxnSpLocks/>
            <a:stCxn id="34" idx="3"/>
            <a:endCxn id="65" idx="1"/>
          </p:cNvCxnSpPr>
          <p:nvPr/>
        </p:nvCxnSpPr>
        <p:spPr>
          <a:xfrm>
            <a:off x="4886786" y="3285167"/>
            <a:ext cx="1252880" cy="385015"/>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6396594A-EA70-8BC5-247E-54B8D173A07B}"/>
              </a:ext>
            </a:extLst>
          </p:cNvPr>
          <p:cNvSpPr txBox="1"/>
          <p:nvPr/>
        </p:nvSpPr>
        <p:spPr>
          <a:xfrm>
            <a:off x="4969230" y="3542128"/>
            <a:ext cx="1195131"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Rare failure bursts</a:t>
            </a:r>
          </a:p>
        </p:txBody>
      </p:sp>
      <p:cxnSp>
        <p:nvCxnSpPr>
          <p:cNvPr id="74" name="Straight Connector 73">
            <a:extLst>
              <a:ext uri="{FF2B5EF4-FFF2-40B4-BE49-F238E27FC236}">
                <a16:creationId xmlns:a16="http://schemas.microsoft.com/office/drawing/2014/main" id="{897ECB1F-B904-C53C-6FC9-00AE454A3317}"/>
              </a:ext>
            </a:extLst>
          </p:cNvPr>
          <p:cNvCxnSpPr>
            <a:cxnSpLocks/>
            <a:stCxn id="65" idx="3"/>
            <a:endCxn id="77" idx="1"/>
          </p:cNvCxnSpPr>
          <p:nvPr/>
        </p:nvCxnSpPr>
        <p:spPr>
          <a:xfrm flipV="1">
            <a:off x="6739412" y="3312938"/>
            <a:ext cx="1410248" cy="357244"/>
          </a:xfrm>
          <a:prstGeom prst="line">
            <a:avLst/>
          </a:prstGeom>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35DB781D-839A-F4D4-ABD2-F376CD68588B}"/>
              </a:ext>
            </a:extLst>
          </p:cNvPr>
          <p:cNvSpPr/>
          <p:nvPr/>
        </p:nvSpPr>
        <p:spPr>
          <a:xfrm>
            <a:off x="8149660" y="3122022"/>
            <a:ext cx="599746" cy="381832"/>
          </a:xfrm>
          <a:prstGeom prst="rect">
            <a:avLst/>
          </a:prstGeom>
          <a:solidFill>
            <a:srgbClr val="EB88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R</a:t>
            </a:r>
            <a:r>
              <a:rPr lang="en-US" sz="1200" dirty="0">
                <a:latin typeface="Gill Sans MT" panose="020B0502020104020203" pitchFamily="34" charset="77"/>
              </a:rPr>
              <a:t>ALL</a:t>
            </a:r>
            <a:endParaRPr lang="en-US" dirty="0">
              <a:latin typeface="Gill Sans MT" panose="020B0502020104020203" pitchFamily="34" charset="77"/>
            </a:endParaRPr>
          </a:p>
        </p:txBody>
      </p:sp>
      <p:sp>
        <p:nvSpPr>
          <p:cNvPr id="80" name="TextBox 79">
            <a:extLst>
              <a:ext uri="{FF2B5EF4-FFF2-40B4-BE49-F238E27FC236}">
                <a16:creationId xmlns:a16="http://schemas.microsoft.com/office/drawing/2014/main" id="{155F814B-88A8-B5C8-0D1F-8803AA7CA3D5}"/>
              </a:ext>
            </a:extLst>
          </p:cNvPr>
          <p:cNvSpPr txBox="1"/>
          <p:nvPr/>
        </p:nvSpPr>
        <p:spPr>
          <a:xfrm>
            <a:off x="6845501" y="3962569"/>
            <a:ext cx="1365364" cy="584775"/>
          </a:xfrm>
          <a:prstGeom prst="rect">
            <a:avLst/>
          </a:prstGeom>
          <a:noFill/>
        </p:spPr>
        <p:txBody>
          <a:bodyPr wrap="square" rtlCol="0">
            <a:spAutoFit/>
          </a:bodyPr>
          <a:lstStyle/>
          <a:p>
            <a:r>
              <a:rPr lang="en-US" sz="1600" dirty="0">
                <a:solidFill>
                  <a:schemeClr val="bg1"/>
                </a:solidFill>
                <a:latin typeface="Gill Sans MT" panose="020B0502020104020203" pitchFamily="34" charset="77"/>
              </a:rPr>
              <a:t>Large </a:t>
            </a:r>
            <a:r>
              <a:rPr lang="en-US" sz="1600" dirty="0" err="1">
                <a:solidFill>
                  <a:schemeClr val="bg1"/>
                </a:solidFill>
                <a:latin typeface="Gill Sans MT" panose="020B0502020104020203" pitchFamily="34" charset="77"/>
              </a:rPr>
              <a:t>devops</a:t>
            </a:r>
            <a:r>
              <a:rPr lang="en-US" sz="1600" dirty="0">
                <a:solidFill>
                  <a:schemeClr val="bg1"/>
                </a:solidFill>
                <a:latin typeface="Gill Sans MT" panose="020B0502020104020203" pitchFamily="34" charset="77"/>
              </a:rPr>
              <a:t> team</a:t>
            </a:r>
          </a:p>
        </p:txBody>
      </p:sp>
      <p:cxnSp>
        <p:nvCxnSpPr>
          <p:cNvPr id="81" name="Straight Connector 80">
            <a:extLst>
              <a:ext uri="{FF2B5EF4-FFF2-40B4-BE49-F238E27FC236}">
                <a16:creationId xmlns:a16="http://schemas.microsoft.com/office/drawing/2014/main" id="{2ED95143-1E72-8653-6D66-6A827EEF8769}"/>
              </a:ext>
            </a:extLst>
          </p:cNvPr>
          <p:cNvCxnSpPr>
            <a:cxnSpLocks/>
            <a:stCxn id="65" idx="3"/>
          </p:cNvCxnSpPr>
          <p:nvPr/>
        </p:nvCxnSpPr>
        <p:spPr>
          <a:xfrm>
            <a:off x="6739412" y="3670182"/>
            <a:ext cx="1471453" cy="456721"/>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B5ABECEB-4578-2D59-FFBB-FE7224FD4A4C}"/>
              </a:ext>
            </a:extLst>
          </p:cNvPr>
          <p:cNvSpPr/>
          <p:nvPr/>
        </p:nvSpPr>
        <p:spPr>
          <a:xfrm>
            <a:off x="8210865" y="3935987"/>
            <a:ext cx="599746" cy="381832"/>
          </a:xfrm>
          <a:prstGeom prst="rect">
            <a:avLst/>
          </a:prstGeom>
          <a:solidFill>
            <a:srgbClr val="EB88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Gill Sans MT" panose="020B0502020104020203" pitchFamily="34" charset="77"/>
              </a:rPr>
              <a:t>R</a:t>
            </a:r>
            <a:r>
              <a:rPr lang="en-US" sz="1200" dirty="0">
                <a:latin typeface="Gill Sans MT" panose="020B0502020104020203" pitchFamily="34" charset="77"/>
              </a:rPr>
              <a:t>MIN</a:t>
            </a:r>
            <a:endParaRPr lang="en-US" dirty="0">
              <a:latin typeface="Gill Sans MT" panose="020B0502020104020203" pitchFamily="34" charset="77"/>
            </a:endParaRPr>
          </a:p>
        </p:txBody>
      </p:sp>
    </p:spTree>
    <p:extLst>
      <p:ext uri="{BB962C8B-B14F-4D97-AF65-F5344CB8AC3E}">
        <p14:creationId xmlns:p14="http://schemas.microsoft.com/office/powerpoint/2010/main" val="415855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16" grpId="0"/>
      <p:bldP spid="24" grpId="0" animBg="1"/>
      <p:bldP spid="26" grpId="0"/>
      <p:bldP spid="29" grpId="0"/>
      <p:bldP spid="34" grpId="0" animBg="1"/>
      <p:bldP spid="41" grpId="0"/>
      <p:bldP spid="58" grpId="0" animBg="1"/>
      <p:bldP spid="60" grpId="0"/>
      <p:bldP spid="65" grpId="0" animBg="1"/>
      <p:bldP spid="71" grpId="0"/>
      <p:bldP spid="77" grpId="0" animBg="1"/>
      <p:bldP spid="80" grpId="0"/>
      <p:bldP spid="8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FE657F-F24F-5915-43D8-D55E3B44EAAB}"/>
              </a:ext>
            </a:extLst>
          </p:cNvPr>
          <p:cNvSpPr>
            <a:spLocks noGrp="1"/>
          </p:cNvSpPr>
          <p:nvPr>
            <p:ph type="sldNum" sz="quarter" idx="12"/>
          </p:nvPr>
        </p:nvSpPr>
        <p:spPr/>
        <p:txBody>
          <a:bodyPr/>
          <a:lstStyle/>
          <a:p>
            <a:fld id="{38237106-F2ED-405E-BC33-CC3CF426205F}" type="slidenum">
              <a:rPr lang="en-US" smtClean="0"/>
              <a:pPr/>
              <a:t>38</a:t>
            </a:fld>
            <a:endParaRPr lang="en-US" dirty="0"/>
          </a:p>
        </p:txBody>
      </p:sp>
      <p:sp>
        <p:nvSpPr>
          <p:cNvPr id="5" name="Footer Placeholder 4">
            <a:extLst>
              <a:ext uri="{FF2B5EF4-FFF2-40B4-BE49-F238E27FC236}">
                <a16:creationId xmlns:a16="http://schemas.microsoft.com/office/drawing/2014/main" id="{840D9775-559B-5E0A-584F-AD9E6C58C8EB}"/>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48F76947-5F40-FB71-5D45-D8A1C68AA664}"/>
              </a:ext>
            </a:extLst>
          </p:cNvPr>
          <p:cNvSpPr>
            <a:spLocks noGrp="1"/>
          </p:cNvSpPr>
          <p:nvPr>
            <p:ph type="title"/>
          </p:nvPr>
        </p:nvSpPr>
        <p:spPr>
          <a:xfrm>
            <a:off x="277815" y="205979"/>
            <a:ext cx="8621875" cy="857250"/>
          </a:xfrm>
        </p:spPr>
        <p:txBody>
          <a:bodyPr/>
          <a:lstStyle/>
          <a:p>
            <a:r>
              <a:rPr lang="en-US" dirty="0"/>
              <a:t>Conclusion</a:t>
            </a:r>
          </a:p>
        </p:txBody>
      </p:sp>
      <p:sp>
        <p:nvSpPr>
          <p:cNvPr id="13" name="Content Placeholder 3">
            <a:extLst>
              <a:ext uri="{FF2B5EF4-FFF2-40B4-BE49-F238E27FC236}">
                <a16:creationId xmlns:a16="http://schemas.microsoft.com/office/drawing/2014/main" id="{E085181C-9022-1BF8-54B2-A28D5303FD7D}"/>
              </a:ext>
            </a:extLst>
          </p:cNvPr>
          <p:cNvSpPr>
            <a:spLocks noGrp="1"/>
          </p:cNvSpPr>
          <p:nvPr>
            <p:ph sz="quarter" idx="13"/>
          </p:nvPr>
        </p:nvSpPr>
        <p:spPr>
          <a:xfrm>
            <a:off x="130627" y="1200150"/>
            <a:ext cx="8949985" cy="528166"/>
          </a:xfrm>
        </p:spPr>
        <p:txBody>
          <a:bodyPr>
            <a:normAutofit/>
          </a:bodyPr>
          <a:lstStyle/>
          <a:p>
            <a:r>
              <a:rPr lang="en-US" i="1" u="sng" dirty="0"/>
              <a:t>Comprehensive design considerations and analysis of MLEC at scale</a:t>
            </a:r>
          </a:p>
          <a:p>
            <a:pPr lvl="1"/>
            <a:endParaRPr lang="en-US" dirty="0"/>
          </a:p>
        </p:txBody>
      </p:sp>
      <p:graphicFrame>
        <p:nvGraphicFramePr>
          <p:cNvPr id="4" name="Table 3">
            <a:extLst>
              <a:ext uri="{FF2B5EF4-FFF2-40B4-BE49-F238E27FC236}">
                <a16:creationId xmlns:a16="http://schemas.microsoft.com/office/drawing/2014/main" id="{37807077-4693-E604-2D9B-77B4BF48FD7E}"/>
              </a:ext>
            </a:extLst>
          </p:cNvPr>
          <p:cNvGraphicFramePr>
            <a:graphicFrameLocks noGrp="1"/>
          </p:cNvGraphicFramePr>
          <p:nvPr>
            <p:extLst>
              <p:ext uri="{D42A27DB-BD31-4B8C-83A1-F6EECF244321}">
                <p14:modId xmlns:p14="http://schemas.microsoft.com/office/powerpoint/2010/main" val="1260917144"/>
              </p:ext>
            </p:extLst>
          </p:nvPr>
        </p:nvGraphicFramePr>
        <p:xfrm>
          <a:off x="664029" y="1933178"/>
          <a:ext cx="8088085" cy="2062480"/>
        </p:xfrm>
        <a:graphic>
          <a:graphicData uri="http://schemas.openxmlformats.org/drawingml/2006/table">
            <a:tbl>
              <a:tblPr bandRow="1">
                <a:tableStyleId>{5C22544A-7EE6-4342-B048-85BDC9FD1C3A}</a:tableStyleId>
              </a:tblPr>
              <a:tblGrid>
                <a:gridCol w="2846087">
                  <a:extLst>
                    <a:ext uri="{9D8B030D-6E8A-4147-A177-3AD203B41FA5}">
                      <a16:colId xmlns:a16="http://schemas.microsoft.com/office/drawing/2014/main" val="3327945816"/>
                    </a:ext>
                  </a:extLst>
                </a:gridCol>
                <a:gridCol w="5241998">
                  <a:extLst>
                    <a:ext uri="{9D8B030D-6E8A-4147-A177-3AD203B41FA5}">
                      <a16:colId xmlns:a16="http://schemas.microsoft.com/office/drawing/2014/main" val="332636772"/>
                    </a:ext>
                  </a:extLst>
                </a:gridCol>
              </a:tblGrid>
              <a:tr h="370840">
                <a:tc>
                  <a:txBody>
                    <a:bodyPr/>
                    <a:lstStyle/>
                    <a:p>
                      <a:r>
                        <a:rPr lang="en-US" sz="1600" b="1" dirty="0">
                          <a:solidFill>
                            <a:schemeClr val="bg1"/>
                          </a:solidFill>
                          <a:latin typeface="Arial" panose="020B0604020202020204" pitchFamily="34" charset="0"/>
                          <a:cs typeface="Arial" panose="020B0604020202020204" pitchFamily="34" charset="0"/>
                        </a:rPr>
                        <a:t>Chunk placement schemes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C/C, C/D, D/C, D/D</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98223322"/>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Repair methods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R</a:t>
                      </a:r>
                      <a:r>
                        <a:rPr lang="en-US" sz="1100" dirty="0">
                          <a:solidFill>
                            <a:schemeClr val="bg1"/>
                          </a:solidFill>
                          <a:latin typeface="Arial" panose="020B0604020202020204" pitchFamily="34" charset="0"/>
                          <a:cs typeface="Arial" panose="020B0604020202020204" pitchFamily="34" charset="0"/>
                        </a:rPr>
                        <a:t>ALL</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FCO</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HYB</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MIN</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39207116"/>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Methodology</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Normal simulation, Splitting simulation,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Dynamic programming, Mathematical Modelling</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07901624"/>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Analysis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Performance, Durability</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49645756"/>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Comparison</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Vs. SLEC, LRC, …</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59668509"/>
                  </a:ext>
                </a:extLst>
              </a:tr>
            </a:tbl>
          </a:graphicData>
        </a:graphic>
      </p:graphicFrame>
      <p:sp>
        <p:nvSpPr>
          <p:cNvPr id="7" name="Content Placeholder 3">
            <a:extLst>
              <a:ext uri="{FF2B5EF4-FFF2-40B4-BE49-F238E27FC236}">
                <a16:creationId xmlns:a16="http://schemas.microsoft.com/office/drawing/2014/main" id="{632E563E-6E23-2160-B922-B3897857FF26}"/>
              </a:ext>
            </a:extLst>
          </p:cNvPr>
          <p:cNvSpPr txBox="1">
            <a:spLocks/>
          </p:cNvSpPr>
          <p:nvPr/>
        </p:nvSpPr>
        <p:spPr>
          <a:xfrm>
            <a:off x="130626" y="4186493"/>
            <a:ext cx="8949985" cy="751027"/>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1500"/>
              </a:spcBef>
              <a:spcAft>
                <a:spcPts val="0"/>
              </a:spcAft>
              <a:buClr>
                <a:srgbClr val="800000"/>
              </a:buClr>
              <a:buSzPct val="75000"/>
              <a:buFont typeface="Wingdings" charset="2"/>
              <a:buChar char="q"/>
              <a:defRPr sz="2000" kern="1200" spc="30" baseline="0">
                <a:solidFill>
                  <a:srgbClr val="000000"/>
                </a:solidFill>
                <a:latin typeface="Gill Sans"/>
                <a:ea typeface="+mn-ea"/>
                <a:cs typeface="Gill Sans"/>
              </a:defRPr>
            </a:lvl1pPr>
            <a:lvl2pPr marL="742950" indent="-285750" algn="l" defTabSz="914400" rtl="0" eaLnBrk="1" latinLnBrk="0" hangingPunct="1">
              <a:lnSpc>
                <a:spcPct val="100000"/>
              </a:lnSpc>
              <a:spcBef>
                <a:spcPts val="300"/>
              </a:spcBef>
              <a:spcAft>
                <a:spcPts val="0"/>
              </a:spcAft>
              <a:buClr>
                <a:srgbClr val="800000"/>
              </a:buClr>
              <a:buFont typeface="Wingdings" charset="2"/>
              <a:buChar char="§"/>
              <a:defRPr sz="2000" kern="1200" spc="30" baseline="0">
                <a:solidFill>
                  <a:srgbClr val="000000"/>
                </a:solidFill>
                <a:latin typeface="Gill Sans"/>
                <a:ea typeface="+mn-ea"/>
                <a:cs typeface="Gill Sans"/>
              </a:defRPr>
            </a:lvl2pPr>
            <a:lvl3pPr marL="1143000" indent="-228600" algn="l" defTabSz="914400" rtl="0" eaLnBrk="1" latinLnBrk="0" hangingPunct="1">
              <a:lnSpc>
                <a:spcPct val="100000"/>
              </a:lnSpc>
              <a:spcBef>
                <a:spcPts val="300"/>
              </a:spcBef>
              <a:spcAft>
                <a:spcPts val="0"/>
              </a:spcAft>
              <a:buClr>
                <a:srgbClr val="800000"/>
              </a:buClr>
              <a:buSzPct val="75000"/>
              <a:buFont typeface="Lucida Grande"/>
              <a:buChar char="-"/>
              <a:defRPr sz="1800" kern="1200" spc="30" baseline="0">
                <a:solidFill>
                  <a:srgbClr val="000000"/>
                </a:solidFill>
                <a:latin typeface="Gill Sans"/>
                <a:ea typeface="+mn-ea"/>
                <a:cs typeface="Gill Sans"/>
              </a:defRPr>
            </a:lvl3pPr>
            <a:lvl4pPr marL="16002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4pPr>
            <a:lvl5pPr marL="2057400" indent="-228600" algn="l" defTabSz="914400" rtl="0" eaLnBrk="1" latinLnBrk="0" hangingPunct="1">
              <a:lnSpc>
                <a:spcPct val="100000"/>
              </a:lnSpc>
              <a:spcBef>
                <a:spcPts val="300"/>
              </a:spcBef>
              <a:spcAft>
                <a:spcPts val="0"/>
              </a:spcAft>
              <a:buClr>
                <a:srgbClr val="800000"/>
              </a:buClr>
              <a:buFont typeface="Arial" pitchFamily="34" charset="0"/>
              <a:buChar char="•"/>
              <a:defRPr sz="1600" kern="1200" spc="30" baseline="0">
                <a:solidFill>
                  <a:srgbClr val="000000"/>
                </a:solidFill>
                <a:latin typeface="Gill Sans"/>
                <a:ea typeface="+mn-ea"/>
                <a:cs typeface="Gill San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US" dirty="0">
                <a:latin typeface="Gill Sans MT" panose="020B0502020104020203" pitchFamily="34" charset="77"/>
              </a:rPr>
              <a:t>Guidance for large-scale storage architects </a:t>
            </a:r>
            <a:r>
              <a:rPr lang="en-US" dirty="0">
                <a:effectLst/>
                <a:latin typeface="Gill Sans MT" panose="020B0502020104020203" pitchFamily="34" charset="77"/>
              </a:rPr>
              <a:t>to choose ideal configurations for their particular environments and </a:t>
            </a:r>
            <a:r>
              <a:rPr lang="en-US" dirty="0">
                <a:latin typeface="Gill Sans MT" panose="020B0502020104020203" pitchFamily="34" charset="77"/>
              </a:rPr>
              <a:t>requirements</a:t>
            </a:r>
          </a:p>
          <a:p>
            <a:pPr lvl="1"/>
            <a:endParaRPr lang="en-US" dirty="0">
              <a:latin typeface="Gill Sans MT" panose="020B0502020104020203" pitchFamily="34" charset="77"/>
            </a:endParaRPr>
          </a:p>
        </p:txBody>
      </p:sp>
    </p:spTree>
    <p:extLst>
      <p:ext uri="{BB962C8B-B14F-4D97-AF65-F5344CB8AC3E}">
        <p14:creationId xmlns:p14="http://schemas.microsoft.com/office/powerpoint/2010/main" val="21589338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D5C28C-0ED0-5498-FE3D-38A6B6A5DFFD}"/>
              </a:ext>
            </a:extLst>
          </p:cNvPr>
          <p:cNvSpPr>
            <a:spLocks noGrp="1"/>
          </p:cNvSpPr>
          <p:nvPr>
            <p:ph type="sldNum" sz="quarter" idx="12"/>
          </p:nvPr>
        </p:nvSpPr>
        <p:spPr/>
        <p:txBody>
          <a:bodyPr/>
          <a:lstStyle/>
          <a:p>
            <a:fld id="{38237106-F2ED-405E-BC33-CC3CF426205F}" type="slidenum">
              <a:rPr lang="en-US" smtClean="0"/>
              <a:pPr/>
              <a:t>39</a:t>
            </a:fld>
            <a:endParaRPr lang="en-US" dirty="0"/>
          </a:p>
        </p:txBody>
      </p:sp>
      <p:sp>
        <p:nvSpPr>
          <p:cNvPr id="5" name="Footer Placeholder 4">
            <a:extLst>
              <a:ext uri="{FF2B5EF4-FFF2-40B4-BE49-F238E27FC236}">
                <a16:creationId xmlns:a16="http://schemas.microsoft.com/office/drawing/2014/main" id="{A25035D7-64DE-DCF3-60C3-E067575DBA37}"/>
              </a:ext>
            </a:extLst>
          </p:cNvPr>
          <p:cNvSpPr>
            <a:spLocks noGrp="1"/>
          </p:cNvSpPr>
          <p:nvPr>
            <p:ph type="ftr" sz="quarter" idx="3"/>
          </p:nvPr>
        </p:nvSpPr>
        <p:spPr/>
        <p:txBody>
          <a:bodyPr/>
          <a:lstStyle/>
          <a:p>
            <a:r>
              <a:rPr lang="en-US" sz="900" dirty="0"/>
              <a:t>MLEC @ SC ’23</a:t>
            </a:r>
            <a:endParaRPr lang="en-US" sz="1600" dirty="0"/>
          </a:p>
        </p:txBody>
      </p:sp>
      <p:sp>
        <p:nvSpPr>
          <p:cNvPr id="6" name="Title 4">
            <a:extLst>
              <a:ext uri="{FF2B5EF4-FFF2-40B4-BE49-F238E27FC236}">
                <a16:creationId xmlns:a16="http://schemas.microsoft.com/office/drawing/2014/main" id="{8985EA25-3630-ED55-E0FC-2202C23528A2}"/>
              </a:ext>
            </a:extLst>
          </p:cNvPr>
          <p:cNvSpPr txBox="1">
            <a:spLocks/>
          </p:cNvSpPr>
          <p:nvPr/>
        </p:nvSpPr>
        <p:spPr>
          <a:xfrm>
            <a:off x="2858541" y="1922703"/>
            <a:ext cx="3426917" cy="1298093"/>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200" b="1" kern="1200" cap="none" spc="50" baseline="0">
                <a:ln w="12700" cmpd="sng">
                  <a:solidFill>
                    <a:schemeClr val="bg1"/>
                  </a:solidFill>
                  <a:prstDash val="solid"/>
                </a:ln>
                <a:solidFill>
                  <a:srgbClr val="600A18"/>
                </a:solidFill>
                <a:effectLst/>
                <a:latin typeface="Gill Sans"/>
                <a:ea typeface="+mj-ea"/>
                <a:cs typeface="Gill San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750"/>
              <a:t>Thank you!</a:t>
            </a:r>
            <a:br>
              <a:rPr lang="en-US" sz="3750"/>
            </a:br>
            <a:r>
              <a:rPr lang="en-US" sz="3750"/>
              <a:t>Questions?</a:t>
            </a:r>
            <a:endParaRPr lang="en-US" sz="3750" dirty="0"/>
          </a:p>
        </p:txBody>
      </p:sp>
    </p:spTree>
    <p:extLst>
      <p:ext uri="{BB962C8B-B14F-4D97-AF65-F5344CB8AC3E}">
        <p14:creationId xmlns:p14="http://schemas.microsoft.com/office/powerpoint/2010/main" val="291984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722C0-ABC2-5BE4-E921-AD0CF3C67356}"/>
              </a:ext>
            </a:extLst>
          </p:cNvPr>
          <p:cNvSpPr>
            <a:spLocks noGrp="1"/>
          </p:cNvSpPr>
          <p:nvPr>
            <p:ph type="title"/>
          </p:nvPr>
        </p:nvSpPr>
        <p:spPr/>
        <p:txBody>
          <a:bodyPr/>
          <a:lstStyle/>
          <a:p>
            <a:r>
              <a:rPr lang="en-US" dirty="0"/>
              <a:t>EC Encoding Throughput</a:t>
            </a:r>
          </a:p>
        </p:txBody>
      </p:sp>
      <p:sp>
        <p:nvSpPr>
          <p:cNvPr id="3" name="Slide Number Placeholder 2">
            <a:extLst>
              <a:ext uri="{FF2B5EF4-FFF2-40B4-BE49-F238E27FC236}">
                <a16:creationId xmlns:a16="http://schemas.microsoft.com/office/drawing/2014/main" id="{F7FB9C5D-3D4E-7112-0995-C938CFE8DF35}"/>
              </a:ext>
            </a:extLst>
          </p:cNvPr>
          <p:cNvSpPr>
            <a:spLocks noGrp="1"/>
          </p:cNvSpPr>
          <p:nvPr>
            <p:ph type="sldNum" sz="quarter" idx="12"/>
          </p:nvPr>
        </p:nvSpPr>
        <p:spPr/>
        <p:txBody>
          <a:bodyPr/>
          <a:lstStyle/>
          <a:p>
            <a:fld id="{38237106-F2ED-405E-BC33-CC3CF426205F}" type="slidenum">
              <a:rPr lang="en-US" smtClean="0"/>
              <a:pPr/>
              <a:t>4</a:t>
            </a:fld>
            <a:endParaRPr lang="en-US" dirty="0"/>
          </a:p>
        </p:txBody>
      </p:sp>
      <p:sp>
        <p:nvSpPr>
          <p:cNvPr id="4" name="Content Placeholder 3">
            <a:extLst>
              <a:ext uri="{FF2B5EF4-FFF2-40B4-BE49-F238E27FC236}">
                <a16:creationId xmlns:a16="http://schemas.microsoft.com/office/drawing/2014/main" id="{BD91A856-3FEA-6B31-D6D4-02724DEEA3D1}"/>
              </a:ext>
            </a:extLst>
          </p:cNvPr>
          <p:cNvSpPr>
            <a:spLocks noGrp="1"/>
          </p:cNvSpPr>
          <p:nvPr>
            <p:ph sz="quarter" idx="13"/>
          </p:nvPr>
        </p:nvSpPr>
        <p:spPr>
          <a:xfrm>
            <a:off x="277816" y="1200150"/>
            <a:ext cx="8506956" cy="1371600"/>
          </a:xfrm>
        </p:spPr>
        <p:txBody>
          <a:bodyPr>
            <a:normAutofit fontScale="92500" lnSpcReduction="20000"/>
          </a:bodyPr>
          <a:lstStyle/>
          <a:p>
            <a:r>
              <a:rPr lang="en-US" dirty="0"/>
              <a:t>More parities </a:t>
            </a:r>
            <a:r>
              <a:rPr lang="en-US" dirty="0">
                <a:sym typeface="Wingdings" pitchFamily="2" charset="2"/>
              </a:rPr>
              <a:t> higher durability... But…</a:t>
            </a:r>
            <a:endParaRPr lang="en-US" dirty="0"/>
          </a:p>
          <a:p>
            <a:r>
              <a:rPr lang="en-US" dirty="0"/>
              <a:t>Generally, EC with </a:t>
            </a:r>
            <a:r>
              <a:rPr lang="en-US" b="1" dirty="0"/>
              <a:t>larger</a:t>
            </a:r>
            <a:r>
              <a:rPr lang="en-US" dirty="0"/>
              <a:t> values of 𝑘 and 𝑝 has </a:t>
            </a:r>
            <a:r>
              <a:rPr lang="en-US" b="1" dirty="0">
                <a:solidFill>
                  <a:srgbClr val="FF0000"/>
                </a:solidFill>
              </a:rPr>
              <a:t>lower</a:t>
            </a:r>
            <a:r>
              <a:rPr lang="en-US" dirty="0"/>
              <a:t> encoding throughput. </a:t>
            </a:r>
          </a:p>
          <a:p>
            <a:pPr lvl="1"/>
            <a:r>
              <a:rPr lang="en-US" dirty="0"/>
              <a:t>More parities (larger p) </a:t>
            </a:r>
            <a:r>
              <a:rPr lang="en-US" dirty="0">
                <a:sym typeface="Wingdings" pitchFamily="2" charset="2"/>
              </a:rPr>
              <a:t> More computations</a:t>
            </a:r>
          </a:p>
          <a:p>
            <a:pPr lvl="1"/>
            <a:r>
              <a:rPr lang="en-US" dirty="0">
                <a:sym typeface="Wingdings" pitchFamily="2" charset="2"/>
              </a:rPr>
              <a:t>Wider stripe (larger k) Harder to fit into CPU cache</a:t>
            </a:r>
            <a:endParaRPr lang="en-US" dirty="0"/>
          </a:p>
        </p:txBody>
      </p:sp>
      <p:sp>
        <p:nvSpPr>
          <p:cNvPr id="5" name="Footer Placeholder 4">
            <a:extLst>
              <a:ext uri="{FF2B5EF4-FFF2-40B4-BE49-F238E27FC236}">
                <a16:creationId xmlns:a16="http://schemas.microsoft.com/office/drawing/2014/main" id="{E010EF87-6470-5AB8-100D-9DE8ACCD0AC2}"/>
              </a:ext>
            </a:extLst>
          </p:cNvPr>
          <p:cNvSpPr>
            <a:spLocks noGrp="1"/>
          </p:cNvSpPr>
          <p:nvPr>
            <p:ph type="ftr" sz="quarter" idx="3"/>
          </p:nvPr>
        </p:nvSpPr>
        <p:spPr/>
        <p:txBody>
          <a:bodyPr/>
          <a:lstStyle/>
          <a:p>
            <a:r>
              <a:rPr lang="en-US" sz="900" dirty="0"/>
              <a:t>MLEC @ SC ’23</a:t>
            </a:r>
            <a:endParaRPr lang="en-US" sz="1600" dirty="0"/>
          </a:p>
        </p:txBody>
      </p:sp>
      <p:pic>
        <p:nvPicPr>
          <p:cNvPr id="7" name="Picture 6">
            <a:extLst>
              <a:ext uri="{FF2B5EF4-FFF2-40B4-BE49-F238E27FC236}">
                <a16:creationId xmlns:a16="http://schemas.microsoft.com/office/drawing/2014/main" id="{BA42CECA-0AD8-860A-38D5-EB0C961C5D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708671"/>
            <a:ext cx="7772400" cy="2269438"/>
          </a:xfrm>
          <a:prstGeom prst="rect">
            <a:avLst/>
          </a:prstGeom>
        </p:spPr>
      </p:pic>
    </p:spTree>
    <p:extLst>
      <p:ext uri="{BB962C8B-B14F-4D97-AF65-F5344CB8AC3E}">
        <p14:creationId xmlns:p14="http://schemas.microsoft.com/office/powerpoint/2010/main" val="135391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FE657F-F24F-5915-43D8-D55E3B44EAAB}"/>
              </a:ext>
            </a:extLst>
          </p:cNvPr>
          <p:cNvSpPr>
            <a:spLocks noGrp="1"/>
          </p:cNvSpPr>
          <p:nvPr>
            <p:ph type="sldNum" sz="quarter" idx="12"/>
          </p:nvPr>
        </p:nvSpPr>
        <p:spPr/>
        <p:txBody>
          <a:bodyPr/>
          <a:lstStyle/>
          <a:p>
            <a:fld id="{38237106-F2ED-405E-BC33-CC3CF426205F}" type="slidenum">
              <a:rPr lang="en-US" smtClean="0"/>
              <a:pPr/>
              <a:t>5</a:t>
            </a:fld>
            <a:endParaRPr lang="en-US" dirty="0"/>
          </a:p>
        </p:txBody>
      </p:sp>
      <p:sp>
        <p:nvSpPr>
          <p:cNvPr id="5" name="Footer Placeholder 4">
            <a:extLst>
              <a:ext uri="{FF2B5EF4-FFF2-40B4-BE49-F238E27FC236}">
                <a16:creationId xmlns:a16="http://schemas.microsoft.com/office/drawing/2014/main" id="{840D9775-559B-5E0A-584F-AD9E6C58C8EB}"/>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48F76947-5F40-FB71-5D45-D8A1C68AA664}"/>
              </a:ext>
            </a:extLst>
          </p:cNvPr>
          <p:cNvSpPr>
            <a:spLocks noGrp="1"/>
          </p:cNvSpPr>
          <p:nvPr>
            <p:ph type="title"/>
          </p:nvPr>
        </p:nvSpPr>
        <p:spPr>
          <a:xfrm>
            <a:off x="277815" y="205979"/>
            <a:ext cx="8621875" cy="857250"/>
          </a:xfrm>
        </p:spPr>
        <p:txBody>
          <a:bodyPr/>
          <a:lstStyle/>
          <a:p>
            <a:r>
              <a:rPr lang="en-US" dirty="0"/>
              <a:t>EC at Scale</a:t>
            </a:r>
          </a:p>
        </p:txBody>
      </p:sp>
      <p:sp>
        <p:nvSpPr>
          <p:cNvPr id="4" name="Content Placeholder 3">
            <a:extLst>
              <a:ext uri="{FF2B5EF4-FFF2-40B4-BE49-F238E27FC236}">
                <a16:creationId xmlns:a16="http://schemas.microsoft.com/office/drawing/2014/main" id="{D01AF64D-CDBF-9D1E-0BA4-4A355768FA65}"/>
              </a:ext>
            </a:extLst>
          </p:cNvPr>
          <p:cNvSpPr>
            <a:spLocks noGrp="1"/>
          </p:cNvSpPr>
          <p:nvPr>
            <p:ph sz="quarter" idx="13"/>
          </p:nvPr>
        </p:nvSpPr>
        <p:spPr>
          <a:xfrm>
            <a:off x="277814" y="1200150"/>
            <a:ext cx="8621875" cy="2438190"/>
          </a:xfrm>
        </p:spPr>
        <p:txBody>
          <a:bodyPr>
            <a:noAutofit/>
          </a:bodyPr>
          <a:lstStyle/>
          <a:p>
            <a:r>
              <a:rPr lang="en-US" sz="1900" dirty="0"/>
              <a:t>A large-scale data center is usually hierarchical with </a:t>
            </a:r>
            <a:r>
              <a:rPr lang="en-US" sz="1900" i="1" dirty="0"/>
              <a:t>tens of thousands </a:t>
            </a:r>
            <a:r>
              <a:rPr lang="en-US" sz="1900" dirty="0"/>
              <a:t>of disks</a:t>
            </a:r>
          </a:p>
          <a:p>
            <a:pPr lvl="1"/>
            <a:r>
              <a:rPr lang="en-US" sz="1900" dirty="0"/>
              <a:t>Racks</a:t>
            </a:r>
          </a:p>
          <a:p>
            <a:pPr lvl="2"/>
            <a:r>
              <a:rPr lang="en-US" dirty="0"/>
              <a:t>Enclosures</a:t>
            </a:r>
          </a:p>
          <a:p>
            <a:pPr lvl="3"/>
            <a:r>
              <a:rPr lang="en-US" dirty="0"/>
              <a:t>Disks</a:t>
            </a:r>
          </a:p>
          <a:p>
            <a:pPr>
              <a:spcBef>
                <a:spcPts val="1000"/>
              </a:spcBef>
            </a:pPr>
            <a:r>
              <a:rPr lang="en-US" sz="1900" dirty="0"/>
              <a:t>How to deploy EC at scale?</a:t>
            </a:r>
          </a:p>
          <a:p>
            <a:pPr>
              <a:spcBef>
                <a:spcPts val="1000"/>
              </a:spcBef>
            </a:pPr>
            <a:r>
              <a:rPr lang="en-US" sz="1900" dirty="0"/>
              <a:t>How to evaluate EC at scale?</a:t>
            </a:r>
          </a:p>
          <a:p>
            <a:pPr lvl="1"/>
            <a:endParaRPr lang="en-US" dirty="0"/>
          </a:p>
        </p:txBody>
      </p:sp>
      <p:pic>
        <p:nvPicPr>
          <p:cNvPr id="7" name="Picture 6" descr="A screen shot of a screen&#10;&#10;Description automatically generated">
            <a:extLst>
              <a:ext uri="{FF2B5EF4-FFF2-40B4-BE49-F238E27FC236}">
                <a16:creationId xmlns:a16="http://schemas.microsoft.com/office/drawing/2014/main" id="{C2F3FB0D-0911-F3D2-FDDF-257DB6AB3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72" y="3638340"/>
            <a:ext cx="5916655" cy="1507759"/>
          </a:xfrm>
          <a:prstGeom prst="rect">
            <a:avLst/>
          </a:prstGeom>
        </p:spPr>
      </p:pic>
    </p:spTree>
    <p:extLst>
      <p:ext uri="{BB962C8B-B14F-4D97-AF65-F5344CB8AC3E}">
        <p14:creationId xmlns:p14="http://schemas.microsoft.com/office/powerpoint/2010/main" val="292049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F7EB98-F292-C61A-C016-695B75BA34A0}"/>
              </a:ext>
            </a:extLst>
          </p:cNvPr>
          <p:cNvGrpSpPr/>
          <p:nvPr/>
        </p:nvGrpSpPr>
        <p:grpSpPr>
          <a:xfrm>
            <a:off x="141452" y="3970505"/>
            <a:ext cx="4027771" cy="1061471"/>
            <a:chOff x="141452" y="3970505"/>
            <a:chExt cx="4027771" cy="1061471"/>
          </a:xfrm>
        </p:grpSpPr>
        <p:sp>
          <p:nvSpPr>
            <p:cNvPr id="292" name="Rectangle 291">
              <a:extLst>
                <a:ext uri="{FF2B5EF4-FFF2-40B4-BE49-F238E27FC236}">
                  <a16:creationId xmlns:a16="http://schemas.microsoft.com/office/drawing/2014/main" id="{62A83A11-B342-1085-7FDA-AB6585D9B1D4}"/>
                </a:ext>
              </a:extLst>
            </p:cNvPr>
            <p:cNvSpPr/>
            <p:nvPr/>
          </p:nvSpPr>
          <p:spPr>
            <a:xfrm>
              <a:off x="2909604" y="397050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1" name="Rectangle 290">
              <a:extLst>
                <a:ext uri="{FF2B5EF4-FFF2-40B4-BE49-F238E27FC236}">
                  <a16:creationId xmlns:a16="http://schemas.microsoft.com/office/drawing/2014/main" id="{E29CB9AD-DDF3-10A2-6C6C-F7F7CDADDEFA}"/>
                </a:ext>
              </a:extLst>
            </p:cNvPr>
            <p:cNvSpPr/>
            <p:nvPr/>
          </p:nvSpPr>
          <p:spPr>
            <a:xfrm>
              <a:off x="1539695" y="397050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9" name="Rectangle 288">
              <a:extLst>
                <a:ext uri="{FF2B5EF4-FFF2-40B4-BE49-F238E27FC236}">
                  <a16:creationId xmlns:a16="http://schemas.microsoft.com/office/drawing/2014/main" id="{7438F146-7545-991D-8124-7F4956056416}"/>
                </a:ext>
              </a:extLst>
            </p:cNvPr>
            <p:cNvSpPr/>
            <p:nvPr/>
          </p:nvSpPr>
          <p:spPr>
            <a:xfrm>
              <a:off x="190624" y="397050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grpSp>
          <p:nvGrpSpPr>
            <p:cNvPr id="117" name="Group 116">
              <a:extLst>
                <a:ext uri="{FF2B5EF4-FFF2-40B4-BE49-F238E27FC236}">
                  <a16:creationId xmlns:a16="http://schemas.microsoft.com/office/drawing/2014/main" id="{0E49B912-D9C9-890A-A96F-384D7D62D8F5}"/>
                </a:ext>
              </a:extLst>
            </p:cNvPr>
            <p:cNvGrpSpPr/>
            <p:nvPr/>
          </p:nvGrpSpPr>
          <p:grpSpPr>
            <a:xfrm>
              <a:off x="141452" y="4013727"/>
              <a:ext cx="1242769" cy="631517"/>
              <a:chOff x="134422" y="3953615"/>
              <a:chExt cx="1242769" cy="631517"/>
            </a:xfrm>
          </p:grpSpPr>
          <p:sp>
            <p:nvSpPr>
              <p:cNvPr id="20" name="TextBox 19">
                <a:extLst>
                  <a:ext uri="{FF2B5EF4-FFF2-40B4-BE49-F238E27FC236}">
                    <a16:creationId xmlns:a16="http://schemas.microsoft.com/office/drawing/2014/main" id="{FAED7ABF-FBC3-5877-A4A7-0524BAE0537B}"/>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78779A-E1F7-77F6-DF91-678A9F5CE4AB}"/>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5B255E5-B777-66A5-BFCB-2A1A7E69B049}"/>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1" name="Rectangle 80">
                <a:extLst>
                  <a:ext uri="{FF2B5EF4-FFF2-40B4-BE49-F238E27FC236}">
                    <a16:creationId xmlns:a16="http://schemas.microsoft.com/office/drawing/2014/main" id="{E3D9C054-C1F9-0D82-2F09-6CA0AF96C4C5}"/>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2" name="Rectangle 81">
                <a:extLst>
                  <a:ext uri="{FF2B5EF4-FFF2-40B4-BE49-F238E27FC236}">
                    <a16:creationId xmlns:a16="http://schemas.microsoft.com/office/drawing/2014/main" id="{53320C15-AB7E-3794-2221-8DE5DE6358ED}"/>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3" name="Rectangle 82">
                <a:extLst>
                  <a:ext uri="{FF2B5EF4-FFF2-40B4-BE49-F238E27FC236}">
                    <a16:creationId xmlns:a16="http://schemas.microsoft.com/office/drawing/2014/main" id="{AFDAE36D-E260-D6A3-FC39-A65597B2740D}"/>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7" name="Rectangle 96">
                <a:extLst>
                  <a:ext uri="{FF2B5EF4-FFF2-40B4-BE49-F238E27FC236}">
                    <a16:creationId xmlns:a16="http://schemas.microsoft.com/office/drawing/2014/main" id="{C045DC14-805E-E6FB-E298-9C5B1A106A53}"/>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8" name="Rectangle 97">
                <a:extLst>
                  <a:ext uri="{FF2B5EF4-FFF2-40B4-BE49-F238E27FC236}">
                    <a16:creationId xmlns:a16="http://schemas.microsoft.com/office/drawing/2014/main" id="{5D8A911A-32FC-0B71-4251-3AFCAA429B95}"/>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9" name="Rectangle 98">
                <a:extLst>
                  <a:ext uri="{FF2B5EF4-FFF2-40B4-BE49-F238E27FC236}">
                    <a16:creationId xmlns:a16="http://schemas.microsoft.com/office/drawing/2014/main" id="{239C4304-C4A5-E397-112E-8F06FF3CDE4B}"/>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BC3E5345-1186-4C7A-3745-DCA4F6DE59E2}"/>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E13D87E7-390A-81D9-67BE-3C5CF478E30B}"/>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6" name="TextBox 115">
                <a:extLst>
                  <a:ext uri="{FF2B5EF4-FFF2-40B4-BE49-F238E27FC236}">
                    <a16:creationId xmlns:a16="http://schemas.microsoft.com/office/drawing/2014/main" id="{4A101220-C49B-9763-7BA1-8310EFE71511}"/>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grpSp>
          <p:nvGrpSpPr>
            <p:cNvPr id="193" name="Group 192">
              <a:extLst>
                <a:ext uri="{FF2B5EF4-FFF2-40B4-BE49-F238E27FC236}">
                  <a16:creationId xmlns:a16="http://schemas.microsoft.com/office/drawing/2014/main" id="{C859F145-9CD1-D4E4-5F26-73508A3CEEE9}"/>
                </a:ext>
              </a:extLst>
            </p:cNvPr>
            <p:cNvGrpSpPr/>
            <p:nvPr/>
          </p:nvGrpSpPr>
          <p:grpSpPr>
            <a:xfrm>
              <a:off x="1482919" y="4005745"/>
              <a:ext cx="1242769" cy="631517"/>
              <a:chOff x="134422" y="3953615"/>
              <a:chExt cx="1242769" cy="631517"/>
            </a:xfrm>
          </p:grpSpPr>
          <p:sp>
            <p:nvSpPr>
              <p:cNvPr id="194" name="TextBox 193">
                <a:extLst>
                  <a:ext uri="{FF2B5EF4-FFF2-40B4-BE49-F238E27FC236}">
                    <a16:creationId xmlns:a16="http://schemas.microsoft.com/office/drawing/2014/main" id="{5820152C-C67C-4AFC-B4B2-D95F6BD4C1CC}"/>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95" name="Rectangle 194">
                <a:extLst>
                  <a:ext uri="{FF2B5EF4-FFF2-40B4-BE49-F238E27FC236}">
                    <a16:creationId xmlns:a16="http://schemas.microsoft.com/office/drawing/2014/main" id="{C08C2E1F-A9A9-56D1-E154-BCA53B44A67F}"/>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6" name="Rectangle 195">
                <a:extLst>
                  <a:ext uri="{FF2B5EF4-FFF2-40B4-BE49-F238E27FC236}">
                    <a16:creationId xmlns:a16="http://schemas.microsoft.com/office/drawing/2014/main" id="{FEF52021-0F4F-8655-DDE2-AB061353AFB3}"/>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7" name="Rectangle 196">
                <a:extLst>
                  <a:ext uri="{FF2B5EF4-FFF2-40B4-BE49-F238E27FC236}">
                    <a16:creationId xmlns:a16="http://schemas.microsoft.com/office/drawing/2014/main" id="{8A10998C-9398-9060-83C6-0F9F70B8C8F4}"/>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8" name="Rectangle 197">
                <a:extLst>
                  <a:ext uri="{FF2B5EF4-FFF2-40B4-BE49-F238E27FC236}">
                    <a16:creationId xmlns:a16="http://schemas.microsoft.com/office/drawing/2014/main" id="{B82CEDD5-B367-4788-184C-367B3D6713A8}"/>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9" name="Rectangle 198">
                <a:extLst>
                  <a:ext uri="{FF2B5EF4-FFF2-40B4-BE49-F238E27FC236}">
                    <a16:creationId xmlns:a16="http://schemas.microsoft.com/office/drawing/2014/main" id="{BDE2269B-3A99-6C6D-BF6B-466AE54F2423}"/>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0" name="Rectangle 199">
                <a:extLst>
                  <a:ext uri="{FF2B5EF4-FFF2-40B4-BE49-F238E27FC236}">
                    <a16:creationId xmlns:a16="http://schemas.microsoft.com/office/drawing/2014/main" id="{FFBB280A-0E18-0F74-0DFF-EBF5FB8066CF}"/>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1" name="Rectangle 200">
                <a:extLst>
                  <a:ext uri="{FF2B5EF4-FFF2-40B4-BE49-F238E27FC236}">
                    <a16:creationId xmlns:a16="http://schemas.microsoft.com/office/drawing/2014/main" id="{3C79D9BC-6DBF-5C77-DE40-F35E5E917515}"/>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2" name="Rectangle 201">
                <a:extLst>
                  <a:ext uri="{FF2B5EF4-FFF2-40B4-BE49-F238E27FC236}">
                    <a16:creationId xmlns:a16="http://schemas.microsoft.com/office/drawing/2014/main" id="{DAEE590A-B599-648B-F92E-1314CF82E7E5}"/>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3" name="Rectangle 202">
                <a:extLst>
                  <a:ext uri="{FF2B5EF4-FFF2-40B4-BE49-F238E27FC236}">
                    <a16:creationId xmlns:a16="http://schemas.microsoft.com/office/drawing/2014/main" id="{2EFCAC90-F73B-77D7-0158-00C24274F394}"/>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4" name="Rectangle 203">
                <a:extLst>
                  <a:ext uri="{FF2B5EF4-FFF2-40B4-BE49-F238E27FC236}">
                    <a16:creationId xmlns:a16="http://schemas.microsoft.com/office/drawing/2014/main" id="{A4F69205-24D2-A451-DDFD-928355C0EF0E}"/>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5" name="TextBox 204">
                <a:extLst>
                  <a:ext uri="{FF2B5EF4-FFF2-40B4-BE49-F238E27FC236}">
                    <a16:creationId xmlns:a16="http://schemas.microsoft.com/office/drawing/2014/main" id="{EA1135C2-8A1F-F24E-1F4E-0E150AB59E96}"/>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grpSp>
          <p:nvGrpSpPr>
            <p:cNvPr id="206" name="Group 205">
              <a:extLst>
                <a:ext uri="{FF2B5EF4-FFF2-40B4-BE49-F238E27FC236}">
                  <a16:creationId xmlns:a16="http://schemas.microsoft.com/office/drawing/2014/main" id="{2A56F208-6705-17F3-5A49-290803E192B6}"/>
                </a:ext>
              </a:extLst>
            </p:cNvPr>
            <p:cNvGrpSpPr/>
            <p:nvPr/>
          </p:nvGrpSpPr>
          <p:grpSpPr>
            <a:xfrm>
              <a:off x="2846158" y="3997763"/>
              <a:ext cx="1242769" cy="631517"/>
              <a:chOff x="134422" y="3953615"/>
              <a:chExt cx="1242769" cy="631517"/>
            </a:xfrm>
          </p:grpSpPr>
          <p:sp>
            <p:nvSpPr>
              <p:cNvPr id="207" name="TextBox 206">
                <a:extLst>
                  <a:ext uri="{FF2B5EF4-FFF2-40B4-BE49-F238E27FC236}">
                    <a16:creationId xmlns:a16="http://schemas.microsoft.com/office/drawing/2014/main" id="{F14D1FF0-3AD7-21E1-10D4-347D99D335F8}"/>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8" name="Rectangle 207">
                <a:extLst>
                  <a:ext uri="{FF2B5EF4-FFF2-40B4-BE49-F238E27FC236}">
                    <a16:creationId xmlns:a16="http://schemas.microsoft.com/office/drawing/2014/main" id="{DC02E9FF-1D0F-CFB2-E9CC-590E1F6DBD2A}"/>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9" name="Rectangle 208">
                <a:extLst>
                  <a:ext uri="{FF2B5EF4-FFF2-40B4-BE49-F238E27FC236}">
                    <a16:creationId xmlns:a16="http://schemas.microsoft.com/office/drawing/2014/main" id="{24AC6F76-33EC-3E69-B17F-B11B05A3C125}"/>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0" name="Rectangle 209">
                <a:extLst>
                  <a:ext uri="{FF2B5EF4-FFF2-40B4-BE49-F238E27FC236}">
                    <a16:creationId xmlns:a16="http://schemas.microsoft.com/office/drawing/2014/main" id="{DE783A3E-56CD-345C-4D27-98B4C9A73E1E}"/>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1" name="Rectangle 210">
                <a:extLst>
                  <a:ext uri="{FF2B5EF4-FFF2-40B4-BE49-F238E27FC236}">
                    <a16:creationId xmlns:a16="http://schemas.microsoft.com/office/drawing/2014/main" id="{9AAB60ED-B305-8B1F-EAF5-9B9259777EF0}"/>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2" name="Rectangle 211">
                <a:extLst>
                  <a:ext uri="{FF2B5EF4-FFF2-40B4-BE49-F238E27FC236}">
                    <a16:creationId xmlns:a16="http://schemas.microsoft.com/office/drawing/2014/main" id="{E690C620-650D-BD8A-75FD-B0E896E7A759}"/>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3" name="Rectangle 212">
                <a:extLst>
                  <a:ext uri="{FF2B5EF4-FFF2-40B4-BE49-F238E27FC236}">
                    <a16:creationId xmlns:a16="http://schemas.microsoft.com/office/drawing/2014/main" id="{613E99AE-A3BF-0881-268F-D30C167E9C94}"/>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4" name="Rectangle 213">
                <a:extLst>
                  <a:ext uri="{FF2B5EF4-FFF2-40B4-BE49-F238E27FC236}">
                    <a16:creationId xmlns:a16="http://schemas.microsoft.com/office/drawing/2014/main" id="{B681F72B-C6BD-758C-6704-42C72648FD37}"/>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5" name="Rectangle 214">
                <a:extLst>
                  <a:ext uri="{FF2B5EF4-FFF2-40B4-BE49-F238E27FC236}">
                    <a16:creationId xmlns:a16="http://schemas.microsoft.com/office/drawing/2014/main" id="{27759D28-A7BA-5156-C846-74F7BD307EBE}"/>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6" name="Rectangle 215">
                <a:extLst>
                  <a:ext uri="{FF2B5EF4-FFF2-40B4-BE49-F238E27FC236}">
                    <a16:creationId xmlns:a16="http://schemas.microsoft.com/office/drawing/2014/main" id="{8AD19638-20FC-8C08-49C8-0BCBF59D77AD}"/>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7" name="Rectangle 216">
                <a:extLst>
                  <a:ext uri="{FF2B5EF4-FFF2-40B4-BE49-F238E27FC236}">
                    <a16:creationId xmlns:a16="http://schemas.microsoft.com/office/drawing/2014/main" id="{3B18FA5C-ECF5-EEC8-D05A-B80E4BA3250A}"/>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8" name="TextBox 217">
                <a:extLst>
                  <a:ext uri="{FF2B5EF4-FFF2-40B4-BE49-F238E27FC236}">
                    <a16:creationId xmlns:a16="http://schemas.microsoft.com/office/drawing/2014/main" id="{D4D8BC80-826E-25F4-DABE-4E9E4F6AA521}"/>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sp>
          <p:nvSpPr>
            <p:cNvPr id="296" name="TextBox 295">
              <a:extLst>
                <a:ext uri="{FF2B5EF4-FFF2-40B4-BE49-F238E27FC236}">
                  <a16:creationId xmlns:a16="http://schemas.microsoft.com/office/drawing/2014/main" id="{8F0A3510-9CE1-4149-9FF8-74035F2CFC85}"/>
                </a:ext>
              </a:extLst>
            </p:cNvPr>
            <p:cNvSpPr txBox="1"/>
            <p:nvPr/>
          </p:nvSpPr>
          <p:spPr>
            <a:xfrm>
              <a:off x="464640" y="4724199"/>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97" name="TextBox 296">
              <a:extLst>
                <a:ext uri="{FF2B5EF4-FFF2-40B4-BE49-F238E27FC236}">
                  <a16:creationId xmlns:a16="http://schemas.microsoft.com/office/drawing/2014/main" id="{9F61A2EA-04C3-6778-727A-8AD07FBD9AF5}"/>
                </a:ext>
              </a:extLst>
            </p:cNvPr>
            <p:cNvSpPr txBox="1"/>
            <p:nvPr/>
          </p:nvSpPr>
          <p:spPr>
            <a:xfrm>
              <a:off x="1812847" y="4713142"/>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298" name="TextBox 297">
              <a:extLst>
                <a:ext uri="{FF2B5EF4-FFF2-40B4-BE49-F238E27FC236}">
                  <a16:creationId xmlns:a16="http://schemas.microsoft.com/office/drawing/2014/main" id="{58D89186-59DB-5C80-30F4-393C92206292}"/>
                </a:ext>
              </a:extLst>
            </p:cNvPr>
            <p:cNvSpPr txBox="1"/>
            <p:nvPr/>
          </p:nvSpPr>
          <p:spPr>
            <a:xfrm>
              <a:off x="3209222" y="4721843"/>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grpSp>
      <p:sp>
        <p:nvSpPr>
          <p:cNvPr id="293" name="Rectangle 292">
            <a:extLst>
              <a:ext uri="{FF2B5EF4-FFF2-40B4-BE49-F238E27FC236}">
                <a16:creationId xmlns:a16="http://schemas.microsoft.com/office/drawing/2014/main" id="{74848F8C-6109-ABAB-18A3-C08F20C8E7BD}"/>
              </a:ext>
            </a:extLst>
          </p:cNvPr>
          <p:cNvSpPr/>
          <p:nvPr/>
        </p:nvSpPr>
        <p:spPr>
          <a:xfrm>
            <a:off x="7641682" y="397050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4" name="Rectangle 293">
            <a:extLst>
              <a:ext uri="{FF2B5EF4-FFF2-40B4-BE49-F238E27FC236}">
                <a16:creationId xmlns:a16="http://schemas.microsoft.com/office/drawing/2014/main" id="{AB9EFFA9-5C44-77A3-F127-AA1B6C25E98B}"/>
              </a:ext>
            </a:extLst>
          </p:cNvPr>
          <p:cNvSpPr/>
          <p:nvPr/>
        </p:nvSpPr>
        <p:spPr>
          <a:xfrm>
            <a:off x="6293545" y="397050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5" name="Rectangle 294">
            <a:extLst>
              <a:ext uri="{FF2B5EF4-FFF2-40B4-BE49-F238E27FC236}">
                <a16:creationId xmlns:a16="http://schemas.microsoft.com/office/drawing/2014/main" id="{B7B5587C-237E-487E-7A1F-CC325097DB29}"/>
              </a:ext>
            </a:extLst>
          </p:cNvPr>
          <p:cNvSpPr/>
          <p:nvPr/>
        </p:nvSpPr>
        <p:spPr>
          <a:xfrm>
            <a:off x="4944474" y="397050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8EFE657F-F24F-5915-43D8-D55E3B44EAAB}"/>
              </a:ext>
            </a:extLst>
          </p:cNvPr>
          <p:cNvSpPr>
            <a:spLocks noGrp="1"/>
          </p:cNvSpPr>
          <p:nvPr>
            <p:ph type="sldNum" sz="quarter" idx="12"/>
          </p:nvPr>
        </p:nvSpPr>
        <p:spPr/>
        <p:txBody>
          <a:bodyPr/>
          <a:lstStyle/>
          <a:p>
            <a:fld id="{38237106-F2ED-405E-BC33-CC3CF426205F}" type="slidenum">
              <a:rPr lang="en-US" smtClean="0"/>
              <a:pPr/>
              <a:t>6</a:t>
            </a:fld>
            <a:endParaRPr lang="en-US" dirty="0"/>
          </a:p>
        </p:txBody>
      </p:sp>
      <p:sp>
        <p:nvSpPr>
          <p:cNvPr id="5" name="Footer Placeholder 4">
            <a:extLst>
              <a:ext uri="{FF2B5EF4-FFF2-40B4-BE49-F238E27FC236}">
                <a16:creationId xmlns:a16="http://schemas.microsoft.com/office/drawing/2014/main" id="{840D9775-559B-5E0A-584F-AD9E6C58C8EB}"/>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48F76947-5F40-FB71-5D45-D8A1C68AA664}"/>
              </a:ext>
            </a:extLst>
          </p:cNvPr>
          <p:cNvSpPr>
            <a:spLocks noGrp="1"/>
          </p:cNvSpPr>
          <p:nvPr>
            <p:ph type="title"/>
          </p:nvPr>
        </p:nvSpPr>
        <p:spPr>
          <a:xfrm>
            <a:off x="277815" y="205979"/>
            <a:ext cx="8621875" cy="857250"/>
          </a:xfrm>
        </p:spPr>
        <p:txBody>
          <a:bodyPr/>
          <a:lstStyle/>
          <a:p>
            <a:r>
              <a:rPr lang="en-US" dirty="0"/>
              <a:t>Single-level Erasure Coding</a:t>
            </a:r>
          </a:p>
        </p:txBody>
      </p:sp>
      <p:grpSp>
        <p:nvGrpSpPr>
          <p:cNvPr id="11" name="Group 10">
            <a:extLst>
              <a:ext uri="{FF2B5EF4-FFF2-40B4-BE49-F238E27FC236}">
                <a16:creationId xmlns:a16="http://schemas.microsoft.com/office/drawing/2014/main" id="{2BBBBA7B-69DB-904D-C741-873A8821E43B}"/>
              </a:ext>
            </a:extLst>
          </p:cNvPr>
          <p:cNvGrpSpPr/>
          <p:nvPr/>
        </p:nvGrpSpPr>
        <p:grpSpPr>
          <a:xfrm>
            <a:off x="5856496" y="1680917"/>
            <a:ext cx="1785051" cy="2048170"/>
            <a:chOff x="996267" y="1216673"/>
            <a:chExt cx="2650142" cy="3040776"/>
          </a:xfrm>
        </p:grpSpPr>
        <p:pic>
          <p:nvPicPr>
            <p:cNvPr id="7" name="Picture 6">
              <a:extLst>
                <a:ext uri="{FF2B5EF4-FFF2-40B4-BE49-F238E27FC236}">
                  <a16:creationId xmlns:a16="http://schemas.microsoft.com/office/drawing/2014/main" id="{1AA3F6CF-FFFE-16EB-69A7-C772F9878C5E}"/>
                </a:ext>
              </a:extLst>
            </p:cNvPr>
            <p:cNvPicPr>
              <a:picLocks noChangeAspect="1"/>
            </p:cNvPicPr>
            <p:nvPr/>
          </p:nvPicPr>
          <p:blipFill rotWithShape="1">
            <a:blip r:embed="rId3">
              <a:extLst>
                <a:ext uri="{28A0092B-C50C-407E-A947-70E740481C1C}">
                  <a14:useLocalDpi xmlns:a14="http://schemas.microsoft.com/office/drawing/2010/main" val="0"/>
                </a:ext>
              </a:extLst>
            </a:blip>
            <a:srcRect r="69324" b="50609"/>
            <a:stretch/>
          </p:blipFill>
          <p:spPr>
            <a:xfrm>
              <a:off x="996267" y="1216674"/>
              <a:ext cx="2650142" cy="3040775"/>
            </a:xfrm>
            <a:prstGeom prst="rect">
              <a:avLst/>
            </a:prstGeom>
          </p:spPr>
        </p:pic>
        <p:sp>
          <p:nvSpPr>
            <p:cNvPr id="9" name="Rectangle 8">
              <a:extLst>
                <a:ext uri="{FF2B5EF4-FFF2-40B4-BE49-F238E27FC236}">
                  <a16:creationId xmlns:a16="http://schemas.microsoft.com/office/drawing/2014/main" id="{7EE204C8-B015-7EB3-9E89-F852373CA74C}"/>
                </a:ext>
              </a:extLst>
            </p:cNvPr>
            <p:cNvSpPr/>
            <p:nvPr/>
          </p:nvSpPr>
          <p:spPr>
            <a:xfrm>
              <a:off x="996267" y="1216673"/>
              <a:ext cx="462419" cy="43795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1" name="Group 310">
            <a:extLst>
              <a:ext uri="{FF2B5EF4-FFF2-40B4-BE49-F238E27FC236}">
                <a16:creationId xmlns:a16="http://schemas.microsoft.com/office/drawing/2014/main" id="{55796AD9-D160-EE83-C8C7-EC5659F724F4}"/>
              </a:ext>
            </a:extLst>
          </p:cNvPr>
          <p:cNvGrpSpPr/>
          <p:nvPr/>
        </p:nvGrpSpPr>
        <p:grpSpPr>
          <a:xfrm>
            <a:off x="1352108" y="1705235"/>
            <a:ext cx="1719689" cy="2048169"/>
            <a:chOff x="1352108" y="1705235"/>
            <a:chExt cx="1719689" cy="2048169"/>
          </a:xfrm>
        </p:grpSpPr>
        <p:pic>
          <p:nvPicPr>
            <p:cNvPr id="8" name="Picture 7">
              <a:extLst>
                <a:ext uri="{FF2B5EF4-FFF2-40B4-BE49-F238E27FC236}">
                  <a16:creationId xmlns:a16="http://schemas.microsoft.com/office/drawing/2014/main" id="{E3654834-8AC6-693B-6058-487B93FAD771}"/>
                </a:ext>
              </a:extLst>
            </p:cNvPr>
            <p:cNvPicPr>
              <a:picLocks noChangeAspect="1"/>
            </p:cNvPicPr>
            <p:nvPr/>
          </p:nvPicPr>
          <p:blipFill rotWithShape="1">
            <a:blip r:embed="rId3">
              <a:extLst>
                <a:ext uri="{28A0092B-C50C-407E-A947-70E740481C1C}">
                  <a14:useLocalDpi xmlns:a14="http://schemas.microsoft.com/office/drawing/2010/main" val="0"/>
                </a:ext>
              </a:extLst>
            </a:blip>
            <a:srcRect l="30676" r="38648" b="50609"/>
            <a:stretch/>
          </p:blipFill>
          <p:spPr>
            <a:xfrm>
              <a:off x="1352108" y="1705235"/>
              <a:ext cx="1719689" cy="2048169"/>
            </a:xfrm>
            <a:prstGeom prst="rect">
              <a:avLst/>
            </a:prstGeom>
          </p:spPr>
        </p:pic>
        <p:sp>
          <p:nvSpPr>
            <p:cNvPr id="10" name="Rectangle 9">
              <a:extLst>
                <a:ext uri="{FF2B5EF4-FFF2-40B4-BE49-F238E27FC236}">
                  <a16:creationId xmlns:a16="http://schemas.microsoft.com/office/drawing/2014/main" id="{E98914AA-D2F8-3FF1-78DE-F47C641B094D}"/>
                </a:ext>
              </a:extLst>
            </p:cNvPr>
            <p:cNvSpPr/>
            <p:nvPr/>
          </p:nvSpPr>
          <p:spPr>
            <a:xfrm>
              <a:off x="1450243" y="1723472"/>
              <a:ext cx="298995" cy="29394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Content Placeholder 3">
            <a:extLst>
              <a:ext uri="{FF2B5EF4-FFF2-40B4-BE49-F238E27FC236}">
                <a16:creationId xmlns:a16="http://schemas.microsoft.com/office/drawing/2014/main" id="{E085181C-9022-1BF8-54B2-A28D5303FD7D}"/>
              </a:ext>
            </a:extLst>
          </p:cNvPr>
          <p:cNvSpPr>
            <a:spLocks noGrp="1"/>
          </p:cNvSpPr>
          <p:nvPr>
            <p:ph sz="quarter" idx="13"/>
          </p:nvPr>
        </p:nvSpPr>
        <p:spPr>
          <a:xfrm>
            <a:off x="277815" y="1200150"/>
            <a:ext cx="5587964" cy="386401"/>
          </a:xfrm>
        </p:spPr>
        <p:txBody>
          <a:bodyPr>
            <a:normAutofit lnSpcReduction="10000"/>
          </a:bodyPr>
          <a:lstStyle/>
          <a:p>
            <a:r>
              <a:rPr lang="en-US" b="1" dirty="0"/>
              <a:t>SLEC: </a:t>
            </a:r>
            <a:r>
              <a:rPr lang="en-US" dirty="0"/>
              <a:t>Single-level Erasure Coding</a:t>
            </a:r>
          </a:p>
          <a:p>
            <a:pPr lvl="1"/>
            <a:endParaRPr lang="en-US" dirty="0"/>
          </a:p>
        </p:txBody>
      </p:sp>
      <p:sp>
        <p:nvSpPr>
          <p:cNvPr id="17" name="Rectangle 16">
            <a:extLst>
              <a:ext uri="{FF2B5EF4-FFF2-40B4-BE49-F238E27FC236}">
                <a16:creationId xmlns:a16="http://schemas.microsoft.com/office/drawing/2014/main" id="{CC680DE8-12D1-EAB8-C3B2-28519C7D6E2C}"/>
              </a:ext>
            </a:extLst>
          </p:cNvPr>
          <p:cNvSpPr/>
          <p:nvPr/>
        </p:nvSpPr>
        <p:spPr>
          <a:xfrm>
            <a:off x="466355" y="4074810"/>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5" name="TextBox 114">
            <a:extLst>
              <a:ext uri="{FF2B5EF4-FFF2-40B4-BE49-F238E27FC236}">
                <a16:creationId xmlns:a16="http://schemas.microsoft.com/office/drawing/2014/main" id="{137D9436-1F10-32D3-6789-6495E3B4EB23}"/>
              </a:ext>
            </a:extLst>
          </p:cNvPr>
          <p:cNvSpPr txBox="1"/>
          <p:nvPr/>
        </p:nvSpPr>
        <p:spPr>
          <a:xfrm>
            <a:off x="6820080" y="537985"/>
            <a:ext cx="1509615"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r>
              <a:rPr lang="en-US" sz="1400" dirty="0">
                <a:solidFill>
                  <a:schemeClr val="bg1"/>
                </a:solidFill>
                <a:latin typeface="Arial" panose="020B0604020202020204" pitchFamily="34" charset="0"/>
                <a:cs typeface="Arial" panose="020B0604020202020204" pitchFamily="34" charset="0"/>
              </a:rPr>
              <a:t>: Enclosure 1</a:t>
            </a:r>
          </a:p>
          <a:p>
            <a:r>
              <a:rPr lang="en-US" sz="1400" dirty="0">
                <a:solidFill>
                  <a:schemeClr val="bg1"/>
                </a:solidFill>
                <a:latin typeface="Arial" panose="020B0604020202020204" pitchFamily="34" charset="0"/>
                <a:cs typeface="Arial" panose="020B0604020202020204" pitchFamily="34" charset="0"/>
              </a:rPr>
              <a:t>R</a:t>
            </a:r>
            <a:r>
              <a:rPr lang="en-US" sz="1000" dirty="0">
                <a:solidFill>
                  <a:schemeClr val="bg1"/>
                </a:solidFill>
                <a:latin typeface="Arial" panose="020B0604020202020204" pitchFamily="34" charset="0"/>
                <a:cs typeface="Arial" panose="020B0604020202020204" pitchFamily="34" charset="0"/>
              </a:rPr>
              <a:t>1</a:t>
            </a:r>
            <a:r>
              <a:rPr lang="en-US" sz="1400" dirty="0">
                <a:solidFill>
                  <a:schemeClr val="bg1"/>
                </a:solidFill>
                <a:latin typeface="Arial" panose="020B0604020202020204" pitchFamily="34" charset="0"/>
                <a:cs typeface="Arial" panose="020B0604020202020204" pitchFamily="34" charset="0"/>
              </a:rPr>
              <a:t>: Rack 1</a:t>
            </a:r>
          </a:p>
        </p:txBody>
      </p:sp>
      <p:sp>
        <p:nvSpPr>
          <p:cNvPr id="219" name="Rectangle 218">
            <a:extLst>
              <a:ext uri="{FF2B5EF4-FFF2-40B4-BE49-F238E27FC236}">
                <a16:creationId xmlns:a16="http://schemas.microsoft.com/office/drawing/2014/main" id="{48649EA6-1B78-699F-7DB3-EF7978926A9E}"/>
              </a:ext>
            </a:extLst>
          </p:cNvPr>
          <p:cNvSpPr/>
          <p:nvPr/>
        </p:nvSpPr>
        <p:spPr>
          <a:xfrm>
            <a:off x="649235" y="4074810"/>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0" name="Rectangle 219">
            <a:extLst>
              <a:ext uri="{FF2B5EF4-FFF2-40B4-BE49-F238E27FC236}">
                <a16:creationId xmlns:a16="http://schemas.microsoft.com/office/drawing/2014/main" id="{FF05EBE8-287C-7EF3-7A2F-05BC1F852FE4}"/>
              </a:ext>
            </a:extLst>
          </p:cNvPr>
          <p:cNvSpPr/>
          <p:nvPr/>
        </p:nvSpPr>
        <p:spPr>
          <a:xfrm>
            <a:off x="848026" y="4077598"/>
            <a:ext cx="182880" cy="182880"/>
          </a:xfrm>
          <a:prstGeom prst="rect">
            <a:avLst/>
          </a:prstGeom>
          <a:solidFill>
            <a:srgbClr val="005693"/>
          </a:solidFill>
          <a:ln w="19050">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2" name="TextBox 221">
            <a:extLst>
              <a:ext uri="{FF2B5EF4-FFF2-40B4-BE49-F238E27FC236}">
                <a16:creationId xmlns:a16="http://schemas.microsoft.com/office/drawing/2014/main" id="{D8EC509F-4CA8-A2BD-F05C-480E8245B281}"/>
              </a:ext>
            </a:extLst>
          </p:cNvPr>
          <p:cNvSpPr txBox="1"/>
          <p:nvPr/>
        </p:nvSpPr>
        <p:spPr>
          <a:xfrm>
            <a:off x="398672" y="4009739"/>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1</a:t>
            </a:r>
          </a:p>
        </p:txBody>
      </p:sp>
      <p:sp>
        <p:nvSpPr>
          <p:cNvPr id="223" name="TextBox 222">
            <a:extLst>
              <a:ext uri="{FF2B5EF4-FFF2-40B4-BE49-F238E27FC236}">
                <a16:creationId xmlns:a16="http://schemas.microsoft.com/office/drawing/2014/main" id="{E9DA7F1F-346B-215E-627E-466E21632EEC}"/>
              </a:ext>
            </a:extLst>
          </p:cNvPr>
          <p:cNvSpPr txBox="1"/>
          <p:nvPr/>
        </p:nvSpPr>
        <p:spPr>
          <a:xfrm>
            <a:off x="584770" y="4009739"/>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2</a:t>
            </a:r>
          </a:p>
        </p:txBody>
      </p:sp>
      <p:sp>
        <p:nvSpPr>
          <p:cNvPr id="224" name="TextBox 223">
            <a:extLst>
              <a:ext uri="{FF2B5EF4-FFF2-40B4-BE49-F238E27FC236}">
                <a16:creationId xmlns:a16="http://schemas.microsoft.com/office/drawing/2014/main" id="{52673780-3FA7-1A42-7EE1-22086D04AA43}"/>
              </a:ext>
            </a:extLst>
          </p:cNvPr>
          <p:cNvSpPr txBox="1"/>
          <p:nvPr/>
        </p:nvSpPr>
        <p:spPr>
          <a:xfrm>
            <a:off x="769385" y="4021133"/>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12</a:t>
            </a:r>
          </a:p>
        </p:txBody>
      </p:sp>
      <p:grpSp>
        <p:nvGrpSpPr>
          <p:cNvPr id="225" name="Group 224">
            <a:extLst>
              <a:ext uri="{FF2B5EF4-FFF2-40B4-BE49-F238E27FC236}">
                <a16:creationId xmlns:a16="http://schemas.microsoft.com/office/drawing/2014/main" id="{F3584155-0E65-D9D7-2B05-298FC03CCBEF}"/>
              </a:ext>
            </a:extLst>
          </p:cNvPr>
          <p:cNvGrpSpPr/>
          <p:nvPr/>
        </p:nvGrpSpPr>
        <p:grpSpPr>
          <a:xfrm>
            <a:off x="4906749" y="3995553"/>
            <a:ext cx="1242769" cy="631517"/>
            <a:chOff x="134422" y="3953615"/>
            <a:chExt cx="1242769" cy="631517"/>
          </a:xfrm>
        </p:grpSpPr>
        <p:sp>
          <p:nvSpPr>
            <p:cNvPr id="226" name="TextBox 225">
              <a:extLst>
                <a:ext uri="{FF2B5EF4-FFF2-40B4-BE49-F238E27FC236}">
                  <a16:creationId xmlns:a16="http://schemas.microsoft.com/office/drawing/2014/main" id="{583AFCFB-003C-5C3C-C740-7C5D578ABBEE}"/>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27" name="Rectangle 226">
              <a:extLst>
                <a:ext uri="{FF2B5EF4-FFF2-40B4-BE49-F238E27FC236}">
                  <a16:creationId xmlns:a16="http://schemas.microsoft.com/office/drawing/2014/main" id="{1BE7B6BE-EFD9-CFBC-1100-F023EAB3F50D}"/>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8" name="Rectangle 227">
              <a:extLst>
                <a:ext uri="{FF2B5EF4-FFF2-40B4-BE49-F238E27FC236}">
                  <a16:creationId xmlns:a16="http://schemas.microsoft.com/office/drawing/2014/main" id="{5AA8B29A-373E-3C60-41F3-78EB08CD4F24}"/>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9" name="Rectangle 228">
              <a:extLst>
                <a:ext uri="{FF2B5EF4-FFF2-40B4-BE49-F238E27FC236}">
                  <a16:creationId xmlns:a16="http://schemas.microsoft.com/office/drawing/2014/main" id="{773EFDB5-1D0C-D0C6-C099-A6497F474E5C}"/>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0" name="Rectangle 229">
              <a:extLst>
                <a:ext uri="{FF2B5EF4-FFF2-40B4-BE49-F238E27FC236}">
                  <a16:creationId xmlns:a16="http://schemas.microsoft.com/office/drawing/2014/main" id="{7A67B6B8-7BF6-56FE-27D0-921F8FD951F6}"/>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1" name="Rectangle 230">
              <a:extLst>
                <a:ext uri="{FF2B5EF4-FFF2-40B4-BE49-F238E27FC236}">
                  <a16:creationId xmlns:a16="http://schemas.microsoft.com/office/drawing/2014/main" id="{DCCABF32-EBF6-F842-C616-0667A38085B6}"/>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2" name="Rectangle 231">
              <a:extLst>
                <a:ext uri="{FF2B5EF4-FFF2-40B4-BE49-F238E27FC236}">
                  <a16:creationId xmlns:a16="http://schemas.microsoft.com/office/drawing/2014/main" id="{ABA33D6F-5B20-1673-ED49-9C11FD35ADE2}"/>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3" name="Rectangle 232">
              <a:extLst>
                <a:ext uri="{FF2B5EF4-FFF2-40B4-BE49-F238E27FC236}">
                  <a16:creationId xmlns:a16="http://schemas.microsoft.com/office/drawing/2014/main" id="{8C3BD2C5-BCD1-C384-6438-18347F2A65DB}"/>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4" name="Rectangle 233">
              <a:extLst>
                <a:ext uri="{FF2B5EF4-FFF2-40B4-BE49-F238E27FC236}">
                  <a16:creationId xmlns:a16="http://schemas.microsoft.com/office/drawing/2014/main" id="{D821546A-0A51-9EE3-7983-4E09FABBFB44}"/>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5" name="Rectangle 234">
              <a:extLst>
                <a:ext uri="{FF2B5EF4-FFF2-40B4-BE49-F238E27FC236}">
                  <a16:creationId xmlns:a16="http://schemas.microsoft.com/office/drawing/2014/main" id="{3B0589D5-EAFB-5054-6433-7597C612ADAA}"/>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6" name="Rectangle 235">
              <a:extLst>
                <a:ext uri="{FF2B5EF4-FFF2-40B4-BE49-F238E27FC236}">
                  <a16:creationId xmlns:a16="http://schemas.microsoft.com/office/drawing/2014/main" id="{33D44375-D6CC-B422-8C52-EDF0AC236379}"/>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37" name="TextBox 236">
              <a:extLst>
                <a:ext uri="{FF2B5EF4-FFF2-40B4-BE49-F238E27FC236}">
                  <a16:creationId xmlns:a16="http://schemas.microsoft.com/office/drawing/2014/main" id="{EC6245D5-A6EC-CE67-1B67-46380CE17633}"/>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sp>
        <p:nvSpPr>
          <p:cNvPr id="238" name="Rectangle 237">
            <a:extLst>
              <a:ext uri="{FF2B5EF4-FFF2-40B4-BE49-F238E27FC236}">
                <a16:creationId xmlns:a16="http://schemas.microsoft.com/office/drawing/2014/main" id="{1CAAF0F9-A180-BD1A-8161-A48D30C6DFEB}"/>
              </a:ext>
            </a:extLst>
          </p:cNvPr>
          <p:cNvSpPr/>
          <p:nvPr/>
        </p:nvSpPr>
        <p:spPr>
          <a:xfrm>
            <a:off x="5231652" y="4056636"/>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grpSp>
        <p:nvGrpSpPr>
          <p:cNvPr id="239" name="Group 238">
            <a:extLst>
              <a:ext uri="{FF2B5EF4-FFF2-40B4-BE49-F238E27FC236}">
                <a16:creationId xmlns:a16="http://schemas.microsoft.com/office/drawing/2014/main" id="{817BB3AF-375E-2357-072B-18E2BC514A40}"/>
              </a:ext>
            </a:extLst>
          </p:cNvPr>
          <p:cNvGrpSpPr/>
          <p:nvPr/>
        </p:nvGrpSpPr>
        <p:grpSpPr>
          <a:xfrm>
            <a:off x="6248216" y="3987571"/>
            <a:ext cx="1242769" cy="631517"/>
            <a:chOff x="134422" y="3953615"/>
            <a:chExt cx="1242769" cy="631517"/>
          </a:xfrm>
        </p:grpSpPr>
        <p:sp>
          <p:nvSpPr>
            <p:cNvPr id="240" name="TextBox 239">
              <a:extLst>
                <a:ext uri="{FF2B5EF4-FFF2-40B4-BE49-F238E27FC236}">
                  <a16:creationId xmlns:a16="http://schemas.microsoft.com/office/drawing/2014/main" id="{3A346BDF-E5A1-CAF4-3EDF-7EA49DF3835A}"/>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41" name="Rectangle 240">
              <a:extLst>
                <a:ext uri="{FF2B5EF4-FFF2-40B4-BE49-F238E27FC236}">
                  <a16:creationId xmlns:a16="http://schemas.microsoft.com/office/drawing/2014/main" id="{6158A30D-9380-A12C-DF41-371FA46BBC9D}"/>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2" name="Rectangle 241">
              <a:extLst>
                <a:ext uri="{FF2B5EF4-FFF2-40B4-BE49-F238E27FC236}">
                  <a16:creationId xmlns:a16="http://schemas.microsoft.com/office/drawing/2014/main" id="{2CF31B9B-A897-7D62-09A1-8B5D37841621}"/>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3" name="Rectangle 242">
              <a:extLst>
                <a:ext uri="{FF2B5EF4-FFF2-40B4-BE49-F238E27FC236}">
                  <a16:creationId xmlns:a16="http://schemas.microsoft.com/office/drawing/2014/main" id="{43481985-DF8C-AC45-9186-2E391E292602}"/>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4" name="Rectangle 243">
              <a:extLst>
                <a:ext uri="{FF2B5EF4-FFF2-40B4-BE49-F238E27FC236}">
                  <a16:creationId xmlns:a16="http://schemas.microsoft.com/office/drawing/2014/main" id="{877D4889-83DC-0BC2-1C70-BFA637122FA1}"/>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5" name="Rectangle 244">
              <a:extLst>
                <a:ext uri="{FF2B5EF4-FFF2-40B4-BE49-F238E27FC236}">
                  <a16:creationId xmlns:a16="http://schemas.microsoft.com/office/drawing/2014/main" id="{1E4CEE3B-1B0D-A874-CC20-2824DD25CC66}"/>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6" name="Rectangle 245">
              <a:extLst>
                <a:ext uri="{FF2B5EF4-FFF2-40B4-BE49-F238E27FC236}">
                  <a16:creationId xmlns:a16="http://schemas.microsoft.com/office/drawing/2014/main" id="{770BBC2C-E602-1119-2026-030C00FD0E8C}"/>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7" name="Rectangle 246">
              <a:extLst>
                <a:ext uri="{FF2B5EF4-FFF2-40B4-BE49-F238E27FC236}">
                  <a16:creationId xmlns:a16="http://schemas.microsoft.com/office/drawing/2014/main" id="{CC5FB37D-6124-3AB5-0026-CF70BE0632A5}"/>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8" name="Rectangle 247">
              <a:extLst>
                <a:ext uri="{FF2B5EF4-FFF2-40B4-BE49-F238E27FC236}">
                  <a16:creationId xmlns:a16="http://schemas.microsoft.com/office/drawing/2014/main" id="{6B0F41A2-58A6-29FA-2765-BCD56EEAE90E}"/>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49" name="Rectangle 248">
              <a:extLst>
                <a:ext uri="{FF2B5EF4-FFF2-40B4-BE49-F238E27FC236}">
                  <a16:creationId xmlns:a16="http://schemas.microsoft.com/office/drawing/2014/main" id="{296C74AA-625E-8E20-C04B-F23762D71E2C}"/>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0" name="Rectangle 249">
              <a:extLst>
                <a:ext uri="{FF2B5EF4-FFF2-40B4-BE49-F238E27FC236}">
                  <a16:creationId xmlns:a16="http://schemas.microsoft.com/office/drawing/2014/main" id="{7529FFA4-C97A-849F-22D4-1713D54FFAAA}"/>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1" name="TextBox 250">
              <a:extLst>
                <a:ext uri="{FF2B5EF4-FFF2-40B4-BE49-F238E27FC236}">
                  <a16:creationId xmlns:a16="http://schemas.microsoft.com/office/drawing/2014/main" id="{0498D285-7478-4845-388E-321DD6401FED}"/>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grpSp>
        <p:nvGrpSpPr>
          <p:cNvPr id="252" name="Group 251">
            <a:extLst>
              <a:ext uri="{FF2B5EF4-FFF2-40B4-BE49-F238E27FC236}">
                <a16:creationId xmlns:a16="http://schemas.microsoft.com/office/drawing/2014/main" id="{76BAB194-968A-1691-C035-A7A4D3A998BD}"/>
              </a:ext>
            </a:extLst>
          </p:cNvPr>
          <p:cNvGrpSpPr/>
          <p:nvPr/>
        </p:nvGrpSpPr>
        <p:grpSpPr>
          <a:xfrm>
            <a:off x="7567911" y="3979589"/>
            <a:ext cx="1242769" cy="631517"/>
            <a:chOff x="134422" y="3953615"/>
            <a:chExt cx="1242769" cy="631517"/>
          </a:xfrm>
        </p:grpSpPr>
        <p:sp>
          <p:nvSpPr>
            <p:cNvPr id="253" name="TextBox 252">
              <a:extLst>
                <a:ext uri="{FF2B5EF4-FFF2-40B4-BE49-F238E27FC236}">
                  <a16:creationId xmlns:a16="http://schemas.microsoft.com/office/drawing/2014/main" id="{7F49FE76-2A4B-64E1-EE14-F5F2C0507BAA}"/>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54" name="Rectangle 253">
              <a:extLst>
                <a:ext uri="{FF2B5EF4-FFF2-40B4-BE49-F238E27FC236}">
                  <a16:creationId xmlns:a16="http://schemas.microsoft.com/office/drawing/2014/main" id="{E3775FB4-C084-07B1-48A5-CEC280EBD409}"/>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5" name="Rectangle 254">
              <a:extLst>
                <a:ext uri="{FF2B5EF4-FFF2-40B4-BE49-F238E27FC236}">
                  <a16:creationId xmlns:a16="http://schemas.microsoft.com/office/drawing/2014/main" id="{539B51C4-899D-2D63-CE10-C5B0D953A39C}"/>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6" name="Rectangle 255">
              <a:extLst>
                <a:ext uri="{FF2B5EF4-FFF2-40B4-BE49-F238E27FC236}">
                  <a16:creationId xmlns:a16="http://schemas.microsoft.com/office/drawing/2014/main" id="{77892DAF-C0A2-167A-A6E1-DFBBDCD4CCDB}"/>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7" name="Rectangle 256">
              <a:extLst>
                <a:ext uri="{FF2B5EF4-FFF2-40B4-BE49-F238E27FC236}">
                  <a16:creationId xmlns:a16="http://schemas.microsoft.com/office/drawing/2014/main" id="{8DFEB2DC-1312-7818-9846-E56FF193EC40}"/>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8" name="Rectangle 257">
              <a:extLst>
                <a:ext uri="{FF2B5EF4-FFF2-40B4-BE49-F238E27FC236}">
                  <a16:creationId xmlns:a16="http://schemas.microsoft.com/office/drawing/2014/main" id="{C4AC227B-932B-9C0A-43DF-85C430BD084A}"/>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59" name="Rectangle 258">
              <a:extLst>
                <a:ext uri="{FF2B5EF4-FFF2-40B4-BE49-F238E27FC236}">
                  <a16:creationId xmlns:a16="http://schemas.microsoft.com/office/drawing/2014/main" id="{1109361D-D7A5-8343-8217-13F0823A08C3}"/>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0" name="Rectangle 259">
              <a:extLst>
                <a:ext uri="{FF2B5EF4-FFF2-40B4-BE49-F238E27FC236}">
                  <a16:creationId xmlns:a16="http://schemas.microsoft.com/office/drawing/2014/main" id="{96CAF1D6-ABFA-CD31-4678-CD2378A4DFC5}"/>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1" name="Rectangle 260">
              <a:extLst>
                <a:ext uri="{FF2B5EF4-FFF2-40B4-BE49-F238E27FC236}">
                  <a16:creationId xmlns:a16="http://schemas.microsoft.com/office/drawing/2014/main" id="{46EA10B5-063A-5BC0-14A7-E6EF13B11B34}"/>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2" name="Rectangle 261">
              <a:extLst>
                <a:ext uri="{FF2B5EF4-FFF2-40B4-BE49-F238E27FC236}">
                  <a16:creationId xmlns:a16="http://schemas.microsoft.com/office/drawing/2014/main" id="{3CCE63BC-D324-D83D-4939-AD30B0A0F87D}"/>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3" name="Rectangle 262">
              <a:extLst>
                <a:ext uri="{FF2B5EF4-FFF2-40B4-BE49-F238E27FC236}">
                  <a16:creationId xmlns:a16="http://schemas.microsoft.com/office/drawing/2014/main" id="{8C19C79B-C09C-491B-5690-E9E8D3B30FEC}"/>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4" name="TextBox 263">
              <a:extLst>
                <a:ext uri="{FF2B5EF4-FFF2-40B4-BE49-F238E27FC236}">
                  <a16:creationId xmlns:a16="http://schemas.microsoft.com/office/drawing/2014/main" id="{E8945226-D6A7-3E44-4F3B-F2B6DF0A79F8}"/>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sp>
        <p:nvSpPr>
          <p:cNvPr id="265" name="Rectangle 264">
            <a:extLst>
              <a:ext uri="{FF2B5EF4-FFF2-40B4-BE49-F238E27FC236}">
                <a16:creationId xmlns:a16="http://schemas.microsoft.com/office/drawing/2014/main" id="{447CA9D2-39A4-B859-A9E5-773A5230E212}"/>
              </a:ext>
            </a:extLst>
          </p:cNvPr>
          <p:cNvSpPr/>
          <p:nvPr/>
        </p:nvSpPr>
        <p:spPr>
          <a:xfrm>
            <a:off x="6578924" y="4056559"/>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6" name="Rectangle 265">
            <a:extLst>
              <a:ext uri="{FF2B5EF4-FFF2-40B4-BE49-F238E27FC236}">
                <a16:creationId xmlns:a16="http://schemas.microsoft.com/office/drawing/2014/main" id="{FC81BB80-1E8E-AB69-78AF-23C07A6D44EF}"/>
              </a:ext>
            </a:extLst>
          </p:cNvPr>
          <p:cNvSpPr/>
          <p:nvPr/>
        </p:nvSpPr>
        <p:spPr>
          <a:xfrm>
            <a:off x="7897839" y="4037790"/>
            <a:ext cx="182880" cy="182880"/>
          </a:xfrm>
          <a:prstGeom prst="rect">
            <a:avLst/>
          </a:prstGeom>
          <a:solidFill>
            <a:srgbClr val="005693"/>
          </a:solidFill>
          <a:ln w="19050">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7" name="TextBox 266">
            <a:extLst>
              <a:ext uri="{FF2B5EF4-FFF2-40B4-BE49-F238E27FC236}">
                <a16:creationId xmlns:a16="http://schemas.microsoft.com/office/drawing/2014/main" id="{4F382B57-517B-BAFE-84F6-3FCB7C9DBE1D}"/>
              </a:ext>
            </a:extLst>
          </p:cNvPr>
          <p:cNvSpPr txBox="1"/>
          <p:nvPr/>
        </p:nvSpPr>
        <p:spPr>
          <a:xfrm>
            <a:off x="5167981" y="3990730"/>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1</a:t>
            </a:r>
          </a:p>
        </p:txBody>
      </p:sp>
      <p:sp>
        <p:nvSpPr>
          <p:cNvPr id="268" name="TextBox 267">
            <a:extLst>
              <a:ext uri="{FF2B5EF4-FFF2-40B4-BE49-F238E27FC236}">
                <a16:creationId xmlns:a16="http://schemas.microsoft.com/office/drawing/2014/main" id="{613445B4-A590-DD2C-539E-9FEB3F76677C}"/>
              </a:ext>
            </a:extLst>
          </p:cNvPr>
          <p:cNvSpPr txBox="1"/>
          <p:nvPr/>
        </p:nvSpPr>
        <p:spPr>
          <a:xfrm>
            <a:off x="6520056" y="3991565"/>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2</a:t>
            </a:r>
          </a:p>
        </p:txBody>
      </p:sp>
      <p:sp>
        <p:nvSpPr>
          <p:cNvPr id="269" name="TextBox 268">
            <a:extLst>
              <a:ext uri="{FF2B5EF4-FFF2-40B4-BE49-F238E27FC236}">
                <a16:creationId xmlns:a16="http://schemas.microsoft.com/office/drawing/2014/main" id="{D58CFCF4-EE19-FFC0-02BB-1C32DECA740F}"/>
              </a:ext>
            </a:extLst>
          </p:cNvPr>
          <p:cNvSpPr txBox="1"/>
          <p:nvPr/>
        </p:nvSpPr>
        <p:spPr>
          <a:xfrm>
            <a:off x="7827819" y="3992059"/>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12</a:t>
            </a:r>
          </a:p>
        </p:txBody>
      </p:sp>
      <p:sp>
        <p:nvSpPr>
          <p:cNvPr id="299" name="TextBox 298">
            <a:extLst>
              <a:ext uri="{FF2B5EF4-FFF2-40B4-BE49-F238E27FC236}">
                <a16:creationId xmlns:a16="http://schemas.microsoft.com/office/drawing/2014/main" id="{09F69BF6-8AFC-1137-AEC0-4CEBEB0C4E3A}"/>
              </a:ext>
            </a:extLst>
          </p:cNvPr>
          <p:cNvSpPr txBox="1"/>
          <p:nvPr/>
        </p:nvSpPr>
        <p:spPr>
          <a:xfrm>
            <a:off x="5212167" y="4713410"/>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300" name="TextBox 299">
            <a:extLst>
              <a:ext uri="{FF2B5EF4-FFF2-40B4-BE49-F238E27FC236}">
                <a16:creationId xmlns:a16="http://schemas.microsoft.com/office/drawing/2014/main" id="{3D5C2DCB-76FD-F77C-CB67-F985F27F39AD}"/>
              </a:ext>
            </a:extLst>
          </p:cNvPr>
          <p:cNvSpPr txBox="1"/>
          <p:nvPr/>
        </p:nvSpPr>
        <p:spPr>
          <a:xfrm>
            <a:off x="6560374" y="4702353"/>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301" name="TextBox 300">
            <a:extLst>
              <a:ext uri="{FF2B5EF4-FFF2-40B4-BE49-F238E27FC236}">
                <a16:creationId xmlns:a16="http://schemas.microsoft.com/office/drawing/2014/main" id="{F7E007FE-021B-489B-9982-4DF058FBAF72}"/>
              </a:ext>
            </a:extLst>
          </p:cNvPr>
          <p:cNvSpPr txBox="1"/>
          <p:nvPr/>
        </p:nvSpPr>
        <p:spPr>
          <a:xfrm>
            <a:off x="7956749" y="4711054"/>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302" name="TextBox 301">
            <a:extLst>
              <a:ext uri="{FF2B5EF4-FFF2-40B4-BE49-F238E27FC236}">
                <a16:creationId xmlns:a16="http://schemas.microsoft.com/office/drawing/2014/main" id="{BBAF9C7A-200D-7F91-ADBC-0D94DBA1CE1F}"/>
              </a:ext>
            </a:extLst>
          </p:cNvPr>
          <p:cNvSpPr txBox="1"/>
          <p:nvPr/>
        </p:nvSpPr>
        <p:spPr>
          <a:xfrm>
            <a:off x="617418" y="3892464"/>
            <a:ext cx="506253" cy="923330"/>
          </a:xfrm>
          <a:prstGeom prst="rect">
            <a:avLst/>
          </a:prstGeom>
          <a:noFill/>
        </p:spPr>
        <p:txBody>
          <a:bodyPr wrap="square" rtlCol="0">
            <a:spAutoFit/>
          </a:bodyPr>
          <a:lstStyle/>
          <a:p>
            <a:r>
              <a:rPr lang="en-US" sz="5400" b="1" dirty="0">
                <a:solidFill>
                  <a:srgbClr val="FF0000"/>
                </a:solidFill>
                <a:latin typeface="Arial" panose="020B0604020202020204" pitchFamily="34" charset="0"/>
                <a:cs typeface="Arial" panose="020B0604020202020204" pitchFamily="34" charset="0"/>
              </a:rPr>
              <a:t>X</a:t>
            </a:r>
          </a:p>
        </p:txBody>
      </p:sp>
      <p:pic>
        <p:nvPicPr>
          <p:cNvPr id="308" name="Picture 307" descr="A red face with a sad face&#10;&#10;Description automatically generated with low confidence">
            <a:extLst>
              <a:ext uri="{FF2B5EF4-FFF2-40B4-BE49-F238E27FC236}">
                <a16:creationId xmlns:a16="http://schemas.microsoft.com/office/drawing/2014/main" id="{FB75DE72-5A34-3B90-F8A6-33A7EEF549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163" y="3501621"/>
            <a:ext cx="428551" cy="428551"/>
          </a:xfrm>
          <a:prstGeom prst="rect">
            <a:avLst/>
          </a:prstGeom>
        </p:spPr>
      </p:pic>
      <p:sp>
        <p:nvSpPr>
          <p:cNvPr id="309" name="TextBox 308">
            <a:extLst>
              <a:ext uri="{FF2B5EF4-FFF2-40B4-BE49-F238E27FC236}">
                <a16:creationId xmlns:a16="http://schemas.microsoft.com/office/drawing/2014/main" id="{4238D99E-4C67-1F4E-F563-39998E580986}"/>
              </a:ext>
            </a:extLst>
          </p:cNvPr>
          <p:cNvSpPr txBox="1"/>
          <p:nvPr/>
        </p:nvSpPr>
        <p:spPr>
          <a:xfrm>
            <a:off x="-51445" y="2939381"/>
            <a:ext cx="1435666" cy="523220"/>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Cannot tolerate rack failure</a:t>
            </a:r>
          </a:p>
        </p:txBody>
      </p:sp>
      <p:sp>
        <p:nvSpPr>
          <p:cNvPr id="312" name="TextBox 311">
            <a:extLst>
              <a:ext uri="{FF2B5EF4-FFF2-40B4-BE49-F238E27FC236}">
                <a16:creationId xmlns:a16="http://schemas.microsoft.com/office/drawing/2014/main" id="{65F0E465-46B9-2ADC-F432-2E4C4B816F12}"/>
              </a:ext>
            </a:extLst>
          </p:cNvPr>
          <p:cNvSpPr txBox="1"/>
          <p:nvPr/>
        </p:nvSpPr>
        <p:spPr>
          <a:xfrm>
            <a:off x="5158035" y="3942827"/>
            <a:ext cx="506253" cy="400110"/>
          </a:xfrm>
          <a:prstGeom prst="rect">
            <a:avLst/>
          </a:prstGeom>
          <a:noFill/>
        </p:spPr>
        <p:txBody>
          <a:bodyPr wrap="square" rtlCol="0">
            <a:spAutoFit/>
          </a:bodyPr>
          <a:lstStyle/>
          <a:p>
            <a:r>
              <a:rPr lang="en-US" sz="2000" b="1" dirty="0">
                <a:solidFill>
                  <a:srgbClr val="FF0000"/>
                </a:solidFill>
                <a:latin typeface="Arial" panose="020B0604020202020204" pitchFamily="34" charset="0"/>
                <a:cs typeface="Arial" panose="020B0604020202020204" pitchFamily="34" charset="0"/>
              </a:rPr>
              <a:t>X</a:t>
            </a:r>
          </a:p>
        </p:txBody>
      </p:sp>
      <p:cxnSp>
        <p:nvCxnSpPr>
          <p:cNvPr id="325" name="Curved Connector 324">
            <a:extLst>
              <a:ext uri="{FF2B5EF4-FFF2-40B4-BE49-F238E27FC236}">
                <a16:creationId xmlns:a16="http://schemas.microsoft.com/office/drawing/2014/main" id="{33FAA3CA-1D55-5AF9-2F5C-7DEA6046DE11}"/>
              </a:ext>
            </a:extLst>
          </p:cNvPr>
          <p:cNvCxnSpPr>
            <a:stCxn id="269" idx="0"/>
            <a:endCxn id="312" idx="0"/>
          </p:cNvCxnSpPr>
          <p:nvPr/>
        </p:nvCxnSpPr>
        <p:spPr>
          <a:xfrm rot="16200000" flipV="1">
            <a:off x="6703820" y="2650169"/>
            <a:ext cx="49232" cy="2634547"/>
          </a:xfrm>
          <a:prstGeom prst="curvedConnector3">
            <a:avLst>
              <a:gd name="adj1" fmla="val 431666"/>
            </a:avLst>
          </a:prstGeom>
          <a:ln w="19050">
            <a:solidFill>
              <a:srgbClr val="FF930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Curved Connector 326">
            <a:extLst>
              <a:ext uri="{FF2B5EF4-FFF2-40B4-BE49-F238E27FC236}">
                <a16:creationId xmlns:a16="http://schemas.microsoft.com/office/drawing/2014/main" id="{D3AB1BDC-6E56-88F5-CF9E-2E51066ABF12}"/>
              </a:ext>
            </a:extLst>
          </p:cNvPr>
          <p:cNvCxnSpPr>
            <a:stCxn id="268" idx="0"/>
            <a:endCxn id="312" idx="0"/>
          </p:cNvCxnSpPr>
          <p:nvPr/>
        </p:nvCxnSpPr>
        <p:spPr>
          <a:xfrm rot="16200000" flipV="1">
            <a:off x="6050185" y="3303804"/>
            <a:ext cx="48738" cy="1326784"/>
          </a:xfrm>
          <a:prstGeom prst="curvedConnector3">
            <a:avLst>
              <a:gd name="adj1" fmla="val 345687"/>
            </a:avLst>
          </a:prstGeom>
          <a:ln w="19050">
            <a:solidFill>
              <a:srgbClr val="FF9300"/>
            </a:solidFill>
            <a:tailEnd type="triangle"/>
          </a:ln>
        </p:spPr>
        <p:style>
          <a:lnRef idx="1">
            <a:schemeClr val="accent1"/>
          </a:lnRef>
          <a:fillRef idx="0">
            <a:schemeClr val="accent1"/>
          </a:fillRef>
          <a:effectRef idx="0">
            <a:schemeClr val="accent1"/>
          </a:effectRef>
          <a:fontRef idx="minor">
            <a:schemeClr val="tx1"/>
          </a:fontRef>
        </p:style>
      </p:cxnSp>
      <p:pic>
        <p:nvPicPr>
          <p:cNvPr id="331" name="Picture 330" descr="A red face with a sad face&#10;&#10;Description automatically generated with low confidence">
            <a:extLst>
              <a:ext uri="{FF2B5EF4-FFF2-40B4-BE49-F238E27FC236}">
                <a16:creationId xmlns:a16="http://schemas.microsoft.com/office/drawing/2014/main" id="{3F608D45-B535-82D5-9903-F331996802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2159" y="3462601"/>
            <a:ext cx="428551" cy="428551"/>
          </a:xfrm>
          <a:prstGeom prst="rect">
            <a:avLst/>
          </a:prstGeom>
        </p:spPr>
      </p:pic>
      <p:sp>
        <p:nvSpPr>
          <p:cNvPr id="332" name="TextBox 331">
            <a:extLst>
              <a:ext uri="{FF2B5EF4-FFF2-40B4-BE49-F238E27FC236}">
                <a16:creationId xmlns:a16="http://schemas.microsoft.com/office/drawing/2014/main" id="{B5501272-3073-9952-E7D6-5B1F93AC7027}"/>
              </a:ext>
            </a:extLst>
          </p:cNvPr>
          <p:cNvSpPr txBox="1"/>
          <p:nvPr/>
        </p:nvSpPr>
        <p:spPr>
          <a:xfrm>
            <a:off x="7578798" y="2801918"/>
            <a:ext cx="1545357" cy="523220"/>
          </a:xfrm>
          <a:prstGeom prst="rect">
            <a:avLst/>
          </a:prstGeom>
          <a:noFill/>
        </p:spPr>
        <p:txBody>
          <a:bodyPr wrap="square" rtlCol="0">
            <a:spAutoFit/>
          </a:bodyPr>
          <a:lstStyle/>
          <a:p>
            <a:r>
              <a:rPr lang="en-US" sz="1400" dirty="0">
                <a:solidFill>
                  <a:srgbClr val="FF0000"/>
                </a:solidFill>
                <a:latin typeface="Arial" panose="020B0604020202020204" pitchFamily="34" charset="0"/>
                <a:cs typeface="Arial" panose="020B0604020202020204" pitchFamily="34" charset="0"/>
              </a:rPr>
              <a:t>Too much repair network traffic</a:t>
            </a:r>
          </a:p>
        </p:txBody>
      </p:sp>
    </p:spTree>
    <p:extLst>
      <p:ext uri="{BB962C8B-B14F-4D97-AF65-F5344CB8AC3E}">
        <p14:creationId xmlns:p14="http://schemas.microsoft.com/office/powerpoint/2010/main" val="359150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1" nodeType="clickEffect">
                                  <p:stCondLst>
                                    <p:cond delay="0"/>
                                  </p:stCondLst>
                                  <p:childTnLst>
                                    <p:set>
                                      <p:cBhvr>
                                        <p:cTn id="48" dur="1" fill="hold">
                                          <p:stCondLst>
                                            <p:cond delay="0"/>
                                          </p:stCondLst>
                                        </p:cTn>
                                        <p:tgtEl>
                                          <p:spTgt spid="312"/>
                                        </p:tgtEl>
                                        <p:attrNameLst>
                                          <p:attrName>style.visibility</p:attrName>
                                        </p:attrNameLst>
                                      </p:cBhvr>
                                      <p:to>
                                        <p:strVal val="visible"/>
                                      </p:to>
                                    </p:set>
                                    <p:animEffect transition="in" filter="dissolve">
                                      <p:cBhvr>
                                        <p:cTn id="49" dur="500"/>
                                        <p:tgtEl>
                                          <p:spTgt spid="312"/>
                                        </p:tgtEl>
                                      </p:cBhvr>
                                    </p:animEffect>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325"/>
                                        </p:tgtEl>
                                        <p:attrNameLst>
                                          <p:attrName>style.visibility</p:attrName>
                                        </p:attrNameLst>
                                      </p:cBhvr>
                                      <p:to>
                                        <p:strVal val="visible"/>
                                      </p:to>
                                    </p:set>
                                    <p:animEffect transition="in" filter="dissolve">
                                      <p:cBhvr>
                                        <p:cTn id="53" dur="1000"/>
                                        <p:tgtEl>
                                          <p:spTgt spid="325"/>
                                        </p:tgtEl>
                                      </p:cBhvr>
                                    </p:animEffect>
                                  </p:childTnLst>
                                </p:cTn>
                              </p:par>
                              <p:par>
                                <p:cTn id="54" presetID="9" presetClass="entr" presetSubtype="0" fill="hold" nodeType="withEffect">
                                  <p:stCondLst>
                                    <p:cond delay="0"/>
                                  </p:stCondLst>
                                  <p:childTnLst>
                                    <p:set>
                                      <p:cBhvr>
                                        <p:cTn id="55" dur="1" fill="hold">
                                          <p:stCondLst>
                                            <p:cond delay="0"/>
                                          </p:stCondLst>
                                        </p:cTn>
                                        <p:tgtEl>
                                          <p:spTgt spid="327"/>
                                        </p:tgtEl>
                                        <p:attrNameLst>
                                          <p:attrName>style.visibility</p:attrName>
                                        </p:attrNameLst>
                                      </p:cBhvr>
                                      <p:to>
                                        <p:strVal val="visible"/>
                                      </p:to>
                                    </p:set>
                                    <p:animEffect transition="in" filter="dissolve">
                                      <p:cBhvr>
                                        <p:cTn id="56" dur="1000"/>
                                        <p:tgtEl>
                                          <p:spTgt spid="327"/>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332"/>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4" grpId="0" animBg="1"/>
      <p:bldP spid="295" grpId="0" animBg="1"/>
      <p:bldP spid="238" grpId="0" animBg="1"/>
      <p:bldP spid="265" grpId="0" animBg="1"/>
      <p:bldP spid="266" grpId="0" animBg="1"/>
      <p:bldP spid="267" grpId="0"/>
      <p:bldP spid="268" grpId="0"/>
      <p:bldP spid="269" grpId="0"/>
      <p:bldP spid="299" grpId="0"/>
      <p:bldP spid="300" grpId="0"/>
      <p:bldP spid="301" grpId="0"/>
      <p:bldP spid="302" grpId="0"/>
      <p:bldP spid="309" grpId="0"/>
      <p:bldP spid="312" grpId="1"/>
      <p:bldP spid="3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an 275">
            <a:extLst>
              <a:ext uri="{FF2B5EF4-FFF2-40B4-BE49-F238E27FC236}">
                <a16:creationId xmlns:a16="http://schemas.microsoft.com/office/drawing/2014/main" id="{63D8A0EB-02DD-FDDD-68A3-37022C4B3EAF}"/>
              </a:ext>
            </a:extLst>
          </p:cNvPr>
          <p:cNvSpPr/>
          <p:nvPr/>
        </p:nvSpPr>
        <p:spPr>
          <a:xfrm>
            <a:off x="5765358" y="2636596"/>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Can 274">
            <a:extLst>
              <a:ext uri="{FF2B5EF4-FFF2-40B4-BE49-F238E27FC236}">
                <a16:creationId xmlns:a16="http://schemas.microsoft.com/office/drawing/2014/main" id="{2901F0B4-EB95-EA93-0C42-C4301CA53B0B}"/>
              </a:ext>
            </a:extLst>
          </p:cNvPr>
          <p:cNvSpPr/>
          <p:nvPr/>
        </p:nvSpPr>
        <p:spPr>
          <a:xfrm>
            <a:off x="5442967" y="2635090"/>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Can 271">
            <a:extLst>
              <a:ext uri="{FF2B5EF4-FFF2-40B4-BE49-F238E27FC236}">
                <a16:creationId xmlns:a16="http://schemas.microsoft.com/office/drawing/2014/main" id="{70507537-1FF8-30AD-836D-554805C70AA5}"/>
              </a:ext>
            </a:extLst>
          </p:cNvPr>
          <p:cNvSpPr/>
          <p:nvPr/>
        </p:nvSpPr>
        <p:spPr>
          <a:xfrm>
            <a:off x="5195179" y="2783076"/>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Arrow Connector 236">
            <a:extLst>
              <a:ext uri="{FF2B5EF4-FFF2-40B4-BE49-F238E27FC236}">
                <a16:creationId xmlns:a16="http://schemas.microsoft.com/office/drawing/2014/main" id="{19F1500D-4B20-F817-9364-640AA312A711}"/>
              </a:ext>
            </a:extLst>
          </p:cNvPr>
          <p:cNvCxnSpPr>
            <a:cxnSpLocks/>
            <a:endCxn id="253" idx="0"/>
          </p:cNvCxnSpPr>
          <p:nvPr/>
        </p:nvCxnSpPr>
        <p:spPr>
          <a:xfrm>
            <a:off x="7880505" y="1686168"/>
            <a:ext cx="219605" cy="593723"/>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BBAFC56-39F1-F701-29E6-05B687B617C9}"/>
              </a:ext>
            </a:extLst>
          </p:cNvPr>
          <p:cNvCxnSpPr>
            <a:cxnSpLocks/>
            <a:endCxn id="250" idx="0"/>
          </p:cNvCxnSpPr>
          <p:nvPr/>
        </p:nvCxnSpPr>
        <p:spPr>
          <a:xfrm>
            <a:off x="6862505" y="1686097"/>
            <a:ext cx="9723" cy="593794"/>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E5F0DD8-F9FC-A3FB-9D11-DAEEBF2AAE1E}"/>
              </a:ext>
            </a:extLst>
          </p:cNvPr>
          <p:cNvCxnSpPr>
            <a:cxnSpLocks/>
            <a:endCxn id="125" idx="0"/>
          </p:cNvCxnSpPr>
          <p:nvPr/>
        </p:nvCxnSpPr>
        <p:spPr>
          <a:xfrm flipH="1">
            <a:off x="5657429" y="1772385"/>
            <a:ext cx="253861" cy="516981"/>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sp>
        <p:nvSpPr>
          <p:cNvPr id="292" name="Rectangle 291">
            <a:extLst>
              <a:ext uri="{FF2B5EF4-FFF2-40B4-BE49-F238E27FC236}">
                <a16:creationId xmlns:a16="http://schemas.microsoft.com/office/drawing/2014/main" id="{62A83A11-B342-1085-7FDA-AB6585D9B1D4}"/>
              </a:ext>
            </a:extLst>
          </p:cNvPr>
          <p:cNvSpPr/>
          <p:nvPr/>
        </p:nvSpPr>
        <p:spPr>
          <a:xfrm>
            <a:off x="7413105" y="373177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91" name="Rectangle 290">
            <a:extLst>
              <a:ext uri="{FF2B5EF4-FFF2-40B4-BE49-F238E27FC236}">
                <a16:creationId xmlns:a16="http://schemas.microsoft.com/office/drawing/2014/main" id="{E29CB9AD-DDF3-10A2-6C6C-F7F7CDADDEFA}"/>
              </a:ext>
            </a:extLst>
          </p:cNvPr>
          <p:cNvSpPr/>
          <p:nvPr/>
        </p:nvSpPr>
        <p:spPr>
          <a:xfrm>
            <a:off x="6043196" y="373177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89" name="Rectangle 288">
            <a:extLst>
              <a:ext uri="{FF2B5EF4-FFF2-40B4-BE49-F238E27FC236}">
                <a16:creationId xmlns:a16="http://schemas.microsoft.com/office/drawing/2014/main" id="{7438F146-7545-991D-8124-7F4956056416}"/>
              </a:ext>
            </a:extLst>
          </p:cNvPr>
          <p:cNvSpPr/>
          <p:nvPr/>
        </p:nvSpPr>
        <p:spPr>
          <a:xfrm>
            <a:off x="4694125" y="3731775"/>
            <a:ext cx="1259619" cy="707397"/>
          </a:xfrm>
          <a:prstGeom prst="rect">
            <a:avLst/>
          </a:prstGeom>
          <a:solidFill>
            <a:schemeClr val="tx1">
              <a:lumMod val="95000"/>
            </a:schemeClr>
          </a:solidFill>
          <a:ln w="12700">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grpSp>
        <p:nvGrpSpPr>
          <p:cNvPr id="117" name="Group 116">
            <a:extLst>
              <a:ext uri="{FF2B5EF4-FFF2-40B4-BE49-F238E27FC236}">
                <a16:creationId xmlns:a16="http://schemas.microsoft.com/office/drawing/2014/main" id="{0E49B912-D9C9-890A-A96F-384D7D62D8F5}"/>
              </a:ext>
            </a:extLst>
          </p:cNvPr>
          <p:cNvGrpSpPr/>
          <p:nvPr/>
        </p:nvGrpSpPr>
        <p:grpSpPr>
          <a:xfrm>
            <a:off x="4644953" y="3774997"/>
            <a:ext cx="1242769" cy="631517"/>
            <a:chOff x="134422" y="3953615"/>
            <a:chExt cx="1242769" cy="631517"/>
          </a:xfrm>
        </p:grpSpPr>
        <p:sp>
          <p:nvSpPr>
            <p:cNvPr id="20" name="TextBox 19">
              <a:extLst>
                <a:ext uri="{FF2B5EF4-FFF2-40B4-BE49-F238E27FC236}">
                  <a16:creationId xmlns:a16="http://schemas.microsoft.com/office/drawing/2014/main" id="{FAED7ABF-FBC3-5877-A4A7-0524BAE0537B}"/>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9278779A-E1F7-77F6-DF91-678A9F5CE4AB}"/>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79" name="Rectangle 78">
              <a:extLst>
                <a:ext uri="{FF2B5EF4-FFF2-40B4-BE49-F238E27FC236}">
                  <a16:creationId xmlns:a16="http://schemas.microsoft.com/office/drawing/2014/main" id="{F5B255E5-B777-66A5-BFCB-2A1A7E69B049}"/>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1" name="Rectangle 80">
              <a:extLst>
                <a:ext uri="{FF2B5EF4-FFF2-40B4-BE49-F238E27FC236}">
                  <a16:creationId xmlns:a16="http://schemas.microsoft.com/office/drawing/2014/main" id="{E3D9C054-C1F9-0D82-2F09-6CA0AF96C4C5}"/>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2" name="Rectangle 81">
              <a:extLst>
                <a:ext uri="{FF2B5EF4-FFF2-40B4-BE49-F238E27FC236}">
                  <a16:creationId xmlns:a16="http://schemas.microsoft.com/office/drawing/2014/main" id="{53320C15-AB7E-3794-2221-8DE5DE6358ED}"/>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83" name="Rectangle 82">
              <a:extLst>
                <a:ext uri="{FF2B5EF4-FFF2-40B4-BE49-F238E27FC236}">
                  <a16:creationId xmlns:a16="http://schemas.microsoft.com/office/drawing/2014/main" id="{AFDAE36D-E260-D6A3-FC39-A65597B2740D}"/>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7" name="Rectangle 96">
              <a:extLst>
                <a:ext uri="{FF2B5EF4-FFF2-40B4-BE49-F238E27FC236}">
                  <a16:creationId xmlns:a16="http://schemas.microsoft.com/office/drawing/2014/main" id="{C045DC14-805E-E6FB-E298-9C5B1A106A53}"/>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8" name="Rectangle 97">
              <a:extLst>
                <a:ext uri="{FF2B5EF4-FFF2-40B4-BE49-F238E27FC236}">
                  <a16:creationId xmlns:a16="http://schemas.microsoft.com/office/drawing/2014/main" id="{5D8A911A-32FC-0B71-4251-3AFCAA429B95}"/>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9" name="Rectangle 98">
              <a:extLst>
                <a:ext uri="{FF2B5EF4-FFF2-40B4-BE49-F238E27FC236}">
                  <a16:creationId xmlns:a16="http://schemas.microsoft.com/office/drawing/2014/main" id="{239C4304-C4A5-E397-112E-8F06FF3CDE4B}"/>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0" name="Rectangle 99">
              <a:extLst>
                <a:ext uri="{FF2B5EF4-FFF2-40B4-BE49-F238E27FC236}">
                  <a16:creationId xmlns:a16="http://schemas.microsoft.com/office/drawing/2014/main" id="{BC3E5345-1186-4C7A-3745-DCA4F6DE59E2}"/>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1" name="Rectangle 100">
              <a:extLst>
                <a:ext uri="{FF2B5EF4-FFF2-40B4-BE49-F238E27FC236}">
                  <a16:creationId xmlns:a16="http://schemas.microsoft.com/office/drawing/2014/main" id="{E13D87E7-390A-81D9-67BE-3C5CF478E30B}"/>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6" name="TextBox 115">
              <a:extLst>
                <a:ext uri="{FF2B5EF4-FFF2-40B4-BE49-F238E27FC236}">
                  <a16:creationId xmlns:a16="http://schemas.microsoft.com/office/drawing/2014/main" id="{4A101220-C49B-9763-7BA1-8310EFE71511}"/>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sp>
        <p:nvSpPr>
          <p:cNvPr id="3" name="Slide Number Placeholder 2">
            <a:extLst>
              <a:ext uri="{FF2B5EF4-FFF2-40B4-BE49-F238E27FC236}">
                <a16:creationId xmlns:a16="http://schemas.microsoft.com/office/drawing/2014/main" id="{8EFE657F-F24F-5915-43D8-D55E3B44EAAB}"/>
              </a:ext>
            </a:extLst>
          </p:cNvPr>
          <p:cNvSpPr>
            <a:spLocks noGrp="1"/>
          </p:cNvSpPr>
          <p:nvPr>
            <p:ph type="sldNum" sz="quarter" idx="12"/>
          </p:nvPr>
        </p:nvSpPr>
        <p:spPr/>
        <p:txBody>
          <a:bodyPr/>
          <a:lstStyle/>
          <a:p>
            <a:fld id="{38237106-F2ED-405E-BC33-CC3CF426205F}" type="slidenum">
              <a:rPr lang="en-US" smtClean="0"/>
              <a:pPr/>
              <a:t>7</a:t>
            </a:fld>
            <a:endParaRPr lang="en-US" dirty="0"/>
          </a:p>
        </p:txBody>
      </p:sp>
      <p:sp>
        <p:nvSpPr>
          <p:cNvPr id="5" name="Footer Placeholder 4">
            <a:extLst>
              <a:ext uri="{FF2B5EF4-FFF2-40B4-BE49-F238E27FC236}">
                <a16:creationId xmlns:a16="http://schemas.microsoft.com/office/drawing/2014/main" id="{840D9775-559B-5E0A-584F-AD9E6C58C8EB}"/>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48F76947-5F40-FB71-5D45-D8A1C68AA664}"/>
              </a:ext>
            </a:extLst>
          </p:cNvPr>
          <p:cNvSpPr>
            <a:spLocks noGrp="1"/>
          </p:cNvSpPr>
          <p:nvPr>
            <p:ph type="title"/>
          </p:nvPr>
        </p:nvSpPr>
        <p:spPr>
          <a:xfrm>
            <a:off x="277815" y="205979"/>
            <a:ext cx="6097443" cy="857250"/>
          </a:xfrm>
        </p:spPr>
        <p:txBody>
          <a:bodyPr/>
          <a:lstStyle/>
          <a:p>
            <a:r>
              <a:rPr lang="en-US" dirty="0"/>
              <a:t>Multi-level Erasure Coding</a:t>
            </a:r>
          </a:p>
        </p:txBody>
      </p:sp>
      <p:sp>
        <p:nvSpPr>
          <p:cNvPr id="13" name="Content Placeholder 3">
            <a:extLst>
              <a:ext uri="{FF2B5EF4-FFF2-40B4-BE49-F238E27FC236}">
                <a16:creationId xmlns:a16="http://schemas.microsoft.com/office/drawing/2014/main" id="{E085181C-9022-1BF8-54B2-A28D5303FD7D}"/>
              </a:ext>
            </a:extLst>
          </p:cNvPr>
          <p:cNvSpPr>
            <a:spLocks noGrp="1"/>
          </p:cNvSpPr>
          <p:nvPr>
            <p:ph sz="quarter" idx="13"/>
          </p:nvPr>
        </p:nvSpPr>
        <p:spPr>
          <a:xfrm>
            <a:off x="277815" y="1200150"/>
            <a:ext cx="4578797" cy="3282963"/>
          </a:xfrm>
        </p:spPr>
        <p:txBody>
          <a:bodyPr>
            <a:normAutofit/>
          </a:bodyPr>
          <a:lstStyle/>
          <a:p>
            <a:r>
              <a:rPr lang="en-US" b="1" dirty="0"/>
              <a:t>MLEC: </a:t>
            </a:r>
            <a:r>
              <a:rPr lang="en-US" dirty="0"/>
              <a:t>Multi-level Erasure Coding</a:t>
            </a:r>
          </a:p>
          <a:p>
            <a:pPr lvl="1"/>
            <a:r>
              <a:rPr lang="en-US" dirty="0"/>
              <a:t>Example: (2+1)/(2+1)</a:t>
            </a:r>
          </a:p>
          <a:p>
            <a:r>
              <a:rPr lang="en-US" dirty="0"/>
              <a:t>Why MLEC?</a:t>
            </a:r>
          </a:p>
          <a:p>
            <a:pPr lvl="1"/>
            <a:r>
              <a:rPr lang="en-US" dirty="0"/>
              <a:t>Repair most failures locally</a:t>
            </a:r>
          </a:p>
          <a:p>
            <a:pPr lvl="1"/>
            <a:r>
              <a:rPr lang="en-US" dirty="0"/>
              <a:t>Can tolerate rack failures</a:t>
            </a:r>
          </a:p>
          <a:p>
            <a:pPr lvl="1"/>
            <a:r>
              <a:rPr lang="en-US" dirty="0"/>
              <a:t>Stackable and easy to deploy</a:t>
            </a:r>
          </a:p>
          <a:p>
            <a:pPr lvl="1"/>
            <a:r>
              <a:rPr lang="en-US" dirty="0"/>
              <a:t>Configurable</a:t>
            </a:r>
          </a:p>
        </p:txBody>
      </p:sp>
      <p:sp>
        <p:nvSpPr>
          <p:cNvPr id="17" name="Rectangle 16">
            <a:extLst>
              <a:ext uri="{FF2B5EF4-FFF2-40B4-BE49-F238E27FC236}">
                <a16:creationId xmlns:a16="http://schemas.microsoft.com/office/drawing/2014/main" id="{CC680DE8-12D1-EAB8-C3B2-28519C7D6E2C}"/>
              </a:ext>
            </a:extLst>
          </p:cNvPr>
          <p:cNvSpPr/>
          <p:nvPr/>
        </p:nvSpPr>
        <p:spPr>
          <a:xfrm>
            <a:off x="4969856" y="3836080"/>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5" name="TextBox 114">
            <a:extLst>
              <a:ext uri="{FF2B5EF4-FFF2-40B4-BE49-F238E27FC236}">
                <a16:creationId xmlns:a16="http://schemas.microsoft.com/office/drawing/2014/main" id="{137D9436-1F10-32D3-6789-6495E3B4EB23}"/>
              </a:ext>
            </a:extLst>
          </p:cNvPr>
          <p:cNvSpPr txBox="1"/>
          <p:nvPr/>
        </p:nvSpPr>
        <p:spPr>
          <a:xfrm>
            <a:off x="7143550" y="418958"/>
            <a:ext cx="1509615" cy="523220"/>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r>
              <a:rPr lang="en-US" sz="1400" dirty="0">
                <a:solidFill>
                  <a:schemeClr val="bg1"/>
                </a:solidFill>
                <a:latin typeface="Arial" panose="020B0604020202020204" pitchFamily="34" charset="0"/>
                <a:cs typeface="Arial" panose="020B0604020202020204" pitchFamily="34" charset="0"/>
              </a:rPr>
              <a:t>: Enclosure 1</a:t>
            </a:r>
          </a:p>
          <a:p>
            <a:r>
              <a:rPr lang="en-US" sz="1400" dirty="0">
                <a:solidFill>
                  <a:schemeClr val="bg1"/>
                </a:solidFill>
                <a:latin typeface="Arial" panose="020B0604020202020204" pitchFamily="34" charset="0"/>
                <a:cs typeface="Arial" panose="020B0604020202020204" pitchFamily="34" charset="0"/>
              </a:rPr>
              <a:t>R</a:t>
            </a:r>
            <a:r>
              <a:rPr lang="en-US" sz="1000" dirty="0">
                <a:solidFill>
                  <a:schemeClr val="bg1"/>
                </a:solidFill>
                <a:latin typeface="Arial" panose="020B0604020202020204" pitchFamily="34" charset="0"/>
                <a:cs typeface="Arial" panose="020B0604020202020204" pitchFamily="34" charset="0"/>
              </a:rPr>
              <a:t>1</a:t>
            </a:r>
            <a:r>
              <a:rPr lang="en-US" sz="1400" dirty="0">
                <a:solidFill>
                  <a:schemeClr val="bg1"/>
                </a:solidFill>
                <a:latin typeface="Arial" panose="020B0604020202020204" pitchFamily="34" charset="0"/>
                <a:cs typeface="Arial" panose="020B0604020202020204" pitchFamily="34" charset="0"/>
              </a:rPr>
              <a:t>: Rack 1</a:t>
            </a:r>
          </a:p>
        </p:txBody>
      </p:sp>
      <p:grpSp>
        <p:nvGrpSpPr>
          <p:cNvPr id="193" name="Group 192">
            <a:extLst>
              <a:ext uri="{FF2B5EF4-FFF2-40B4-BE49-F238E27FC236}">
                <a16:creationId xmlns:a16="http://schemas.microsoft.com/office/drawing/2014/main" id="{C859F145-9CD1-D4E4-5F26-73508A3CEEE9}"/>
              </a:ext>
            </a:extLst>
          </p:cNvPr>
          <p:cNvGrpSpPr/>
          <p:nvPr/>
        </p:nvGrpSpPr>
        <p:grpSpPr>
          <a:xfrm>
            <a:off x="5986420" y="3767015"/>
            <a:ext cx="1242769" cy="631517"/>
            <a:chOff x="134422" y="3953615"/>
            <a:chExt cx="1242769" cy="631517"/>
          </a:xfrm>
        </p:grpSpPr>
        <p:sp>
          <p:nvSpPr>
            <p:cNvPr id="194" name="TextBox 193">
              <a:extLst>
                <a:ext uri="{FF2B5EF4-FFF2-40B4-BE49-F238E27FC236}">
                  <a16:creationId xmlns:a16="http://schemas.microsoft.com/office/drawing/2014/main" id="{5820152C-C67C-4AFC-B4B2-D95F6BD4C1CC}"/>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195" name="Rectangle 194">
              <a:extLst>
                <a:ext uri="{FF2B5EF4-FFF2-40B4-BE49-F238E27FC236}">
                  <a16:creationId xmlns:a16="http://schemas.microsoft.com/office/drawing/2014/main" id="{C08C2E1F-A9A9-56D1-E154-BCA53B44A67F}"/>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6" name="Rectangle 195">
              <a:extLst>
                <a:ext uri="{FF2B5EF4-FFF2-40B4-BE49-F238E27FC236}">
                  <a16:creationId xmlns:a16="http://schemas.microsoft.com/office/drawing/2014/main" id="{FEF52021-0F4F-8655-DDE2-AB061353AFB3}"/>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7" name="Rectangle 196">
              <a:extLst>
                <a:ext uri="{FF2B5EF4-FFF2-40B4-BE49-F238E27FC236}">
                  <a16:creationId xmlns:a16="http://schemas.microsoft.com/office/drawing/2014/main" id="{8A10998C-9398-9060-83C6-0F9F70B8C8F4}"/>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8" name="Rectangle 197">
              <a:extLst>
                <a:ext uri="{FF2B5EF4-FFF2-40B4-BE49-F238E27FC236}">
                  <a16:creationId xmlns:a16="http://schemas.microsoft.com/office/drawing/2014/main" id="{B82CEDD5-B367-4788-184C-367B3D6713A8}"/>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9" name="Rectangle 198">
              <a:extLst>
                <a:ext uri="{FF2B5EF4-FFF2-40B4-BE49-F238E27FC236}">
                  <a16:creationId xmlns:a16="http://schemas.microsoft.com/office/drawing/2014/main" id="{BDE2269B-3A99-6C6D-BF6B-466AE54F2423}"/>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0" name="Rectangle 199">
              <a:extLst>
                <a:ext uri="{FF2B5EF4-FFF2-40B4-BE49-F238E27FC236}">
                  <a16:creationId xmlns:a16="http://schemas.microsoft.com/office/drawing/2014/main" id="{FFBB280A-0E18-0F74-0DFF-EBF5FB8066CF}"/>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1" name="Rectangle 200">
              <a:extLst>
                <a:ext uri="{FF2B5EF4-FFF2-40B4-BE49-F238E27FC236}">
                  <a16:creationId xmlns:a16="http://schemas.microsoft.com/office/drawing/2014/main" id="{3C79D9BC-6DBF-5C77-DE40-F35E5E917515}"/>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2" name="Rectangle 201">
              <a:extLst>
                <a:ext uri="{FF2B5EF4-FFF2-40B4-BE49-F238E27FC236}">
                  <a16:creationId xmlns:a16="http://schemas.microsoft.com/office/drawing/2014/main" id="{DAEE590A-B599-648B-F92E-1314CF82E7E5}"/>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3" name="Rectangle 202">
              <a:extLst>
                <a:ext uri="{FF2B5EF4-FFF2-40B4-BE49-F238E27FC236}">
                  <a16:creationId xmlns:a16="http://schemas.microsoft.com/office/drawing/2014/main" id="{2EFCAC90-F73B-77D7-0158-00C24274F394}"/>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4" name="Rectangle 203">
              <a:extLst>
                <a:ext uri="{FF2B5EF4-FFF2-40B4-BE49-F238E27FC236}">
                  <a16:creationId xmlns:a16="http://schemas.microsoft.com/office/drawing/2014/main" id="{A4F69205-24D2-A451-DDFD-928355C0EF0E}"/>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5" name="TextBox 204">
              <a:extLst>
                <a:ext uri="{FF2B5EF4-FFF2-40B4-BE49-F238E27FC236}">
                  <a16:creationId xmlns:a16="http://schemas.microsoft.com/office/drawing/2014/main" id="{EA1135C2-8A1F-F24E-1F4E-0E150AB59E96}"/>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grpSp>
        <p:nvGrpSpPr>
          <p:cNvPr id="206" name="Group 205">
            <a:extLst>
              <a:ext uri="{FF2B5EF4-FFF2-40B4-BE49-F238E27FC236}">
                <a16:creationId xmlns:a16="http://schemas.microsoft.com/office/drawing/2014/main" id="{2A56F208-6705-17F3-5A49-290803E192B6}"/>
              </a:ext>
            </a:extLst>
          </p:cNvPr>
          <p:cNvGrpSpPr/>
          <p:nvPr/>
        </p:nvGrpSpPr>
        <p:grpSpPr>
          <a:xfrm>
            <a:off x="7349659" y="3759033"/>
            <a:ext cx="1242769" cy="631517"/>
            <a:chOff x="134422" y="3953615"/>
            <a:chExt cx="1242769" cy="631517"/>
          </a:xfrm>
        </p:grpSpPr>
        <p:sp>
          <p:nvSpPr>
            <p:cNvPr id="207" name="TextBox 206">
              <a:extLst>
                <a:ext uri="{FF2B5EF4-FFF2-40B4-BE49-F238E27FC236}">
                  <a16:creationId xmlns:a16="http://schemas.microsoft.com/office/drawing/2014/main" id="{F14D1FF0-3AD7-21E1-10D4-347D99D335F8}"/>
                </a:ext>
              </a:extLst>
            </p:cNvPr>
            <p:cNvSpPr txBox="1"/>
            <p:nvPr/>
          </p:nvSpPr>
          <p:spPr>
            <a:xfrm>
              <a:off x="134422" y="395361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900" dirty="0">
                <a:solidFill>
                  <a:schemeClr val="bg1"/>
                </a:solidFill>
                <a:latin typeface="Arial" panose="020B0604020202020204" pitchFamily="34" charset="0"/>
                <a:cs typeface="Arial" panose="020B0604020202020204" pitchFamily="34" charset="0"/>
              </a:endParaRPr>
            </a:p>
          </p:txBody>
        </p:sp>
        <p:sp>
          <p:nvSpPr>
            <p:cNvPr id="208" name="Rectangle 207">
              <a:extLst>
                <a:ext uri="{FF2B5EF4-FFF2-40B4-BE49-F238E27FC236}">
                  <a16:creationId xmlns:a16="http://schemas.microsoft.com/office/drawing/2014/main" id="{DC02E9FF-1D0F-CFB2-E9CC-590E1F6DBD2A}"/>
                </a:ext>
              </a:extLst>
            </p:cNvPr>
            <p:cNvSpPr/>
            <p:nvPr/>
          </p:nvSpPr>
          <p:spPr>
            <a:xfrm>
              <a:off x="464350" y="4018609"/>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09" name="Rectangle 208">
              <a:extLst>
                <a:ext uri="{FF2B5EF4-FFF2-40B4-BE49-F238E27FC236}">
                  <a16:creationId xmlns:a16="http://schemas.microsoft.com/office/drawing/2014/main" id="{24AC6F76-33EC-3E69-B17F-B11B05A3C125}"/>
                </a:ext>
              </a:extLst>
            </p:cNvPr>
            <p:cNvSpPr/>
            <p:nvPr/>
          </p:nvSpPr>
          <p:spPr>
            <a:xfrm>
              <a:off x="64723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0" name="Rectangle 209">
              <a:extLst>
                <a:ext uri="{FF2B5EF4-FFF2-40B4-BE49-F238E27FC236}">
                  <a16:creationId xmlns:a16="http://schemas.microsoft.com/office/drawing/2014/main" id="{DE783A3E-56CD-345C-4D27-98B4C9A73E1E}"/>
                </a:ext>
              </a:extLst>
            </p:cNvPr>
            <p:cNvSpPr/>
            <p:nvPr/>
          </p:nvSpPr>
          <p:spPr>
            <a:xfrm>
              <a:off x="83011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1" name="Rectangle 210">
              <a:extLst>
                <a:ext uri="{FF2B5EF4-FFF2-40B4-BE49-F238E27FC236}">
                  <a16:creationId xmlns:a16="http://schemas.microsoft.com/office/drawing/2014/main" id="{9AAB60ED-B305-8B1F-EAF5-9B9259777EF0}"/>
                </a:ext>
              </a:extLst>
            </p:cNvPr>
            <p:cNvSpPr/>
            <p:nvPr/>
          </p:nvSpPr>
          <p:spPr>
            <a:xfrm>
              <a:off x="1012990"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2" name="Rectangle 211">
              <a:extLst>
                <a:ext uri="{FF2B5EF4-FFF2-40B4-BE49-F238E27FC236}">
                  <a16:creationId xmlns:a16="http://schemas.microsoft.com/office/drawing/2014/main" id="{E690C620-650D-BD8A-75FD-B0E896E7A759}"/>
                </a:ext>
              </a:extLst>
            </p:cNvPr>
            <p:cNvSpPr/>
            <p:nvPr/>
          </p:nvSpPr>
          <p:spPr>
            <a:xfrm>
              <a:off x="1194311" y="401748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3" name="Rectangle 212">
              <a:extLst>
                <a:ext uri="{FF2B5EF4-FFF2-40B4-BE49-F238E27FC236}">
                  <a16:creationId xmlns:a16="http://schemas.microsoft.com/office/drawing/2014/main" id="{613E99AE-A3BF-0881-268F-D30C167E9C94}"/>
                </a:ext>
              </a:extLst>
            </p:cNvPr>
            <p:cNvSpPr/>
            <p:nvPr/>
          </p:nvSpPr>
          <p:spPr>
            <a:xfrm>
              <a:off x="464350" y="4321296"/>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4" name="Rectangle 213">
              <a:extLst>
                <a:ext uri="{FF2B5EF4-FFF2-40B4-BE49-F238E27FC236}">
                  <a16:creationId xmlns:a16="http://schemas.microsoft.com/office/drawing/2014/main" id="{B681F72B-C6BD-758C-6704-42C72648FD37}"/>
                </a:ext>
              </a:extLst>
            </p:cNvPr>
            <p:cNvSpPr/>
            <p:nvPr/>
          </p:nvSpPr>
          <p:spPr>
            <a:xfrm>
              <a:off x="64723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5" name="Rectangle 214">
              <a:extLst>
                <a:ext uri="{FF2B5EF4-FFF2-40B4-BE49-F238E27FC236}">
                  <a16:creationId xmlns:a16="http://schemas.microsoft.com/office/drawing/2014/main" id="{27759D28-A7BA-5156-C846-74F7BD307EBE}"/>
                </a:ext>
              </a:extLst>
            </p:cNvPr>
            <p:cNvSpPr/>
            <p:nvPr/>
          </p:nvSpPr>
          <p:spPr>
            <a:xfrm>
              <a:off x="83011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6" name="Rectangle 215">
              <a:extLst>
                <a:ext uri="{FF2B5EF4-FFF2-40B4-BE49-F238E27FC236}">
                  <a16:creationId xmlns:a16="http://schemas.microsoft.com/office/drawing/2014/main" id="{8AD19638-20FC-8C08-49C8-0BCBF59D77AD}"/>
                </a:ext>
              </a:extLst>
            </p:cNvPr>
            <p:cNvSpPr/>
            <p:nvPr/>
          </p:nvSpPr>
          <p:spPr>
            <a:xfrm>
              <a:off x="1012990"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7" name="Rectangle 216">
              <a:extLst>
                <a:ext uri="{FF2B5EF4-FFF2-40B4-BE49-F238E27FC236}">
                  <a16:creationId xmlns:a16="http://schemas.microsoft.com/office/drawing/2014/main" id="{3B18FA5C-ECF5-EEC8-D05A-B80E4BA3250A}"/>
                </a:ext>
              </a:extLst>
            </p:cNvPr>
            <p:cNvSpPr/>
            <p:nvPr/>
          </p:nvSpPr>
          <p:spPr>
            <a:xfrm>
              <a:off x="1194311" y="4320173"/>
              <a:ext cx="182880" cy="182880"/>
            </a:xfrm>
            <a:prstGeom prst="rect">
              <a:avLst/>
            </a:prstGeom>
            <a:solidFill>
              <a:schemeClr val="tx1"/>
            </a:solidFill>
            <a:ln w="28575">
              <a:solidFill>
                <a:schemeClr val="bg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8" name="TextBox 217">
              <a:extLst>
                <a:ext uri="{FF2B5EF4-FFF2-40B4-BE49-F238E27FC236}">
                  <a16:creationId xmlns:a16="http://schemas.microsoft.com/office/drawing/2014/main" id="{D4D8BC80-826E-25F4-DABE-4E9E4F6AA521}"/>
                </a:ext>
              </a:extLst>
            </p:cNvPr>
            <p:cNvSpPr txBox="1"/>
            <p:nvPr/>
          </p:nvSpPr>
          <p:spPr>
            <a:xfrm>
              <a:off x="134422" y="4277355"/>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2</a:t>
              </a:r>
              <a:endParaRPr lang="en-US" sz="900" dirty="0">
                <a:solidFill>
                  <a:schemeClr val="bg1"/>
                </a:solidFill>
                <a:latin typeface="Arial" panose="020B0604020202020204" pitchFamily="34" charset="0"/>
                <a:cs typeface="Arial" panose="020B0604020202020204" pitchFamily="34" charset="0"/>
              </a:endParaRPr>
            </a:p>
          </p:txBody>
        </p:sp>
      </p:grpSp>
      <p:sp>
        <p:nvSpPr>
          <p:cNvPr id="219" name="Rectangle 218">
            <a:extLst>
              <a:ext uri="{FF2B5EF4-FFF2-40B4-BE49-F238E27FC236}">
                <a16:creationId xmlns:a16="http://schemas.microsoft.com/office/drawing/2014/main" id="{48649EA6-1B78-699F-7DB3-EF7978926A9E}"/>
              </a:ext>
            </a:extLst>
          </p:cNvPr>
          <p:cNvSpPr/>
          <p:nvPr/>
        </p:nvSpPr>
        <p:spPr>
          <a:xfrm>
            <a:off x="5152736" y="3836080"/>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0" name="Rectangle 219">
            <a:extLst>
              <a:ext uri="{FF2B5EF4-FFF2-40B4-BE49-F238E27FC236}">
                <a16:creationId xmlns:a16="http://schemas.microsoft.com/office/drawing/2014/main" id="{FF05EBE8-287C-7EF3-7A2F-05BC1F852FE4}"/>
              </a:ext>
            </a:extLst>
          </p:cNvPr>
          <p:cNvSpPr/>
          <p:nvPr/>
        </p:nvSpPr>
        <p:spPr>
          <a:xfrm>
            <a:off x="5351527" y="3838868"/>
            <a:ext cx="182880" cy="182880"/>
          </a:xfrm>
          <a:prstGeom prst="rect">
            <a:avLst/>
          </a:prstGeom>
          <a:solidFill>
            <a:srgbClr val="005693"/>
          </a:solidFill>
          <a:ln w="19050">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22" name="TextBox 221">
            <a:extLst>
              <a:ext uri="{FF2B5EF4-FFF2-40B4-BE49-F238E27FC236}">
                <a16:creationId xmlns:a16="http://schemas.microsoft.com/office/drawing/2014/main" id="{D8EC509F-4CA8-A2BD-F05C-480E8245B281}"/>
              </a:ext>
            </a:extLst>
          </p:cNvPr>
          <p:cNvSpPr txBox="1"/>
          <p:nvPr/>
        </p:nvSpPr>
        <p:spPr>
          <a:xfrm>
            <a:off x="4902173" y="3771009"/>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1</a:t>
            </a:r>
          </a:p>
        </p:txBody>
      </p:sp>
      <p:sp>
        <p:nvSpPr>
          <p:cNvPr id="223" name="TextBox 222">
            <a:extLst>
              <a:ext uri="{FF2B5EF4-FFF2-40B4-BE49-F238E27FC236}">
                <a16:creationId xmlns:a16="http://schemas.microsoft.com/office/drawing/2014/main" id="{E9DA7F1F-346B-215E-627E-466E21632EEC}"/>
              </a:ext>
            </a:extLst>
          </p:cNvPr>
          <p:cNvSpPr txBox="1"/>
          <p:nvPr/>
        </p:nvSpPr>
        <p:spPr>
          <a:xfrm>
            <a:off x="5088271" y="3771009"/>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2</a:t>
            </a:r>
          </a:p>
        </p:txBody>
      </p:sp>
      <p:sp>
        <p:nvSpPr>
          <p:cNvPr id="224" name="TextBox 223">
            <a:extLst>
              <a:ext uri="{FF2B5EF4-FFF2-40B4-BE49-F238E27FC236}">
                <a16:creationId xmlns:a16="http://schemas.microsoft.com/office/drawing/2014/main" id="{52673780-3FA7-1A42-7EE1-22086D04AA43}"/>
              </a:ext>
            </a:extLst>
          </p:cNvPr>
          <p:cNvSpPr txBox="1"/>
          <p:nvPr/>
        </p:nvSpPr>
        <p:spPr>
          <a:xfrm>
            <a:off x="5272886" y="3782403"/>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12</a:t>
            </a:r>
          </a:p>
        </p:txBody>
      </p:sp>
      <p:sp>
        <p:nvSpPr>
          <p:cNvPr id="296" name="TextBox 295">
            <a:extLst>
              <a:ext uri="{FF2B5EF4-FFF2-40B4-BE49-F238E27FC236}">
                <a16:creationId xmlns:a16="http://schemas.microsoft.com/office/drawing/2014/main" id="{8F0A3510-9CE1-4149-9FF8-74035F2CFC85}"/>
              </a:ext>
            </a:extLst>
          </p:cNvPr>
          <p:cNvSpPr txBox="1"/>
          <p:nvPr/>
        </p:nvSpPr>
        <p:spPr>
          <a:xfrm>
            <a:off x="4968141" y="4485469"/>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1</a:t>
            </a:r>
          </a:p>
        </p:txBody>
      </p:sp>
      <p:sp>
        <p:nvSpPr>
          <p:cNvPr id="297" name="TextBox 296">
            <a:extLst>
              <a:ext uri="{FF2B5EF4-FFF2-40B4-BE49-F238E27FC236}">
                <a16:creationId xmlns:a16="http://schemas.microsoft.com/office/drawing/2014/main" id="{9F61A2EA-04C3-6778-727A-8AD07FBD9AF5}"/>
              </a:ext>
            </a:extLst>
          </p:cNvPr>
          <p:cNvSpPr txBox="1"/>
          <p:nvPr/>
        </p:nvSpPr>
        <p:spPr>
          <a:xfrm>
            <a:off x="6316348" y="4474412"/>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2</a:t>
            </a:r>
          </a:p>
        </p:txBody>
      </p:sp>
      <p:sp>
        <p:nvSpPr>
          <p:cNvPr id="298" name="TextBox 297">
            <a:extLst>
              <a:ext uri="{FF2B5EF4-FFF2-40B4-BE49-F238E27FC236}">
                <a16:creationId xmlns:a16="http://schemas.microsoft.com/office/drawing/2014/main" id="{58D89186-59DB-5C80-30F4-393C92206292}"/>
              </a:ext>
            </a:extLst>
          </p:cNvPr>
          <p:cNvSpPr txBox="1"/>
          <p:nvPr/>
        </p:nvSpPr>
        <p:spPr>
          <a:xfrm>
            <a:off x="7712723" y="4483113"/>
            <a:ext cx="848127"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Rack 3</a:t>
            </a:r>
          </a:p>
        </p:txBody>
      </p:sp>
      <p:sp>
        <p:nvSpPr>
          <p:cNvPr id="16" name="Rectangle 15">
            <a:extLst>
              <a:ext uri="{FF2B5EF4-FFF2-40B4-BE49-F238E27FC236}">
                <a16:creationId xmlns:a16="http://schemas.microsoft.com/office/drawing/2014/main" id="{6AB648FB-7A81-C835-1729-A780D37FFBD8}"/>
              </a:ext>
            </a:extLst>
          </p:cNvPr>
          <p:cNvSpPr/>
          <p:nvPr/>
        </p:nvSpPr>
        <p:spPr>
          <a:xfrm>
            <a:off x="6308310" y="3836080"/>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8" name="Rectangle 17">
            <a:extLst>
              <a:ext uri="{FF2B5EF4-FFF2-40B4-BE49-F238E27FC236}">
                <a16:creationId xmlns:a16="http://schemas.microsoft.com/office/drawing/2014/main" id="{DB35E463-FEAF-07D7-4162-E48ABD58BB53}"/>
              </a:ext>
            </a:extLst>
          </p:cNvPr>
          <p:cNvSpPr/>
          <p:nvPr/>
        </p:nvSpPr>
        <p:spPr>
          <a:xfrm>
            <a:off x="6491190" y="3836080"/>
            <a:ext cx="182880" cy="18288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9" name="Rectangle 18">
            <a:extLst>
              <a:ext uri="{FF2B5EF4-FFF2-40B4-BE49-F238E27FC236}">
                <a16:creationId xmlns:a16="http://schemas.microsoft.com/office/drawing/2014/main" id="{15053115-48AC-1E51-E0FD-160F30ABB2B7}"/>
              </a:ext>
            </a:extLst>
          </p:cNvPr>
          <p:cNvSpPr/>
          <p:nvPr/>
        </p:nvSpPr>
        <p:spPr>
          <a:xfrm>
            <a:off x="6689981" y="3838868"/>
            <a:ext cx="182880" cy="182880"/>
          </a:xfrm>
          <a:prstGeom prst="rect">
            <a:avLst/>
          </a:prstGeom>
          <a:solidFill>
            <a:srgbClr val="005693"/>
          </a:solidFill>
          <a:ln w="19050">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1" name="TextBox 20">
            <a:extLst>
              <a:ext uri="{FF2B5EF4-FFF2-40B4-BE49-F238E27FC236}">
                <a16:creationId xmlns:a16="http://schemas.microsoft.com/office/drawing/2014/main" id="{B9500F3B-9353-E205-FB47-FFC6F6C341BA}"/>
              </a:ext>
            </a:extLst>
          </p:cNvPr>
          <p:cNvSpPr txBox="1"/>
          <p:nvPr/>
        </p:nvSpPr>
        <p:spPr>
          <a:xfrm>
            <a:off x="6240627" y="3771009"/>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3</a:t>
            </a:r>
          </a:p>
        </p:txBody>
      </p:sp>
      <p:sp>
        <p:nvSpPr>
          <p:cNvPr id="22" name="TextBox 21">
            <a:extLst>
              <a:ext uri="{FF2B5EF4-FFF2-40B4-BE49-F238E27FC236}">
                <a16:creationId xmlns:a16="http://schemas.microsoft.com/office/drawing/2014/main" id="{006B77A0-8F43-E654-4416-7211FFBA3D40}"/>
              </a:ext>
            </a:extLst>
          </p:cNvPr>
          <p:cNvSpPr txBox="1"/>
          <p:nvPr/>
        </p:nvSpPr>
        <p:spPr>
          <a:xfrm>
            <a:off x="6426725" y="3771009"/>
            <a:ext cx="43578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a</a:t>
            </a:r>
            <a:r>
              <a:rPr lang="en-US" sz="800" dirty="0">
                <a:solidFill>
                  <a:schemeClr val="bg1"/>
                </a:solidFill>
                <a:latin typeface="Arial" panose="020B0604020202020204" pitchFamily="34" charset="0"/>
                <a:cs typeface="Arial" panose="020B0604020202020204" pitchFamily="34" charset="0"/>
              </a:rPr>
              <a:t>4</a:t>
            </a:r>
          </a:p>
        </p:txBody>
      </p:sp>
      <p:sp>
        <p:nvSpPr>
          <p:cNvPr id="23" name="TextBox 22">
            <a:extLst>
              <a:ext uri="{FF2B5EF4-FFF2-40B4-BE49-F238E27FC236}">
                <a16:creationId xmlns:a16="http://schemas.microsoft.com/office/drawing/2014/main" id="{E1DA3BD8-05E3-F878-5A59-CCCD6D28F8D0}"/>
              </a:ext>
            </a:extLst>
          </p:cNvPr>
          <p:cNvSpPr txBox="1"/>
          <p:nvPr/>
        </p:nvSpPr>
        <p:spPr>
          <a:xfrm>
            <a:off x="6611340" y="3782403"/>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34</a:t>
            </a:r>
          </a:p>
        </p:txBody>
      </p:sp>
      <p:sp>
        <p:nvSpPr>
          <p:cNvPr id="29" name="TextBox 28">
            <a:extLst>
              <a:ext uri="{FF2B5EF4-FFF2-40B4-BE49-F238E27FC236}">
                <a16:creationId xmlns:a16="http://schemas.microsoft.com/office/drawing/2014/main" id="{954E3F71-A30A-6D44-F50C-C026269885C6}"/>
              </a:ext>
            </a:extLst>
          </p:cNvPr>
          <p:cNvSpPr txBox="1"/>
          <p:nvPr/>
        </p:nvSpPr>
        <p:spPr>
          <a:xfrm>
            <a:off x="7995540" y="3770125"/>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p</a:t>
            </a:r>
          </a:p>
        </p:txBody>
      </p:sp>
      <p:grpSp>
        <p:nvGrpSpPr>
          <p:cNvPr id="45" name="Group 44">
            <a:extLst>
              <a:ext uri="{FF2B5EF4-FFF2-40B4-BE49-F238E27FC236}">
                <a16:creationId xmlns:a16="http://schemas.microsoft.com/office/drawing/2014/main" id="{FA05E29B-BCAC-4B4C-9D51-A0A8BB25EBED}"/>
              </a:ext>
            </a:extLst>
          </p:cNvPr>
          <p:cNvGrpSpPr/>
          <p:nvPr/>
        </p:nvGrpSpPr>
        <p:grpSpPr>
          <a:xfrm>
            <a:off x="5953376" y="1102812"/>
            <a:ext cx="388838" cy="307777"/>
            <a:chOff x="5714269" y="1245918"/>
            <a:chExt cx="388838" cy="307777"/>
          </a:xfrm>
        </p:grpSpPr>
        <p:sp>
          <p:nvSpPr>
            <p:cNvPr id="9" name="Rectangle 8">
              <a:extLst>
                <a:ext uri="{FF2B5EF4-FFF2-40B4-BE49-F238E27FC236}">
                  <a16:creationId xmlns:a16="http://schemas.microsoft.com/office/drawing/2014/main" id="{4DAADE7B-F2AD-AD62-1B59-8AD5DFC88C22}"/>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1" name="TextBox 10">
              <a:extLst>
                <a:ext uri="{FF2B5EF4-FFF2-40B4-BE49-F238E27FC236}">
                  <a16:creationId xmlns:a16="http://schemas.microsoft.com/office/drawing/2014/main" id="{998E1AA6-1AEA-1835-07A0-07FE1265EBEA}"/>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1</a:t>
              </a:r>
            </a:p>
          </p:txBody>
        </p:sp>
      </p:grpSp>
      <p:grpSp>
        <p:nvGrpSpPr>
          <p:cNvPr id="46" name="Group 45">
            <a:extLst>
              <a:ext uri="{FF2B5EF4-FFF2-40B4-BE49-F238E27FC236}">
                <a16:creationId xmlns:a16="http://schemas.microsoft.com/office/drawing/2014/main" id="{A7D216D2-8852-9AC1-5208-937B12382F15}"/>
              </a:ext>
            </a:extLst>
          </p:cNvPr>
          <p:cNvGrpSpPr/>
          <p:nvPr/>
        </p:nvGrpSpPr>
        <p:grpSpPr>
          <a:xfrm>
            <a:off x="6188960" y="1102812"/>
            <a:ext cx="388838" cy="307777"/>
            <a:chOff x="5714269" y="1245918"/>
            <a:chExt cx="388838" cy="307777"/>
          </a:xfrm>
        </p:grpSpPr>
        <p:sp>
          <p:nvSpPr>
            <p:cNvPr id="47" name="Rectangle 46">
              <a:extLst>
                <a:ext uri="{FF2B5EF4-FFF2-40B4-BE49-F238E27FC236}">
                  <a16:creationId xmlns:a16="http://schemas.microsoft.com/office/drawing/2014/main" id="{AB7258D0-8B33-BAE0-0A5D-845F7323FB13}"/>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48" name="TextBox 47">
              <a:extLst>
                <a:ext uri="{FF2B5EF4-FFF2-40B4-BE49-F238E27FC236}">
                  <a16:creationId xmlns:a16="http://schemas.microsoft.com/office/drawing/2014/main" id="{FF1FAE12-96B1-99AD-4A34-5EC003ED4BD6}"/>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2</a:t>
              </a:r>
            </a:p>
          </p:txBody>
        </p:sp>
      </p:grpSp>
      <p:grpSp>
        <p:nvGrpSpPr>
          <p:cNvPr id="49" name="Group 48">
            <a:extLst>
              <a:ext uri="{FF2B5EF4-FFF2-40B4-BE49-F238E27FC236}">
                <a16:creationId xmlns:a16="http://schemas.microsoft.com/office/drawing/2014/main" id="{AF12AC9C-BE60-C5FA-2ED0-C1927C5E40F1}"/>
              </a:ext>
            </a:extLst>
          </p:cNvPr>
          <p:cNvGrpSpPr/>
          <p:nvPr/>
        </p:nvGrpSpPr>
        <p:grpSpPr>
          <a:xfrm>
            <a:off x="6417560" y="1102812"/>
            <a:ext cx="388838" cy="307777"/>
            <a:chOff x="5714269" y="1245918"/>
            <a:chExt cx="388838" cy="307777"/>
          </a:xfrm>
        </p:grpSpPr>
        <p:sp>
          <p:nvSpPr>
            <p:cNvPr id="50" name="Rectangle 49">
              <a:extLst>
                <a:ext uri="{FF2B5EF4-FFF2-40B4-BE49-F238E27FC236}">
                  <a16:creationId xmlns:a16="http://schemas.microsoft.com/office/drawing/2014/main" id="{6D867C6F-B79A-1310-ADB5-DF33998E09D9}"/>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1" name="TextBox 50">
              <a:extLst>
                <a:ext uri="{FF2B5EF4-FFF2-40B4-BE49-F238E27FC236}">
                  <a16:creationId xmlns:a16="http://schemas.microsoft.com/office/drawing/2014/main" id="{71FF050F-36CB-4C23-AB9F-2E6841206474}"/>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3</a:t>
              </a:r>
            </a:p>
          </p:txBody>
        </p:sp>
      </p:grpSp>
      <p:grpSp>
        <p:nvGrpSpPr>
          <p:cNvPr id="52" name="Group 51">
            <a:extLst>
              <a:ext uri="{FF2B5EF4-FFF2-40B4-BE49-F238E27FC236}">
                <a16:creationId xmlns:a16="http://schemas.microsoft.com/office/drawing/2014/main" id="{DE6217BB-F985-DB65-DB49-3BD40B5660A9}"/>
              </a:ext>
            </a:extLst>
          </p:cNvPr>
          <p:cNvGrpSpPr/>
          <p:nvPr/>
        </p:nvGrpSpPr>
        <p:grpSpPr>
          <a:xfrm>
            <a:off x="6646895" y="1104392"/>
            <a:ext cx="388838" cy="307777"/>
            <a:chOff x="5714269" y="1245918"/>
            <a:chExt cx="388838" cy="307777"/>
          </a:xfrm>
        </p:grpSpPr>
        <p:sp>
          <p:nvSpPr>
            <p:cNvPr id="53" name="Rectangle 52">
              <a:extLst>
                <a:ext uri="{FF2B5EF4-FFF2-40B4-BE49-F238E27FC236}">
                  <a16:creationId xmlns:a16="http://schemas.microsoft.com/office/drawing/2014/main" id="{5F63F912-2C2E-5C42-21A8-6A537E2647F1}"/>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54" name="TextBox 53">
              <a:extLst>
                <a:ext uri="{FF2B5EF4-FFF2-40B4-BE49-F238E27FC236}">
                  <a16:creationId xmlns:a16="http://schemas.microsoft.com/office/drawing/2014/main" id="{EF7BFEAE-66E7-CFD4-085D-4978E0950E5E}"/>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4</a:t>
              </a:r>
            </a:p>
          </p:txBody>
        </p:sp>
      </p:grpSp>
      <p:grpSp>
        <p:nvGrpSpPr>
          <p:cNvPr id="366" name="Group 365">
            <a:extLst>
              <a:ext uri="{FF2B5EF4-FFF2-40B4-BE49-F238E27FC236}">
                <a16:creationId xmlns:a16="http://schemas.microsoft.com/office/drawing/2014/main" id="{974FC461-ECD2-CE4F-7CEB-79D85CF09245}"/>
              </a:ext>
            </a:extLst>
          </p:cNvPr>
          <p:cNvGrpSpPr/>
          <p:nvPr/>
        </p:nvGrpSpPr>
        <p:grpSpPr>
          <a:xfrm>
            <a:off x="5149488" y="1489681"/>
            <a:ext cx="3408114" cy="307777"/>
            <a:chOff x="5149488" y="1489681"/>
            <a:chExt cx="3408114" cy="307777"/>
          </a:xfrm>
        </p:grpSpPr>
        <p:sp>
          <p:nvSpPr>
            <p:cNvPr id="55" name="Rectangle 54">
              <a:extLst>
                <a:ext uri="{FF2B5EF4-FFF2-40B4-BE49-F238E27FC236}">
                  <a16:creationId xmlns:a16="http://schemas.microsoft.com/office/drawing/2014/main" id="{E3CDB196-EDD6-0DC3-6061-77D829EEF6DB}"/>
                </a:ext>
              </a:extLst>
            </p:cNvPr>
            <p:cNvSpPr/>
            <p:nvPr/>
          </p:nvSpPr>
          <p:spPr>
            <a:xfrm>
              <a:off x="5149488" y="1497734"/>
              <a:ext cx="3408114" cy="274651"/>
            </a:xfrm>
            <a:prstGeom prst="rec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F7F299FE-A091-D359-4AF7-96ECCF79A26F}"/>
                </a:ext>
              </a:extLst>
            </p:cNvPr>
            <p:cNvSpPr txBox="1"/>
            <p:nvPr/>
          </p:nvSpPr>
          <p:spPr>
            <a:xfrm>
              <a:off x="6043196" y="1489681"/>
              <a:ext cx="1952344" cy="307777"/>
            </a:xfrm>
            <a:prstGeom prst="rect">
              <a:avLst/>
            </a:prstGeom>
            <a:noFill/>
          </p:spPr>
          <p:txBody>
            <a:bodyPr wrap="square" rtlCol="0">
              <a:spAutoFit/>
            </a:bodyPr>
            <a:lstStyle/>
            <a:p>
              <a:r>
                <a:rPr lang="en-US" sz="1400" b="1" dirty="0">
                  <a:solidFill>
                    <a:schemeClr val="bg1"/>
                  </a:solidFill>
                  <a:latin typeface="Arial" panose="020B0604020202020204" pitchFamily="34" charset="0"/>
                  <a:cs typeface="Arial" panose="020B0604020202020204" pitchFamily="34" charset="0"/>
                </a:rPr>
                <a:t>Network</a:t>
              </a:r>
              <a:r>
                <a:rPr lang="en-US" sz="1400" dirty="0">
                  <a:solidFill>
                    <a:schemeClr val="bg1"/>
                  </a:solidFill>
                  <a:latin typeface="Arial" panose="020B0604020202020204" pitchFamily="34" charset="0"/>
                  <a:cs typeface="Arial" panose="020B0604020202020204" pitchFamily="34" charset="0"/>
                </a:rPr>
                <a:t> (2+1)</a:t>
              </a:r>
            </a:p>
          </p:txBody>
        </p:sp>
      </p:grpSp>
      <p:cxnSp>
        <p:nvCxnSpPr>
          <p:cNvPr id="58" name="Curved Connector 57">
            <a:extLst>
              <a:ext uri="{FF2B5EF4-FFF2-40B4-BE49-F238E27FC236}">
                <a16:creationId xmlns:a16="http://schemas.microsoft.com/office/drawing/2014/main" id="{B916D7F2-0C4C-35BB-21D5-082E2E08DAE1}"/>
              </a:ext>
            </a:extLst>
          </p:cNvPr>
          <p:cNvCxnSpPr>
            <a:cxnSpLocks/>
          </p:cNvCxnSpPr>
          <p:nvPr/>
        </p:nvCxnSpPr>
        <p:spPr>
          <a:xfrm>
            <a:off x="6916252" y="1256700"/>
            <a:ext cx="374753" cy="233040"/>
          </a:xfrm>
          <a:prstGeom prst="curvedConnector2">
            <a:avLst/>
          </a:prstGeom>
          <a:ln>
            <a:solidFill>
              <a:schemeClr val="bg1"/>
            </a:solidFill>
            <a:headEnd type="none" w="sm" len="sm"/>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C49743AF-4CDE-0D97-579A-4D27AD988994}"/>
              </a:ext>
            </a:extLst>
          </p:cNvPr>
          <p:cNvGrpSpPr/>
          <p:nvPr/>
        </p:nvGrpSpPr>
        <p:grpSpPr>
          <a:xfrm>
            <a:off x="5326014" y="1859163"/>
            <a:ext cx="388838" cy="307777"/>
            <a:chOff x="5714269" y="1245918"/>
            <a:chExt cx="388838" cy="307777"/>
          </a:xfrm>
        </p:grpSpPr>
        <p:sp>
          <p:nvSpPr>
            <p:cNvPr id="89" name="Rectangle 88">
              <a:extLst>
                <a:ext uri="{FF2B5EF4-FFF2-40B4-BE49-F238E27FC236}">
                  <a16:creationId xmlns:a16="http://schemas.microsoft.com/office/drawing/2014/main" id="{DEA70E22-F9E6-7C50-1D06-F24000E2C6AC}"/>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0" name="TextBox 89">
              <a:extLst>
                <a:ext uri="{FF2B5EF4-FFF2-40B4-BE49-F238E27FC236}">
                  <a16:creationId xmlns:a16="http://schemas.microsoft.com/office/drawing/2014/main" id="{9AB3CDD4-9D6A-5CAE-19D4-4D6871B45539}"/>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1</a:t>
              </a:r>
            </a:p>
          </p:txBody>
        </p:sp>
      </p:grpSp>
      <p:grpSp>
        <p:nvGrpSpPr>
          <p:cNvPr id="91" name="Group 90">
            <a:extLst>
              <a:ext uri="{FF2B5EF4-FFF2-40B4-BE49-F238E27FC236}">
                <a16:creationId xmlns:a16="http://schemas.microsoft.com/office/drawing/2014/main" id="{7E65DF52-53B1-54BB-C1BD-EBD222BC57F4}"/>
              </a:ext>
            </a:extLst>
          </p:cNvPr>
          <p:cNvGrpSpPr/>
          <p:nvPr/>
        </p:nvGrpSpPr>
        <p:grpSpPr>
          <a:xfrm>
            <a:off x="5561598" y="1859163"/>
            <a:ext cx="388838" cy="307777"/>
            <a:chOff x="5714269" y="1245918"/>
            <a:chExt cx="388838" cy="307777"/>
          </a:xfrm>
        </p:grpSpPr>
        <p:sp>
          <p:nvSpPr>
            <p:cNvPr id="92" name="Rectangle 91">
              <a:extLst>
                <a:ext uri="{FF2B5EF4-FFF2-40B4-BE49-F238E27FC236}">
                  <a16:creationId xmlns:a16="http://schemas.microsoft.com/office/drawing/2014/main" id="{6C9FC630-F4B0-D468-60B3-15A3FA618BAF}"/>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93" name="TextBox 92">
              <a:extLst>
                <a:ext uri="{FF2B5EF4-FFF2-40B4-BE49-F238E27FC236}">
                  <a16:creationId xmlns:a16="http://schemas.microsoft.com/office/drawing/2014/main" id="{204902E7-3742-CAFC-1FF1-48C9551A05FC}"/>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2</a:t>
              </a:r>
            </a:p>
          </p:txBody>
        </p:sp>
      </p:grpSp>
      <p:grpSp>
        <p:nvGrpSpPr>
          <p:cNvPr id="102" name="Group 101">
            <a:extLst>
              <a:ext uri="{FF2B5EF4-FFF2-40B4-BE49-F238E27FC236}">
                <a16:creationId xmlns:a16="http://schemas.microsoft.com/office/drawing/2014/main" id="{F1BA9602-2272-4BC9-F5F5-119101331C72}"/>
              </a:ext>
            </a:extLst>
          </p:cNvPr>
          <p:cNvGrpSpPr/>
          <p:nvPr/>
        </p:nvGrpSpPr>
        <p:grpSpPr>
          <a:xfrm>
            <a:off x="6493834" y="1866981"/>
            <a:ext cx="388838" cy="307777"/>
            <a:chOff x="5714269" y="1245918"/>
            <a:chExt cx="388838" cy="307777"/>
          </a:xfrm>
        </p:grpSpPr>
        <p:sp>
          <p:nvSpPr>
            <p:cNvPr id="103" name="Rectangle 102">
              <a:extLst>
                <a:ext uri="{FF2B5EF4-FFF2-40B4-BE49-F238E27FC236}">
                  <a16:creationId xmlns:a16="http://schemas.microsoft.com/office/drawing/2014/main" id="{AD1A2F3A-38BC-AEEA-7FA4-A57E73728432}"/>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4" name="TextBox 103">
              <a:extLst>
                <a:ext uri="{FF2B5EF4-FFF2-40B4-BE49-F238E27FC236}">
                  <a16:creationId xmlns:a16="http://schemas.microsoft.com/office/drawing/2014/main" id="{5746FB17-C12A-5625-B1E5-6877BDBF1D58}"/>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3</a:t>
              </a:r>
            </a:p>
          </p:txBody>
        </p:sp>
      </p:grpSp>
      <p:grpSp>
        <p:nvGrpSpPr>
          <p:cNvPr id="105" name="Group 104">
            <a:extLst>
              <a:ext uri="{FF2B5EF4-FFF2-40B4-BE49-F238E27FC236}">
                <a16:creationId xmlns:a16="http://schemas.microsoft.com/office/drawing/2014/main" id="{D2695CB7-9C40-F128-FDD5-31A90706EEF1}"/>
              </a:ext>
            </a:extLst>
          </p:cNvPr>
          <p:cNvGrpSpPr/>
          <p:nvPr/>
        </p:nvGrpSpPr>
        <p:grpSpPr>
          <a:xfrm>
            <a:off x="6723169" y="1868561"/>
            <a:ext cx="388838" cy="307777"/>
            <a:chOff x="5714269" y="1245918"/>
            <a:chExt cx="388838" cy="307777"/>
          </a:xfrm>
        </p:grpSpPr>
        <p:sp>
          <p:nvSpPr>
            <p:cNvPr id="106" name="Rectangle 105">
              <a:extLst>
                <a:ext uri="{FF2B5EF4-FFF2-40B4-BE49-F238E27FC236}">
                  <a16:creationId xmlns:a16="http://schemas.microsoft.com/office/drawing/2014/main" id="{F9236F3E-7BFF-BE41-023A-FEF4D85F1455}"/>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107" name="TextBox 106">
              <a:extLst>
                <a:ext uri="{FF2B5EF4-FFF2-40B4-BE49-F238E27FC236}">
                  <a16:creationId xmlns:a16="http://schemas.microsoft.com/office/drawing/2014/main" id="{4C4DD464-759C-15A4-D0FF-2DE424102FB8}"/>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4</a:t>
              </a:r>
            </a:p>
          </p:txBody>
        </p:sp>
      </p:grpSp>
      <p:grpSp>
        <p:nvGrpSpPr>
          <p:cNvPr id="365" name="Group 364">
            <a:extLst>
              <a:ext uri="{FF2B5EF4-FFF2-40B4-BE49-F238E27FC236}">
                <a16:creationId xmlns:a16="http://schemas.microsoft.com/office/drawing/2014/main" id="{5EEB4E82-E621-A5F8-F372-C81FF78BE7A5}"/>
              </a:ext>
            </a:extLst>
          </p:cNvPr>
          <p:cNvGrpSpPr/>
          <p:nvPr/>
        </p:nvGrpSpPr>
        <p:grpSpPr>
          <a:xfrm>
            <a:off x="7741763" y="1859163"/>
            <a:ext cx="788868" cy="311463"/>
            <a:chOff x="7741763" y="1859163"/>
            <a:chExt cx="788868" cy="311463"/>
          </a:xfrm>
        </p:grpSpPr>
        <p:grpSp>
          <p:nvGrpSpPr>
            <p:cNvPr id="109" name="Group 108">
              <a:extLst>
                <a:ext uri="{FF2B5EF4-FFF2-40B4-BE49-F238E27FC236}">
                  <a16:creationId xmlns:a16="http://schemas.microsoft.com/office/drawing/2014/main" id="{0D387114-47F0-2795-7E73-91A4CF3483F8}"/>
                </a:ext>
              </a:extLst>
            </p:cNvPr>
            <p:cNvGrpSpPr/>
            <p:nvPr/>
          </p:nvGrpSpPr>
          <p:grpSpPr>
            <a:xfrm>
              <a:off x="7741763" y="1862849"/>
              <a:ext cx="458670" cy="307777"/>
              <a:chOff x="5694527" y="1242294"/>
              <a:chExt cx="458670" cy="307777"/>
            </a:xfrm>
          </p:grpSpPr>
          <p:sp>
            <p:nvSpPr>
              <p:cNvPr id="110" name="Rectangle 109">
                <a:extLst>
                  <a:ext uri="{FF2B5EF4-FFF2-40B4-BE49-F238E27FC236}">
                    <a16:creationId xmlns:a16="http://schemas.microsoft.com/office/drawing/2014/main" id="{06900E02-F914-1663-9DAE-3E107998D91E}"/>
                  </a:ext>
                </a:extLst>
              </p:cNvPr>
              <p:cNvSpPr/>
              <p:nvPr/>
            </p:nvSpPr>
            <p:spPr>
              <a:xfrm>
                <a:off x="5764944" y="1285507"/>
                <a:ext cx="228600" cy="228600"/>
              </a:xfrm>
              <a:prstGeom prst="rect">
                <a:avLst/>
              </a:prstGeom>
              <a:solidFill>
                <a:srgbClr val="005693"/>
              </a:solidFill>
              <a:ln w="12700">
                <a:solidFill>
                  <a:srgbClr val="73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1" name="TextBox 110">
                <a:extLst>
                  <a:ext uri="{FF2B5EF4-FFF2-40B4-BE49-F238E27FC236}">
                    <a16:creationId xmlns:a16="http://schemas.microsoft.com/office/drawing/2014/main" id="{BD53936F-0B26-B6C3-E6E3-619442DFF16B}"/>
                  </a:ext>
                </a:extLst>
              </p:cNvPr>
              <p:cNvSpPr txBox="1"/>
              <p:nvPr/>
            </p:nvSpPr>
            <p:spPr>
              <a:xfrm>
                <a:off x="5694527" y="1242294"/>
                <a:ext cx="458670" cy="307777"/>
              </a:xfrm>
              <a:prstGeom prst="rect">
                <a:avLst/>
              </a:prstGeom>
              <a:noFill/>
            </p:spPr>
            <p:txBody>
              <a:bodyPr wrap="square" rtlCol="0">
                <a:spAutoFit/>
              </a:bodyPr>
              <a:lstStyle/>
              <a:p>
                <a:r>
                  <a:rPr lang="en-US" sz="1400" dirty="0">
                    <a:cs typeface="Arial" panose="020B0604020202020204" pitchFamily="34" charset="0"/>
                  </a:rPr>
                  <a:t>a</a:t>
                </a:r>
                <a:r>
                  <a:rPr lang="en-US" sz="900" dirty="0">
                    <a:cs typeface="Arial" panose="020B0604020202020204" pitchFamily="34" charset="0"/>
                  </a:rPr>
                  <a:t>13</a:t>
                </a:r>
              </a:p>
            </p:txBody>
          </p:sp>
        </p:grpSp>
        <p:grpSp>
          <p:nvGrpSpPr>
            <p:cNvPr id="112" name="Group 111">
              <a:extLst>
                <a:ext uri="{FF2B5EF4-FFF2-40B4-BE49-F238E27FC236}">
                  <a16:creationId xmlns:a16="http://schemas.microsoft.com/office/drawing/2014/main" id="{2DE18697-6A6A-2D70-A5EB-54A6AD8285D7}"/>
                </a:ext>
              </a:extLst>
            </p:cNvPr>
            <p:cNvGrpSpPr/>
            <p:nvPr/>
          </p:nvGrpSpPr>
          <p:grpSpPr>
            <a:xfrm>
              <a:off x="7981991" y="1859163"/>
              <a:ext cx="548640" cy="307777"/>
              <a:chOff x="5705420" y="1237028"/>
              <a:chExt cx="548640" cy="307777"/>
            </a:xfrm>
          </p:grpSpPr>
          <p:sp>
            <p:nvSpPr>
              <p:cNvPr id="113" name="Rectangle 112">
                <a:extLst>
                  <a:ext uri="{FF2B5EF4-FFF2-40B4-BE49-F238E27FC236}">
                    <a16:creationId xmlns:a16="http://schemas.microsoft.com/office/drawing/2014/main" id="{CE14E797-8AD9-70DF-7001-2A39308CB7D5}"/>
                  </a:ext>
                </a:extLst>
              </p:cNvPr>
              <p:cNvSpPr/>
              <p:nvPr/>
            </p:nvSpPr>
            <p:spPr>
              <a:xfrm>
                <a:off x="5764944" y="1285507"/>
                <a:ext cx="228600" cy="228600"/>
              </a:xfrm>
              <a:prstGeom prst="rect">
                <a:avLst/>
              </a:prstGeom>
              <a:solidFill>
                <a:srgbClr val="005693"/>
              </a:solidFill>
              <a:ln w="12700">
                <a:solidFill>
                  <a:srgbClr val="73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4" name="TextBox 113">
                <a:extLst>
                  <a:ext uri="{FF2B5EF4-FFF2-40B4-BE49-F238E27FC236}">
                    <a16:creationId xmlns:a16="http://schemas.microsoft.com/office/drawing/2014/main" id="{91E99AFB-980D-B051-5EC1-1F012FEC3DAE}"/>
                  </a:ext>
                </a:extLst>
              </p:cNvPr>
              <p:cNvSpPr txBox="1"/>
              <p:nvPr/>
            </p:nvSpPr>
            <p:spPr>
              <a:xfrm>
                <a:off x="5705420" y="1237028"/>
                <a:ext cx="548640" cy="307777"/>
              </a:xfrm>
              <a:prstGeom prst="rect">
                <a:avLst/>
              </a:prstGeom>
              <a:noFill/>
            </p:spPr>
            <p:txBody>
              <a:bodyPr wrap="square" rtlCol="0">
                <a:spAutoFit/>
              </a:bodyPr>
              <a:lstStyle/>
              <a:p>
                <a:r>
                  <a:rPr lang="en-US" sz="1400" dirty="0">
                    <a:cs typeface="Arial" panose="020B0604020202020204" pitchFamily="34" charset="0"/>
                  </a:rPr>
                  <a:t>a</a:t>
                </a:r>
                <a:r>
                  <a:rPr lang="en-US" sz="900" dirty="0">
                    <a:cs typeface="Arial" panose="020B0604020202020204" pitchFamily="34" charset="0"/>
                  </a:rPr>
                  <a:t>24</a:t>
                </a:r>
              </a:p>
            </p:txBody>
          </p:sp>
        </p:grpSp>
      </p:grpSp>
      <p:grpSp>
        <p:nvGrpSpPr>
          <p:cNvPr id="126" name="Group 125">
            <a:extLst>
              <a:ext uri="{FF2B5EF4-FFF2-40B4-BE49-F238E27FC236}">
                <a16:creationId xmlns:a16="http://schemas.microsoft.com/office/drawing/2014/main" id="{338065B1-2D00-E518-02B4-E1BED561CC58}"/>
              </a:ext>
            </a:extLst>
          </p:cNvPr>
          <p:cNvGrpSpPr/>
          <p:nvPr/>
        </p:nvGrpSpPr>
        <p:grpSpPr>
          <a:xfrm>
            <a:off x="5149488" y="2282239"/>
            <a:ext cx="996436" cy="284126"/>
            <a:chOff x="5149488" y="2376509"/>
            <a:chExt cx="996436" cy="284126"/>
          </a:xfrm>
        </p:grpSpPr>
        <p:sp>
          <p:nvSpPr>
            <p:cNvPr id="123" name="Rounded Rectangle 122">
              <a:extLst>
                <a:ext uri="{FF2B5EF4-FFF2-40B4-BE49-F238E27FC236}">
                  <a16:creationId xmlns:a16="http://schemas.microsoft.com/office/drawing/2014/main" id="{84365EEF-2CA1-7EA5-1D69-8DA54AB741BC}"/>
                </a:ext>
              </a:extLst>
            </p:cNvPr>
            <p:cNvSpPr/>
            <p:nvPr/>
          </p:nvSpPr>
          <p:spPr>
            <a:xfrm>
              <a:off x="5149488" y="2376509"/>
              <a:ext cx="996436" cy="274651"/>
            </a:xfrm>
            <a:prstGeom prst="roundRec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extBox 124">
              <a:extLst>
                <a:ext uri="{FF2B5EF4-FFF2-40B4-BE49-F238E27FC236}">
                  <a16:creationId xmlns:a16="http://schemas.microsoft.com/office/drawing/2014/main" id="{6DDF1C08-2DDD-6684-4EBF-8B77139C88B2}"/>
                </a:ext>
              </a:extLst>
            </p:cNvPr>
            <p:cNvSpPr txBox="1"/>
            <p:nvPr/>
          </p:nvSpPr>
          <p:spPr>
            <a:xfrm>
              <a:off x="5353844" y="2383636"/>
              <a:ext cx="60717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R</a:t>
              </a:r>
              <a:r>
                <a:rPr lang="en-US" sz="1000" dirty="0">
                  <a:solidFill>
                    <a:schemeClr val="bg1"/>
                  </a:solidFill>
                  <a:latin typeface="Arial" panose="020B0604020202020204" pitchFamily="34" charset="0"/>
                  <a:cs typeface="Arial" panose="020B0604020202020204" pitchFamily="34" charset="0"/>
                </a:rPr>
                <a:t>1</a:t>
              </a:r>
              <a:r>
                <a:rPr lang="en-US" sz="12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1200" dirty="0">
                <a:solidFill>
                  <a:schemeClr val="bg1"/>
                </a:solidFill>
                <a:latin typeface="Arial" panose="020B0604020202020204" pitchFamily="34" charset="0"/>
                <a:cs typeface="Arial" panose="020B0604020202020204" pitchFamily="34" charset="0"/>
              </a:endParaRPr>
            </a:p>
          </p:txBody>
        </p:sp>
      </p:grpSp>
      <p:grpSp>
        <p:nvGrpSpPr>
          <p:cNvPr id="248" name="Group 247">
            <a:extLst>
              <a:ext uri="{FF2B5EF4-FFF2-40B4-BE49-F238E27FC236}">
                <a16:creationId xmlns:a16="http://schemas.microsoft.com/office/drawing/2014/main" id="{034107E1-BBBE-B324-D07E-3F2920B5816E}"/>
              </a:ext>
            </a:extLst>
          </p:cNvPr>
          <p:cNvGrpSpPr/>
          <p:nvPr/>
        </p:nvGrpSpPr>
        <p:grpSpPr>
          <a:xfrm>
            <a:off x="6364287" y="2272764"/>
            <a:ext cx="996436" cy="284126"/>
            <a:chOff x="5149488" y="2376509"/>
            <a:chExt cx="996436" cy="284126"/>
          </a:xfrm>
        </p:grpSpPr>
        <p:sp>
          <p:nvSpPr>
            <p:cNvPr id="249" name="Rounded Rectangle 248">
              <a:extLst>
                <a:ext uri="{FF2B5EF4-FFF2-40B4-BE49-F238E27FC236}">
                  <a16:creationId xmlns:a16="http://schemas.microsoft.com/office/drawing/2014/main" id="{8DE38BF8-4055-C8D9-9AC4-CDACF914574E}"/>
                </a:ext>
              </a:extLst>
            </p:cNvPr>
            <p:cNvSpPr/>
            <p:nvPr/>
          </p:nvSpPr>
          <p:spPr>
            <a:xfrm>
              <a:off x="5149488" y="2376509"/>
              <a:ext cx="996436" cy="274651"/>
            </a:xfrm>
            <a:prstGeom prst="roundRec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TextBox 249">
              <a:extLst>
                <a:ext uri="{FF2B5EF4-FFF2-40B4-BE49-F238E27FC236}">
                  <a16:creationId xmlns:a16="http://schemas.microsoft.com/office/drawing/2014/main" id="{5A0F846F-2DA2-21B5-90B7-27C27D3F128D}"/>
                </a:ext>
              </a:extLst>
            </p:cNvPr>
            <p:cNvSpPr txBox="1"/>
            <p:nvPr/>
          </p:nvSpPr>
          <p:spPr>
            <a:xfrm>
              <a:off x="5353844" y="2383636"/>
              <a:ext cx="60717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R</a:t>
              </a:r>
              <a:r>
                <a:rPr lang="en-US" sz="1000" dirty="0">
                  <a:solidFill>
                    <a:schemeClr val="bg1"/>
                  </a:solidFill>
                  <a:latin typeface="Arial" panose="020B0604020202020204" pitchFamily="34" charset="0"/>
                  <a:cs typeface="Arial" panose="020B0604020202020204" pitchFamily="34" charset="0"/>
                </a:rPr>
                <a:t>2</a:t>
              </a:r>
              <a:r>
                <a:rPr lang="en-US" sz="12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1200" dirty="0">
                <a:solidFill>
                  <a:schemeClr val="bg1"/>
                </a:solidFill>
                <a:latin typeface="Arial" panose="020B0604020202020204" pitchFamily="34" charset="0"/>
                <a:cs typeface="Arial" panose="020B0604020202020204" pitchFamily="34" charset="0"/>
              </a:endParaRPr>
            </a:p>
          </p:txBody>
        </p:sp>
      </p:grpSp>
      <p:grpSp>
        <p:nvGrpSpPr>
          <p:cNvPr id="251" name="Group 250">
            <a:extLst>
              <a:ext uri="{FF2B5EF4-FFF2-40B4-BE49-F238E27FC236}">
                <a16:creationId xmlns:a16="http://schemas.microsoft.com/office/drawing/2014/main" id="{D6590B24-525D-92C9-ADEA-267C85CE90EF}"/>
              </a:ext>
            </a:extLst>
          </p:cNvPr>
          <p:cNvGrpSpPr/>
          <p:nvPr/>
        </p:nvGrpSpPr>
        <p:grpSpPr>
          <a:xfrm>
            <a:off x="7592169" y="2272764"/>
            <a:ext cx="996436" cy="284126"/>
            <a:chOff x="5149488" y="2376509"/>
            <a:chExt cx="996436" cy="284126"/>
          </a:xfrm>
        </p:grpSpPr>
        <p:sp>
          <p:nvSpPr>
            <p:cNvPr id="252" name="Rounded Rectangle 251">
              <a:extLst>
                <a:ext uri="{FF2B5EF4-FFF2-40B4-BE49-F238E27FC236}">
                  <a16:creationId xmlns:a16="http://schemas.microsoft.com/office/drawing/2014/main" id="{468411A3-4715-C796-958D-799A8E7CBB54}"/>
                </a:ext>
              </a:extLst>
            </p:cNvPr>
            <p:cNvSpPr/>
            <p:nvPr/>
          </p:nvSpPr>
          <p:spPr>
            <a:xfrm>
              <a:off x="5149488" y="2376509"/>
              <a:ext cx="996436" cy="274651"/>
            </a:xfrm>
            <a:prstGeom prst="roundRect">
              <a:avLst/>
            </a:prstGeom>
            <a:solidFill>
              <a:schemeClr val="tx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TextBox 252">
              <a:extLst>
                <a:ext uri="{FF2B5EF4-FFF2-40B4-BE49-F238E27FC236}">
                  <a16:creationId xmlns:a16="http://schemas.microsoft.com/office/drawing/2014/main" id="{794BE699-76CF-26B5-45EE-FCE990004A3E}"/>
                </a:ext>
              </a:extLst>
            </p:cNvPr>
            <p:cNvSpPr txBox="1"/>
            <p:nvPr/>
          </p:nvSpPr>
          <p:spPr>
            <a:xfrm>
              <a:off x="5353844" y="2383636"/>
              <a:ext cx="607170" cy="276999"/>
            </a:xfrm>
            <a:prstGeom prst="rect">
              <a:avLst/>
            </a:prstGeom>
            <a:noFill/>
          </p:spPr>
          <p:txBody>
            <a:bodyPr wrap="square" rtlCol="0">
              <a:spAutoFit/>
            </a:bodyPr>
            <a:lstStyle/>
            <a:p>
              <a:r>
                <a:rPr lang="en-US" sz="1200" dirty="0">
                  <a:solidFill>
                    <a:schemeClr val="bg1"/>
                  </a:solidFill>
                  <a:latin typeface="Arial" panose="020B0604020202020204" pitchFamily="34" charset="0"/>
                  <a:cs typeface="Arial" panose="020B0604020202020204" pitchFamily="34" charset="0"/>
                </a:rPr>
                <a:t>R</a:t>
              </a:r>
              <a:r>
                <a:rPr lang="en-US" sz="1000" dirty="0">
                  <a:solidFill>
                    <a:schemeClr val="bg1"/>
                  </a:solidFill>
                  <a:latin typeface="Arial" panose="020B0604020202020204" pitchFamily="34" charset="0"/>
                  <a:cs typeface="Arial" panose="020B0604020202020204" pitchFamily="34" charset="0"/>
                </a:rPr>
                <a:t>3</a:t>
              </a:r>
              <a:r>
                <a:rPr lang="en-US" sz="1200" dirty="0">
                  <a:solidFill>
                    <a:schemeClr val="bg1"/>
                  </a:solidFill>
                  <a:latin typeface="Arial" panose="020B0604020202020204" pitchFamily="34" charset="0"/>
                  <a:cs typeface="Arial" panose="020B0604020202020204" pitchFamily="34" charset="0"/>
                </a:rPr>
                <a:t>E</a:t>
              </a:r>
              <a:r>
                <a:rPr lang="en-US" sz="1000" dirty="0">
                  <a:solidFill>
                    <a:schemeClr val="bg1"/>
                  </a:solidFill>
                  <a:latin typeface="Arial" panose="020B0604020202020204" pitchFamily="34" charset="0"/>
                  <a:cs typeface="Arial" panose="020B0604020202020204" pitchFamily="34" charset="0"/>
                </a:rPr>
                <a:t>1</a:t>
              </a:r>
              <a:endParaRPr lang="en-US" sz="1200" dirty="0">
                <a:solidFill>
                  <a:schemeClr val="bg1"/>
                </a:solidFill>
                <a:latin typeface="Arial" panose="020B0604020202020204" pitchFamily="34" charset="0"/>
                <a:cs typeface="Arial" panose="020B0604020202020204" pitchFamily="34" charset="0"/>
              </a:endParaRPr>
            </a:p>
          </p:txBody>
        </p:sp>
      </p:grpSp>
      <p:cxnSp>
        <p:nvCxnSpPr>
          <p:cNvPr id="259" name="Straight Arrow Connector 258">
            <a:extLst>
              <a:ext uri="{FF2B5EF4-FFF2-40B4-BE49-F238E27FC236}">
                <a16:creationId xmlns:a16="http://schemas.microsoft.com/office/drawing/2014/main" id="{3973B1E9-BBF2-336F-99C6-29276A55FD3E}"/>
              </a:ext>
            </a:extLst>
          </p:cNvPr>
          <p:cNvCxnSpPr>
            <a:cxnSpLocks/>
          </p:cNvCxnSpPr>
          <p:nvPr/>
        </p:nvCxnSpPr>
        <p:spPr>
          <a:xfrm>
            <a:off x="5292589" y="2547415"/>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266" name="Group 265">
            <a:extLst>
              <a:ext uri="{FF2B5EF4-FFF2-40B4-BE49-F238E27FC236}">
                <a16:creationId xmlns:a16="http://schemas.microsoft.com/office/drawing/2014/main" id="{613648E6-5B28-9A80-7EC0-C1DA3FCE7117}"/>
              </a:ext>
            </a:extLst>
          </p:cNvPr>
          <p:cNvGrpSpPr/>
          <p:nvPr/>
        </p:nvGrpSpPr>
        <p:grpSpPr>
          <a:xfrm>
            <a:off x="5145569" y="2877922"/>
            <a:ext cx="388838" cy="307777"/>
            <a:chOff x="5714269" y="1245918"/>
            <a:chExt cx="388838" cy="307777"/>
          </a:xfrm>
        </p:grpSpPr>
        <p:sp>
          <p:nvSpPr>
            <p:cNvPr id="267" name="Rectangle 266">
              <a:extLst>
                <a:ext uri="{FF2B5EF4-FFF2-40B4-BE49-F238E27FC236}">
                  <a16:creationId xmlns:a16="http://schemas.microsoft.com/office/drawing/2014/main" id="{5C66FD82-F732-A675-A08E-D47184945D19}"/>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68" name="TextBox 267">
              <a:extLst>
                <a:ext uri="{FF2B5EF4-FFF2-40B4-BE49-F238E27FC236}">
                  <a16:creationId xmlns:a16="http://schemas.microsoft.com/office/drawing/2014/main" id="{1A60FBA4-360A-3ED5-9CAE-5BC269DB2466}"/>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1</a:t>
              </a:r>
            </a:p>
          </p:txBody>
        </p:sp>
      </p:grpSp>
      <p:sp>
        <p:nvSpPr>
          <p:cNvPr id="273" name="Can 272">
            <a:extLst>
              <a:ext uri="{FF2B5EF4-FFF2-40B4-BE49-F238E27FC236}">
                <a16:creationId xmlns:a16="http://schemas.microsoft.com/office/drawing/2014/main" id="{A227ABC0-DB96-63A1-7FD1-5F02DB69DBC1}"/>
              </a:ext>
            </a:extLst>
          </p:cNvPr>
          <p:cNvSpPr/>
          <p:nvPr/>
        </p:nvSpPr>
        <p:spPr>
          <a:xfrm>
            <a:off x="5518560" y="2783076"/>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Can 273">
            <a:extLst>
              <a:ext uri="{FF2B5EF4-FFF2-40B4-BE49-F238E27FC236}">
                <a16:creationId xmlns:a16="http://schemas.microsoft.com/office/drawing/2014/main" id="{926992E7-2A56-AD6F-E998-BBC25F854065}"/>
              </a:ext>
            </a:extLst>
          </p:cNvPr>
          <p:cNvSpPr/>
          <p:nvPr/>
        </p:nvSpPr>
        <p:spPr>
          <a:xfrm>
            <a:off x="5836688" y="2784582"/>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A632F24E-A2A0-6D02-13C9-122BE46EF860}"/>
              </a:ext>
            </a:extLst>
          </p:cNvPr>
          <p:cNvGrpSpPr/>
          <p:nvPr/>
        </p:nvGrpSpPr>
        <p:grpSpPr>
          <a:xfrm>
            <a:off x="5469033" y="2875240"/>
            <a:ext cx="388838" cy="307777"/>
            <a:chOff x="6384271" y="2884057"/>
            <a:chExt cx="388838" cy="307777"/>
          </a:xfrm>
        </p:grpSpPr>
        <p:sp>
          <p:nvSpPr>
            <p:cNvPr id="270" name="Rectangle 269">
              <a:extLst>
                <a:ext uri="{FF2B5EF4-FFF2-40B4-BE49-F238E27FC236}">
                  <a16:creationId xmlns:a16="http://schemas.microsoft.com/office/drawing/2014/main" id="{2D36B73F-9A24-B536-6069-6AAD93D10229}"/>
                </a:ext>
              </a:extLst>
            </p:cNvPr>
            <p:cNvSpPr/>
            <p:nvPr/>
          </p:nvSpPr>
          <p:spPr>
            <a:xfrm>
              <a:off x="6434946" y="2923646"/>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271" name="TextBox 270">
              <a:extLst>
                <a:ext uri="{FF2B5EF4-FFF2-40B4-BE49-F238E27FC236}">
                  <a16:creationId xmlns:a16="http://schemas.microsoft.com/office/drawing/2014/main" id="{7318369A-AADC-F756-D9BB-4F2F0C673397}"/>
                </a:ext>
              </a:extLst>
            </p:cNvPr>
            <p:cNvSpPr txBox="1"/>
            <p:nvPr/>
          </p:nvSpPr>
          <p:spPr>
            <a:xfrm>
              <a:off x="6384271" y="288405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2</a:t>
              </a:r>
            </a:p>
          </p:txBody>
        </p:sp>
      </p:grpSp>
      <p:grpSp>
        <p:nvGrpSpPr>
          <p:cNvPr id="280" name="Group 279">
            <a:extLst>
              <a:ext uri="{FF2B5EF4-FFF2-40B4-BE49-F238E27FC236}">
                <a16:creationId xmlns:a16="http://schemas.microsoft.com/office/drawing/2014/main" id="{0E86E1A2-C339-398A-6E8C-C6712E685BC3}"/>
              </a:ext>
            </a:extLst>
          </p:cNvPr>
          <p:cNvGrpSpPr/>
          <p:nvPr/>
        </p:nvGrpSpPr>
        <p:grpSpPr>
          <a:xfrm>
            <a:off x="5777913" y="2877922"/>
            <a:ext cx="548640" cy="307777"/>
            <a:chOff x="5705420" y="1237028"/>
            <a:chExt cx="548640" cy="307777"/>
          </a:xfrm>
        </p:grpSpPr>
        <p:sp>
          <p:nvSpPr>
            <p:cNvPr id="281" name="Rectangle 280">
              <a:extLst>
                <a:ext uri="{FF2B5EF4-FFF2-40B4-BE49-F238E27FC236}">
                  <a16:creationId xmlns:a16="http://schemas.microsoft.com/office/drawing/2014/main" id="{48018743-96AF-597D-04F3-18EDB91EF5F5}"/>
                </a:ext>
              </a:extLst>
            </p:cNvPr>
            <p:cNvSpPr/>
            <p:nvPr/>
          </p:nvSpPr>
          <p:spPr>
            <a:xfrm>
              <a:off x="5764944" y="1285507"/>
              <a:ext cx="228600" cy="228600"/>
            </a:xfrm>
            <a:prstGeom prst="rect">
              <a:avLst/>
            </a:prstGeom>
            <a:solidFill>
              <a:srgbClr val="005693"/>
            </a:solidFill>
            <a:ln w="12700">
              <a:solidFill>
                <a:srgbClr val="73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2" name="TextBox 281">
              <a:extLst>
                <a:ext uri="{FF2B5EF4-FFF2-40B4-BE49-F238E27FC236}">
                  <a16:creationId xmlns:a16="http://schemas.microsoft.com/office/drawing/2014/main" id="{8840ECC5-908C-7369-2717-4630F538268D}"/>
                </a:ext>
              </a:extLst>
            </p:cNvPr>
            <p:cNvSpPr txBox="1"/>
            <p:nvPr/>
          </p:nvSpPr>
          <p:spPr>
            <a:xfrm>
              <a:off x="5705420" y="1237028"/>
              <a:ext cx="548640" cy="307777"/>
            </a:xfrm>
            <a:prstGeom prst="rect">
              <a:avLst/>
            </a:prstGeom>
            <a:noFill/>
          </p:spPr>
          <p:txBody>
            <a:bodyPr wrap="square" rtlCol="0">
              <a:spAutoFit/>
            </a:bodyPr>
            <a:lstStyle/>
            <a:p>
              <a:r>
                <a:rPr lang="en-US" sz="1400" dirty="0">
                  <a:cs typeface="Arial" panose="020B0604020202020204" pitchFamily="34" charset="0"/>
                </a:rPr>
                <a:t>a</a:t>
              </a:r>
              <a:r>
                <a:rPr lang="en-US" sz="900" dirty="0">
                  <a:cs typeface="Arial" panose="020B0604020202020204" pitchFamily="34" charset="0"/>
                </a:rPr>
                <a:t>12</a:t>
              </a:r>
            </a:p>
          </p:txBody>
        </p:sp>
      </p:grpSp>
      <p:cxnSp>
        <p:nvCxnSpPr>
          <p:cNvPr id="283" name="Straight Arrow Connector 282">
            <a:extLst>
              <a:ext uri="{FF2B5EF4-FFF2-40B4-BE49-F238E27FC236}">
                <a16:creationId xmlns:a16="http://schemas.microsoft.com/office/drawing/2014/main" id="{E6731837-ABC9-CBB5-676C-CF34CD779EAB}"/>
              </a:ext>
            </a:extLst>
          </p:cNvPr>
          <p:cNvCxnSpPr>
            <a:cxnSpLocks/>
          </p:cNvCxnSpPr>
          <p:nvPr/>
        </p:nvCxnSpPr>
        <p:spPr>
          <a:xfrm>
            <a:off x="5634008" y="2547463"/>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432BC7FE-554C-D419-4E17-AE876977AC8C}"/>
              </a:ext>
            </a:extLst>
          </p:cNvPr>
          <p:cNvCxnSpPr>
            <a:cxnSpLocks/>
          </p:cNvCxnSpPr>
          <p:nvPr/>
        </p:nvCxnSpPr>
        <p:spPr>
          <a:xfrm>
            <a:off x="5949937" y="2547415"/>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sp>
        <p:nvSpPr>
          <p:cNvPr id="311" name="Can 310">
            <a:extLst>
              <a:ext uri="{FF2B5EF4-FFF2-40B4-BE49-F238E27FC236}">
                <a16:creationId xmlns:a16="http://schemas.microsoft.com/office/drawing/2014/main" id="{884055E5-558A-7AB6-CA01-EFEF783C8841}"/>
              </a:ext>
            </a:extLst>
          </p:cNvPr>
          <p:cNvSpPr/>
          <p:nvPr/>
        </p:nvSpPr>
        <p:spPr>
          <a:xfrm>
            <a:off x="6960344" y="2636593"/>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Can 311">
            <a:extLst>
              <a:ext uri="{FF2B5EF4-FFF2-40B4-BE49-F238E27FC236}">
                <a16:creationId xmlns:a16="http://schemas.microsoft.com/office/drawing/2014/main" id="{911868F2-3F00-4F67-0E94-95E446FCF6F6}"/>
              </a:ext>
            </a:extLst>
          </p:cNvPr>
          <p:cNvSpPr/>
          <p:nvPr/>
        </p:nvSpPr>
        <p:spPr>
          <a:xfrm>
            <a:off x="6637953" y="2635087"/>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Can 312">
            <a:extLst>
              <a:ext uri="{FF2B5EF4-FFF2-40B4-BE49-F238E27FC236}">
                <a16:creationId xmlns:a16="http://schemas.microsoft.com/office/drawing/2014/main" id="{99C67555-965D-558D-994B-54BB3F99F665}"/>
              </a:ext>
            </a:extLst>
          </p:cNvPr>
          <p:cNvSpPr/>
          <p:nvPr/>
        </p:nvSpPr>
        <p:spPr>
          <a:xfrm>
            <a:off x="6390165" y="2783073"/>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4" name="Straight Arrow Connector 313">
            <a:extLst>
              <a:ext uri="{FF2B5EF4-FFF2-40B4-BE49-F238E27FC236}">
                <a16:creationId xmlns:a16="http://schemas.microsoft.com/office/drawing/2014/main" id="{FF7E6132-9BE2-A0C9-C891-BCED38AA6438}"/>
              </a:ext>
            </a:extLst>
          </p:cNvPr>
          <p:cNvCxnSpPr>
            <a:cxnSpLocks/>
          </p:cNvCxnSpPr>
          <p:nvPr/>
        </p:nvCxnSpPr>
        <p:spPr>
          <a:xfrm>
            <a:off x="6487575" y="2547412"/>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315" name="Group 314">
            <a:extLst>
              <a:ext uri="{FF2B5EF4-FFF2-40B4-BE49-F238E27FC236}">
                <a16:creationId xmlns:a16="http://schemas.microsoft.com/office/drawing/2014/main" id="{A2B096AC-97D6-BD85-60DC-CC694FCF22BA}"/>
              </a:ext>
            </a:extLst>
          </p:cNvPr>
          <p:cNvGrpSpPr/>
          <p:nvPr/>
        </p:nvGrpSpPr>
        <p:grpSpPr>
          <a:xfrm>
            <a:off x="6340555" y="2877919"/>
            <a:ext cx="388838" cy="307777"/>
            <a:chOff x="5714269" y="1245918"/>
            <a:chExt cx="388838" cy="307777"/>
          </a:xfrm>
        </p:grpSpPr>
        <p:sp>
          <p:nvSpPr>
            <p:cNvPr id="316" name="Rectangle 315">
              <a:extLst>
                <a:ext uri="{FF2B5EF4-FFF2-40B4-BE49-F238E27FC236}">
                  <a16:creationId xmlns:a16="http://schemas.microsoft.com/office/drawing/2014/main" id="{6F5F4025-F3BE-9D31-B6A3-B265E085BA39}"/>
                </a:ext>
              </a:extLst>
            </p:cNvPr>
            <p:cNvSpPr/>
            <p:nvPr/>
          </p:nvSpPr>
          <p:spPr>
            <a:xfrm>
              <a:off x="5764944" y="1285507"/>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17" name="TextBox 316">
              <a:extLst>
                <a:ext uri="{FF2B5EF4-FFF2-40B4-BE49-F238E27FC236}">
                  <a16:creationId xmlns:a16="http://schemas.microsoft.com/office/drawing/2014/main" id="{1CD3F6DA-D7BB-874B-E384-90795540F240}"/>
                </a:ext>
              </a:extLst>
            </p:cNvPr>
            <p:cNvSpPr txBox="1"/>
            <p:nvPr/>
          </p:nvSpPr>
          <p:spPr>
            <a:xfrm>
              <a:off x="5714269" y="1245918"/>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3</a:t>
              </a:r>
            </a:p>
          </p:txBody>
        </p:sp>
      </p:grpSp>
      <p:sp>
        <p:nvSpPr>
          <p:cNvPr id="318" name="Can 317">
            <a:extLst>
              <a:ext uri="{FF2B5EF4-FFF2-40B4-BE49-F238E27FC236}">
                <a16:creationId xmlns:a16="http://schemas.microsoft.com/office/drawing/2014/main" id="{7A50DD8C-A969-2E50-62F5-CA2E126004F2}"/>
              </a:ext>
            </a:extLst>
          </p:cNvPr>
          <p:cNvSpPr/>
          <p:nvPr/>
        </p:nvSpPr>
        <p:spPr>
          <a:xfrm>
            <a:off x="6713546" y="2783073"/>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Can 318">
            <a:extLst>
              <a:ext uri="{FF2B5EF4-FFF2-40B4-BE49-F238E27FC236}">
                <a16:creationId xmlns:a16="http://schemas.microsoft.com/office/drawing/2014/main" id="{C0978991-62A0-E170-2C8C-581609005F1D}"/>
              </a:ext>
            </a:extLst>
          </p:cNvPr>
          <p:cNvSpPr/>
          <p:nvPr/>
        </p:nvSpPr>
        <p:spPr>
          <a:xfrm>
            <a:off x="7031674" y="2784579"/>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0" name="Group 319">
            <a:extLst>
              <a:ext uri="{FF2B5EF4-FFF2-40B4-BE49-F238E27FC236}">
                <a16:creationId xmlns:a16="http://schemas.microsoft.com/office/drawing/2014/main" id="{369E7F9C-C8D9-D796-5CE6-752265D6712A}"/>
              </a:ext>
            </a:extLst>
          </p:cNvPr>
          <p:cNvGrpSpPr/>
          <p:nvPr/>
        </p:nvGrpSpPr>
        <p:grpSpPr>
          <a:xfrm>
            <a:off x="6664019" y="2875237"/>
            <a:ext cx="388838" cy="307777"/>
            <a:chOff x="6384271" y="2884057"/>
            <a:chExt cx="388838" cy="307777"/>
          </a:xfrm>
        </p:grpSpPr>
        <p:sp>
          <p:nvSpPr>
            <p:cNvPr id="321" name="Rectangle 320">
              <a:extLst>
                <a:ext uri="{FF2B5EF4-FFF2-40B4-BE49-F238E27FC236}">
                  <a16:creationId xmlns:a16="http://schemas.microsoft.com/office/drawing/2014/main" id="{03F19490-74FC-3E7B-740F-D572DFD9A2E9}"/>
                </a:ext>
              </a:extLst>
            </p:cNvPr>
            <p:cNvSpPr/>
            <p:nvPr/>
          </p:nvSpPr>
          <p:spPr>
            <a:xfrm>
              <a:off x="6434946" y="2923646"/>
              <a:ext cx="228600" cy="228600"/>
            </a:xfrm>
            <a:prstGeom prst="rect">
              <a:avLst/>
            </a:prstGeom>
            <a:solidFill>
              <a:srgbClr val="C0FFFF"/>
            </a:solidFill>
            <a:ln w="19050">
              <a:solidFill>
                <a:srgbClr val="009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22" name="TextBox 321">
              <a:extLst>
                <a:ext uri="{FF2B5EF4-FFF2-40B4-BE49-F238E27FC236}">
                  <a16:creationId xmlns:a16="http://schemas.microsoft.com/office/drawing/2014/main" id="{00AA6538-6D43-4677-04A7-744473C84C5A}"/>
                </a:ext>
              </a:extLst>
            </p:cNvPr>
            <p:cNvSpPr txBox="1"/>
            <p:nvPr/>
          </p:nvSpPr>
          <p:spPr>
            <a:xfrm>
              <a:off x="6384271" y="2884057"/>
              <a:ext cx="388838" cy="307777"/>
            </a:xfrm>
            <a:prstGeom prst="rect">
              <a:avLst/>
            </a:prstGeom>
            <a:noFill/>
          </p:spPr>
          <p:txBody>
            <a:bodyPr wrap="square" rtlCol="0">
              <a:spAutoFit/>
            </a:bodyPr>
            <a:lstStyle/>
            <a:p>
              <a:r>
                <a:rPr lang="en-US" sz="1400" dirty="0">
                  <a:solidFill>
                    <a:schemeClr val="bg1"/>
                  </a:solidFill>
                  <a:latin typeface="Arial" panose="020B0604020202020204" pitchFamily="34" charset="0"/>
                  <a:cs typeface="Arial" panose="020B0604020202020204" pitchFamily="34" charset="0"/>
                </a:rPr>
                <a:t>a</a:t>
              </a:r>
              <a:r>
                <a:rPr lang="en-US" sz="900" dirty="0">
                  <a:solidFill>
                    <a:schemeClr val="bg1"/>
                  </a:solidFill>
                  <a:latin typeface="Arial" panose="020B0604020202020204" pitchFamily="34" charset="0"/>
                  <a:cs typeface="Arial" panose="020B0604020202020204" pitchFamily="34" charset="0"/>
                </a:rPr>
                <a:t>4</a:t>
              </a:r>
            </a:p>
          </p:txBody>
        </p:sp>
      </p:grpSp>
      <p:grpSp>
        <p:nvGrpSpPr>
          <p:cNvPr id="323" name="Group 322">
            <a:extLst>
              <a:ext uri="{FF2B5EF4-FFF2-40B4-BE49-F238E27FC236}">
                <a16:creationId xmlns:a16="http://schemas.microsoft.com/office/drawing/2014/main" id="{27860D04-0973-D660-3B83-5722555F6355}"/>
              </a:ext>
            </a:extLst>
          </p:cNvPr>
          <p:cNvGrpSpPr/>
          <p:nvPr/>
        </p:nvGrpSpPr>
        <p:grpSpPr>
          <a:xfrm>
            <a:off x="6972899" y="2877919"/>
            <a:ext cx="548640" cy="307777"/>
            <a:chOff x="5705420" y="1237028"/>
            <a:chExt cx="548640" cy="307777"/>
          </a:xfrm>
        </p:grpSpPr>
        <p:sp>
          <p:nvSpPr>
            <p:cNvPr id="324" name="Rectangle 323">
              <a:extLst>
                <a:ext uri="{FF2B5EF4-FFF2-40B4-BE49-F238E27FC236}">
                  <a16:creationId xmlns:a16="http://schemas.microsoft.com/office/drawing/2014/main" id="{56FF4097-998F-16CA-42F4-C8A44EB1EA3F}"/>
                </a:ext>
              </a:extLst>
            </p:cNvPr>
            <p:cNvSpPr/>
            <p:nvPr/>
          </p:nvSpPr>
          <p:spPr>
            <a:xfrm>
              <a:off x="5764944" y="1285507"/>
              <a:ext cx="228600" cy="228600"/>
            </a:xfrm>
            <a:prstGeom prst="rect">
              <a:avLst/>
            </a:prstGeom>
            <a:solidFill>
              <a:srgbClr val="005693"/>
            </a:solidFill>
            <a:ln w="12700">
              <a:solidFill>
                <a:srgbClr val="73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5" name="TextBox 324">
              <a:extLst>
                <a:ext uri="{FF2B5EF4-FFF2-40B4-BE49-F238E27FC236}">
                  <a16:creationId xmlns:a16="http://schemas.microsoft.com/office/drawing/2014/main" id="{3EDF2E9B-8209-8536-D5A1-18A511B1E494}"/>
                </a:ext>
              </a:extLst>
            </p:cNvPr>
            <p:cNvSpPr txBox="1"/>
            <p:nvPr/>
          </p:nvSpPr>
          <p:spPr>
            <a:xfrm>
              <a:off x="5705420" y="1237028"/>
              <a:ext cx="548640" cy="307777"/>
            </a:xfrm>
            <a:prstGeom prst="rect">
              <a:avLst/>
            </a:prstGeom>
            <a:noFill/>
          </p:spPr>
          <p:txBody>
            <a:bodyPr wrap="square" rtlCol="0">
              <a:spAutoFit/>
            </a:bodyPr>
            <a:lstStyle/>
            <a:p>
              <a:r>
                <a:rPr lang="en-US" sz="1400" dirty="0">
                  <a:cs typeface="Arial" panose="020B0604020202020204" pitchFamily="34" charset="0"/>
                </a:rPr>
                <a:t>a</a:t>
              </a:r>
              <a:r>
                <a:rPr lang="en-US" sz="900" dirty="0">
                  <a:cs typeface="Arial" panose="020B0604020202020204" pitchFamily="34" charset="0"/>
                </a:rPr>
                <a:t>34</a:t>
              </a:r>
            </a:p>
          </p:txBody>
        </p:sp>
      </p:grpSp>
      <p:cxnSp>
        <p:nvCxnSpPr>
          <p:cNvPr id="326" name="Straight Arrow Connector 325">
            <a:extLst>
              <a:ext uri="{FF2B5EF4-FFF2-40B4-BE49-F238E27FC236}">
                <a16:creationId xmlns:a16="http://schemas.microsoft.com/office/drawing/2014/main" id="{F96B8899-087F-16D7-969E-E0131107F911}"/>
              </a:ext>
            </a:extLst>
          </p:cNvPr>
          <p:cNvCxnSpPr>
            <a:cxnSpLocks/>
          </p:cNvCxnSpPr>
          <p:nvPr/>
        </p:nvCxnSpPr>
        <p:spPr>
          <a:xfrm>
            <a:off x="6828994" y="2547460"/>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35CE9EC-E405-E7BC-E91F-0280B9E94208}"/>
              </a:ext>
            </a:extLst>
          </p:cNvPr>
          <p:cNvCxnSpPr>
            <a:cxnSpLocks/>
          </p:cNvCxnSpPr>
          <p:nvPr/>
        </p:nvCxnSpPr>
        <p:spPr>
          <a:xfrm>
            <a:off x="7144923" y="2547412"/>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sp>
        <p:nvSpPr>
          <p:cNvPr id="328" name="Can 327">
            <a:extLst>
              <a:ext uri="{FF2B5EF4-FFF2-40B4-BE49-F238E27FC236}">
                <a16:creationId xmlns:a16="http://schemas.microsoft.com/office/drawing/2014/main" id="{19A240B4-A49B-DD79-294D-9AA8C3143FC2}"/>
              </a:ext>
            </a:extLst>
          </p:cNvPr>
          <p:cNvSpPr/>
          <p:nvPr/>
        </p:nvSpPr>
        <p:spPr>
          <a:xfrm>
            <a:off x="8215672" y="2640658"/>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Can 328">
            <a:extLst>
              <a:ext uri="{FF2B5EF4-FFF2-40B4-BE49-F238E27FC236}">
                <a16:creationId xmlns:a16="http://schemas.microsoft.com/office/drawing/2014/main" id="{8A8E03AF-A30C-D742-28E9-DC82DEDBA299}"/>
              </a:ext>
            </a:extLst>
          </p:cNvPr>
          <p:cNvSpPr/>
          <p:nvPr/>
        </p:nvSpPr>
        <p:spPr>
          <a:xfrm>
            <a:off x="7893281" y="2639152"/>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Can 329">
            <a:extLst>
              <a:ext uri="{FF2B5EF4-FFF2-40B4-BE49-F238E27FC236}">
                <a16:creationId xmlns:a16="http://schemas.microsoft.com/office/drawing/2014/main" id="{B39B51F6-27F9-98DB-810F-9755DDE0BF30}"/>
              </a:ext>
            </a:extLst>
          </p:cNvPr>
          <p:cNvSpPr/>
          <p:nvPr/>
        </p:nvSpPr>
        <p:spPr>
          <a:xfrm>
            <a:off x="7645493" y="2787138"/>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1" name="Straight Arrow Connector 330">
            <a:extLst>
              <a:ext uri="{FF2B5EF4-FFF2-40B4-BE49-F238E27FC236}">
                <a16:creationId xmlns:a16="http://schemas.microsoft.com/office/drawing/2014/main" id="{0EA2D6E0-58D8-1628-A56C-DDD87C6A01D5}"/>
              </a:ext>
            </a:extLst>
          </p:cNvPr>
          <p:cNvCxnSpPr>
            <a:cxnSpLocks/>
          </p:cNvCxnSpPr>
          <p:nvPr/>
        </p:nvCxnSpPr>
        <p:spPr>
          <a:xfrm>
            <a:off x="7742903" y="2551477"/>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sp>
        <p:nvSpPr>
          <p:cNvPr id="335" name="Can 334">
            <a:extLst>
              <a:ext uri="{FF2B5EF4-FFF2-40B4-BE49-F238E27FC236}">
                <a16:creationId xmlns:a16="http://schemas.microsoft.com/office/drawing/2014/main" id="{7CE52F57-3C3D-1A2C-26C1-F6E4570EA8E1}"/>
              </a:ext>
            </a:extLst>
          </p:cNvPr>
          <p:cNvSpPr/>
          <p:nvPr/>
        </p:nvSpPr>
        <p:spPr>
          <a:xfrm>
            <a:off x="7968874" y="2787138"/>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Can 335">
            <a:extLst>
              <a:ext uri="{FF2B5EF4-FFF2-40B4-BE49-F238E27FC236}">
                <a16:creationId xmlns:a16="http://schemas.microsoft.com/office/drawing/2014/main" id="{7462EC6B-D2F7-6EF3-F9D4-2BA204C9A68F}"/>
              </a:ext>
            </a:extLst>
          </p:cNvPr>
          <p:cNvSpPr/>
          <p:nvPr/>
        </p:nvSpPr>
        <p:spPr>
          <a:xfrm>
            <a:off x="8287002" y="2788644"/>
            <a:ext cx="317896" cy="356242"/>
          </a:xfrm>
          <a:prstGeom prst="can">
            <a:avLst/>
          </a:prstGeom>
          <a:solidFill>
            <a:schemeClr val="tx1"/>
          </a:solidFill>
          <a:ln w="12700">
            <a:solidFill>
              <a:schemeClr val="tx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3" name="Straight Arrow Connector 342">
            <a:extLst>
              <a:ext uri="{FF2B5EF4-FFF2-40B4-BE49-F238E27FC236}">
                <a16:creationId xmlns:a16="http://schemas.microsoft.com/office/drawing/2014/main" id="{E9DC0D46-9037-6016-1141-C9338B546EE6}"/>
              </a:ext>
            </a:extLst>
          </p:cNvPr>
          <p:cNvCxnSpPr>
            <a:cxnSpLocks/>
          </p:cNvCxnSpPr>
          <p:nvPr/>
        </p:nvCxnSpPr>
        <p:spPr>
          <a:xfrm>
            <a:off x="8084322" y="2551525"/>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4" name="Straight Arrow Connector 343">
            <a:extLst>
              <a:ext uri="{FF2B5EF4-FFF2-40B4-BE49-F238E27FC236}">
                <a16:creationId xmlns:a16="http://schemas.microsoft.com/office/drawing/2014/main" id="{891F8B0D-CFF2-B671-E428-ED39ED0AF92A}"/>
              </a:ext>
            </a:extLst>
          </p:cNvPr>
          <p:cNvCxnSpPr>
            <a:cxnSpLocks/>
          </p:cNvCxnSpPr>
          <p:nvPr/>
        </p:nvCxnSpPr>
        <p:spPr>
          <a:xfrm>
            <a:off x="8400251" y="2551477"/>
            <a:ext cx="0" cy="365760"/>
          </a:xfrm>
          <a:prstGeom prst="straightConnector1">
            <a:avLst/>
          </a:prstGeom>
          <a:ln>
            <a:solidFill>
              <a:schemeClr val="bg1"/>
            </a:solidFill>
            <a:tailEnd type="triangle" w="sm" len="med"/>
          </a:ln>
        </p:spPr>
        <p:style>
          <a:lnRef idx="1">
            <a:schemeClr val="accent1"/>
          </a:lnRef>
          <a:fillRef idx="0">
            <a:schemeClr val="accent1"/>
          </a:fillRef>
          <a:effectRef idx="0">
            <a:schemeClr val="accent1"/>
          </a:effectRef>
          <a:fontRef idx="minor">
            <a:schemeClr val="tx1"/>
          </a:fontRef>
        </p:style>
      </p:cxnSp>
      <p:grpSp>
        <p:nvGrpSpPr>
          <p:cNvPr id="345" name="Group 344">
            <a:extLst>
              <a:ext uri="{FF2B5EF4-FFF2-40B4-BE49-F238E27FC236}">
                <a16:creationId xmlns:a16="http://schemas.microsoft.com/office/drawing/2014/main" id="{A58C4729-A185-8347-D80B-312CB980F1CD}"/>
              </a:ext>
            </a:extLst>
          </p:cNvPr>
          <p:cNvGrpSpPr/>
          <p:nvPr/>
        </p:nvGrpSpPr>
        <p:grpSpPr>
          <a:xfrm>
            <a:off x="7574224" y="2873953"/>
            <a:ext cx="458670" cy="307777"/>
            <a:chOff x="5694527" y="1242294"/>
            <a:chExt cx="458670" cy="307777"/>
          </a:xfrm>
        </p:grpSpPr>
        <p:sp>
          <p:nvSpPr>
            <p:cNvPr id="346" name="Rectangle 345">
              <a:extLst>
                <a:ext uri="{FF2B5EF4-FFF2-40B4-BE49-F238E27FC236}">
                  <a16:creationId xmlns:a16="http://schemas.microsoft.com/office/drawing/2014/main" id="{A420F731-6BEC-04E2-F546-8D2EEFBA4281}"/>
                </a:ext>
              </a:extLst>
            </p:cNvPr>
            <p:cNvSpPr/>
            <p:nvPr/>
          </p:nvSpPr>
          <p:spPr>
            <a:xfrm>
              <a:off x="5764944" y="1285507"/>
              <a:ext cx="228600" cy="228600"/>
            </a:xfrm>
            <a:prstGeom prst="rect">
              <a:avLst/>
            </a:prstGeom>
            <a:solidFill>
              <a:srgbClr val="005693"/>
            </a:solidFill>
            <a:ln w="12700">
              <a:solidFill>
                <a:srgbClr val="73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7" name="TextBox 346">
              <a:extLst>
                <a:ext uri="{FF2B5EF4-FFF2-40B4-BE49-F238E27FC236}">
                  <a16:creationId xmlns:a16="http://schemas.microsoft.com/office/drawing/2014/main" id="{6CC6CA62-90E6-3110-8871-48CA44FF088B}"/>
                </a:ext>
              </a:extLst>
            </p:cNvPr>
            <p:cNvSpPr txBox="1"/>
            <p:nvPr/>
          </p:nvSpPr>
          <p:spPr>
            <a:xfrm>
              <a:off x="5694527" y="1242294"/>
              <a:ext cx="458670" cy="307777"/>
            </a:xfrm>
            <a:prstGeom prst="rect">
              <a:avLst/>
            </a:prstGeom>
            <a:noFill/>
          </p:spPr>
          <p:txBody>
            <a:bodyPr wrap="square" rtlCol="0">
              <a:spAutoFit/>
            </a:bodyPr>
            <a:lstStyle/>
            <a:p>
              <a:r>
                <a:rPr lang="en-US" sz="1400" dirty="0">
                  <a:cs typeface="Arial" panose="020B0604020202020204" pitchFamily="34" charset="0"/>
                </a:rPr>
                <a:t>a</a:t>
              </a:r>
              <a:r>
                <a:rPr lang="en-US" sz="900" dirty="0">
                  <a:cs typeface="Arial" panose="020B0604020202020204" pitchFamily="34" charset="0"/>
                </a:rPr>
                <a:t>13</a:t>
              </a:r>
            </a:p>
          </p:txBody>
        </p:sp>
      </p:grpSp>
      <p:grpSp>
        <p:nvGrpSpPr>
          <p:cNvPr id="348" name="Group 347">
            <a:extLst>
              <a:ext uri="{FF2B5EF4-FFF2-40B4-BE49-F238E27FC236}">
                <a16:creationId xmlns:a16="http://schemas.microsoft.com/office/drawing/2014/main" id="{9FF5F2B6-1D35-9A4B-780A-ED08764F2FA5}"/>
              </a:ext>
            </a:extLst>
          </p:cNvPr>
          <p:cNvGrpSpPr/>
          <p:nvPr/>
        </p:nvGrpSpPr>
        <p:grpSpPr>
          <a:xfrm>
            <a:off x="7916645" y="2878708"/>
            <a:ext cx="548640" cy="307777"/>
            <a:chOff x="5705420" y="1237028"/>
            <a:chExt cx="548640" cy="307777"/>
          </a:xfrm>
        </p:grpSpPr>
        <p:sp>
          <p:nvSpPr>
            <p:cNvPr id="349" name="Rectangle 348">
              <a:extLst>
                <a:ext uri="{FF2B5EF4-FFF2-40B4-BE49-F238E27FC236}">
                  <a16:creationId xmlns:a16="http://schemas.microsoft.com/office/drawing/2014/main" id="{E1C75862-50E8-BE29-464B-013278B27255}"/>
                </a:ext>
              </a:extLst>
            </p:cNvPr>
            <p:cNvSpPr/>
            <p:nvPr/>
          </p:nvSpPr>
          <p:spPr>
            <a:xfrm>
              <a:off x="5764944" y="1285507"/>
              <a:ext cx="228600" cy="228600"/>
            </a:xfrm>
            <a:prstGeom prst="rect">
              <a:avLst/>
            </a:prstGeom>
            <a:solidFill>
              <a:srgbClr val="005693"/>
            </a:solidFill>
            <a:ln w="12700">
              <a:solidFill>
                <a:srgbClr val="73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0" name="TextBox 349">
              <a:extLst>
                <a:ext uri="{FF2B5EF4-FFF2-40B4-BE49-F238E27FC236}">
                  <a16:creationId xmlns:a16="http://schemas.microsoft.com/office/drawing/2014/main" id="{016A6839-EF41-159D-A36A-533BD5162AFD}"/>
                </a:ext>
              </a:extLst>
            </p:cNvPr>
            <p:cNvSpPr txBox="1"/>
            <p:nvPr/>
          </p:nvSpPr>
          <p:spPr>
            <a:xfrm>
              <a:off x="5705420" y="1237028"/>
              <a:ext cx="548640" cy="307777"/>
            </a:xfrm>
            <a:prstGeom prst="rect">
              <a:avLst/>
            </a:prstGeom>
            <a:noFill/>
          </p:spPr>
          <p:txBody>
            <a:bodyPr wrap="square" rtlCol="0">
              <a:spAutoFit/>
            </a:bodyPr>
            <a:lstStyle/>
            <a:p>
              <a:r>
                <a:rPr lang="en-US" sz="1400" dirty="0">
                  <a:cs typeface="Arial" panose="020B0604020202020204" pitchFamily="34" charset="0"/>
                </a:rPr>
                <a:t>a</a:t>
              </a:r>
              <a:r>
                <a:rPr lang="en-US" sz="900" dirty="0">
                  <a:cs typeface="Arial" panose="020B0604020202020204" pitchFamily="34" charset="0"/>
                </a:rPr>
                <a:t>24</a:t>
              </a:r>
            </a:p>
          </p:txBody>
        </p:sp>
      </p:grpSp>
      <p:grpSp>
        <p:nvGrpSpPr>
          <p:cNvPr id="351" name="Group 350">
            <a:extLst>
              <a:ext uri="{FF2B5EF4-FFF2-40B4-BE49-F238E27FC236}">
                <a16:creationId xmlns:a16="http://schemas.microsoft.com/office/drawing/2014/main" id="{9D674625-7570-480E-15F6-A8CF77056862}"/>
              </a:ext>
            </a:extLst>
          </p:cNvPr>
          <p:cNvGrpSpPr/>
          <p:nvPr/>
        </p:nvGrpSpPr>
        <p:grpSpPr>
          <a:xfrm>
            <a:off x="8251708" y="2878331"/>
            <a:ext cx="548640" cy="307777"/>
            <a:chOff x="5726004" y="1234309"/>
            <a:chExt cx="548640" cy="307777"/>
          </a:xfrm>
        </p:grpSpPr>
        <p:sp>
          <p:nvSpPr>
            <p:cNvPr id="352" name="Rectangle 351">
              <a:extLst>
                <a:ext uri="{FF2B5EF4-FFF2-40B4-BE49-F238E27FC236}">
                  <a16:creationId xmlns:a16="http://schemas.microsoft.com/office/drawing/2014/main" id="{BFEEF86C-9D70-BBBC-DB4D-74D2F4CF7534}"/>
                </a:ext>
              </a:extLst>
            </p:cNvPr>
            <p:cNvSpPr/>
            <p:nvPr/>
          </p:nvSpPr>
          <p:spPr>
            <a:xfrm>
              <a:off x="5764944" y="1285507"/>
              <a:ext cx="228600" cy="228600"/>
            </a:xfrm>
            <a:prstGeom prst="rect">
              <a:avLst/>
            </a:prstGeom>
            <a:gradFill>
              <a:gsLst>
                <a:gs pos="0">
                  <a:srgbClr val="005693"/>
                </a:gs>
                <a:gs pos="45000">
                  <a:srgbClr val="2193BA"/>
                </a:gs>
                <a:gs pos="75000">
                  <a:srgbClr val="53CFE1"/>
                </a:gs>
                <a:gs pos="100000">
                  <a:srgbClr val="73FFFF"/>
                </a:gs>
              </a:gsLst>
              <a:lin ang="5400000" scaled="1"/>
            </a:gradFill>
            <a:ln w="12700">
              <a:solidFill>
                <a:srgbClr val="0056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3" name="TextBox 352">
              <a:extLst>
                <a:ext uri="{FF2B5EF4-FFF2-40B4-BE49-F238E27FC236}">
                  <a16:creationId xmlns:a16="http://schemas.microsoft.com/office/drawing/2014/main" id="{BD09FAEB-E436-6C7F-7649-CF8A22B46808}"/>
                </a:ext>
              </a:extLst>
            </p:cNvPr>
            <p:cNvSpPr txBox="1"/>
            <p:nvPr/>
          </p:nvSpPr>
          <p:spPr>
            <a:xfrm>
              <a:off x="5726004" y="1234309"/>
              <a:ext cx="548640" cy="307777"/>
            </a:xfrm>
            <a:prstGeom prst="rect">
              <a:avLst/>
            </a:prstGeom>
            <a:noFill/>
          </p:spPr>
          <p:txBody>
            <a:bodyPr wrap="square" rtlCol="0">
              <a:spAutoFit/>
            </a:bodyPr>
            <a:lstStyle/>
            <a:p>
              <a:r>
                <a:rPr lang="en-US" sz="1400" dirty="0" err="1">
                  <a:cs typeface="Arial" panose="020B0604020202020204" pitchFamily="34" charset="0"/>
                </a:rPr>
                <a:t>a</a:t>
              </a:r>
              <a:r>
                <a:rPr lang="en-US" sz="900" dirty="0" err="1">
                  <a:cs typeface="Arial" panose="020B0604020202020204" pitchFamily="34" charset="0"/>
                </a:rPr>
                <a:t>P</a:t>
              </a:r>
              <a:endParaRPr lang="en-US" sz="900" dirty="0">
                <a:cs typeface="Arial" panose="020B0604020202020204" pitchFamily="34" charset="0"/>
              </a:endParaRPr>
            </a:p>
          </p:txBody>
        </p:sp>
      </p:grpSp>
      <p:sp>
        <p:nvSpPr>
          <p:cNvPr id="355" name="Rectangle 354">
            <a:extLst>
              <a:ext uri="{FF2B5EF4-FFF2-40B4-BE49-F238E27FC236}">
                <a16:creationId xmlns:a16="http://schemas.microsoft.com/office/drawing/2014/main" id="{6FDFCCD6-15F7-08EF-BEB2-85CC8662AD5A}"/>
              </a:ext>
            </a:extLst>
          </p:cNvPr>
          <p:cNvSpPr/>
          <p:nvPr/>
        </p:nvSpPr>
        <p:spPr>
          <a:xfrm>
            <a:off x="7668684" y="3824101"/>
            <a:ext cx="182880" cy="182880"/>
          </a:xfrm>
          <a:prstGeom prst="rect">
            <a:avLst/>
          </a:prstGeom>
          <a:solidFill>
            <a:srgbClr val="005693"/>
          </a:solidFill>
          <a:ln w="19050">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6" name="TextBox 355">
            <a:extLst>
              <a:ext uri="{FF2B5EF4-FFF2-40B4-BE49-F238E27FC236}">
                <a16:creationId xmlns:a16="http://schemas.microsoft.com/office/drawing/2014/main" id="{7E70D8DA-D575-93DF-4F46-333DC041640A}"/>
              </a:ext>
            </a:extLst>
          </p:cNvPr>
          <p:cNvSpPr txBox="1"/>
          <p:nvPr/>
        </p:nvSpPr>
        <p:spPr>
          <a:xfrm>
            <a:off x="7590043" y="3767636"/>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13</a:t>
            </a:r>
          </a:p>
        </p:txBody>
      </p:sp>
      <p:sp>
        <p:nvSpPr>
          <p:cNvPr id="357" name="Rectangle 356">
            <a:extLst>
              <a:ext uri="{FF2B5EF4-FFF2-40B4-BE49-F238E27FC236}">
                <a16:creationId xmlns:a16="http://schemas.microsoft.com/office/drawing/2014/main" id="{34D20D16-ACC4-97D0-4353-5BD2E591798D}"/>
              </a:ext>
            </a:extLst>
          </p:cNvPr>
          <p:cNvSpPr/>
          <p:nvPr/>
        </p:nvSpPr>
        <p:spPr>
          <a:xfrm>
            <a:off x="7858533" y="3824662"/>
            <a:ext cx="182880" cy="182880"/>
          </a:xfrm>
          <a:prstGeom prst="rect">
            <a:avLst/>
          </a:prstGeom>
          <a:solidFill>
            <a:srgbClr val="005693"/>
          </a:solidFill>
          <a:ln w="19050">
            <a:solidFill>
              <a:srgbClr val="00FD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Gill Sans MT" panose="020B0502020104020203" pitchFamily="34" charset="77"/>
            </a:endParaRPr>
          </a:p>
        </p:txBody>
      </p:sp>
      <p:sp>
        <p:nvSpPr>
          <p:cNvPr id="358" name="TextBox 357">
            <a:extLst>
              <a:ext uri="{FF2B5EF4-FFF2-40B4-BE49-F238E27FC236}">
                <a16:creationId xmlns:a16="http://schemas.microsoft.com/office/drawing/2014/main" id="{5D89FDE7-92DD-E9F8-0CC2-4377A8C463D9}"/>
              </a:ext>
            </a:extLst>
          </p:cNvPr>
          <p:cNvSpPr txBox="1"/>
          <p:nvPr/>
        </p:nvSpPr>
        <p:spPr>
          <a:xfrm>
            <a:off x="7779892" y="3768197"/>
            <a:ext cx="435780" cy="276999"/>
          </a:xfrm>
          <a:prstGeom prst="rect">
            <a:avLst/>
          </a:prstGeom>
          <a:noFill/>
        </p:spPr>
        <p:txBody>
          <a:bodyPr wrap="square" rtlCol="0">
            <a:spAutoFit/>
          </a:bodyPr>
          <a:lstStyle/>
          <a:p>
            <a:r>
              <a:rPr lang="en-US" sz="1200" dirty="0">
                <a:cs typeface="Arial" panose="020B0604020202020204" pitchFamily="34" charset="0"/>
              </a:rPr>
              <a:t>a</a:t>
            </a:r>
            <a:r>
              <a:rPr lang="en-US" sz="800" dirty="0">
                <a:cs typeface="Arial" panose="020B0604020202020204" pitchFamily="34" charset="0"/>
              </a:rPr>
              <a:t>24</a:t>
            </a:r>
          </a:p>
        </p:txBody>
      </p:sp>
      <p:grpSp>
        <p:nvGrpSpPr>
          <p:cNvPr id="359" name="Group 358">
            <a:extLst>
              <a:ext uri="{FF2B5EF4-FFF2-40B4-BE49-F238E27FC236}">
                <a16:creationId xmlns:a16="http://schemas.microsoft.com/office/drawing/2014/main" id="{2B66B752-31BC-970A-326C-B22D64941A40}"/>
              </a:ext>
            </a:extLst>
          </p:cNvPr>
          <p:cNvGrpSpPr/>
          <p:nvPr/>
        </p:nvGrpSpPr>
        <p:grpSpPr>
          <a:xfrm>
            <a:off x="8006443" y="3767093"/>
            <a:ext cx="548640" cy="276999"/>
            <a:chOff x="5711684" y="1227204"/>
            <a:chExt cx="548640" cy="276999"/>
          </a:xfrm>
        </p:grpSpPr>
        <p:sp>
          <p:nvSpPr>
            <p:cNvPr id="360" name="Rectangle 359">
              <a:extLst>
                <a:ext uri="{FF2B5EF4-FFF2-40B4-BE49-F238E27FC236}">
                  <a16:creationId xmlns:a16="http://schemas.microsoft.com/office/drawing/2014/main" id="{54C6806F-F635-87B1-6601-037D07A9FECD}"/>
                </a:ext>
              </a:extLst>
            </p:cNvPr>
            <p:cNvSpPr/>
            <p:nvPr/>
          </p:nvSpPr>
          <p:spPr>
            <a:xfrm>
              <a:off x="5764944" y="1285507"/>
              <a:ext cx="182880" cy="182880"/>
            </a:xfrm>
            <a:prstGeom prst="rect">
              <a:avLst/>
            </a:prstGeom>
            <a:gradFill>
              <a:gsLst>
                <a:gs pos="0">
                  <a:srgbClr val="005693"/>
                </a:gs>
                <a:gs pos="45000">
                  <a:srgbClr val="2193BA"/>
                </a:gs>
                <a:gs pos="75000">
                  <a:srgbClr val="53CFE1"/>
                </a:gs>
                <a:gs pos="100000">
                  <a:srgbClr val="73FFFF"/>
                </a:gs>
              </a:gsLst>
              <a:lin ang="5400000" scaled="1"/>
            </a:gradFill>
            <a:ln w="12700">
              <a:solidFill>
                <a:srgbClr val="0056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361" name="TextBox 360">
              <a:extLst>
                <a:ext uri="{FF2B5EF4-FFF2-40B4-BE49-F238E27FC236}">
                  <a16:creationId xmlns:a16="http://schemas.microsoft.com/office/drawing/2014/main" id="{BFA5AEE3-ADE0-B2BA-D2C8-1052E9AADD32}"/>
                </a:ext>
              </a:extLst>
            </p:cNvPr>
            <p:cNvSpPr txBox="1"/>
            <p:nvPr/>
          </p:nvSpPr>
          <p:spPr>
            <a:xfrm>
              <a:off x="5711684" y="1227204"/>
              <a:ext cx="548640" cy="276999"/>
            </a:xfrm>
            <a:prstGeom prst="rect">
              <a:avLst/>
            </a:prstGeom>
            <a:noFill/>
          </p:spPr>
          <p:txBody>
            <a:bodyPr wrap="square" rtlCol="0">
              <a:spAutoFit/>
            </a:bodyPr>
            <a:lstStyle/>
            <a:p>
              <a:r>
                <a:rPr lang="en-US" sz="1200" dirty="0" err="1">
                  <a:cs typeface="Arial" panose="020B0604020202020204" pitchFamily="34" charset="0"/>
                </a:rPr>
                <a:t>a</a:t>
              </a:r>
              <a:r>
                <a:rPr lang="en-US" sz="800" dirty="0" err="1">
                  <a:cs typeface="Arial" panose="020B0604020202020204" pitchFamily="34" charset="0"/>
                </a:rPr>
                <a:t>P</a:t>
              </a:r>
              <a:endParaRPr lang="en-US" sz="800" dirty="0">
                <a:cs typeface="Arial" panose="020B0604020202020204" pitchFamily="34" charset="0"/>
              </a:endParaRPr>
            </a:p>
          </p:txBody>
        </p:sp>
      </p:grpSp>
      <p:sp>
        <p:nvSpPr>
          <p:cNvPr id="362" name="Left Brace 361">
            <a:extLst>
              <a:ext uri="{FF2B5EF4-FFF2-40B4-BE49-F238E27FC236}">
                <a16:creationId xmlns:a16="http://schemas.microsoft.com/office/drawing/2014/main" id="{8466B56E-E1E7-93A7-085F-C5EE969B4F6A}"/>
              </a:ext>
            </a:extLst>
          </p:cNvPr>
          <p:cNvSpPr/>
          <p:nvPr/>
        </p:nvSpPr>
        <p:spPr>
          <a:xfrm>
            <a:off x="4974882" y="2289366"/>
            <a:ext cx="115992" cy="849948"/>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3" name="TextBox 362">
            <a:extLst>
              <a:ext uri="{FF2B5EF4-FFF2-40B4-BE49-F238E27FC236}">
                <a16:creationId xmlns:a16="http://schemas.microsoft.com/office/drawing/2014/main" id="{A336E6D3-C1E3-B2C8-6CF0-397FF888FB33}"/>
              </a:ext>
            </a:extLst>
          </p:cNvPr>
          <p:cNvSpPr txBox="1"/>
          <p:nvPr/>
        </p:nvSpPr>
        <p:spPr>
          <a:xfrm>
            <a:off x="4609260" y="2138904"/>
            <a:ext cx="400110" cy="1071236"/>
          </a:xfrm>
          <a:prstGeom prst="rect">
            <a:avLst/>
          </a:prstGeom>
          <a:noFill/>
        </p:spPr>
        <p:txBody>
          <a:bodyPr vert="vert270" wrap="square" rtlCol="0">
            <a:spAutoFit/>
          </a:bodyPr>
          <a:lstStyle/>
          <a:p>
            <a:r>
              <a:rPr lang="en-US" sz="1400" b="1" dirty="0">
                <a:solidFill>
                  <a:schemeClr val="bg1"/>
                </a:solidFill>
                <a:latin typeface="Arial" panose="020B0604020202020204" pitchFamily="34" charset="0"/>
                <a:cs typeface="Arial" panose="020B0604020202020204" pitchFamily="34" charset="0"/>
              </a:rPr>
              <a:t>Local</a:t>
            </a:r>
            <a:r>
              <a:rPr lang="en-US" sz="1400" dirty="0">
                <a:solidFill>
                  <a:schemeClr val="bg1"/>
                </a:solidFill>
                <a:latin typeface="Arial" panose="020B0604020202020204" pitchFamily="34" charset="0"/>
                <a:cs typeface="Arial" panose="020B0604020202020204" pitchFamily="34" charset="0"/>
              </a:rPr>
              <a:t> (2+1)</a:t>
            </a:r>
          </a:p>
        </p:txBody>
      </p:sp>
      <p:sp>
        <p:nvSpPr>
          <p:cNvPr id="2" name="Rectangle 1">
            <a:extLst>
              <a:ext uri="{FF2B5EF4-FFF2-40B4-BE49-F238E27FC236}">
                <a16:creationId xmlns:a16="http://schemas.microsoft.com/office/drawing/2014/main" id="{389C0B6D-0363-BA0A-D493-B1BCBFF728DF}"/>
              </a:ext>
            </a:extLst>
          </p:cNvPr>
          <p:cNvSpPr/>
          <p:nvPr/>
        </p:nvSpPr>
        <p:spPr>
          <a:xfrm>
            <a:off x="5986420" y="1142401"/>
            <a:ext cx="481815" cy="228600"/>
          </a:xfrm>
          <a:prstGeom prst="rect">
            <a:avLst/>
          </a:prstGeom>
          <a:noFill/>
          <a:ln w="28575">
            <a:solidFill>
              <a:srgbClr val="F8B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C28F864-CA0A-1D00-1D9D-8B31344F7BA7}"/>
              </a:ext>
            </a:extLst>
          </p:cNvPr>
          <p:cNvSpPr/>
          <p:nvPr/>
        </p:nvSpPr>
        <p:spPr>
          <a:xfrm>
            <a:off x="6457228" y="1147845"/>
            <a:ext cx="481815" cy="228600"/>
          </a:xfrm>
          <a:prstGeom prst="rect">
            <a:avLst/>
          </a:prstGeom>
          <a:noFill/>
          <a:ln w="28575">
            <a:solidFill>
              <a:srgbClr val="F8B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E5B8AC-2589-876C-D1F3-188F2E7DCA22}"/>
              </a:ext>
            </a:extLst>
          </p:cNvPr>
          <p:cNvSpPr/>
          <p:nvPr/>
        </p:nvSpPr>
        <p:spPr>
          <a:xfrm>
            <a:off x="7799001" y="1903019"/>
            <a:ext cx="481815" cy="228600"/>
          </a:xfrm>
          <a:prstGeom prst="rect">
            <a:avLst/>
          </a:prstGeom>
          <a:noFill/>
          <a:ln w="28575">
            <a:solidFill>
              <a:srgbClr val="F8B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03A551-AACB-D657-960C-FD4B683138BA}"/>
              </a:ext>
            </a:extLst>
          </p:cNvPr>
          <p:cNvSpPr/>
          <p:nvPr/>
        </p:nvSpPr>
        <p:spPr>
          <a:xfrm>
            <a:off x="6523293" y="1908903"/>
            <a:ext cx="481815" cy="228600"/>
          </a:xfrm>
          <a:prstGeom prst="rect">
            <a:avLst/>
          </a:prstGeom>
          <a:noFill/>
          <a:ln w="28575">
            <a:solidFill>
              <a:srgbClr val="F8B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AA9B6A7-888F-238E-9C48-06899A295966}"/>
              </a:ext>
            </a:extLst>
          </p:cNvPr>
          <p:cNvSpPr/>
          <p:nvPr/>
        </p:nvSpPr>
        <p:spPr>
          <a:xfrm>
            <a:off x="5367687" y="1903443"/>
            <a:ext cx="481815" cy="228600"/>
          </a:xfrm>
          <a:prstGeom prst="rect">
            <a:avLst/>
          </a:prstGeom>
          <a:noFill/>
          <a:ln w="28575">
            <a:solidFill>
              <a:srgbClr val="F8BB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9160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66"/>
                                        </p:tgtEl>
                                        <p:attrNameLst>
                                          <p:attrName>style.visibility</p:attrName>
                                        </p:attrNameLst>
                                      </p:cBhvr>
                                      <p:to>
                                        <p:strVal val="visible"/>
                                      </p:to>
                                    </p:set>
                                    <p:animEffect transition="in" filter="dissolve">
                                      <p:cBhvr>
                                        <p:cTn id="11" dur="500"/>
                                        <p:tgtEl>
                                          <p:spTgt spid="366"/>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1000"/>
                                        <p:tgtEl>
                                          <p:spTgt spid="2"/>
                                        </p:tgtEl>
                                      </p:cBhvr>
                                    </p:animEffect>
                                  </p:childTnLst>
                                </p:cTn>
                              </p:par>
                            </p:childTnLst>
                          </p:cTn>
                        </p:par>
                        <p:par>
                          <p:cTn id="19" fill="hold">
                            <p:stCondLst>
                              <p:cond delay="2000"/>
                            </p:stCondLst>
                            <p:childTnLst>
                              <p:par>
                                <p:cTn id="20" presetID="9"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10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par>
                                <p:cTn id="26" presetID="9" presetClass="entr" presetSubtype="0" fill="hold"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dissolve">
                                      <p:cBhvr>
                                        <p:cTn id="28" dur="500"/>
                                        <p:tgtEl>
                                          <p:spTgt spid="88"/>
                                        </p:tgtEl>
                                      </p:cBhvr>
                                    </p:animEffect>
                                  </p:childTnLst>
                                </p:cTn>
                              </p:par>
                              <p:par>
                                <p:cTn id="29" presetID="9" presetClass="entr" presetSubtype="0"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Effect transition="in" filter="dissolve">
                                      <p:cBhvr>
                                        <p:cTn id="31" dur="500"/>
                                        <p:tgtEl>
                                          <p:spTgt spid="91"/>
                                        </p:tgtEl>
                                      </p:cBhvr>
                                    </p:animEffect>
                                  </p:childTnLst>
                                </p:cTn>
                              </p:par>
                              <p:par>
                                <p:cTn id="32" presetID="9" presetClass="entr" presetSubtype="0" fill="hold" nodeType="with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dissolve">
                                      <p:cBhvr>
                                        <p:cTn id="34" dur="500"/>
                                        <p:tgtEl>
                                          <p:spTgt spid="102"/>
                                        </p:tgtEl>
                                      </p:cBhvr>
                                    </p:animEffect>
                                  </p:childTnLst>
                                </p:cTn>
                              </p:par>
                              <p:par>
                                <p:cTn id="35" presetID="9" presetClass="entr" presetSubtype="0" fill="hold"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dissolve">
                                      <p:cBhvr>
                                        <p:cTn id="37" dur="500"/>
                                        <p:tgtEl>
                                          <p:spTgt spid="105"/>
                                        </p:tgtEl>
                                      </p:cBhvr>
                                    </p:animEffect>
                                  </p:childTnLst>
                                </p:cTn>
                              </p:par>
                            </p:childTnLst>
                          </p:cTn>
                        </p:par>
                        <p:par>
                          <p:cTn id="38" fill="hold">
                            <p:stCondLst>
                              <p:cond delay="3000"/>
                            </p:stCondLst>
                            <p:childTnLst>
                              <p:par>
                                <p:cTn id="39" presetID="9"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dissolve">
                                      <p:cBhvr>
                                        <p:cTn id="41" dur="500"/>
                                        <p:tgtEl>
                                          <p:spTgt spid="7"/>
                                        </p:tgtEl>
                                      </p:cBhvr>
                                    </p:animEffect>
                                  </p:childTnLst>
                                </p:cTn>
                              </p:par>
                              <p:par>
                                <p:cTn id="42" presetID="9" presetClass="entr" presetSubtype="0" fill="hold" nodeType="withEffect">
                                  <p:stCondLst>
                                    <p:cond delay="0"/>
                                  </p:stCondLst>
                                  <p:childTnLst>
                                    <p:set>
                                      <p:cBhvr>
                                        <p:cTn id="43" dur="1" fill="hold">
                                          <p:stCondLst>
                                            <p:cond delay="0"/>
                                          </p:stCondLst>
                                        </p:cTn>
                                        <p:tgtEl>
                                          <p:spTgt spid="365"/>
                                        </p:tgtEl>
                                        <p:attrNameLst>
                                          <p:attrName>style.visibility</p:attrName>
                                        </p:attrNameLst>
                                      </p:cBhvr>
                                      <p:to>
                                        <p:strVal val="visible"/>
                                      </p:to>
                                    </p:set>
                                    <p:animEffect transition="in" filter="dissolve">
                                      <p:cBhvr>
                                        <p:cTn id="44" dur="500"/>
                                        <p:tgtEl>
                                          <p:spTgt spid="365"/>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9"/>
                                        </p:tgtEl>
                                        <p:attrNameLst>
                                          <p:attrName>style.visibility</p:attrName>
                                        </p:attrNameLst>
                                      </p:cBhvr>
                                      <p:to>
                                        <p:strVal val="visible"/>
                                      </p:to>
                                    </p:set>
                                    <p:animEffect transition="in" filter="dissolve">
                                      <p:cBhvr>
                                        <p:cTn id="49" dur="500"/>
                                        <p:tgtEl>
                                          <p:spTgt spid="119"/>
                                        </p:tgtEl>
                                      </p:cBhvr>
                                    </p:animEffect>
                                  </p:childTnLst>
                                </p:cTn>
                              </p:par>
                              <p:par>
                                <p:cTn id="50" presetID="9" presetClass="entr" presetSubtype="0" fill="hold" nodeType="withEffect">
                                  <p:stCondLst>
                                    <p:cond delay="0"/>
                                  </p:stCondLst>
                                  <p:childTnLst>
                                    <p:set>
                                      <p:cBhvr>
                                        <p:cTn id="51" dur="1" fill="hold">
                                          <p:stCondLst>
                                            <p:cond delay="0"/>
                                          </p:stCondLst>
                                        </p:cTn>
                                        <p:tgtEl>
                                          <p:spTgt spid="120"/>
                                        </p:tgtEl>
                                        <p:attrNameLst>
                                          <p:attrName>style.visibility</p:attrName>
                                        </p:attrNameLst>
                                      </p:cBhvr>
                                      <p:to>
                                        <p:strVal val="visible"/>
                                      </p:to>
                                    </p:set>
                                    <p:animEffect transition="in" filter="dissolve">
                                      <p:cBhvr>
                                        <p:cTn id="52" dur="500"/>
                                        <p:tgtEl>
                                          <p:spTgt spid="120"/>
                                        </p:tgtEl>
                                      </p:cBhvr>
                                    </p:animEffect>
                                  </p:childTnLst>
                                </p:cTn>
                              </p:par>
                              <p:par>
                                <p:cTn id="53" presetID="9" presetClass="entr" presetSubtype="0" fill="hold" nodeType="withEffect">
                                  <p:stCondLst>
                                    <p:cond delay="0"/>
                                  </p:stCondLst>
                                  <p:childTnLst>
                                    <p:set>
                                      <p:cBhvr>
                                        <p:cTn id="54" dur="1" fill="hold">
                                          <p:stCondLst>
                                            <p:cond delay="0"/>
                                          </p:stCondLst>
                                        </p:cTn>
                                        <p:tgtEl>
                                          <p:spTgt spid="237"/>
                                        </p:tgtEl>
                                        <p:attrNameLst>
                                          <p:attrName>style.visibility</p:attrName>
                                        </p:attrNameLst>
                                      </p:cBhvr>
                                      <p:to>
                                        <p:strVal val="visible"/>
                                      </p:to>
                                    </p:set>
                                    <p:animEffect transition="in" filter="dissolve">
                                      <p:cBhvr>
                                        <p:cTn id="55" dur="500"/>
                                        <p:tgtEl>
                                          <p:spTgt spid="237"/>
                                        </p:tgtEl>
                                      </p:cBhvr>
                                    </p:animEffect>
                                  </p:childTnLst>
                                </p:cTn>
                              </p:par>
                              <p:par>
                                <p:cTn id="56" presetID="9" presetClass="entr" presetSubtype="0" fill="hold" nodeType="withEffect">
                                  <p:stCondLst>
                                    <p:cond delay="0"/>
                                  </p:stCondLst>
                                  <p:childTnLst>
                                    <p:set>
                                      <p:cBhvr>
                                        <p:cTn id="57" dur="1" fill="hold">
                                          <p:stCondLst>
                                            <p:cond delay="0"/>
                                          </p:stCondLst>
                                        </p:cTn>
                                        <p:tgtEl>
                                          <p:spTgt spid="126"/>
                                        </p:tgtEl>
                                        <p:attrNameLst>
                                          <p:attrName>style.visibility</p:attrName>
                                        </p:attrNameLst>
                                      </p:cBhvr>
                                      <p:to>
                                        <p:strVal val="visible"/>
                                      </p:to>
                                    </p:set>
                                    <p:animEffect transition="in" filter="dissolve">
                                      <p:cBhvr>
                                        <p:cTn id="58" dur="500"/>
                                        <p:tgtEl>
                                          <p:spTgt spid="126"/>
                                        </p:tgtEl>
                                      </p:cBhvr>
                                    </p:animEffect>
                                  </p:childTnLst>
                                </p:cTn>
                              </p:par>
                              <p:par>
                                <p:cTn id="59" presetID="9" presetClass="entr" presetSubtype="0" fill="hold" nodeType="withEffect">
                                  <p:stCondLst>
                                    <p:cond delay="0"/>
                                  </p:stCondLst>
                                  <p:childTnLst>
                                    <p:set>
                                      <p:cBhvr>
                                        <p:cTn id="60" dur="1" fill="hold">
                                          <p:stCondLst>
                                            <p:cond delay="0"/>
                                          </p:stCondLst>
                                        </p:cTn>
                                        <p:tgtEl>
                                          <p:spTgt spid="248"/>
                                        </p:tgtEl>
                                        <p:attrNameLst>
                                          <p:attrName>style.visibility</p:attrName>
                                        </p:attrNameLst>
                                      </p:cBhvr>
                                      <p:to>
                                        <p:strVal val="visible"/>
                                      </p:to>
                                    </p:set>
                                    <p:animEffect transition="in" filter="dissolve">
                                      <p:cBhvr>
                                        <p:cTn id="61" dur="500"/>
                                        <p:tgtEl>
                                          <p:spTgt spid="248"/>
                                        </p:tgtEl>
                                      </p:cBhvr>
                                    </p:animEffect>
                                  </p:childTnLst>
                                </p:cTn>
                              </p:par>
                              <p:par>
                                <p:cTn id="62" presetID="9" presetClass="entr" presetSubtype="0" fill="hold" nodeType="withEffect">
                                  <p:stCondLst>
                                    <p:cond delay="0"/>
                                  </p:stCondLst>
                                  <p:childTnLst>
                                    <p:set>
                                      <p:cBhvr>
                                        <p:cTn id="63" dur="1" fill="hold">
                                          <p:stCondLst>
                                            <p:cond delay="0"/>
                                          </p:stCondLst>
                                        </p:cTn>
                                        <p:tgtEl>
                                          <p:spTgt spid="251"/>
                                        </p:tgtEl>
                                        <p:attrNameLst>
                                          <p:attrName>style.visibility</p:attrName>
                                        </p:attrNameLst>
                                      </p:cBhvr>
                                      <p:to>
                                        <p:strVal val="visible"/>
                                      </p:to>
                                    </p:set>
                                    <p:animEffect transition="in" filter="dissolve">
                                      <p:cBhvr>
                                        <p:cTn id="64" dur="500"/>
                                        <p:tgtEl>
                                          <p:spTgt spid="25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62"/>
                                        </p:tgtEl>
                                        <p:attrNameLst>
                                          <p:attrName>style.visibility</p:attrName>
                                        </p:attrNameLst>
                                      </p:cBhvr>
                                      <p:to>
                                        <p:strVal val="visible"/>
                                      </p:to>
                                    </p:set>
                                    <p:animEffect transition="in" filter="dissolve">
                                      <p:cBhvr>
                                        <p:cTn id="69" dur="500"/>
                                        <p:tgtEl>
                                          <p:spTgt spid="36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63"/>
                                        </p:tgtEl>
                                        <p:attrNameLst>
                                          <p:attrName>style.visibility</p:attrName>
                                        </p:attrNameLst>
                                      </p:cBhvr>
                                      <p:to>
                                        <p:strVal val="visible"/>
                                      </p:to>
                                    </p:set>
                                    <p:animEffect transition="in" filter="dissolve">
                                      <p:cBhvr>
                                        <p:cTn id="72" dur="500"/>
                                        <p:tgtEl>
                                          <p:spTgt spid="363"/>
                                        </p:tgtEl>
                                      </p:cBhvr>
                                    </p:animEffect>
                                  </p:childTnLst>
                                </p:cTn>
                              </p:par>
                            </p:childTnLst>
                          </p:cTn>
                        </p:par>
                        <p:par>
                          <p:cTn id="73" fill="hold">
                            <p:stCondLst>
                              <p:cond delay="500"/>
                            </p:stCondLst>
                            <p:childTnLst>
                              <p:par>
                                <p:cTn id="74" presetID="9" presetClass="entr" presetSubtype="0" fill="hold" nodeType="afterEffect">
                                  <p:stCondLst>
                                    <p:cond delay="0"/>
                                  </p:stCondLst>
                                  <p:childTnLst>
                                    <p:set>
                                      <p:cBhvr>
                                        <p:cTn id="75" dur="1" fill="hold">
                                          <p:stCondLst>
                                            <p:cond delay="0"/>
                                          </p:stCondLst>
                                        </p:cTn>
                                        <p:tgtEl>
                                          <p:spTgt spid="259"/>
                                        </p:tgtEl>
                                        <p:attrNameLst>
                                          <p:attrName>style.visibility</p:attrName>
                                        </p:attrNameLst>
                                      </p:cBhvr>
                                      <p:to>
                                        <p:strVal val="visible"/>
                                      </p:to>
                                    </p:set>
                                    <p:animEffect transition="in" filter="dissolve">
                                      <p:cBhvr>
                                        <p:cTn id="76" dur="500"/>
                                        <p:tgtEl>
                                          <p:spTgt spid="259"/>
                                        </p:tgtEl>
                                      </p:cBhvr>
                                    </p:animEffect>
                                  </p:childTnLst>
                                </p:cTn>
                              </p:par>
                              <p:par>
                                <p:cTn id="77" presetID="9" presetClass="entr" presetSubtype="0" fill="hold" nodeType="withEffect">
                                  <p:stCondLst>
                                    <p:cond delay="0"/>
                                  </p:stCondLst>
                                  <p:childTnLst>
                                    <p:set>
                                      <p:cBhvr>
                                        <p:cTn id="78" dur="1" fill="hold">
                                          <p:stCondLst>
                                            <p:cond delay="0"/>
                                          </p:stCondLst>
                                        </p:cTn>
                                        <p:tgtEl>
                                          <p:spTgt spid="283"/>
                                        </p:tgtEl>
                                        <p:attrNameLst>
                                          <p:attrName>style.visibility</p:attrName>
                                        </p:attrNameLst>
                                      </p:cBhvr>
                                      <p:to>
                                        <p:strVal val="visible"/>
                                      </p:to>
                                    </p:set>
                                    <p:animEffect transition="in" filter="dissolve">
                                      <p:cBhvr>
                                        <p:cTn id="79" dur="500"/>
                                        <p:tgtEl>
                                          <p:spTgt spid="283"/>
                                        </p:tgtEl>
                                      </p:cBhvr>
                                    </p:animEffect>
                                  </p:childTnLst>
                                </p:cTn>
                              </p:par>
                              <p:par>
                                <p:cTn id="80" presetID="9" presetClass="entr" presetSubtype="0" fill="hold" nodeType="withEffect">
                                  <p:stCondLst>
                                    <p:cond delay="0"/>
                                  </p:stCondLst>
                                  <p:childTnLst>
                                    <p:set>
                                      <p:cBhvr>
                                        <p:cTn id="81" dur="1" fill="hold">
                                          <p:stCondLst>
                                            <p:cond delay="0"/>
                                          </p:stCondLst>
                                        </p:cTn>
                                        <p:tgtEl>
                                          <p:spTgt spid="277"/>
                                        </p:tgtEl>
                                        <p:attrNameLst>
                                          <p:attrName>style.visibility</p:attrName>
                                        </p:attrNameLst>
                                      </p:cBhvr>
                                      <p:to>
                                        <p:strVal val="visible"/>
                                      </p:to>
                                    </p:set>
                                    <p:animEffect transition="in" filter="dissolve">
                                      <p:cBhvr>
                                        <p:cTn id="82" dur="500"/>
                                        <p:tgtEl>
                                          <p:spTgt spid="277"/>
                                        </p:tgtEl>
                                      </p:cBhvr>
                                    </p:animEffect>
                                  </p:childTnLst>
                                </p:cTn>
                              </p:par>
                              <p:par>
                                <p:cTn id="83" presetID="9" presetClass="entr" presetSubtype="0" fill="hold" nodeType="withEffect">
                                  <p:stCondLst>
                                    <p:cond delay="0"/>
                                  </p:stCondLst>
                                  <p:childTnLst>
                                    <p:set>
                                      <p:cBhvr>
                                        <p:cTn id="84" dur="1" fill="hold">
                                          <p:stCondLst>
                                            <p:cond delay="0"/>
                                          </p:stCondLst>
                                        </p:cTn>
                                        <p:tgtEl>
                                          <p:spTgt spid="266"/>
                                        </p:tgtEl>
                                        <p:attrNameLst>
                                          <p:attrName>style.visibility</p:attrName>
                                        </p:attrNameLst>
                                      </p:cBhvr>
                                      <p:to>
                                        <p:strVal val="visible"/>
                                      </p:to>
                                    </p:set>
                                    <p:animEffect transition="in" filter="dissolve">
                                      <p:cBhvr>
                                        <p:cTn id="85" dur="500"/>
                                        <p:tgtEl>
                                          <p:spTgt spid="266"/>
                                        </p:tgtEl>
                                      </p:cBhvr>
                                    </p:animEffect>
                                  </p:childTnLst>
                                </p:cTn>
                              </p:par>
                              <p:par>
                                <p:cTn id="86" presetID="9" presetClass="entr" presetSubtype="0" fill="hold" nodeType="withEffect">
                                  <p:stCondLst>
                                    <p:cond delay="0"/>
                                  </p:stCondLst>
                                  <p:childTnLst>
                                    <p:set>
                                      <p:cBhvr>
                                        <p:cTn id="87" dur="1" fill="hold">
                                          <p:stCondLst>
                                            <p:cond delay="0"/>
                                          </p:stCondLst>
                                        </p:cTn>
                                        <p:tgtEl>
                                          <p:spTgt spid="314"/>
                                        </p:tgtEl>
                                        <p:attrNameLst>
                                          <p:attrName>style.visibility</p:attrName>
                                        </p:attrNameLst>
                                      </p:cBhvr>
                                      <p:to>
                                        <p:strVal val="visible"/>
                                      </p:to>
                                    </p:set>
                                    <p:animEffect transition="in" filter="dissolve">
                                      <p:cBhvr>
                                        <p:cTn id="88" dur="500"/>
                                        <p:tgtEl>
                                          <p:spTgt spid="314"/>
                                        </p:tgtEl>
                                      </p:cBhvr>
                                    </p:animEffect>
                                  </p:childTnLst>
                                </p:cTn>
                              </p:par>
                              <p:par>
                                <p:cTn id="89" presetID="9" presetClass="entr" presetSubtype="0" fill="hold" nodeType="withEffect">
                                  <p:stCondLst>
                                    <p:cond delay="0"/>
                                  </p:stCondLst>
                                  <p:childTnLst>
                                    <p:set>
                                      <p:cBhvr>
                                        <p:cTn id="90" dur="1" fill="hold">
                                          <p:stCondLst>
                                            <p:cond delay="0"/>
                                          </p:stCondLst>
                                        </p:cTn>
                                        <p:tgtEl>
                                          <p:spTgt spid="326"/>
                                        </p:tgtEl>
                                        <p:attrNameLst>
                                          <p:attrName>style.visibility</p:attrName>
                                        </p:attrNameLst>
                                      </p:cBhvr>
                                      <p:to>
                                        <p:strVal val="visible"/>
                                      </p:to>
                                    </p:set>
                                    <p:animEffect transition="in" filter="dissolve">
                                      <p:cBhvr>
                                        <p:cTn id="91" dur="500"/>
                                        <p:tgtEl>
                                          <p:spTgt spid="326"/>
                                        </p:tgtEl>
                                      </p:cBhvr>
                                    </p:animEffect>
                                  </p:childTnLst>
                                </p:cTn>
                              </p:par>
                              <p:par>
                                <p:cTn id="92" presetID="9" presetClass="entr" presetSubtype="0" fill="hold" nodeType="withEffect">
                                  <p:stCondLst>
                                    <p:cond delay="0"/>
                                  </p:stCondLst>
                                  <p:childTnLst>
                                    <p:set>
                                      <p:cBhvr>
                                        <p:cTn id="93" dur="1" fill="hold">
                                          <p:stCondLst>
                                            <p:cond delay="0"/>
                                          </p:stCondLst>
                                        </p:cTn>
                                        <p:tgtEl>
                                          <p:spTgt spid="320"/>
                                        </p:tgtEl>
                                        <p:attrNameLst>
                                          <p:attrName>style.visibility</p:attrName>
                                        </p:attrNameLst>
                                      </p:cBhvr>
                                      <p:to>
                                        <p:strVal val="visible"/>
                                      </p:to>
                                    </p:set>
                                    <p:animEffect transition="in" filter="dissolve">
                                      <p:cBhvr>
                                        <p:cTn id="94" dur="500"/>
                                        <p:tgtEl>
                                          <p:spTgt spid="320"/>
                                        </p:tgtEl>
                                      </p:cBhvr>
                                    </p:animEffect>
                                  </p:childTnLst>
                                </p:cTn>
                              </p:par>
                              <p:par>
                                <p:cTn id="95" presetID="9" presetClass="entr" presetSubtype="0" fill="hold" nodeType="withEffect">
                                  <p:stCondLst>
                                    <p:cond delay="0"/>
                                  </p:stCondLst>
                                  <p:childTnLst>
                                    <p:set>
                                      <p:cBhvr>
                                        <p:cTn id="96" dur="1" fill="hold">
                                          <p:stCondLst>
                                            <p:cond delay="0"/>
                                          </p:stCondLst>
                                        </p:cTn>
                                        <p:tgtEl>
                                          <p:spTgt spid="315"/>
                                        </p:tgtEl>
                                        <p:attrNameLst>
                                          <p:attrName>style.visibility</p:attrName>
                                        </p:attrNameLst>
                                      </p:cBhvr>
                                      <p:to>
                                        <p:strVal val="visible"/>
                                      </p:to>
                                    </p:set>
                                    <p:animEffect transition="in" filter="dissolve">
                                      <p:cBhvr>
                                        <p:cTn id="97" dur="500"/>
                                        <p:tgtEl>
                                          <p:spTgt spid="315"/>
                                        </p:tgtEl>
                                      </p:cBhvr>
                                    </p:animEffect>
                                  </p:childTnLst>
                                </p:cTn>
                              </p:par>
                              <p:par>
                                <p:cTn id="98" presetID="9" presetClass="entr" presetSubtype="0" fill="hold" nodeType="withEffect">
                                  <p:stCondLst>
                                    <p:cond delay="0"/>
                                  </p:stCondLst>
                                  <p:childTnLst>
                                    <p:set>
                                      <p:cBhvr>
                                        <p:cTn id="99" dur="1" fill="hold">
                                          <p:stCondLst>
                                            <p:cond delay="0"/>
                                          </p:stCondLst>
                                        </p:cTn>
                                        <p:tgtEl>
                                          <p:spTgt spid="331"/>
                                        </p:tgtEl>
                                        <p:attrNameLst>
                                          <p:attrName>style.visibility</p:attrName>
                                        </p:attrNameLst>
                                      </p:cBhvr>
                                      <p:to>
                                        <p:strVal val="visible"/>
                                      </p:to>
                                    </p:set>
                                    <p:animEffect transition="in" filter="dissolve">
                                      <p:cBhvr>
                                        <p:cTn id="100" dur="500"/>
                                        <p:tgtEl>
                                          <p:spTgt spid="331"/>
                                        </p:tgtEl>
                                      </p:cBhvr>
                                    </p:animEffect>
                                  </p:childTnLst>
                                </p:cTn>
                              </p:par>
                              <p:par>
                                <p:cTn id="101" presetID="9" presetClass="entr" presetSubtype="0" fill="hold" nodeType="withEffect">
                                  <p:stCondLst>
                                    <p:cond delay="0"/>
                                  </p:stCondLst>
                                  <p:childTnLst>
                                    <p:set>
                                      <p:cBhvr>
                                        <p:cTn id="102" dur="1" fill="hold">
                                          <p:stCondLst>
                                            <p:cond delay="0"/>
                                          </p:stCondLst>
                                        </p:cTn>
                                        <p:tgtEl>
                                          <p:spTgt spid="343"/>
                                        </p:tgtEl>
                                        <p:attrNameLst>
                                          <p:attrName>style.visibility</p:attrName>
                                        </p:attrNameLst>
                                      </p:cBhvr>
                                      <p:to>
                                        <p:strVal val="visible"/>
                                      </p:to>
                                    </p:set>
                                    <p:animEffect transition="in" filter="dissolve">
                                      <p:cBhvr>
                                        <p:cTn id="103" dur="500"/>
                                        <p:tgtEl>
                                          <p:spTgt spid="343"/>
                                        </p:tgtEl>
                                      </p:cBhvr>
                                    </p:animEffect>
                                  </p:childTnLst>
                                </p:cTn>
                              </p:par>
                              <p:par>
                                <p:cTn id="104" presetID="9" presetClass="entr" presetSubtype="0" fill="hold" nodeType="withEffect">
                                  <p:stCondLst>
                                    <p:cond delay="0"/>
                                  </p:stCondLst>
                                  <p:childTnLst>
                                    <p:set>
                                      <p:cBhvr>
                                        <p:cTn id="105" dur="1" fill="hold">
                                          <p:stCondLst>
                                            <p:cond delay="0"/>
                                          </p:stCondLst>
                                        </p:cTn>
                                        <p:tgtEl>
                                          <p:spTgt spid="345"/>
                                        </p:tgtEl>
                                        <p:attrNameLst>
                                          <p:attrName>style.visibility</p:attrName>
                                        </p:attrNameLst>
                                      </p:cBhvr>
                                      <p:to>
                                        <p:strVal val="visible"/>
                                      </p:to>
                                    </p:set>
                                    <p:animEffect transition="in" filter="dissolve">
                                      <p:cBhvr>
                                        <p:cTn id="106" dur="500"/>
                                        <p:tgtEl>
                                          <p:spTgt spid="345"/>
                                        </p:tgtEl>
                                      </p:cBhvr>
                                    </p:animEffect>
                                  </p:childTnLst>
                                </p:cTn>
                              </p:par>
                              <p:par>
                                <p:cTn id="107" presetID="9" presetClass="entr" presetSubtype="0" fill="hold" nodeType="withEffect">
                                  <p:stCondLst>
                                    <p:cond delay="0"/>
                                  </p:stCondLst>
                                  <p:childTnLst>
                                    <p:set>
                                      <p:cBhvr>
                                        <p:cTn id="108" dur="1" fill="hold">
                                          <p:stCondLst>
                                            <p:cond delay="0"/>
                                          </p:stCondLst>
                                        </p:cTn>
                                        <p:tgtEl>
                                          <p:spTgt spid="348"/>
                                        </p:tgtEl>
                                        <p:attrNameLst>
                                          <p:attrName>style.visibility</p:attrName>
                                        </p:attrNameLst>
                                      </p:cBhvr>
                                      <p:to>
                                        <p:strVal val="visible"/>
                                      </p:to>
                                    </p:set>
                                    <p:animEffect transition="in" filter="dissolve">
                                      <p:cBhvr>
                                        <p:cTn id="109" dur="500"/>
                                        <p:tgtEl>
                                          <p:spTgt spid="3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284"/>
                                        </p:tgtEl>
                                        <p:attrNameLst>
                                          <p:attrName>style.visibility</p:attrName>
                                        </p:attrNameLst>
                                      </p:cBhvr>
                                      <p:to>
                                        <p:strVal val="visible"/>
                                      </p:to>
                                    </p:set>
                                    <p:animEffect transition="in" filter="dissolve">
                                      <p:cBhvr>
                                        <p:cTn id="114" dur="500"/>
                                        <p:tgtEl>
                                          <p:spTgt spid="284"/>
                                        </p:tgtEl>
                                      </p:cBhvr>
                                    </p:animEffect>
                                  </p:childTnLst>
                                </p:cTn>
                              </p:par>
                              <p:par>
                                <p:cTn id="115" presetID="9" presetClass="entr" presetSubtype="0" fill="hold" nodeType="withEffect">
                                  <p:stCondLst>
                                    <p:cond delay="0"/>
                                  </p:stCondLst>
                                  <p:childTnLst>
                                    <p:set>
                                      <p:cBhvr>
                                        <p:cTn id="116" dur="1" fill="hold">
                                          <p:stCondLst>
                                            <p:cond delay="0"/>
                                          </p:stCondLst>
                                        </p:cTn>
                                        <p:tgtEl>
                                          <p:spTgt spid="280"/>
                                        </p:tgtEl>
                                        <p:attrNameLst>
                                          <p:attrName>style.visibility</p:attrName>
                                        </p:attrNameLst>
                                      </p:cBhvr>
                                      <p:to>
                                        <p:strVal val="visible"/>
                                      </p:to>
                                    </p:set>
                                    <p:animEffect transition="in" filter="dissolve">
                                      <p:cBhvr>
                                        <p:cTn id="117" dur="500"/>
                                        <p:tgtEl>
                                          <p:spTgt spid="280"/>
                                        </p:tgtEl>
                                      </p:cBhvr>
                                    </p:animEffect>
                                  </p:childTnLst>
                                </p:cTn>
                              </p:par>
                              <p:par>
                                <p:cTn id="118" presetID="9" presetClass="entr" presetSubtype="0" fill="hold" nodeType="withEffect">
                                  <p:stCondLst>
                                    <p:cond delay="0"/>
                                  </p:stCondLst>
                                  <p:childTnLst>
                                    <p:set>
                                      <p:cBhvr>
                                        <p:cTn id="119" dur="1" fill="hold">
                                          <p:stCondLst>
                                            <p:cond delay="0"/>
                                          </p:stCondLst>
                                        </p:cTn>
                                        <p:tgtEl>
                                          <p:spTgt spid="327"/>
                                        </p:tgtEl>
                                        <p:attrNameLst>
                                          <p:attrName>style.visibility</p:attrName>
                                        </p:attrNameLst>
                                      </p:cBhvr>
                                      <p:to>
                                        <p:strVal val="visible"/>
                                      </p:to>
                                    </p:set>
                                    <p:animEffect transition="in" filter="dissolve">
                                      <p:cBhvr>
                                        <p:cTn id="120" dur="500"/>
                                        <p:tgtEl>
                                          <p:spTgt spid="327"/>
                                        </p:tgtEl>
                                      </p:cBhvr>
                                    </p:animEffect>
                                  </p:childTnLst>
                                </p:cTn>
                              </p:par>
                              <p:par>
                                <p:cTn id="121" presetID="9" presetClass="entr" presetSubtype="0" fill="hold" nodeType="withEffect">
                                  <p:stCondLst>
                                    <p:cond delay="0"/>
                                  </p:stCondLst>
                                  <p:childTnLst>
                                    <p:set>
                                      <p:cBhvr>
                                        <p:cTn id="122" dur="1" fill="hold">
                                          <p:stCondLst>
                                            <p:cond delay="0"/>
                                          </p:stCondLst>
                                        </p:cTn>
                                        <p:tgtEl>
                                          <p:spTgt spid="323"/>
                                        </p:tgtEl>
                                        <p:attrNameLst>
                                          <p:attrName>style.visibility</p:attrName>
                                        </p:attrNameLst>
                                      </p:cBhvr>
                                      <p:to>
                                        <p:strVal val="visible"/>
                                      </p:to>
                                    </p:set>
                                    <p:animEffect transition="in" filter="dissolve">
                                      <p:cBhvr>
                                        <p:cTn id="123" dur="500"/>
                                        <p:tgtEl>
                                          <p:spTgt spid="323"/>
                                        </p:tgtEl>
                                      </p:cBhvr>
                                    </p:animEffect>
                                  </p:childTnLst>
                                </p:cTn>
                              </p:par>
                              <p:par>
                                <p:cTn id="124" presetID="9" presetClass="entr" presetSubtype="0" fill="hold" nodeType="withEffect">
                                  <p:stCondLst>
                                    <p:cond delay="0"/>
                                  </p:stCondLst>
                                  <p:childTnLst>
                                    <p:set>
                                      <p:cBhvr>
                                        <p:cTn id="125" dur="1" fill="hold">
                                          <p:stCondLst>
                                            <p:cond delay="0"/>
                                          </p:stCondLst>
                                        </p:cTn>
                                        <p:tgtEl>
                                          <p:spTgt spid="344"/>
                                        </p:tgtEl>
                                        <p:attrNameLst>
                                          <p:attrName>style.visibility</p:attrName>
                                        </p:attrNameLst>
                                      </p:cBhvr>
                                      <p:to>
                                        <p:strVal val="visible"/>
                                      </p:to>
                                    </p:set>
                                    <p:animEffect transition="in" filter="dissolve">
                                      <p:cBhvr>
                                        <p:cTn id="126" dur="500"/>
                                        <p:tgtEl>
                                          <p:spTgt spid="344"/>
                                        </p:tgtEl>
                                      </p:cBhvr>
                                    </p:animEffect>
                                  </p:childTnLst>
                                </p:cTn>
                              </p:par>
                              <p:par>
                                <p:cTn id="127" presetID="9" presetClass="entr" presetSubtype="0" fill="hold" nodeType="withEffect">
                                  <p:stCondLst>
                                    <p:cond delay="0"/>
                                  </p:stCondLst>
                                  <p:childTnLst>
                                    <p:set>
                                      <p:cBhvr>
                                        <p:cTn id="128" dur="1" fill="hold">
                                          <p:stCondLst>
                                            <p:cond delay="0"/>
                                          </p:stCondLst>
                                        </p:cTn>
                                        <p:tgtEl>
                                          <p:spTgt spid="351"/>
                                        </p:tgtEl>
                                        <p:attrNameLst>
                                          <p:attrName>style.visibility</p:attrName>
                                        </p:attrNameLst>
                                      </p:cBhvr>
                                      <p:to>
                                        <p:strVal val="visible"/>
                                      </p:to>
                                    </p:set>
                                    <p:animEffect transition="in" filter="dissolve">
                                      <p:cBhvr>
                                        <p:cTn id="129" dur="500"/>
                                        <p:tgtEl>
                                          <p:spTgt spid="351"/>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328"/>
                                        </p:tgtEl>
                                        <p:attrNameLst>
                                          <p:attrName>style.visibility</p:attrName>
                                        </p:attrNameLst>
                                      </p:cBhvr>
                                      <p:to>
                                        <p:strVal val="visible"/>
                                      </p:to>
                                    </p:set>
                                    <p:animEffect transition="in" filter="dissolve">
                                      <p:cBhvr>
                                        <p:cTn id="134" dur="500"/>
                                        <p:tgtEl>
                                          <p:spTgt spid="328"/>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336"/>
                                        </p:tgtEl>
                                        <p:attrNameLst>
                                          <p:attrName>style.visibility</p:attrName>
                                        </p:attrNameLst>
                                      </p:cBhvr>
                                      <p:to>
                                        <p:strVal val="visible"/>
                                      </p:to>
                                    </p:set>
                                    <p:animEffect transition="in" filter="dissolve">
                                      <p:cBhvr>
                                        <p:cTn id="137" dur="500"/>
                                        <p:tgtEl>
                                          <p:spTgt spid="33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335"/>
                                        </p:tgtEl>
                                        <p:attrNameLst>
                                          <p:attrName>style.visibility</p:attrName>
                                        </p:attrNameLst>
                                      </p:cBhvr>
                                      <p:to>
                                        <p:strVal val="visible"/>
                                      </p:to>
                                    </p:set>
                                    <p:animEffect transition="in" filter="dissolve">
                                      <p:cBhvr>
                                        <p:cTn id="140" dur="500"/>
                                        <p:tgtEl>
                                          <p:spTgt spid="335"/>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329"/>
                                        </p:tgtEl>
                                        <p:attrNameLst>
                                          <p:attrName>style.visibility</p:attrName>
                                        </p:attrNameLst>
                                      </p:cBhvr>
                                      <p:to>
                                        <p:strVal val="visible"/>
                                      </p:to>
                                    </p:set>
                                    <p:animEffect transition="in" filter="dissolve">
                                      <p:cBhvr>
                                        <p:cTn id="143" dur="500"/>
                                        <p:tgtEl>
                                          <p:spTgt spid="329"/>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330"/>
                                        </p:tgtEl>
                                        <p:attrNameLst>
                                          <p:attrName>style.visibility</p:attrName>
                                        </p:attrNameLst>
                                      </p:cBhvr>
                                      <p:to>
                                        <p:strVal val="visible"/>
                                      </p:to>
                                    </p:set>
                                    <p:animEffect transition="in" filter="dissolve">
                                      <p:cBhvr>
                                        <p:cTn id="146" dur="500"/>
                                        <p:tgtEl>
                                          <p:spTgt spid="330"/>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12"/>
                                        </p:tgtEl>
                                        <p:attrNameLst>
                                          <p:attrName>style.visibility</p:attrName>
                                        </p:attrNameLst>
                                      </p:cBhvr>
                                      <p:to>
                                        <p:strVal val="visible"/>
                                      </p:to>
                                    </p:set>
                                    <p:animEffect transition="in" filter="dissolve">
                                      <p:cBhvr>
                                        <p:cTn id="149" dur="500"/>
                                        <p:tgtEl>
                                          <p:spTgt spid="31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313"/>
                                        </p:tgtEl>
                                        <p:attrNameLst>
                                          <p:attrName>style.visibility</p:attrName>
                                        </p:attrNameLst>
                                      </p:cBhvr>
                                      <p:to>
                                        <p:strVal val="visible"/>
                                      </p:to>
                                    </p:set>
                                    <p:animEffect transition="in" filter="dissolve">
                                      <p:cBhvr>
                                        <p:cTn id="152" dur="500"/>
                                        <p:tgtEl>
                                          <p:spTgt spid="31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318"/>
                                        </p:tgtEl>
                                        <p:attrNameLst>
                                          <p:attrName>style.visibility</p:attrName>
                                        </p:attrNameLst>
                                      </p:cBhvr>
                                      <p:to>
                                        <p:strVal val="visible"/>
                                      </p:to>
                                    </p:set>
                                    <p:animEffect transition="in" filter="dissolve">
                                      <p:cBhvr>
                                        <p:cTn id="155" dur="500"/>
                                        <p:tgtEl>
                                          <p:spTgt spid="318"/>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311"/>
                                        </p:tgtEl>
                                        <p:attrNameLst>
                                          <p:attrName>style.visibility</p:attrName>
                                        </p:attrNameLst>
                                      </p:cBhvr>
                                      <p:to>
                                        <p:strVal val="visible"/>
                                      </p:to>
                                    </p:set>
                                    <p:animEffect transition="in" filter="dissolve">
                                      <p:cBhvr>
                                        <p:cTn id="158" dur="500"/>
                                        <p:tgtEl>
                                          <p:spTgt spid="311"/>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319"/>
                                        </p:tgtEl>
                                        <p:attrNameLst>
                                          <p:attrName>style.visibility</p:attrName>
                                        </p:attrNameLst>
                                      </p:cBhvr>
                                      <p:to>
                                        <p:strVal val="visible"/>
                                      </p:to>
                                    </p:set>
                                    <p:animEffect transition="in" filter="dissolve">
                                      <p:cBhvr>
                                        <p:cTn id="161" dur="500"/>
                                        <p:tgtEl>
                                          <p:spTgt spid="31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276"/>
                                        </p:tgtEl>
                                        <p:attrNameLst>
                                          <p:attrName>style.visibility</p:attrName>
                                        </p:attrNameLst>
                                      </p:cBhvr>
                                      <p:to>
                                        <p:strVal val="visible"/>
                                      </p:to>
                                    </p:set>
                                    <p:animEffect transition="in" filter="dissolve">
                                      <p:cBhvr>
                                        <p:cTn id="164" dur="500"/>
                                        <p:tgtEl>
                                          <p:spTgt spid="276"/>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275"/>
                                        </p:tgtEl>
                                        <p:attrNameLst>
                                          <p:attrName>style.visibility</p:attrName>
                                        </p:attrNameLst>
                                      </p:cBhvr>
                                      <p:to>
                                        <p:strVal val="visible"/>
                                      </p:to>
                                    </p:set>
                                    <p:animEffect transition="in" filter="dissolve">
                                      <p:cBhvr>
                                        <p:cTn id="167" dur="500"/>
                                        <p:tgtEl>
                                          <p:spTgt spid="27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272"/>
                                        </p:tgtEl>
                                        <p:attrNameLst>
                                          <p:attrName>style.visibility</p:attrName>
                                        </p:attrNameLst>
                                      </p:cBhvr>
                                      <p:to>
                                        <p:strVal val="visible"/>
                                      </p:to>
                                    </p:set>
                                    <p:animEffect transition="in" filter="dissolve">
                                      <p:cBhvr>
                                        <p:cTn id="170" dur="500"/>
                                        <p:tgtEl>
                                          <p:spTgt spid="27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273"/>
                                        </p:tgtEl>
                                        <p:attrNameLst>
                                          <p:attrName>style.visibility</p:attrName>
                                        </p:attrNameLst>
                                      </p:cBhvr>
                                      <p:to>
                                        <p:strVal val="visible"/>
                                      </p:to>
                                    </p:set>
                                    <p:animEffect transition="in" filter="dissolve">
                                      <p:cBhvr>
                                        <p:cTn id="173" dur="500"/>
                                        <p:tgtEl>
                                          <p:spTgt spid="27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274"/>
                                        </p:tgtEl>
                                        <p:attrNameLst>
                                          <p:attrName>style.visibility</p:attrName>
                                        </p:attrNameLst>
                                      </p:cBhvr>
                                      <p:to>
                                        <p:strVal val="visible"/>
                                      </p:to>
                                    </p:set>
                                    <p:animEffect transition="in" filter="dissolve">
                                      <p:cBhvr>
                                        <p:cTn id="176" dur="500"/>
                                        <p:tgtEl>
                                          <p:spTgt spid="27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7"/>
                                        </p:tgtEl>
                                        <p:attrNameLst>
                                          <p:attrName>style.visibility</p:attrName>
                                        </p:attrNameLst>
                                      </p:cBhvr>
                                      <p:to>
                                        <p:strVal val="visible"/>
                                      </p:to>
                                    </p:set>
                                    <p:animEffect transition="in" filter="dissolve">
                                      <p:cBhvr>
                                        <p:cTn id="179" dur="500"/>
                                        <p:tgtEl>
                                          <p:spTgt spid="1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219"/>
                                        </p:tgtEl>
                                        <p:attrNameLst>
                                          <p:attrName>style.visibility</p:attrName>
                                        </p:attrNameLst>
                                      </p:cBhvr>
                                      <p:to>
                                        <p:strVal val="visible"/>
                                      </p:to>
                                    </p:set>
                                    <p:animEffect transition="in" filter="dissolve">
                                      <p:cBhvr>
                                        <p:cTn id="182" dur="500"/>
                                        <p:tgtEl>
                                          <p:spTgt spid="219"/>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220"/>
                                        </p:tgtEl>
                                        <p:attrNameLst>
                                          <p:attrName>style.visibility</p:attrName>
                                        </p:attrNameLst>
                                      </p:cBhvr>
                                      <p:to>
                                        <p:strVal val="visible"/>
                                      </p:to>
                                    </p:set>
                                    <p:animEffect transition="in" filter="dissolve">
                                      <p:cBhvr>
                                        <p:cTn id="185" dur="500"/>
                                        <p:tgtEl>
                                          <p:spTgt spid="220"/>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222"/>
                                        </p:tgtEl>
                                        <p:attrNameLst>
                                          <p:attrName>style.visibility</p:attrName>
                                        </p:attrNameLst>
                                      </p:cBhvr>
                                      <p:to>
                                        <p:strVal val="visible"/>
                                      </p:to>
                                    </p:set>
                                    <p:animEffect transition="in" filter="dissolve">
                                      <p:cBhvr>
                                        <p:cTn id="188" dur="500"/>
                                        <p:tgtEl>
                                          <p:spTgt spid="22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223"/>
                                        </p:tgtEl>
                                        <p:attrNameLst>
                                          <p:attrName>style.visibility</p:attrName>
                                        </p:attrNameLst>
                                      </p:cBhvr>
                                      <p:to>
                                        <p:strVal val="visible"/>
                                      </p:to>
                                    </p:set>
                                    <p:animEffect transition="in" filter="dissolve">
                                      <p:cBhvr>
                                        <p:cTn id="191" dur="500"/>
                                        <p:tgtEl>
                                          <p:spTgt spid="22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224"/>
                                        </p:tgtEl>
                                        <p:attrNameLst>
                                          <p:attrName>style.visibility</p:attrName>
                                        </p:attrNameLst>
                                      </p:cBhvr>
                                      <p:to>
                                        <p:strVal val="visible"/>
                                      </p:to>
                                    </p:set>
                                    <p:animEffect transition="in" filter="dissolve">
                                      <p:cBhvr>
                                        <p:cTn id="194" dur="500"/>
                                        <p:tgtEl>
                                          <p:spTgt spid="22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16"/>
                                        </p:tgtEl>
                                        <p:attrNameLst>
                                          <p:attrName>style.visibility</p:attrName>
                                        </p:attrNameLst>
                                      </p:cBhvr>
                                      <p:to>
                                        <p:strVal val="visible"/>
                                      </p:to>
                                    </p:set>
                                    <p:animEffect transition="in" filter="dissolve">
                                      <p:cBhvr>
                                        <p:cTn id="197" dur="500"/>
                                        <p:tgtEl>
                                          <p:spTgt spid="16"/>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8"/>
                                        </p:tgtEl>
                                        <p:attrNameLst>
                                          <p:attrName>style.visibility</p:attrName>
                                        </p:attrNameLst>
                                      </p:cBhvr>
                                      <p:to>
                                        <p:strVal val="visible"/>
                                      </p:to>
                                    </p:set>
                                    <p:animEffect transition="in" filter="dissolve">
                                      <p:cBhvr>
                                        <p:cTn id="200" dur="500"/>
                                        <p:tgtEl>
                                          <p:spTgt spid="18"/>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9"/>
                                        </p:tgtEl>
                                        <p:attrNameLst>
                                          <p:attrName>style.visibility</p:attrName>
                                        </p:attrNameLst>
                                      </p:cBhvr>
                                      <p:to>
                                        <p:strVal val="visible"/>
                                      </p:to>
                                    </p:set>
                                    <p:animEffect transition="in" filter="dissolve">
                                      <p:cBhvr>
                                        <p:cTn id="203" dur="500"/>
                                        <p:tgtEl>
                                          <p:spTgt spid="19"/>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21"/>
                                        </p:tgtEl>
                                        <p:attrNameLst>
                                          <p:attrName>style.visibility</p:attrName>
                                        </p:attrNameLst>
                                      </p:cBhvr>
                                      <p:to>
                                        <p:strVal val="visible"/>
                                      </p:to>
                                    </p:set>
                                    <p:animEffect transition="in" filter="dissolve">
                                      <p:cBhvr>
                                        <p:cTn id="206" dur="500"/>
                                        <p:tgtEl>
                                          <p:spTgt spid="21"/>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22"/>
                                        </p:tgtEl>
                                        <p:attrNameLst>
                                          <p:attrName>style.visibility</p:attrName>
                                        </p:attrNameLst>
                                      </p:cBhvr>
                                      <p:to>
                                        <p:strVal val="visible"/>
                                      </p:to>
                                    </p:set>
                                    <p:animEffect transition="in" filter="dissolve">
                                      <p:cBhvr>
                                        <p:cTn id="209" dur="500"/>
                                        <p:tgtEl>
                                          <p:spTgt spid="22"/>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23"/>
                                        </p:tgtEl>
                                        <p:attrNameLst>
                                          <p:attrName>style.visibility</p:attrName>
                                        </p:attrNameLst>
                                      </p:cBhvr>
                                      <p:to>
                                        <p:strVal val="visible"/>
                                      </p:to>
                                    </p:set>
                                    <p:animEffect transition="in" filter="dissolve">
                                      <p:cBhvr>
                                        <p:cTn id="212" dur="500"/>
                                        <p:tgtEl>
                                          <p:spTgt spid="23"/>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dissolve">
                                      <p:cBhvr>
                                        <p:cTn id="215" dur="500"/>
                                        <p:tgtEl>
                                          <p:spTgt spid="29"/>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355"/>
                                        </p:tgtEl>
                                        <p:attrNameLst>
                                          <p:attrName>style.visibility</p:attrName>
                                        </p:attrNameLst>
                                      </p:cBhvr>
                                      <p:to>
                                        <p:strVal val="visible"/>
                                      </p:to>
                                    </p:set>
                                    <p:animEffect transition="in" filter="dissolve">
                                      <p:cBhvr>
                                        <p:cTn id="218" dur="500"/>
                                        <p:tgtEl>
                                          <p:spTgt spid="355"/>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356"/>
                                        </p:tgtEl>
                                        <p:attrNameLst>
                                          <p:attrName>style.visibility</p:attrName>
                                        </p:attrNameLst>
                                      </p:cBhvr>
                                      <p:to>
                                        <p:strVal val="visible"/>
                                      </p:to>
                                    </p:set>
                                    <p:animEffect transition="in" filter="dissolve">
                                      <p:cBhvr>
                                        <p:cTn id="221" dur="500"/>
                                        <p:tgtEl>
                                          <p:spTgt spid="356"/>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357"/>
                                        </p:tgtEl>
                                        <p:attrNameLst>
                                          <p:attrName>style.visibility</p:attrName>
                                        </p:attrNameLst>
                                      </p:cBhvr>
                                      <p:to>
                                        <p:strVal val="visible"/>
                                      </p:to>
                                    </p:set>
                                    <p:animEffect transition="in" filter="dissolve">
                                      <p:cBhvr>
                                        <p:cTn id="224" dur="500"/>
                                        <p:tgtEl>
                                          <p:spTgt spid="357"/>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358"/>
                                        </p:tgtEl>
                                        <p:attrNameLst>
                                          <p:attrName>style.visibility</p:attrName>
                                        </p:attrNameLst>
                                      </p:cBhvr>
                                      <p:to>
                                        <p:strVal val="visible"/>
                                      </p:to>
                                    </p:set>
                                    <p:animEffect transition="in" filter="dissolve">
                                      <p:cBhvr>
                                        <p:cTn id="227" dur="500"/>
                                        <p:tgtEl>
                                          <p:spTgt spid="358"/>
                                        </p:tgtEl>
                                      </p:cBhvr>
                                    </p:animEffect>
                                  </p:childTnLst>
                                </p:cTn>
                              </p:par>
                              <p:par>
                                <p:cTn id="228" presetID="9" presetClass="entr" presetSubtype="0" fill="hold" nodeType="withEffect">
                                  <p:stCondLst>
                                    <p:cond delay="0"/>
                                  </p:stCondLst>
                                  <p:childTnLst>
                                    <p:set>
                                      <p:cBhvr>
                                        <p:cTn id="229" dur="1" fill="hold">
                                          <p:stCondLst>
                                            <p:cond delay="0"/>
                                          </p:stCondLst>
                                        </p:cTn>
                                        <p:tgtEl>
                                          <p:spTgt spid="359"/>
                                        </p:tgtEl>
                                        <p:attrNameLst>
                                          <p:attrName>style.visibility</p:attrName>
                                        </p:attrNameLst>
                                      </p:cBhvr>
                                      <p:to>
                                        <p:strVal val="visible"/>
                                      </p:to>
                                    </p:set>
                                    <p:animEffect transition="in" filter="dissolve">
                                      <p:cBhvr>
                                        <p:cTn id="230" dur="500"/>
                                        <p:tgtEl>
                                          <p:spTgt spid="359"/>
                                        </p:tgtEl>
                                      </p:cBhvr>
                                    </p:animEffec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3">
                                            <p:txEl>
                                              <p:pRg st="2" end="2"/>
                                            </p:txEl>
                                          </p:spTgt>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3">
                                            <p:txEl>
                                              <p:pRg st="3" end="3"/>
                                            </p:txEl>
                                          </p:spTgt>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3">
                                            <p:txEl>
                                              <p:pRg st="4" end="4"/>
                                            </p:txEl>
                                          </p:spTgt>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3">
                                            <p:txEl>
                                              <p:pRg st="5" end="5"/>
                                            </p:txEl>
                                          </p:spTgt>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75" grpId="0" animBg="1"/>
      <p:bldP spid="272" grpId="0" animBg="1"/>
      <p:bldP spid="17" grpId="0" animBg="1"/>
      <p:bldP spid="219" grpId="0" animBg="1"/>
      <p:bldP spid="220" grpId="0" animBg="1"/>
      <p:bldP spid="222" grpId="0"/>
      <p:bldP spid="223" grpId="0"/>
      <p:bldP spid="224" grpId="0"/>
      <p:bldP spid="16" grpId="0" animBg="1"/>
      <p:bldP spid="18" grpId="0" animBg="1"/>
      <p:bldP spid="19" grpId="0" animBg="1"/>
      <p:bldP spid="21" grpId="0"/>
      <p:bldP spid="22" grpId="0"/>
      <p:bldP spid="23" grpId="0"/>
      <p:bldP spid="29" grpId="0"/>
      <p:bldP spid="273" grpId="0" animBg="1"/>
      <p:bldP spid="274" grpId="0" animBg="1"/>
      <p:bldP spid="311" grpId="0" animBg="1"/>
      <p:bldP spid="312" grpId="0" animBg="1"/>
      <p:bldP spid="313" grpId="0" animBg="1"/>
      <p:bldP spid="318" grpId="0" animBg="1"/>
      <p:bldP spid="319" grpId="0" animBg="1"/>
      <p:bldP spid="328" grpId="0" animBg="1"/>
      <p:bldP spid="329" grpId="0" animBg="1"/>
      <p:bldP spid="330" grpId="0" animBg="1"/>
      <p:bldP spid="335" grpId="0" animBg="1"/>
      <p:bldP spid="336" grpId="0" animBg="1"/>
      <p:bldP spid="355" grpId="0" animBg="1"/>
      <p:bldP spid="356" grpId="0"/>
      <p:bldP spid="357" grpId="0" animBg="1"/>
      <p:bldP spid="358" grpId="0"/>
      <p:bldP spid="362" grpId="0" animBg="1"/>
      <p:bldP spid="363" grpId="0"/>
      <p:bldP spid="2" grpId="0" animBg="1"/>
      <p:bldP spid="4"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artoon of a person with his hand on his chin&#10;&#10;Description automatically generated with medium confidence">
            <a:extLst>
              <a:ext uri="{FF2B5EF4-FFF2-40B4-BE49-F238E27FC236}">
                <a16:creationId xmlns:a16="http://schemas.microsoft.com/office/drawing/2014/main" id="{93F70632-B2FB-6910-2B65-EA3E899C0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205" y="3032591"/>
            <a:ext cx="2351314" cy="1763486"/>
          </a:xfrm>
          <a:prstGeom prst="rect">
            <a:avLst/>
          </a:prstGeom>
        </p:spPr>
      </p:pic>
      <p:sp>
        <p:nvSpPr>
          <p:cNvPr id="14" name="Rounded Rectangular Callout 13">
            <a:extLst>
              <a:ext uri="{FF2B5EF4-FFF2-40B4-BE49-F238E27FC236}">
                <a16:creationId xmlns:a16="http://schemas.microsoft.com/office/drawing/2014/main" id="{04DFA0D6-2208-A658-BC5F-D7847A736008}"/>
              </a:ext>
            </a:extLst>
          </p:cNvPr>
          <p:cNvSpPr/>
          <p:nvPr/>
        </p:nvSpPr>
        <p:spPr>
          <a:xfrm>
            <a:off x="696686" y="2775858"/>
            <a:ext cx="2686577" cy="935436"/>
          </a:xfrm>
          <a:prstGeom prst="wedgeRoundRectCallout">
            <a:avLst>
              <a:gd name="adj1" fmla="val -35425"/>
              <a:gd name="adj2" fmla="val 65476"/>
              <a:gd name="adj3" fmla="val 16667"/>
            </a:avLst>
          </a:prstGeom>
          <a:solidFill>
            <a:srgbClr val="FF9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8EFE657F-F24F-5915-43D8-D55E3B44EAAB}"/>
              </a:ext>
            </a:extLst>
          </p:cNvPr>
          <p:cNvSpPr>
            <a:spLocks noGrp="1"/>
          </p:cNvSpPr>
          <p:nvPr>
            <p:ph type="sldNum" sz="quarter" idx="12"/>
          </p:nvPr>
        </p:nvSpPr>
        <p:spPr/>
        <p:txBody>
          <a:bodyPr/>
          <a:lstStyle/>
          <a:p>
            <a:fld id="{38237106-F2ED-405E-BC33-CC3CF426205F}" type="slidenum">
              <a:rPr lang="en-US" smtClean="0"/>
              <a:pPr/>
              <a:t>8</a:t>
            </a:fld>
            <a:endParaRPr lang="en-US" dirty="0"/>
          </a:p>
        </p:txBody>
      </p:sp>
      <p:sp>
        <p:nvSpPr>
          <p:cNvPr id="5" name="Footer Placeholder 4">
            <a:extLst>
              <a:ext uri="{FF2B5EF4-FFF2-40B4-BE49-F238E27FC236}">
                <a16:creationId xmlns:a16="http://schemas.microsoft.com/office/drawing/2014/main" id="{840D9775-559B-5E0A-584F-AD9E6C58C8EB}"/>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48F76947-5F40-FB71-5D45-D8A1C68AA664}"/>
              </a:ext>
            </a:extLst>
          </p:cNvPr>
          <p:cNvSpPr>
            <a:spLocks noGrp="1"/>
          </p:cNvSpPr>
          <p:nvPr>
            <p:ph type="title"/>
          </p:nvPr>
        </p:nvSpPr>
        <p:spPr>
          <a:xfrm>
            <a:off x="277815" y="205979"/>
            <a:ext cx="8621875" cy="857250"/>
          </a:xfrm>
        </p:spPr>
        <p:txBody>
          <a:bodyPr/>
          <a:lstStyle/>
          <a:p>
            <a:r>
              <a:rPr lang="en-US" dirty="0"/>
              <a:t>Multi-level Erasure Coding</a:t>
            </a:r>
          </a:p>
        </p:txBody>
      </p:sp>
      <p:sp>
        <p:nvSpPr>
          <p:cNvPr id="13" name="Content Placeholder 3">
            <a:extLst>
              <a:ext uri="{FF2B5EF4-FFF2-40B4-BE49-F238E27FC236}">
                <a16:creationId xmlns:a16="http://schemas.microsoft.com/office/drawing/2014/main" id="{E085181C-9022-1BF8-54B2-A28D5303FD7D}"/>
              </a:ext>
            </a:extLst>
          </p:cNvPr>
          <p:cNvSpPr>
            <a:spLocks noGrp="1"/>
          </p:cNvSpPr>
          <p:nvPr>
            <p:ph sz="quarter" idx="13"/>
          </p:nvPr>
        </p:nvSpPr>
        <p:spPr>
          <a:xfrm>
            <a:off x="277815" y="1200150"/>
            <a:ext cx="8621874" cy="1668306"/>
          </a:xfrm>
        </p:spPr>
        <p:txBody>
          <a:bodyPr>
            <a:normAutofit/>
          </a:bodyPr>
          <a:lstStyle/>
          <a:p>
            <a:r>
              <a:rPr lang="en-US" dirty="0"/>
              <a:t>MLEC has seen large deployments in practice</a:t>
            </a:r>
          </a:p>
          <a:p>
            <a:pPr lvl="1"/>
            <a:r>
              <a:rPr lang="en-US" dirty="0"/>
              <a:t>LANL </a:t>
            </a:r>
            <a:r>
              <a:rPr lang="en-US" dirty="0" err="1"/>
              <a:t>MarFS</a:t>
            </a:r>
            <a:endParaRPr lang="en-US" dirty="0"/>
          </a:p>
          <a:p>
            <a:pPr lvl="1"/>
            <a:r>
              <a:rPr lang="en-US" dirty="0" err="1"/>
              <a:t>Scality</a:t>
            </a:r>
            <a:r>
              <a:rPr lang="en-US" dirty="0"/>
              <a:t> ARTESCA</a:t>
            </a:r>
          </a:p>
          <a:p>
            <a:r>
              <a:rPr lang="en-US" dirty="0"/>
              <a:t>Many research questions remain </a:t>
            </a:r>
            <a:r>
              <a:rPr lang="en-US" b="1" dirty="0"/>
              <a:t>unanswered</a:t>
            </a:r>
            <a:r>
              <a:rPr lang="en-US" dirty="0"/>
              <a:t>!</a:t>
            </a:r>
          </a:p>
          <a:p>
            <a:pPr lvl="1"/>
            <a:endParaRPr lang="en-US" dirty="0"/>
          </a:p>
        </p:txBody>
      </p:sp>
      <p:pic>
        <p:nvPicPr>
          <p:cNvPr id="7" name="Picture 4" descr="High Performance Computing">
            <a:extLst>
              <a:ext uri="{FF2B5EF4-FFF2-40B4-BE49-F238E27FC236}">
                <a16:creationId xmlns:a16="http://schemas.microsoft.com/office/drawing/2014/main" id="{8CCF5FC1-103C-4C4F-C88F-56068CD9A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661" y="1604217"/>
            <a:ext cx="1305837" cy="256463"/>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D97B91F2-9531-656F-82D0-99D555309D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2892" y="1880227"/>
            <a:ext cx="1027034" cy="310595"/>
          </a:xfrm>
          <a:prstGeom prst="rect">
            <a:avLst/>
          </a:prstGeom>
        </p:spPr>
      </p:pic>
      <p:sp>
        <p:nvSpPr>
          <p:cNvPr id="12" name="TextBox 11">
            <a:extLst>
              <a:ext uri="{FF2B5EF4-FFF2-40B4-BE49-F238E27FC236}">
                <a16:creationId xmlns:a16="http://schemas.microsoft.com/office/drawing/2014/main" id="{B054EA27-AE80-A731-3B2C-E7E6816778F4}"/>
              </a:ext>
            </a:extLst>
          </p:cNvPr>
          <p:cNvSpPr txBox="1"/>
          <p:nvPr/>
        </p:nvSpPr>
        <p:spPr>
          <a:xfrm>
            <a:off x="658728" y="2839858"/>
            <a:ext cx="290421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What are the possible chunk placement schemes for MLEC at scale?</a:t>
            </a:r>
          </a:p>
        </p:txBody>
      </p:sp>
      <p:sp>
        <p:nvSpPr>
          <p:cNvPr id="15" name="Rounded Rectangular Callout 14">
            <a:extLst>
              <a:ext uri="{FF2B5EF4-FFF2-40B4-BE49-F238E27FC236}">
                <a16:creationId xmlns:a16="http://schemas.microsoft.com/office/drawing/2014/main" id="{22501080-7D1E-B656-40A3-FCA22B94A744}"/>
              </a:ext>
            </a:extLst>
          </p:cNvPr>
          <p:cNvSpPr/>
          <p:nvPr/>
        </p:nvSpPr>
        <p:spPr>
          <a:xfrm>
            <a:off x="5421844" y="2775858"/>
            <a:ext cx="3014586" cy="935435"/>
          </a:xfrm>
          <a:prstGeom prst="wedgeRoundRectCallout">
            <a:avLst>
              <a:gd name="adj1" fmla="val -35425"/>
              <a:gd name="adj2" fmla="val 65476"/>
              <a:gd name="adj3" fmla="val 16667"/>
            </a:avLst>
          </a:prstGeom>
          <a:solidFill>
            <a:srgbClr val="FF9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8683D39-FC02-D87B-8393-46C38870A30D}"/>
              </a:ext>
            </a:extLst>
          </p:cNvPr>
          <p:cNvSpPr txBox="1"/>
          <p:nvPr/>
        </p:nvSpPr>
        <p:spPr>
          <a:xfrm>
            <a:off x="5541966" y="2847887"/>
            <a:ext cx="277434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What are their pros/cons in terms of performance and durability?</a:t>
            </a:r>
          </a:p>
        </p:txBody>
      </p:sp>
      <p:sp>
        <p:nvSpPr>
          <p:cNvPr id="31" name="Rounded Rectangular Callout 30">
            <a:extLst>
              <a:ext uri="{FF2B5EF4-FFF2-40B4-BE49-F238E27FC236}">
                <a16:creationId xmlns:a16="http://schemas.microsoft.com/office/drawing/2014/main" id="{643A866F-FEE8-56B2-40C0-404D2F7E2CFF}"/>
              </a:ext>
            </a:extLst>
          </p:cNvPr>
          <p:cNvSpPr/>
          <p:nvPr/>
        </p:nvSpPr>
        <p:spPr>
          <a:xfrm>
            <a:off x="696685" y="4024845"/>
            <a:ext cx="2576205" cy="904347"/>
          </a:xfrm>
          <a:prstGeom prst="wedgeRoundRectCallout">
            <a:avLst>
              <a:gd name="adj1" fmla="val -35425"/>
              <a:gd name="adj2" fmla="val 65476"/>
              <a:gd name="adj3" fmla="val 16667"/>
            </a:avLst>
          </a:prstGeom>
          <a:solidFill>
            <a:srgbClr val="FF9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F06A7CE-48D6-5CC6-B730-BE51BE04ADD9}"/>
              </a:ext>
            </a:extLst>
          </p:cNvPr>
          <p:cNvSpPr txBox="1"/>
          <p:nvPr/>
        </p:nvSpPr>
        <p:spPr>
          <a:xfrm>
            <a:off x="807059" y="4098195"/>
            <a:ext cx="2576204"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Can we optimize repair methods to improve the performance/durability?</a:t>
            </a:r>
          </a:p>
        </p:txBody>
      </p:sp>
      <p:sp>
        <p:nvSpPr>
          <p:cNvPr id="34" name="Rounded Rectangular Callout 33">
            <a:extLst>
              <a:ext uri="{FF2B5EF4-FFF2-40B4-BE49-F238E27FC236}">
                <a16:creationId xmlns:a16="http://schemas.microsoft.com/office/drawing/2014/main" id="{3055D14A-7763-70F3-D340-38B496118606}"/>
              </a:ext>
            </a:extLst>
          </p:cNvPr>
          <p:cNvSpPr/>
          <p:nvPr/>
        </p:nvSpPr>
        <p:spPr>
          <a:xfrm>
            <a:off x="5421842" y="4067305"/>
            <a:ext cx="3014586" cy="830997"/>
          </a:xfrm>
          <a:prstGeom prst="wedgeRoundRectCallout">
            <a:avLst>
              <a:gd name="adj1" fmla="val -35425"/>
              <a:gd name="adj2" fmla="val 65476"/>
              <a:gd name="adj3" fmla="val 16667"/>
            </a:avLst>
          </a:prstGeom>
          <a:solidFill>
            <a:srgbClr val="FF93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39D377-F5F1-CAE2-E7EE-802FB5E05606}"/>
              </a:ext>
            </a:extLst>
          </p:cNvPr>
          <p:cNvSpPr txBox="1"/>
          <p:nvPr/>
        </p:nvSpPr>
        <p:spPr>
          <a:xfrm>
            <a:off x="5475147" y="4085119"/>
            <a:ext cx="2736392"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How to evaluate MLEC at scale with tens of thousands of disks?</a:t>
            </a:r>
          </a:p>
        </p:txBody>
      </p:sp>
    </p:spTree>
    <p:extLst>
      <p:ext uri="{BB962C8B-B14F-4D97-AF65-F5344CB8AC3E}">
        <p14:creationId xmlns:p14="http://schemas.microsoft.com/office/powerpoint/2010/main" val="42410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2" grpId="0"/>
      <p:bldP spid="15" grpId="0" animBg="1"/>
      <p:bldP spid="30" grpId="0"/>
      <p:bldP spid="31" grpId="0" animBg="1"/>
      <p:bldP spid="32" grpId="0"/>
      <p:bldP spid="34" grpId="0" animBg="1"/>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FE657F-F24F-5915-43D8-D55E3B44EAAB}"/>
              </a:ext>
            </a:extLst>
          </p:cNvPr>
          <p:cNvSpPr>
            <a:spLocks noGrp="1"/>
          </p:cNvSpPr>
          <p:nvPr>
            <p:ph type="sldNum" sz="quarter" idx="12"/>
          </p:nvPr>
        </p:nvSpPr>
        <p:spPr/>
        <p:txBody>
          <a:bodyPr/>
          <a:lstStyle/>
          <a:p>
            <a:fld id="{38237106-F2ED-405E-BC33-CC3CF426205F}" type="slidenum">
              <a:rPr lang="en-US" smtClean="0"/>
              <a:pPr/>
              <a:t>9</a:t>
            </a:fld>
            <a:endParaRPr lang="en-US" dirty="0"/>
          </a:p>
        </p:txBody>
      </p:sp>
      <p:sp>
        <p:nvSpPr>
          <p:cNvPr id="5" name="Footer Placeholder 4">
            <a:extLst>
              <a:ext uri="{FF2B5EF4-FFF2-40B4-BE49-F238E27FC236}">
                <a16:creationId xmlns:a16="http://schemas.microsoft.com/office/drawing/2014/main" id="{840D9775-559B-5E0A-584F-AD9E6C58C8EB}"/>
              </a:ext>
            </a:extLst>
          </p:cNvPr>
          <p:cNvSpPr>
            <a:spLocks noGrp="1"/>
          </p:cNvSpPr>
          <p:nvPr>
            <p:ph type="ftr" sz="quarter" idx="3"/>
          </p:nvPr>
        </p:nvSpPr>
        <p:spPr/>
        <p:txBody>
          <a:bodyPr/>
          <a:lstStyle/>
          <a:p>
            <a:r>
              <a:rPr lang="en-US" sz="900" dirty="0"/>
              <a:t>MLEC @ SC ’23</a:t>
            </a:r>
            <a:endParaRPr lang="en-US" sz="1600" dirty="0"/>
          </a:p>
        </p:txBody>
      </p:sp>
      <p:sp>
        <p:nvSpPr>
          <p:cNvPr id="6" name="Title 1">
            <a:extLst>
              <a:ext uri="{FF2B5EF4-FFF2-40B4-BE49-F238E27FC236}">
                <a16:creationId xmlns:a16="http://schemas.microsoft.com/office/drawing/2014/main" id="{48F76947-5F40-FB71-5D45-D8A1C68AA664}"/>
              </a:ext>
            </a:extLst>
          </p:cNvPr>
          <p:cNvSpPr>
            <a:spLocks noGrp="1"/>
          </p:cNvSpPr>
          <p:nvPr>
            <p:ph type="title"/>
          </p:nvPr>
        </p:nvSpPr>
        <p:spPr>
          <a:xfrm>
            <a:off x="277815" y="205979"/>
            <a:ext cx="8621875" cy="857250"/>
          </a:xfrm>
        </p:spPr>
        <p:txBody>
          <a:bodyPr/>
          <a:lstStyle/>
          <a:p>
            <a:r>
              <a:rPr lang="en-US" dirty="0"/>
              <a:t>MLEC at Scale</a:t>
            </a:r>
          </a:p>
        </p:txBody>
      </p:sp>
      <p:sp>
        <p:nvSpPr>
          <p:cNvPr id="13" name="Content Placeholder 3">
            <a:extLst>
              <a:ext uri="{FF2B5EF4-FFF2-40B4-BE49-F238E27FC236}">
                <a16:creationId xmlns:a16="http://schemas.microsoft.com/office/drawing/2014/main" id="{E085181C-9022-1BF8-54B2-A28D5303FD7D}"/>
              </a:ext>
            </a:extLst>
          </p:cNvPr>
          <p:cNvSpPr>
            <a:spLocks noGrp="1"/>
          </p:cNvSpPr>
          <p:nvPr>
            <p:ph sz="quarter" idx="13"/>
          </p:nvPr>
        </p:nvSpPr>
        <p:spPr>
          <a:xfrm>
            <a:off x="130627" y="1200150"/>
            <a:ext cx="8949985" cy="3943350"/>
          </a:xfrm>
        </p:spPr>
        <p:txBody>
          <a:bodyPr>
            <a:normAutofit/>
          </a:bodyPr>
          <a:lstStyle/>
          <a:p>
            <a:r>
              <a:rPr lang="en-US" i="1" u="sng" dirty="0"/>
              <a:t>In-depth Design considerations and analysis of MLEC at scale</a:t>
            </a:r>
          </a:p>
          <a:p>
            <a:pPr lvl="1"/>
            <a:endParaRPr lang="en-US" dirty="0"/>
          </a:p>
        </p:txBody>
      </p:sp>
      <p:graphicFrame>
        <p:nvGraphicFramePr>
          <p:cNvPr id="2" name="Table 3">
            <a:extLst>
              <a:ext uri="{FF2B5EF4-FFF2-40B4-BE49-F238E27FC236}">
                <a16:creationId xmlns:a16="http://schemas.microsoft.com/office/drawing/2014/main" id="{F1C8761B-5497-80A9-98BF-1BC9C767425D}"/>
              </a:ext>
            </a:extLst>
          </p:cNvPr>
          <p:cNvGraphicFramePr>
            <a:graphicFrameLocks noGrp="1"/>
          </p:cNvGraphicFramePr>
          <p:nvPr>
            <p:extLst>
              <p:ext uri="{D42A27DB-BD31-4B8C-83A1-F6EECF244321}">
                <p14:modId xmlns:p14="http://schemas.microsoft.com/office/powerpoint/2010/main" val="1042209719"/>
              </p:ext>
            </p:extLst>
          </p:nvPr>
        </p:nvGraphicFramePr>
        <p:xfrm>
          <a:off x="664029" y="1933178"/>
          <a:ext cx="8088085" cy="2062480"/>
        </p:xfrm>
        <a:graphic>
          <a:graphicData uri="http://schemas.openxmlformats.org/drawingml/2006/table">
            <a:tbl>
              <a:tblPr bandRow="1">
                <a:tableStyleId>{5C22544A-7EE6-4342-B048-85BDC9FD1C3A}</a:tableStyleId>
              </a:tblPr>
              <a:tblGrid>
                <a:gridCol w="2846087">
                  <a:extLst>
                    <a:ext uri="{9D8B030D-6E8A-4147-A177-3AD203B41FA5}">
                      <a16:colId xmlns:a16="http://schemas.microsoft.com/office/drawing/2014/main" val="3327945816"/>
                    </a:ext>
                  </a:extLst>
                </a:gridCol>
                <a:gridCol w="5241998">
                  <a:extLst>
                    <a:ext uri="{9D8B030D-6E8A-4147-A177-3AD203B41FA5}">
                      <a16:colId xmlns:a16="http://schemas.microsoft.com/office/drawing/2014/main" val="332636772"/>
                    </a:ext>
                  </a:extLst>
                </a:gridCol>
              </a:tblGrid>
              <a:tr h="370840">
                <a:tc>
                  <a:txBody>
                    <a:bodyPr/>
                    <a:lstStyle/>
                    <a:p>
                      <a:r>
                        <a:rPr lang="en-US" sz="1600" b="1" dirty="0">
                          <a:solidFill>
                            <a:schemeClr val="bg1"/>
                          </a:solidFill>
                          <a:latin typeface="Arial" panose="020B0604020202020204" pitchFamily="34" charset="0"/>
                          <a:cs typeface="Arial" panose="020B0604020202020204" pitchFamily="34" charset="0"/>
                        </a:rPr>
                        <a:t>Chunk placement schemes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C/C, C/D, D/C, D/D</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898223322"/>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Repair methods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R</a:t>
                      </a:r>
                      <a:r>
                        <a:rPr lang="en-US" sz="1100" dirty="0">
                          <a:solidFill>
                            <a:schemeClr val="bg1"/>
                          </a:solidFill>
                          <a:latin typeface="Arial" panose="020B0604020202020204" pitchFamily="34" charset="0"/>
                          <a:cs typeface="Arial" panose="020B0604020202020204" pitchFamily="34" charset="0"/>
                        </a:rPr>
                        <a:t>ALL</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FCO</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HYB</a:t>
                      </a:r>
                      <a:r>
                        <a:rPr lang="en-US" sz="1600" dirty="0">
                          <a:solidFill>
                            <a:schemeClr val="bg1"/>
                          </a:solidFill>
                          <a:latin typeface="Arial" panose="020B0604020202020204" pitchFamily="34" charset="0"/>
                          <a:cs typeface="Arial" panose="020B0604020202020204" pitchFamily="34" charset="0"/>
                        </a:rPr>
                        <a:t>, R</a:t>
                      </a:r>
                      <a:r>
                        <a:rPr lang="en-US" sz="1100" dirty="0">
                          <a:solidFill>
                            <a:schemeClr val="bg1"/>
                          </a:solidFill>
                          <a:latin typeface="Arial" panose="020B0604020202020204" pitchFamily="34" charset="0"/>
                          <a:cs typeface="Arial" panose="020B0604020202020204" pitchFamily="34" charset="0"/>
                        </a:rPr>
                        <a:t>MIN</a:t>
                      </a:r>
                      <a:endParaRPr lang="en-US" sz="1600" dirty="0">
                        <a:solidFill>
                          <a:schemeClr val="bg1"/>
                        </a:solidFill>
                        <a:latin typeface="Arial" panose="020B0604020202020204" pitchFamily="34" charset="0"/>
                        <a:cs typeface="Arial" panose="020B060402020202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39207116"/>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Methodology</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Normal simulation, Splitting simulation,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Arial" panose="020B0604020202020204" pitchFamily="34" charset="0"/>
                          <a:cs typeface="Arial" panose="020B0604020202020204" pitchFamily="34" charset="0"/>
                        </a:rPr>
                        <a:t>Dynamic programming, Mathematical Modelling</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07901624"/>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Analysis</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Performance, Durability</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49645756"/>
                  </a:ext>
                </a:extLst>
              </a:tr>
              <a:tr h="370840">
                <a:tc>
                  <a:txBody>
                    <a:bodyPr/>
                    <a:lstStyle/>
                    <a:p>
                      <a:r>
                        <a:rPr lang="en-US" sz="1600" b="1" dirty="0">
                          <a:solidFill>
                            <a:schemeClr val="bg1"/>
                          </a:solidFill>
                          <a:latin typeface="Arial" panose="020B0604020202020204" pitchFamily="34" charset="0"/>
                          <a:cs typeface="Arial" panose="020B0604020202020204" pitchFamily="34" charset="0"/>
                        </a:rPr>
                        <a:t>Comparison</a:t>
                      </a: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US" sz="1600" dirty="0">
                          <a:solidFill>
                            <a:schemeClr val="bg1"/>
                          </a:solidFill>
                          <a:latin typeface="Arial" panose="020B0604020202020204" pitchFamily="34" charset="0"/>
                          <a:cs typeface="Arial" panose="020B0604020202020204" pitchFamily="34" charset="0"/>
                        </a:rPr>
                        <a:t>Vs. SLEC, LRC, …</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659668509"/>
                  </a:ext>
                </a:extLst>
              </a:tr>
            </a:tbl>
          </a:graphicData>
        </a:graphic>
      </p:graphicFrame>
    </p:spTree>
    <p:extLst>
      <p:ext uri="{BB962C8B-B14F-4D97-AF65-F5344CB8AC3E}">
        <p14:creationId xmlns:p14="http://schemas.microsoft.com/office/powerpoint/2010/main" val="207958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ＭＳ ゴシック"/>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550918-2440-EA41-A0AC-BCA0D0FA0450}">
  <we:reference id="e849ddb8-6bbd-4833-bd4b-59030099d63e" version="1.0.0.0" store="EXCatalog" storeType="EXCatalog"/>
  <we:alternateReferences>
    <we:reference id="WA200000113" version="1.0.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{FB3FC601-9F50-A94A-A282-524300BDE2A1}tf10001076</Template>
  <TotalTime>11873</TotalTime>
  <Words>6017</Words>
  <Application>Microsoft Macintosh PowerPoint</Application>
  <PresentationFormat>On-screen Show (16:9)</PresentationFormat>
  <Paragraphs>1078</Paragraphs>
  <Slides>39</Slides>
  <Notes>39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LinLibertineT</vt:lpstr>
      <vt:lpstr>Söhne</vt:lpstr>
      <vt:lpstr>Arial</vt:lpstr>
      <vt:lpstr>Arial Narrow</vt:lpstr>
      <vt:lpstr>Calibri</vt:lpstr>
      <vt:lpstr>Gill Sans</vt:lpstr>
      <vt:lpstr>Gill Sans MT</vt:lpstr>
      <vt:lpstr>Lucida Grande</vt:lpstr>
      <vt:lpstr>Wingdings</vt:lpstr>
      <vt:lpstr>Horizon</vt:lpstr>
      <vt:lpstr>Design Considerations and Analysis of Multi-Level Erasure Coding in Large-Scale Data Centers</vt:lpstr>
      <vt:lpstr>Data Durability Matters!</vt:lpstr>
      <vt:lpstr>Existing Solutions</vt:lpstr>
      <vt:lpstr>EC Encoding Throughput</vt:lpstr>
      <vt:lpstr>EC at Scale</vt:lpstr>
      <vt:lpstr>Single-level Erasure Coding</vt:lpstr>
      <vt:lpstr>Multi-level Erasure Coding</vt:lpstr>
      <vt:lpstr>Multi-level Erasure Coding</vt:lpstr>
      <vt:lpstr>MLEC at Scale</vt:lpstr>
      <vt:lpstr>PowerPoint Presentation</vt:lpstr>
      <vt:lpstr>MLEC Case Study: A Simple Design</vt:lpstr>
      <vt:lpstr>MLEC Case Study: A Simple Design</vt:lpstr>
      <vt:lpstr>MLEC Case Study: A Simple Design</vt:lpstr>
      <vt:lpstr>MLEC Case Study: A Simple Design</vt:lpstr>
      <vt:lpstr>MLEC Case Study: A Simple Design</vt:lpstr>
      <vt:lpstr>Design Space: Chunk Placement</vt:lpstr>
      <vt:lpstr>Design Space: Chunk Placement</vt:lpstr>
      <vt:lpstr>Design Space: Chunk Placement</vt:lpstr>
      <vt:lpstr>Design Space: Repair Method</vt:lpstr>
      <vt:lpstr>Design Space: Repair Method</vt:lpstr>
      <vt:lpstr>Design Space: Repair Method</vt:lpstr>
      <vt:lpstr>Design Space: Repair Method</vt:lpstr>
      <vt:lpstr>Design Spaces</vt:lpstr>
      <vt:lpstr>PowerPoint Presentation</vt:lpstr>
      <vt:lpstr>How to Evaluate MLEC at Scale</vt:lpstr>
      <vt:lpstr>Evaluating MLEC with Various Methods</vt:lpstr>
      <vt:lpstr>Evaluation Methodology</vt:lpstr>
      <vt:lpstr>Evaluation Methodology</vt:lpstr>
      <vt:lpstr>Evaluation Methodology</vt:lpstr>
      <vt:lpstr>Evaluation Methodology</vt:lpstr>
      <vt:lpstr>Evaluation: PDL under Failure Bursts</vt:lpstr>
      <vt:lpstr>Evaluation Results</vt:lpstr>
      <vt:lpstr>PowerPoint Presentation</vt:lpstr>
      <vt:lpstr>MLEC vs. SLEC</vt:lpstr>
      <vt:lpstr>MLEC vs. LRC</vt:lpstr>
      <vt:lpstr>MLEC vs. LRC</vt:lpstr>
      <vt:lpstr>How to Choose Ideal EC Configuration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MittCPU  Circumventing Millisecond Tail Latency Induced by CPU Contentions in the Cloud</dc:title>
  <dc:creator>Meng Wang</dc:creator>
  <cp:lastModifiedBy>Meng Wang</cp:lastModifiedBy>
  <cp:revision>744</cp:revision>
  <cp:lastPrinted>2023-05-18T20:18:35Z</cp:lastPrinted>
  <dcterms:created xsi:type="dcterms:W3CDTF">2020-11-22T17:34:39Z</dcterms:created>
  <dcterms:modified xsi:type="dcterms:W3CDTF">2023-11-15T17:50:48Z</dcterms:modified>
</cp:coreProperties>
</file>