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728" r:id="rId1"/>
  </p:sldMasterIdLst>
  <p:notesMasterIdLst>
    <p:notesMasterId r:id="rId47"/>
  </p:notesMasterIdLst>
  <p:handoutMasterIdLst>
    <p:handoutMasterId r:id="rId48"/>
  </p:handoutMasterIdLst>
  <p:sldIdLst>
    <p:sldId id="295" r:id="rId2"/>
    <p:sldId id="395" r:id="rId3"/>
    <p:sldId id="396" r:id="rId4"/>
    <p:sldId id="398" r:id="rId5"/>
    <p:sldId id="466" r:id="rId6"/>
    <p:sldId id="400" r:id="rId7"/>
    <p:sldId id="428" r:id="rId8"/>
    <p:sldId id="401" r:id="rId9"/>
    <p:sldId id="429" r:id="rId10"/>
    <p:sldId id="402" r:id="rId11"/>
    <p:sldId id="416" r:id="rId12"/>
    <p:sldId id="415" r:id="rId13"/>
    <p:sldId id="417" r:id="rId14"/>
    <p:sldId id="418" r:id="rId15"/>
    <p:sldId id="420" r:id="rId16"/>
    <p:sldId id="419" r:id="rId17"/>
    <p:sldId id="414" r:id="rId18"/>
    <p:sldId id="410" r:id="rId19"/>
    <p:sldId id="430" r:id="rId20"/>
    <p:sldId id="403" r:id="rId21"/>
    <p:sldId id="458" r:id="rId22"/>
    <p:sldId id="423" r:id="rId23"/>
    <p:sldId id="426" r:id="rId24"/>
    <p:sldId id="464" r:id="rId25"/>
    <p:sldId id="463" r:id="rId26"/>
    <p:sldId id="407" r:id="rId27"/>
    <p:sldId id="460" r:id="rId28"/>
    <p:sldId id="421" r:id="rId29"/>
    <p:sldId id="427" r:id="rId30"/>
    <p:sldId id="459" r:id="rId31"/>
    <p:sldId id="422" r:id="rId32"/>
    <p:sldId id="431" r:id="rId33"/>
    <p:sldId id="465" r:id="rId34"/>
    <p:sldId id="467" r:id="rId35"/>
    <p:sldId id="432" r:id="rId36"/>
    <p:sldId id="404" r:id="rId37"/>
    <p:sldId id="411" r:id="rId38"/>
    <p:sldId id="454" r:id="rId39"/>
    <p:sldId id="455" r:id="rId40"/>
    <p:sldId id="457" r:id="rId41"/>
    <p:sldId id="433" r:id="rId42"/>
    <p:sldId id="453" r:id="rId43"/>
    <p:sldId id="456" r:id="rId44"/>
    <p:sldId id="462" r:id="rId45"/>
    <p:sldId id="408"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AD049"/>
    <a:srgbClr val="800000"/>
    <a:srgbClr val="AC4544"/>
    <a:srgbClr val="1763A1"/>
    <a:srgbClr val="0D5729"/>
    <a:srgbClr val="600A18"/>
    <a:srgbClr val="66CCFF"/>
    <a:srgbClr val="0000FF"/>
    <a:srgbClr val="FF00FF"/>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77" autoAdjust="0"/>
    <p:restoredTop sz="74319"/>
  </p:normalViewPr>
  <p:slideViewPr>
    <p:cSldViewPr snapToGrid="0" snapToObjects="1">
      <p:cViewPr>
        <p:scale>
          <a:sx n="81" d="100"/>
          <a:sy n="81" d="100"/>
        </p:scale>
        <p:origin x="712" y="-1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CD056C4-132D-C044-83DA-36C771DBAF7F}" type="datetimeFigureOut">
              <a:rPr lang="en-US" smtClean="0"/>
              <a:t>12/2/23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0E73C46-BCD4-C841-8A7D-7E7696BA485E}" type="slidenum">
              <a:rPr lang="en-US" smtClean="0"/>
              <a:t>‹#›</a:t>
            </a:fld>
            <a:endParaRPr lang="en-US" dirty="0"/>
          </a:p>
        </p:txBody>
      </p:sp>
    </p:spTree>
    <p:extLst>
      <p:ext uri="{BB962C8B-B14F-4D97-AF65-F5344CB8AC3E}">
        <p14:creationId xmlns:p14="http://schemas.microsoft.com/office/powerpoint/2010/main" val="25485979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1C84F0-E1B3-A84D-B080-A5EC3A2F89D8}" type="datetimeFigureOut">
              <a:rPr lang="en-US" smtClean="0"/>
              <a:t>12/2/23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885528-96B8-1144-A84C-245ACA11C1E0}" type="slidenum">
              <a:rPr lang="en-US" smtClean="0"/>
              <a:t>‹#›</a:t>
            </a:fld>
            <a:endParaRPr lang="en-US" dirty="0"/>
          </a:p>
        </p:txBody>
      </p:sp>
    </p:spTree>
    <p:extLst>
      <p:ext uri="{BB962C8B-B14F-4D97-AF65-F5344CB8AC3E}">
        <p14:creationId xmlns:p14="http://schemas.microsoft.com/office/powerpoint/2010/main" val="101930948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a:solidFill>
                  <a:srgbClr val="000000"/>
                </a:solidFill>
                <a:effectLst/>
                <a:latin typeface="Roboto" panose="020F0502020204030204" pitchFamily="34" charset="0"/>
              </a:rPr>
              <a:t>[30 secs] [0-30]</a:t>
            </a:r>
          </a:p>
          <a:p>
            <a:r>
              <a:rPr lang="en-US" sz="1800" b="0" i="0" u="none" strike="noStrike">
                <a:solidFill>
                  <a:srgbClr val="000000"/>
                </a:solidFill>
                <a:effectLst/>
                <a:latin typeface="Roboto" panose="020F0502020204030204" pitchFamily="34" charset="0"/>
              </a:rPr>
              <a:t>Hello everyone. I am Martin Putra. In this talk I will present CNT, a tool to semi-automatically translate CWL, a popular workflow language used in many production systems, to Nextflow, a continuously growing one with attractive support for parallelization. This is a joint work with In Kee Kim from the University of Georgia, Haryadi Gunawi, and Robert Grossman from the University of Chicago.  </a:t>
            </a:r>
            <a:endParaRPr lang="en-US" sz="2400" b="0" i="0" u="none" strike="noStrike">
              <a:solidFill>
                <a:srgbClr val="000000"/>
              </a:solidFill>
              <a:effectLst/>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5"/>
          </p:nvPr>
        </p:nvSpPr>
        <p:spPr/>
        <p:txBody>
          <a:bodyPr/>
          <a:lstStyle/>
          <a:p>
            <a:fld id="{C0885528-96B8-1144-A84C-245ACA11C1E0}" type="slidenum">
              <a:rPr lang="en-US" smtClean="0"/>
              <a:t>1</a:t>
            </a:fld>
            <a:endParaRPr lang="en-US" dirty="0"/>
          </a:p>
        </p:txBody>
      </p:sp>
    </p:spTree>
    <p:extLst>
      <p:ext uri="{BB962C8B-B14F-4D97-AF65-F5344CB8AC3E}">
        <p14:creationId xmlns:p14="http://schemas.microsoft.com/office/powerpoint/2010/main" val="31319060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0">
              <a:spcBef>
                <a:spcPts val="0"/>
              </a:spcBef>
              <a:spcAft>
                <a:spcPts val="0"/>
              </a:spcAft>
            </a:pPr>
            <a:r>
              <a:rPr lang="en-US" sz="1800" b="0" i="0" u="none" strike="noStrike">
                <a:solidFill>
                  <a:srgbClr val="000000"/>
                </a:solidFill>
                <a:effectLst/>
                <a:latin typeface="Roboto" panose="02000000000000000000" pitchFamily="2" charset="0"/>
              </a:rPr>
              <a:t>We start with the notion of workflow. As everyone already knows, a workflow can be represented as a DAG, </a:t>
            </a:r>
          </a:p>
          <a:p>
            <a:pPr marL="0" marR="0" lvl="0" indent="0" algn="just" defTabSz="457200" rtl="0" eaLnBrk="1" fontAlgn="auto" latinLnBrk="0" hangingPunct="1">
              <a:lnSpc>
                <a:spcPct val="100000"/>
              </a:lnSpc>
              <a:spcBef>
                <a:spcPts val="0"/>
              </a:spcBef>
              <a:spcAft>
                <a:spcPts val="0"/>
              </a:spcAft>
              <a:buClrTx/>
              <a:buSzTx/>
              <a:buFontTx/>
              <a:buNone/>
              <a:tabLst/>
              <a:defRPr/>
            </a:pPr>
            <a:r>
              <a:rPr lang="en-US" sz="1800" b="0" i="0" u="none" strike="noStrike">
                <a:solidFill>
                  <a:srgbClr val="000000"/>
                </a:solidFill>
                <a:effectLst/>
                <a:latin typeface="Roboto" panose="02000000000000000000" pitchFamily="2" charset="0"/>
              </a:rPr>
              <a:t>&lt;CLICK&gt;</a:t>
            </a:r>
          </a:p>
          <a:p>
            <a:pPr algn="just" rtl="0">
              <a:spcBef>
                <a:spcPts val="0"/>
              </a:spcBef>
              <a:spcAft>
                <a:spcPts val="0"/>
              </a:spcAft>
            </a:pPr>
            <a:r>
              <a:rPr lang="en-US" sz="1800" b="0" i="0" u="none" strike="noStrike">
                <a:solidFill>
                  <a:srgbClr val="000000"/>
                </a:solidFill>
                <a:effectLst/>
                <a:latin typeface="Roboto" panose="02000000000000000000" pitchFamily="2" charset="0"/>
              </a:rPr>
              <a:t>where a vertex represents a step</a:t>
            </a:r>
          </a:p>
          <a:p>
            <a:pPr marL="0" marR="0" lvl="0" indent="0" algn="just" defTabSz="457200" rtl="0" eaLnBrk="1" fontAlgn="auto" latinLnBrk="0" hangingPunct="1">
              <a:lnSpc>
                <a:spcPct val="100000"/>
              </a:lnSpc>
              <a:spcBef>
                <a:spcPts val="0"/>
              </a:spcBef>
              <a:spcAft>
                <a:spcPts val="0"/>
              </a:spcAft>
              <a:buClrTx/>
              <a:buSzTx/>
              <a:buFontTx/>
              <a:buNone/>
              <a:tabLst/>
              <a:defRPr/>
            </a:pPr>
            <a:r>
              <a:rPr lang="en-US" sz="1800" b="0" i="0" u="none" strike="noStrike">
                <a:solidFill>
                  <a:srgbClr val="000000"/>
                </a:solidFill>
                <a:effectLst/>
                <a:latin typeface="Roboto" panose="02000000000000000000" pitchFamily="2" charset="0"/>
              </a:rPr>
              <a:t>&lt;CLICK&gt; </a:t>
            </a:r>
            <a:endParaRPr lang="en-US" sz="1800" b="0" i="0" u="none" strike="noStrike">
              <a:solidFill>
                <a:srgbClr val="000000"/>
              </a:solidFill>
              <a:effectLst/>
            </a:endParaRPr>
          </a:p>
          <a:p>
            <a:pPr algn="just" rtl="0">
              <a:spcBef>
                <a:spcPts val="0"/>
              </a:spcBef>
              <a:spcAft>
                <a:spcPts val="0"/>
              </a:spcAft>
            </a:pPr>
            <a:r>
              <a:rPr lang="en-US" sz="1800" b="0" i="0" u="none" strike="noStrike">
                <a:solidFill>
                  <a:srgbClr val="000000"/>
                </a:solidFill>
                <a:effectLst/>
                <a:latin typeface="Roboto" panose="02000000000000000000" pitchFamily="2" charset="0"/>
              </a:rPr>
              <a:t>and an edge represents flow of data. </a:t>
            </a:r>
            <a:endParaRPr lang="en-US" b="0" i="0" u="none" strike="noStrike">
              <a:solidFill>
                <a:srgbClr val="000000"/>
              </a:solidFill>
              <a:effectLst/>
            </a:endParaRPr>
          </a:p>
          <a:p>
            <a:pPr algn="just" rtl="0">
              <a:spcBef>
                <a:spcPts val="0"/>
              </a:spcBef>
              <a:spcAft>
                <a:spcPts val="0"/>
              </a:spcAft>
            </a:pPr>
            <a:r>
              <a:rPr lang="en-US" sz="1800" b="0" i="0" u="none" strike="noStrike">
                <a:solidFill>
                  <a:srgbClr val="000000"/>
                </a:solidFill>
                <a:effectLst/>
                <a:latin typeface="Roboto" panose="02000000000000000000" pitchFamily="2" charset="0"/>
              </a:rPr>
              <a:t>This workflow can be written in both CWL and Nextflow. However, there are several properties that lead to challenges. </a:t>
            </a:r>
            <a:endParaRPr lang="en-US"/>
          </a:p>
        </p:txBody>
      </p:sp>
      <p:sp>
        <p:nvSpPr>
          <p:cNvPr id="4" name="Slide Number Placeholder 3"/>
          <p:cNvSpPr>
            <a:spLocks noGrp="1"/>
          </p:cNvSpPr>
          <p:nvPr>
            <p:ph type="sldNum" sz="quarter" idx="5"/>
          </p:nvPr>
        </p:nvSpPr>
        <p:spPr/>
        <p:txBody>
          <a:bodyPr/>
          <a:lstStyle/>
          <a:p>
            <a:fld id="{C0885528-96B8-1144-A84C-245ACA11C1E0}" type="slidenum">
              <a:rPr lang="en-US" smtClean="0"/>
              <a:t>10</a:t>
            </a:fld>
            <a:endParaRPr lang="en-US" dirty="0"/>
          </a:p>
        </p:txBody>
      </p:sp>
    </p:spTree>
    <p:extLst>
      <p:ext uri="{BB962C8B-B14F-4D97-AF65-F5344CB8AC3E}">
        <p14:creationId xmlns:p14="http://schemas.microsoft.com/office/powerpoint/2010/main" val="10863242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0">
              <a:spcBef>
                <a:spcPts val="0"/>
              </a:spcBef>
              <a:spcAft>
                <a:spcPts val="0"/>
              </a:spcAft>
            </a:pPr>
            <a:r>
              <a:rPr lang="en-US" sz="1200" b="0" i="0" u="none" strike="noStrike">
                <a:solidFill>
                  <a:srgbClr val="000000"/>
                </a:solidFill>
                <a:effectLst/>
                <a:latin typeface="Roboto" panose="02000000000000000000" pitchFamily="2" charset="0"/>
              </a:rPr>
              <a:t>First, is the exploration and ordering of subworkflows. </a:t>
            </a:r>
          </a:p>
          <a:p>
            <a:pPr algn="just" rtl="0">
              <a:spcBef>
                <a:spcPts val="0"/>
              </a:spcBef>
              <a:spcAft>
                <a:spcPts val="0"/>
              </a:spcAft>
            </a:pPr>
            <a:endParaRPr lang="en-US" sz="1200" b="0" i="0" u="none" strike="noStrike">
              <a:solidFill>
                <a:srgbClr val="000000"/>
              </a:solidFill>
              <a:effectLst/>
              <a:latin typeface="Roboto" panose="02000000000000000000" pitchFamily="2" charset="0"/>
            </a:endParaRPr>
          </a:p>
          <a:p>
            <a:pPr algn="just" rtl="0">
              <a:spcBef>
                <a:spcPts val="0"/>
              </a:spcBef>
              <a:spcAft>
                <a:spcPts val="0"/>
              </a:spcAft>
            </a:pPr>
            <a:r>
              <a:rPr lang="en-US" sz="1200" b="0" i="0" u="none" strike="noStrike">
                <a:solidFill>
                  <a:srgbClr val="000000"/>
                </a:solidFill>
                <a:effectLst/>
                <a:latin typeface="Roboto" panose="02000000000000000000" pitchFamily="2" charset="0"/>
              </a:rPr>
              <a:t>&lt;CLICK&gt;</a:t>
            </a:r>
          </a:p>
          <a:p>
            <a:pPr algn="just" rtl="0">
              <a:spcBef>
                <a:spcPts val="0"/>
              </a:spcBef>
              <a:spcAft>
                <a:spcPts val="0"/>
              </a:spcAft>
            </a:pPr>
            <a:endParaRPr lang="en-US" sz="1200" b="0" i="0" u="none" strike="noStrike">
              <a:solidFill>
                <a:srgbClr val="000000"/>
              </a:solidFill>
              <a:effectLst/>
              <a:latin typeface="Roboto" panose="02000000000000000000" pitchFamily="2" charset="0"/>
            </a:endParaRPr>
          </a:p>
          <a:p>
            <a:pPr algn="just" rtl="0">
              <a:spcBef>
                <a:spcPts val="0"/>
              </a:spcBef>
              <a:spcAft>
                <a:spcPts val="0"/>
              </a:spcAft>
            </a:pPr>
            <a:r>
              <a:rPr lang="en-US" sz="1200" b="0" i="0" u="none" strike="noStrike">
                <a:solidFill>
                  <a:srgbClr val="000000"/>
                </a:solidFill>
                <a:effectLst/>
                <a:latin typeface="Roboto" panose="02000000000000000000" pitchFamily="2" charset="0"/>
              </a:rPr>
              <a:t>A single step in workflow can be another workflow. To distinguish the two, let us call the latter a subworkflow. </a:t>
            </a:r>
          </a:p>
          <a:p>
            <a:pPr algn="just" rtl="0">
              <a:spcBef>
                <a:spcPts val="0"/>
              </a:spcBef>
              <a:spcAft>
                <a:spcPts val="0"/>
              </a:spcAft>
            </a:pPr>
            <a:endParaRPr lang="en-US" sz="1200" b="0" i="0" u="none" strike="noStrike">
              <a:solidFill>
                <a:srgbClr val="000000"/>
              </a:solidFill>
              <a:effectLst/>
              <a:latin typeface="Roboto" panose="02000000000000000000" pitchFamily="2" charset="0"/>
            </a:endParaRPr>
          </a:p>
          <a:p>
            <a:pPr algn="just" rtl="0">
              <a:spcBef>
                <a:spcPts val="0"/>
              </a:spcBef>
              <a:spcAft>
                <a:spcPts val="0"/>
              </a:spcAft>
            </a:pPr>
            <a:r>
              <a:rPr lang="en-US" sz="1200" b="0" i="0" u="none" strike="noStrike">
                <a:solidFill>
                  <a:srgbClr val="000000"/>
                </a:solidFill>
                <a:effectLst/>
                <a:latin typeface="Roboto" panose="02000000000000000000" pitchFamily="2" charset="0"/>
              </a:rPr>
              <a:t>&lt;CLICK&gt;</a:t>
            </a:r>
          </a:p>
          <a:p>
            <a:pPr algn="just" rtl="0">
              <a:spcBef>
                <a:spcPts val="0"/>
              </a:spcBef>
              <a:spcAft>
                <a:spcPts val="0"/>
              </a:spcAft>
            </a:pPr>
            <a:endParaRPr lang="en-US" sz="1200" b="0" i="0" u="none" strike="noStrike">
              <a:solidFill>
                <a:srgbClr val="000000"/>
              </a:solidFill>
              <a:effectLst/>
              <a:latin typeface="Roboto" panose="02000000000000000000" pitchFamily="2" charset="0"/>
            </a:endParaRPr>
          </a:p>
          <a:p>
            <a:pPr algn="just" rtl="0">
              <a:spcBef>
                <a:spcPts val="0"/>
              </a:spcBef>
              <a:spcAft>
                <a:spcPts val="0"/>
              </a:spcAft>
            </a:pPr>
            <a:r>
              <a:rPr lang="en-US" sz="1200" b="0" i="0" u="none" strike="noStrike">
                <a:solidFill>
                  <a:srgbClr val="000000"/>
                </a:solidFill>
                <a:effectLst/>
                <a:latin typeface="Roboto" panose="02000000000000000000" pitchFamily="2" charset="0"/>
              </a:rPr>
              <a:t>The DAG shown here is the exact same workflow as shown in previous slide, but has been color-coded, where the green circle means the step is a single tool, while the blue one means the step is a subworkflow.</a:t>
            </a:r>
          </a:p>
          <a:p>
            <a:pPr algn="just" rtl="0">
              <a:spcBef>
                <a:spcPts val="0"/>
              </a:spcBef>
              <a:spcAft>
                <a:spcPts val="0"/>
              </a:spcAft>
            </a:pPr>
            <a:endParaRPr lang="en-US" sz="1200" b="0" i="0" u="none" strike="noStrike">
              <a:solidFill>
                <a:srgbClr val="000000"/>
              </a:solidFill>
              <a:effectLst/>
              <a:latin typeface="Roboto" panose="02000000000000000000" pitchFamily="2" charset="0"/>
            </a:endParaRPr>
          </a:p>
          <a:p>
            <a:pPr algn="just" rtl="0">
              <a:spcBef>
                <a:spcPts val="0"/>
              </a:spcBef>
              <a:spcAft>
                <a:spcPts val="0"/>
              </a:spcAft>
            </a:pPr>
            <a:endParaRPr lang="en-US" b="0" i="0" u="none" strike="noStrike">
              <a:solidFill>
                <a:srgbClr val="000000"/>
              </a:solidFill>
              <a:effectLst/>
            </a:endParaRPr>
          </a:p>
          <a:p>
            <a:pPr algn="just" rtl="0">
              <a:spcBef>
                <a:spcPts val="0"/>
              </a:spcBef>
              <a:spcAft>
                <a:spcPts val="0"/>
              </a:spcAft>
            </a:pPr>
            <a:br>
              <a:rPr lang="en-US" b="0" i="0" u="none" strike="noStrike">
                <a:solidFill>
                  <a:srgbClr val="000000"/>
                </a:solidFill>
                <a:effectLst/>
              </a:rPr>
            </a:br>
            <a:endParaRPr lang="en-US"/>
          </a:p>
        </p:txBody>
      </p:sp>
      <p:sp>
        <p:nvSpPr>
          <p:cNvPr id="4" name="Slide Number Placeholder 3"/>
          <p:cNvSpPr>
            <a:spLocks noGrp="1"/>
          </p:cNvSpPr>
          <p:nvPr>
            <p:ph type="sldNum" sz="quarter" idx="5"/>
          </p:nvPr>
        </p:nvSpPr>
        <p:spPr/>
        <p:txBody>
          <a:bodyPr/>
          <a:lstStyle/>
          <a:p>
            <a:fld id="{C0885528-96B8-1144-A84C-245ACA11C1E0}" type="slidenum">
              <a:rPr lang="en-US" smtClean="0"/>
              <a:t>11</a:t>
            </a:fld>
            <a:endParaRPr lang="en-US" dirty="0"/>
          </a:p>
        </p:txBody>
      </p:sp>
    </p:spTree>
    <p:extLst>
      <p:ext uri="{BB962C8B-B14F-4D97-AF65-F5344CB8AC3E}">
        <p14:creationId xmlns:p14="http://schemas.microsoft.com/office/powerpoint/2010/main" val="38226886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0">
              <a:spcBef>
                <a:spcPts val="0"/>
              </a:spcBef>
              <a:spcAft>
                <a:spcPts val="0"/>
              </a:spcAft>
            </a:pPr>
            <a:r>
              <a:rPr lang="en-US" sz="1200" b="0" i="0" u="none" strike="noStrike">
                <a:solidFill>
                  <a:srgbClr val="000000"/>
                </a:solidFill>
                <a:effectLst/>
                <a:latin typeface="Roboto" panose="02000000000000000000" pitchFamily="2" charset="0"/>
              </a:rPr>
              <a:t>This means that, if we take one of the blue circle, </a:t>
            </a:r>
          </a:p>
          <a:p>
            <a:pPr algn="just" rtl="0">
              <a:spcBef>
                <a:spcPts val="0"/>
              </a:spcBef>
              <a:spcAft>
                <a:spcPts val="0"/>
              </a:spcAft>
            </a:pPr>
            <a:endParaRPr lang="en-US" sz="1200" b="0" i="0" u="none" strike="noStrike">
              <a:solidFill>
                <a:srgbClr val="000000"/>
              </a:solidFill>
              <a:effectLst/>
              <a:latin typeface="Roboto" panose="02000000000000000000" pitchFamily="2" charset="0"/>
            </a:endParaRPr>
          </a:p>
          <a:p>
            <a:pPr algn="just" rtl="0">
              <a:spcBef>
                <a:spcPts val="0"/>
              </a:spcBef>
              <a:spcAft>
                <a:spcPts val="0"/>
              </a:spcAft>
            </a:pPr>
            <a:r>
              <a:rPr lang="en-US" sz="1200" b="0" i="0" u="none" strike="noStrike">
                <a:solidFill>
                  <a:srgbClr val="000000"/>
                </a:solidFill>
                <a:effectLst/>
                <a:latin typeface="Roboto" panose="02000000000000000000" pitchFamily="2" charset="0"/>
              </a:rPr>
              <a:t>&lt;CLICK&gt;</a:t>
            </a:r>
          </a:p>
          <a:p>
            <a:pPr algn="just" rtl="0">
              <a:spcBef>
                <a:spcPts val="0"/>
              </a:spcBef>
              <a:spcAft>
                <a:spcPts val="0"/>
              </a:spcAft>
            </a:pPr>
            <a:endParaRPr lang="en-US" sz="1200" b="0" i="0" u="none" strike="noStrike">
              <a:solidFill>
                <a:srgbClr val="000000"/>
              </a:solidFill>
              <a:effectLst/>
              <a:latin typeface="Roboto" panose="02000000000000000000" pitchFamily="2" charset="0"/>
            </a:endParaRPr>
          </a:p>
          <a:p>
            <a:pPr algn="just" rtl="0">
              <a:spcBef>
                <a:spcPts val="0"/>
              </a:spcBef>
              <a:spcAft>
                <a:spcPts val="0"/>
              </a:spcAft>
            </a:pPr>
            <a:r>
              <a:rPr lang="en-US" sz="1200" b="0" i="0" u="none" strike="noStrike">
                <a:solidFill>
                  <a:srgbClr val="000000"/>
                </a:solidFill>
                <a:effectLst/>
                <a:latin typeface="Roboto" panose="02000000000000000000" pitchFamily="2" charset="0"/>
              </a:rPr>
              <a:t>say step number 2,</a:t>
            </a:r>
          </a:p>
          <a:p>
            <a:pPr algn="just" rtl="0">
              <a:spcBef>
                <a:spcPts val="0"/>
              </a:spcBef>
              <a:spcAft>
                <a:spcPts val="0"/>
              </a:spcAft>
            </a:pPr>
            <a:endParaRPr lang="en-US" sz="1200" b="0" i="0" u="none" strike="noStrike">
              <a:solidFill>
                <a:srgbClr val="000000"/>
              </a:solidFill>
              <a:effectLst/>
              <a:latin typeface="Roboto" panose="02000000000000000000" pitchFamily="2" charset="0"/>
            </a:endParaRPr>
          </a:p>
          <a:p>
            <a:pPr algn="just" rtl="0">
              <a:spcBef>
                <a:spcPts val="0"/>
              </a:spcBef>
              <a:spcAft>
                <a:spcPts val="0"/>
              </a:spcAft>
            </a:pPr>
            <a:r>
              <a:rPr lang="en-US" sz="1200" b="0" i="0" u="none" strike="noStrike">
                <a:solidFill>
                  <a:srgbClr val="000000"/>
                </a:solidFill>
                <a:effectLst/>
                <a:latin typeface="Roboto" panose="02000000000000000000" pitchFamily="2" charset="0"/>
              </a:rPr>
              <a:t>&lt;CLICK&gt;</a:t>
            </a:r>
          </a:p>
          <a:p>
            <a:endParaRPr lang="en-US"/>
          </a:p>
        </p:txBody>
      </p:sp>
      <p:sp>
        <p:nvSpPr>
          <p:cNvPr id="4" name="Slide Number Placeholder 3"/>
          <p:cNvSpPr>
            <a:spLocks noGrp="1"/>
          </p:cNvSpPr>
          <p:nvPr>
            <p:ph type="sldNum" sz="quarter" idx="5"/>
          </p:nvPr>
        </p:nvSpPr>
        <p:spPr/>
        <p:txBody>
          <a:bodyPr/>
          <a:lstStyle/>
          <a:p>
            <a:fld id="{C0885528-96B8-1144-A84C-245ACA11C1E0}" type="slidenum">
              <a:rPr lang="en-US" smtClean="0"/>
              <a:t>12</a:t>
            </a:fld>
            <a:endParaRPr lang="en-US" dirty="0"/>
          </a:p>
        </p:txBody>
      </p:sp>
    </p:spTree>
    <p:extLst>
      <p:ext uri="{BB962C8B-B14F-4D97-AF65-F5344CB8AC3E}">
        <p14:creationId xmlns:p14="http://schemas.microsoft.com/office/powerpoint/2010/main" val="27447511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It might be a subworkflow which contains another subworkflows, </a:t>
            </a:r>
          </a:p>
          <a:p>
            <a:endParaRPr lang="en-US"/>
          </a:p>
          <a:p>
            <a:r>
              <a:rPr lang="en-US"/>
              <a:t>&lt;CLICK&gt;</a:t>
            </a:r>
          </a:p>
          <a:p>
            <a:endParaRPr lang="en-US"/>
          </a:p>
          <a:p>
            <a:r>
              <a:rPr lang="en-US"/>
              <a:t>in this case step 2c. </a:t>
            </a:r>
          </a:p>
          <a:p>
            <a:endParaRPr lang="en-US"/>
          </a:p>
          <a:p>
            <a:r>
              <a:rPr lang="en-US"/>
              <a:t>&lt;CLICK&gt;</a:t>
            </a:r>
          </a:p>
          <a:p>
            <a:endParaRPr lang="en-US"/>
          </a:p>
          <a:p>
            <a:r>
              <a:rPr lang="en-US"/>
              <a:t>This can continue up to arbitrary depth. A translation tool has to take into account this property during translation. </a:t>
            </a:r>
          </a:p>
        </p:txBody>
      </p:sp>
      <p:sp>
        <p:nvSpPr>
          <p:cNvPr id="4" name="Slide Number Placeholder 3"/>
          <p:cNvSpPr>
            <a:spLocks noGrp="1"/>
          </p:cNvSpPr>
          <p:nvPr>
            <p:ph type="sldNum" sz="quarter" idx="5"/>
          </p:nvPr>
        </p:nvSpPr>
        <p:spPr/>
        <p:txBody>
          <a:bodyPr/>
          <a:lstStyle/>
          <a:p>
            <a:fld id="{C0885528-96B8-1144-A84C-245ACA11C1E0}" type="slidenum">
              <a:rPr lang="en-US" smtClean="0"/>
              <a:t>13</a:t>
            </a:fld>
            <a:endParaRPr lang="en-US" dirty="0"/>
          </a:p>
        </p:txBody>
      </p:sp>
    </p:spTree>
    <p:extLst>
      <p:ext uri="{BB962C8B-B14F-4D97-AF65-F5344CB8AC3E}">
        <p14:creationId xmlns:p14="http://schemas.microsoft.com/office/powerpoint/2010/main" val="37881274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0">
              <a:spcBef>
                <a:spcPts val="0"/>
              </a:spcBef>
              <a:spcAft>
                <a:spcPts val="0"/>
              </a:spcAft>
            </a:pPr>
            <a:r>
              <a:rPr lang="en-US" sz="1200" b="0" i="0" u="none" strike="noStrike">
                <a:solidFill>
                  <a:srgbClr val="000000"/>
                </a:solidFill>
                <a:effectLst/>
                <a:latin typeface="Roboto" panose="02000000000000000000" pitchFamily="2" charset="0"/>
              </a:rPr>
              <a:t>Second, is related to ordering of input and output variables during step and subworkflow invocations. </a:t>
            </a:r>
          </a:p>
          <a:p>
            <a:pPr algn="just" rtl="0">
              <a:spcBef>
                <a:spcPts val="0"/>
              </a:spcBef>
              <a:spcAft>
                <a:spcPts val="0"/>
              </a:spcAft>
            </a:pPr>
            <a:endParaRPr lang="en-US" sz="1200" b="0" i="0" u="none" strike="noStrike">
              <a:solidFill>
                <a:srgbClr val="000000"/>
              </a:solidFill>
              <a:effectLst/>
              <a:latin typeface="Roboto" panose="02000000000000000000" pitchFamily="2" charset="0"/>
            </a:endParaRPr>
          </a:p>
          <a:p>
            <a:pPr algn="just" rtl="0">
              <a:spcBef>
                <a:spcPts val="0"/>
              </a:spcBef>
              <a:spcAft>
                <a:spcPts val="0"/>
              </a:spcAft>
            </a:pPr>
            <a:r>
              <a:rPr lang="en-US" sz="1200" b="0" i="0" u="none" strike="noStrike">
                <a:solidFill>
                  <a:srgbClr val="000000"/>
                </a:solidFill>
                <a:effectLst/>
                <a:latin typeface="Roboto" panose="02000000000000000000" pitchFamily="2" charset="0"/>
              </a:rPr>
              <a:t>&lt;CLICK&gt;</a:t>
            </a:r>
          </a:p>
          <a:p>
            <a:pPr algn="just" rtl="0">
              <a:spcBef>
                <a:spcPts val="0"/>
              </a:spcBef>
              <a:spcAft>
                <a:spcPts val="0"/>
              </a:spcAft>
            </a:pPr>
            <a:endParaRPr lang="en-US" sz="1200" b="0" i="0" u="none" strike="noStrike">
              <a:solidFill>
                <a:srgbClr val="000000"/>
              </a:solidFill>
              <a:effectLst/>
              <a:latin typeface="Roboto" panose="02000000000000000000" pitchFamily="2" charset="0"/>
            </a:endParaRPr>
          </a:p>
          <a:p>
            <a:pPr algn="just" rtl="0">
              <a:spcBef>
                <a:spcPts val="0"/>
              </a:spcBef>
              <a:spcAft>
                <a:spcPts val="0"/>
              </a:spcAft>
            </a:pPr>
            <a:r>
              <a:rPr lang="en-US" sz="1200" b="0" i="0" u="none" strike="noStrike">
                <a:solidFill>
                  <a:srgbClr val="000000"/>
                </a:solidFill>
                <a:effectLst/>
                <a:latin typeface="Roboto" panose="02000000000000000000" pitchFamily="2" charset="0"/>
              </a:rPr>
              <a:t>CWL uses named arguments, while Nextflow uses positional arguments. For example, </a:t>
            </a:r>
          </a:p>
          <a:p>
            <a:pPr algn="just" rtl="0">
              <a:spcBef>
                <a:spcPts val="0"/>
              </a:spcBef>
              <a:spcAft>
                <a:spcPts val="0"/>
              </a:spcAft>
            </a:pPr>
            <a:endParaRPr lang="en-US" sz="1200" b="0" i="0" u="none" strike="noStrike">
              <a:solidFill>
                <a:srgbClr val="000000"/>
              </a:solidFill>
              <a:effectLst/>
              <a:latin typeface="Roboto" panose="02000000000000000000" pitchFamily="2" charset="0"/>
            </a:endParaRPr>
          </a:p>
          <a:p>
            <a:pPr algn="just" rtl="0">
              <a:spcBef>
                <a:spcPts val="0"/>
              </a:spcBef>
              <a:spcAft>
                <a:spcPts val="0"/>
              </a:spcAft>
            </a:pPr>
            <a:r>
              <a:rPr lang="en-US" sz="1200" b="0" i="0" u="none" strike="noStrike">
                <a:solidFill>
                  <a:srgbClr val="000000"/>
                </a:solidFill>
                <a:effectLst/>
                <a:latin typeface="Roboto" panose="02000000000000000000" pitchFamily="2" charset="0"/>
              </a:rPr>
              <a:t>&lt;CLICK&gt;</a:t>
            </a:r>
          </a:p>
          <a:p>
            <a:pPr algn="just" rtl="0">
              <a:spcBef>
                <a:spcPts val="0"/>
              </a:spcBef>
              <a:spcAft>
                <a:spcPts val="0"/>
              </a:spcAft>
            </a:pPr>
            <a:endParaRPr lang="en-US" sz="1200" b="0" i="0" u="none" strike="noStrike">
              <a:solidFill>
                <a:srgbClr val="000000"/>
              </a:solidFill>
              <a:effectLst/>
              <a:latin typeface="Roboto" panose="02000000000000000000" pitchFamily="2" charset="0"/>
            </a:endParaRPr>
          </a:p>
          <a:p>
            <a:pPr algn="just" rtl="0">
              <a:spcBef>
                <a:spcPts val="0"/>
              </a:spcBef>
              <a:spcAft>
                <a:spcPts val="0"/>
              </a:spcAft>
            </a:pPr>
            <a:r>
              <a:rPr lang="en-US" sz="1200" b="0" i="0" u="none" strike="noStrike">
                <a:solidFill>
                  <a:srgbClr val="000000"/>
                </a:solidFill>
                <a:effectLst/>
                <a:latin typeface="Roboto" panose="02000000000000000000" pitchFamily="2" charset="0"/>
              </a:rPr>
              <a:t>let us take a look at flow of data </a:t>
            </a:r>
          </a:p>
          <a:p>
            <a:pPr algn="just" rtl="0">
              <a:spcBef>
                <a:spcPts val="0"/>
              </a:spcBef>
              <a:spcAft>
                <a:spcPts val="0"/>
              </a:spcAft>
            </a:pPr>
            <a:endParaRPr lang="en-US" sz="1200" b="0" i="0" u="none" strike="noStrike">
              <a:solidFill>
                <a:srgbClr val="000000"/>
              </a:solidFill>
              <a:effectLst/>
              <a:latin typeface="Roboto" panose="02000000000000000000" pitchFamily="2"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r>
              <a:rPr lang="en-US" sz="1200" b="0" i="0" u="none" strike="noStrike">
                <a:solidFill>
                  <a:srgbClr val="000000"/>
                </a:solidFill>
                <a:effectLst/>
                <a:latin typeface="Roboto" panose="02000000000000000000" pitchFamily="2" charset="0"/>
              </a:rPr>
              <a:t>&lt;CLICK&gt;</a:t>
            </a:r>
          </a:p>
          <a:p>
            <a:pPr algn="just" rtl="0">
              <a:spcBef>
                <a:spcPts val="0"/>
              </a:spcBef>
              <a:spcAft>
                <a:spcPts val="0"/>
              </a:spcAft>
            </a:pPr>
            <a:endParaRPr lang="en-US" sz="1200" b="0" i="0" u="none" strike="noStrike">
              <a:solidFill>
                <a:srgbClr val="000000"/>
              </a:solidFill>
              <a:effectLst/>
              <a:latin typeface="Roboto" panose="02000000000000000000" pitchFamily="2" charset="0"/>
            </a:endParaRPr>
          </a:p>
          <a:p>
            <a:pPr algn="just" rtl="0">
              <a:spcBef>
                <a:spcPts val="0"/>
              </a:spcBef>
              <a:spcAft>
                <a:spcPts val="0"/>
              </a:spcAft>
            </a:pPr>
            <a:r>
              <a:rPr lang="en-US" sz="1200" b="0" i="0" u="none" strike="noStrike">
                <a:solidFill>
                  <a:srgbClr val="000000"/>
                </a:solidFill>
                <a:effectLst/>
                <a:latin typeface="Roboto" panose="02000000000000000000" pitchFamily="2" charset="0"/>
              </a:rPr>
              <a:t>from step 1 to step 2. </a:t>
            </a:r>
          </a:p>
          <a:p>
            <a:pPr algn="just" rtl="0">
              <a:spcBef>
                <a:spcPts val="0"/>
              </a:spcBef>
              <a:spcAft>
                <a:spcPts val="0"/>
              </a:spcAft>
            </a:pPr>
            <a:endParaRPr lang="en-US" sz="1200" b="0" i="0" u="none" strike="noStrike">
              <a:solidFill>
                <a:srgbClr val="000000"/>
              </a:solidFill>
              <a:effectLst/>
              <a:latin typeface="Roboto" panose="02000000000000000000" pitchFamily="2" charset="0"/>
            </a:endParaRPr>
          </a:p>
          <a:p>
            <a:endParaRPr lang="en-US"/>
          </a:p>
          <a:p>
            <a:endParaRPr lang="en-US"/>
          </a:p>
        </p:txBody>
      </p:sp>
      <p:sp>
        <p:nvSpPr>
          <p:cNvPr id="4" name="Slide Number Placeholder 3"/>
          <p:cNvSpPr>
            <a:spLocks noGrp="1"/>
          </p:cNvSpPr>
          <p:nvPr>
            <p:ph type="sldNum" sz="quarter" idx="5"/>
          </p:nvPr>
        </p:nvSpPr>
        <p:spPr/>
        <p:txBody>
          <a:bodyPr/>
          <a:lstStyle/>
          <a:p>
            <a:fld id="{C0885528-96B8-1144-A84C-245ACA11C1E0}" type="slidenum">
              <a:rPr lang="en-US" smtClean="0"/>
              <a:t>14</a:t>
            </a:fld>
            <a:endParaRPr lang="en-US" dirty="0"/>
          </a:p>
        </p:txBody>
      </p:sp>
    </p:spTree>
    <p:extLst>
      <p:ext uri="{BB962C8B-B14F-4D97-AF65-F5344CB8AC3E}">
        <p14:creationId xmlns:p14="http://schemas.microsoft.com/office/powerpoint/2010/main" val="28738575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 </a:t>
            </a:r>
          </a:p>
          <a:p>
            <a:endParaRPr lang="en-US"/>
          </a:p>
          <a:p>
            <a:r>
              <a:rPr lang="en-US"/>
              <a:t>&lt;CLICK&gt;</a:t>
            </a:r>
          </a:p>
          <a:p>
            <a:r>
              <a:rPr lang="en-US"/>
              <a:t>&lt;CLICK&gt;</a:t>
            </a:r>
          </a:p>
          <a:p>
            <a:endParaRPr lang="en-US"/>
          </a:p>
          <a:p>
            <a:r>
              <a:rPr lang="en-US"/>
              <a:t>step 1 has 3 outputs,</a:t>
            </a:r>
          </a:p>
          <a:p>
            <a:endParaRPr lang="en-US"/>
          </a:p>
          <a:p>
            <a:r>
              <a:rPr lang="en-US"/>
              <a:t>&lt;CLICK&gt;</a:t>
            </a:r>
          </a:p>
          <a:p>
            <a:endParaRPr lang="en-US"/>
          </a:p>
          <a:p>
            <a:r>
              <a:rPr lang="en-US"/>
              <a:t>1a, 1b, and 1c.  All these outputs become inputs for step2, </a:t>
            </a:r>
          </a:p>
          <a:p>
            <a:endParaRPr lang="en-US"/>
          </a:p>
          <a:p>
            <a:r>
              <a:rPr lang="en-US"/>
              <a:t>&lt;CLICK&gt;</a:t>
            </a:r>
          </a:p>
          <a:p>
            <a:endParaRPr lang="en-US"/>
          </a:p>
          <a:p>
            <a:r>
              <a:rPr lang="en-US"/>
              <a:t>where within the context of step2, each of them is assigned a new name: 2a, 2b, and 2c. The order of declaration does not matter here.</a:t>
            </a:r>
          </a:p>
          <a:p>
            <a:endParaRPr lang="en-US"/>
          </a:p>
          <a:p>
            <a:r>
              <a:rPr lang="en-US"/>
              <a:t>&lt;CLICK&gt;</a:t>
            </a:r>
          </a:p>
          <a:p>
            <a:endParaRPr lang="en-US"/>
          </a:p>
          <a:p>
            <a:r>
              <a:rPr lang="en-US"/>
              <a:t>However, such order matters in Nextflow. </a:t>
            </a:r>
          </a:p>
          <a:p>
            <a:endParaRPr lang="en-US"/>
          </a:p>
          <a:p>
            <a:r>
              <a:rPr lang="en-US"/>
              <a:t>&lt;CLICK&gt;</a:t>
            </a:r>
          </a:p>
          <a:p>
            <a:endParaRPr lang="en-US"/>
          </a:p>
          <a:p>
            <a:r>
              <a:rPr lang="en-US"/>
              <a:t>If we declare 2b first, then 2c, 2a, </a:t>
            </a:r>
          </a:p>
          <a:p>
            <a:endParaRPr lang="en-US"/>
          </a:p>
          <a:p>
            <a:r>
              <a:rPr lang="en-US"/>
              <a:t>&lt;CLICK&gt;</a:t>
            </a:r>
          </a:p>
          <a:p>
            <a:endParaRPr lang="en-US"/>
          </a:p>
          <a:p>
            <a:r>
              <a:rPr lang="en-US"/>
              <a:t>then during invocation of Step2, we need to pass the inputs in the correct order. A wrong order might cause execution to fail. While this is a simple example, we can imagine how this will be problematic once we have dozens of steps and hundreds of variables to manage. </a:t>
            </a:r>
          </a:p>
        </p:txBody>
      </p:sp>
      <p:sp>
        <p:nvSpPr>
          <p:cNvPr id="4" name="Slide Number Placeholder 3"/>
          <p:cNvSpPr>
            <a:spLocks noGrp="1"/>
          </p:cNvSpPr>
          <p:nvPr>
            <p:ph type="sldNum" sz="quarter" idx="5"/>
          </p:nvPr>
        </p:nvSpPr>
        <p:spPr/>
        <p:txBody>
          <a:bodyPr/>
          <a:lstStyle/>
          <a:p>
            <a:fld id="{C0885528-96B8-1144-A84C-245ACA11C1E0}" type="slidenum">
              <a:rPr lang="en-US" smtClean="0"/>
              <a:t>15</a:t>
            </a:fld>
            <a:endParaRPr lang="en-US" dirty="0"/>
          </a:p>
        </p:txBody>
      </p:sp>
    </p:spTree>
    <p:extLst>
      <p:ext uri="{BB962C8B-B14F-4D97-AF65-F5344CB8AC3E}">
        <p14:creationId xmlns:p14="http://schemas.microsoft.com/office/powerpoint/2010/main" val="25091832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0">
              <a:spcBef>
                <a:spcPts val="0"/>
              </a:spcBef>
              <a:spcAft>
                <a:spcPts val="0"/>
              </a:spcAft>
            </a:pPr>
            <a:r>
              <a:rPr lang="en-US" sz="1200" b="0" i="0" u="none" strike="noStrike">
                <a:solidFill>
                  <a:srgbClr val="000000"/>
                </a:solidFill>
                <a:effectLst/>
                <a:latin typeface="Roboto" panose="02000000000000000000" pitchFamily="2" charset="0"/>
              </a:rPr>
              <a:t>And finally, </a:t>
            </a:r>
          </a:p>
          <a:p>
            <a:pPr algn="just" rtl="0">
              <a:spcBef>
                <a:spcPts val="0"/>
              </a:spcBef>
              <a:spcAft>
                <a:spcPts val="0"/>
              </a:spcAft>
            </a:pPr>
            <a:endParaRPr lang="en-US" sz="1200" b="0" i="0" u="none" strike="noStrike">
              <a:solidFill>
                <a:srgbClr val="000000"/>
              </a:solidFill>
              <a:effectLst/>
              <a:latin typeface="Roboto" panose="02000000000000000000" pitchFamily="2" charset="0"/>
            </a:endParaRPr>
          </a:p>
          <a:p>
            <a:pPr algn="just" rtl="0">
              <a:spcBef>
                <a:spcPts val="0"/>
              </a:spcBef>
              <a:spcAft>
                <a:spcPts val="0"/>
              </a:spcAft>
            </a:pPr>
            <a:r>
              <a:rPr lang="en-US" sz="1200" b="0" i="0" u="none" strike="noStrike">
                <a:solidFill>
                  <a:srgbClr val="000000"/>
                </a:solidFill>
                <a:effectLst/>
                <a:latin typeface="Roboto" panose="02000000000000000000" pitchFamily="2" charset="0"/>
              </a:rPr>
              <a:t>&lt;CLICK&gt;</a:t>
            </a:r>
          </a:p>
          <a:p>
            <a:pPr algn="just" rtl="0">
              <a:spcBef>
                <a:spcPts val="0"/>
              </a:spcBef>
              <a:spcAft>
                <a:spcPts val="0"/>
              </a:spcAft>
            </a:pPr>
            <a:endParaRPr lang="en-US" sz="1200" b="0" i="0" u="none" strike="noStrike">
              <a:solidFill>
                <a:srgbClr val="000000"/>
              </a:solidFill>
              <a:effectLst/>
              <a:latin typeface="Roboto" panose="02000000000000000000" pitchFamily="2" charset="0"/>
            </a:endParaRPr>
          </a:p>
          <a:p>
            <a:pPr algn="just" rtl="0">
              <a:spcBef>
                <a:spcPts val="0"/>
              </a:spcBef>
              <a:spcAft>
                <a:spcPts val="0"/>
              </a:spcAft>
            </a:pPr>
            <a:r>
              <a:rPr lang="en-US" sz="1200" b="0" i="0" u="none" strike="noStrike">
                <a:solidFill>
                  <a:srgbClr val="000000"/>
                </a:solidFill>
                <a:effectLst/>
                <a:latin typeface="Roboto" panose="02000000000000000000" pitchFamily="2" charset="0"/>
              </a:rPr>
              <a:t>the use of scripting language in CWL is pervasive, and the logic they express can be complex. </a:t>
            </a:r>
          </a:p>
          <a:p>
            <a:pPr algn="just" rtl="0">
              <a:spcBef>
                <a:spcPts val="0"/>
              </a:spcBef>
              <a:spcAft>
                <a:spcPts val="0"/>
              </a:spcAft>
            </a:pPr>
            <a:endParaRPr lang="en-US" sz="1200" b="0" i="0" u="none" strike="noStrike">
              <a:solidFill>
                <a:srgbClr val="000000"/>
              </a:solidFill>
              <a:effectLst/>
              <a:latin typeface="Roboto" panose="02000000000000000000" pitchFamily="2" charset="0"/>
            </a:endParaRPr>
          </a:p>
          <a:p>
            <a:pPr algn="just" rtl="0">
              <a:spcBef>
                <a:spcPts val="0"/>
              </a:spcBef>
              <a:spcAft>
                <a:spcPts val="0"/>
              </a:spcAft>
            </a:pPr>
            <a:r>
              <a:rPr lang="en-US" sz="1200" b="0" i="0" u="none" strike="noStrike">
                <a:solidFill>
                  <a:srgbClr val="000000"/>
                </a:solidFill>
                <a:effectLst/>
                <a:latin typeface="Roboto" panose="02000000000000000000" pitchFamily="2" charset="0"/>
              </a:rPr>
              <a:t>&lt;CLICK&gt;</a:t>
            </a:r>
          </a:p>
          <a:p>
            <a:pPr algn="just" rtl="0">
              <a:spcBef>
                <a:spcPts val="0"/>
              </a:spcBef>
              <a:spcAft>
                <a:spcPts val="0"/>
              </a:spcAft>
            </a:pPr>
            <a:endParaRPr lang="en-US" sz="1200" b="0" i="0" u="none" strike="noStrike">
              <a:solidFill>
                <a:srgbClr val="000000"/>
              </a:solidFill>
              <a:effectLst/>
              <a:latin typeface="Roboto" panose="02000000000000000000" pitchFamily="2" charset="0"/>
            </a:endParaRPr>
          </a:p>
          <a:p>
            <a:pPr algn="just" rtl="0">
              <a:spcBef>
                <a:spcPts val="0"/>
              </a:spcBef>
              <a:spcAft>
                <a:spcPts val="0"/>
              </a:spcAft>
            </a:pPr>
            <a:r>
              <a:rPr lang="en-US" sz="1200" b="0" i="0" u="none" strike="noStrike">
                <a:solidFill>
                  <a:srgbClr val="000000"/>
                </a:solidFill>
                <a:effectLst/>
                <a:latin typeface="Roboto" panose="02000000000000000000" pitchFamily="2" charset="0"/>
              </a:rPr>
              <a:t>Each block of code has to be translated to Groovy or suitable nextflow operators. </a:t>
            </a:r>
          </a:p>
          <a:p>
            <a:pPr algn="just" rtl="0">
              <a:spcBef>
                <a:spcPts val="0"/>
              </a:spcBef>
              <a:spcAft>
                <a:spcPts val="0"/>
              </a:spcAft>
            </a:pPr>
            <a:endParaRPr lang="en-US" sz="1200" b="0" i="0" u="none" strike="noStrike">
              <a:solidFill>
                <a:srgbClr val="000000"/>
              </a:solidFill>
              <a:effectLst/>
              <a:latin typeface="Roboto" panose="02000000000000000000" pitchFamily="2" charset="0"/>
            </a:endParaRPr>
          </a:p>
          <a:p>
            <a:pPr algn="just" rtl="0">
              <a:spcBef>
                <a:spcPts val="0"/>
              </a:spcBef>
              <a:spcAft>
                <a:spcPts val="0"/>
              </a:spcAft>
            </a:pPr>
            <a:r>
              <a:rPr lang="en-US" sz="1200" b="0" i="0" u="none" strike="noStrike">
                <a:solidFill>
                  <a:srgbClr val="000000"/>
                </a:solidFill>
                <a:effectLst/>
                <a:latin typeface="Roboto" panose="02000000000000000000" pitchFamily="2" charset="0"/>
              </a:rPr>
              <a:t>&lt;CLICK&gt; </a:t>
            </a:r>
          </a:p>
          <a:p>
            <a:pPr algn="just" rtl="0">
              <a:spcBef>
                <a:spcPts val="0"/>
              </a:spcBef>
              <a:spcAft>
                <a:spcPts val="0"/>
              </a:spcAft>
            </a:pPr>
            <a:endParaRPr lang="en-US" sz="1200" b="0" i="0" u="none" strike="noStrike">
              <a:solidFill>
                <a:srgbClr val="000000"/>
              </a:solidFill>
              <a:effectLst/>
              <a:latin typeface="Roboto" panose="02000000000000000000" pitchFamily="2" charset="0"/>
            </a:endParaRPr>
          </a:p>
          <a:p>
            <a:pPr algn="just" rtl="0">
              <a:spcBef>
                <a:spcPts val="0"/>
              </a:spcBef>
              <a:spcAft>
                <a:spcPts val="0"/>
              </a:spcAft>
            </a:pPr>
            <a:r>
              <a:rPr lang="en-US" sz="1200" b="0" i="0" u="none" strike="noStrike">
                <a:solidFill>
                  <a:srgbClr val="000000"/>
                </a:solidFill>
                <a:effectLst/>
                <a:latin typeface="Roboto" panose="02000000000000000000" pitchFamily="2" charset="0"/>
              </a:rPr>
              <a:t>This is a snippet of JavaScript code in one of the popular open-source genomics workflow. As we can see, it is not trivial to understand the code without reading the surrounding lines, which we omit due to space contraints. </a:t>
            </a:r>
            <a:endParaRPr lang="en-US"/>
          </a:p>
        </p:txBody>
      </p:sp>
      <p:sp>
        <p:nvSpPr>
          <p:cNvPr id="4" name="Slide Number Placeholder 3"/>
          <p:cNvSpPr>
            <a:spLocks noGrp="1"/>
          </p:cNvSpPr>
          <p:nvPr>
            <p:ph type="sldNum" sz="quarter" idx="5"/>
          </p:nvPr>
        </p:nvSpPr>
        <p:spPr/>
        <p:txBody>
          <a:bodyPr/>
          <a:lstStyle/>
          <a:p>
            <a:fld id="{C0885528-96B8-1144-A84C-245ACA11C1E0}" type="slidenum">
              <a:rPr lang="en-US" smtClean="0"/>
              <a:t>16</a:t>
            </a:fld>
            <a:endParaRPr lang="en-US" dirty="0"/>
          </a:p>
        </p:txBody>
      </p:sp>
    </p:spTree>
    <p:extLst>
      <p:ext uri="{BB962C8B-B14F-4D97-AF65-F5344CB8AC3E}">
        <p14:creationId xmlns:p14="http://schemas.microsoft.com/office/powerpoint/2010/main" val="19994164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recap, a translation tool has to solve at least three challenges. </a:t>
            </a:r>
          </a:p>
          <a:p>
            <a:r>
              <a:rPr lang="en-US"/>
              <a:t>First, the challenge of exploration and ordering of subworkflows. </a:t>
            </a:r>
          </a:p>
          <a:p>
            <a:r>
              <a:rPr lang="en-US"/>
              <a:t>Second, the ordering of input &amp; output variables.</a:t>
            </a:r>
          </a:p>
          <a:p>
            <a:r>
              <a:rPr lang="en-US"/>
              <a:t>And finally, it needs to be able to handle the use of scripting languages.</a:t>
            </a:r>
          </a:p>
        </p:txBody>
      </p:sp>
      <p:sp>
        <p:nvSpPr>
          <p:cNvPr id="4" name="Slide Number Placeholder 3"/>
          <p:cNvSpPr>
            <a:spLocks noGrp="1"/>
          </p:cNvSpPr>
          <p:nvPr>
            <p:ph type="sldNum" sz="quarter" idx="5"/>
          </p:nvPr>
        </p:nvSpPr>
        <p:spPr/>
        <p:txBody>
          <a:bodyPr/>
          <a:lstStyle/>
          <a:p>
            <a:fld id="{C0885528-96B8-1144-A84C-245ACA11C1E0}" type="slidenum">
              <a:rPr lang="en-US" smtClean="0"/>
              <a:t>17</a:t>
            </a:fld>
            <a:endParaRPr lang="en-US" dirty="0"/>
          </a:p>
        </p:txBody>
      </p:sp>
    </p:spTree>
    <p:extLst>
      <p:ext uri="{BB962C8B-B14F-4D97-AF65-F5344CB8AC3E}">
        <p14:creationId xmlns:p14="http://schemas.microsoft.com/office/powerpoint/2010/main" val="18774185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will show how CNT solves the three challenges through a mix of automatic and manual approach. Specifically, CNT solves the first two in a fully automatic manner. Only the scripting language requires manual translation.</a:t>
            </a:r>
          </a:p>
        </p:txBody>
      </p:sp>
      <p:sp>
        <p:nvSpPr>
          <p:cNvPr id="4" name="Slide Number Placeholder 3"/>
          <p:cNvSpPr>
            <a:spLocks noGrp="1"/>
          </p:cNvSpPr>
          <p:nvPr>
            <p:ph type="sldNum" sz="quarter" idx="5"/>
          </p:nvPr>
        </p:nvSpPr>
        <p:spPr/>
        <p:txBody>
          <a:bodyPr/>
          <a:lstStyle/>
          <a:p>
            <a:fld id="{C0885528-96B8-1144-A84C-245ACA11C1E0}" type="slidenum">
              <a:rPr lang="en-US" smtClean="0"/>
              <a:t>18</a:t>
            </a:fld>
            <a:endParaRPr lang="en-US" dirty="0"/>
          </a:p>
        </p:txBody>
      </p:sp>
    </p:spTree>
    <p:extLst>
      <p:ext uri="{BB962C8B-B14F-4D97-AF65-F5344CB8AC3E}">
        <p14:creationId xmlns:p14="http://schemas.microsoft.com/office/powerpoint/2010/main" val="30938281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now discuss the fully automatic part of CNT. </a:t>
            </a:r>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C0885528-96B8-1144-A84C-245ACA11C1E0}" type="slidenum">
              <a:rPr lang="en-US" smtClean="0"/>
              <a:t>19</a:t>
            </a:fld>
            <a:endParaRPr lang="en-US" dirty="0"/>
          </a:p>
        </p:txBody>
      </p:sp>
    </p:spTree>
    <p:extLst>
      <p:ext uri="{BB962C8B-B14F-4D97-AF65-F5344CB8AC3E}">
        <p14:creationId xmlns:p14="http://schemas.microsoft.com/office/powerpoint/2010/main" val="3627730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spcBef>
                <a:spcPts val="0"/>
              </a:spcBef>
              <a:spcAft>
                <a:spcPts val="0"/>
              </a:spcAft>
            </a:pPr>
            <a:r>
              <a:rPr lang="en-US" sz="1800" b="0" i="0" u="none" strike="noStrike">
                <a:solidFill>
                  <a:srgbClr val="000000"/>
                </a:solidFill>
                <a:effectLst/>
                <a:latin typeface="Roboto" panose="02000000000000000000" pitchFamily="2" charset="0"/>
              </a:rPr>
              <a:t>[45 secs] [30-1:15]</a:t>
            </a:r>
          </a:p>
          <a:p>
            <a:pPr algn="l" rtl="0">
              <a:spcBef>
                <a:spcPts val="0"/>
              </a:spcBef>
              <a:spcAft>
                <a:spcPts val="0"/>
              </a:spcAft>
            </a:pPr>
            <a:endParaRPr lang="en-US" sz="1800" b="0" i="0" u="none" strike="noStrike">
              <a:solidFill>
                <a:srgbClr val="000000"/>
              </a:solidFill>
              <a:effectLst/>
              <a:latin typeface="Roboto" panose="02000000000000000000" pitchFamily="2" charset="0"/>
            </a:endParaRPr>
          </a:p>
          <a:p>
            <a:pPr algn="l" rtl="0">
              <a:spcBef>
                <a:spcPts val="0"/>
              </a:spcBef>
              <a:spcAft>
                <a:spcPts val="0"/>
              </a:spcAft>
            </a:pPr>
            <a:r>
              <a:rPr lang="en-US" sz="1800" b="0" i="0" u="none" strike="noStrike">
                <a:solidFill>
                  <a:srgbClr val="000000"/>
                </a:solidFill>
                <a:effectLst/>
                <a:latin typeface="Roboto" panose="02000000000000000000" pitchFamily="2" charset="0"/>
              </a:rPr>
              <a:t>&lt;CLICK&gt;</a:t>
            </a:r>
          </a:p>
          <a:p>
            <a:pPr algn="l" rtl="0">
              <a:spcBef>
                <a:spcPts val="0"/>
              </a:spcBef>
              <a:spcAft>
                <a:spcPts val="0"/>
              </a:spcAft>
            </a:pPr>
            <a:r>
              <a:rPr lang="en-US" sz="1800" b="0" i="0" u="none" strike="noStrike">
                <a:solidFill>
                  <a:srgbClr val="000000"/>
                </a:solidFill>
                <a:effectLst/>
                <a:latin typeface="Roboto" panose="02000000000000000000" pitchFamily="2" charset="0"/>
              </a:rPr>
              <a:t>Many production-grade genomics workflows have been developed using the CWL. For example, the National Cancer Institute’s Genomics Data Commons harmonized a tremendous amount of genomics data using workflows written in CWL. </a:t>
            </a:r>
            <a:endParaRPr lang="en-US" b="0" i="0" u="none" strike="noStrike">
              <a:solidFill>
                <a:srgbClr val="000000"/>
              </a:solidFill>
              <a:effectLst/>
            </a:endParaRPr>
          </a:p>
          <a:p>
            <a:pPr algn="l" rtl="0">
              <a:spcBef>
                <a:spcPts val="0"/>
              </a:spcBef>
              <a:spcAft>
                <a:spcPts val="0"/>
              </a:spcAft>
            </a:pPr>
            <a:endParaRPr lang="en-US" b="0" i="0" u="none" strike="noStrike">
              <a:solidFill>
                <a:srgbClr val="000000"/>
              </a:solidFill>
              <a:effectLst/>
            </a:endParaRPr>
          </a:p>
          <a:p>
            <a:pPr algn="l" rtl="0">
              <a:spcBef>
                <a:spcPts val="0"/>
              </a:spcBef>
              <a:spcAft>
                <a:spcPts val="0"/>
              </a:spcAft>
            </a:pPr>
            <a:r>
              <a:rPr lang="en-US" b="0" i="0" u="none" strike="noStrike">
                <a:solidFill>
                  <a:srgbClr val="000000"/>
                </a:solidFill>
                <a:effectLst/>
              </a:rPr>
              <a:t>&lt;CLICK&gt;</a:t>
            </a:r>
          </a:p>
          <a:p>
            <a:pPr algn="l" rtl="0">
              <a:spcBef>
                <a:spcPts val="0"/>
              </a:spcBef>
              <a:spcAft>
                <a:spcPts val="0"/>
              </a:spcAft>
            </a:pPr>
            <a:r>
              <a:rPr lang="en-US" sz="1800" b="0" i="0" u="none" strike="noStrike">
                <a:solidFill>
                  <a:srgbClr val="000000"/>
                </a:solidFill>
                <a:effectLst/>
                <a:latin typeface="Roboto" panose="02000000000000000000" pitchFamily="2" charset="0"/>
              </a:rPr>
              <a:t>Yet the CWL as a language is decoupled from its workflow execution engine, which might or might not support parallel workflow execution. </a:t>
            </a:r>
            <a:endParaRPr lang="en-US" b="0" i="0" u="none" strike="noStrike">
              <a:solidFill>
                <a:srgbClr val="000000"/>
              </a:solidFill>
              <a:effectLst/>
            </a:endParaRPr>
          </a:p>
          <a:p>
            <a:pPr algn="l" rtl="0">
              <a:spcBef>
                <a:spcPts val="0"/>
              </a:spcBef>
              <a:spcAft>
                <a:spcPts val="0"/>
              </a:spcAft>
            </a:pPr>
            <a:r>
              <a:rPr lang="en-US" b="0" i="0" u="none" strike="noStrike">
                <a:solidFill>
                  <a:srgbClr val="000000"/>
                </a:solidFill>
                <a:effectLst/>
              </a:rPr>
              <a:t>&lt;CLICK&gt;</a:t>
            </a:r>
          </a:p>
          <a:p>
            <a:pPr algn="l" rtl="0">
              <a:spcBef>
                <a:spcPts val="0"/>
              </a:spcBef>
              <a:spcAft>
                <a:spcPts val="0"/>
              </a:spcAft>
            </a:pPr>
            <a:r>
              <a:rPr lang="en-US" b="0" i="0" u="none" strike="noStrike">
                <a:solidFill>
                  <a:srgbClr val="000000"/>
                </a:solidFill>
                <a:effectLst/>
              </a:rPr>
              <a:t>&lt;CLICK&gt;</a:t>
            </a:r>
          </a:p>
          <a:p>
            <a:pPr algn="l" rtl="0">
              <a:spcBef>
                <a:spcPts val="0"/>
              </a:spcBef>
              <a:spcAft>
                <a:spcPts val="0"/>
              </a:spcAft>
            </a:pPr>
            <a:r>
              <a:rPr lang="en-US" sz="1800" b="0" i="0" u="none" strike="noStrike">
                <a:solidFill>
                  <a:srgbClr val="000000"/>
                </a:solidFill>
                <a:effectLst/>
                <a:latin typeface="Roboto" panose="02000000000000000000" pitchFamily="2" charset="0"/>
              </a:rPr>
              <a:t>On the other hand, Nextflow is a language which is rising in popularity, </a:t>
            </a:r>
          </a:p>
          <a:p>
            <a:pPr algn="l" rtl="0">
              <a:spcBef>
                <a:spcPts val="0"/>
              </a:spcBef>
              <a:spcAft>
                <a:spcPts val="0"/>
              </a:spcAft>
            </a:pPr>
            <a:r>
              <a:rPr lang="en-US" sz="1800" b="0" i="0" u="none" strike="noStrike">
                <a:solidFill>
                  <a:srgbClr val="000000"/>
                </a:solidFill>
                <a:effectLst/>
                <a:latin typeface="Roboto" panose="02000000000000000000" pitchFamily="2" charset="0"/>
              </a:rPr>
              <a:t>&lt;CLICK&gt;</a:t>
            </a:r>
          </a:p>
          <a:p>
            <a:pPr algn="l" rtl="0">
              <a:spcBef>
                <a:spcPts val="0"/>
              </a:spcBef>
              <a:spcAft>
                <a:spcPts val="0"/>
              </a:spcAft>
            </a:pPr>
            <a:r>
              <a:rPr lang="en-US" sz="1800" b="0" i="0" u="none" strike="noStrike">
                <a:solidFill>
                  <a:srgbClr val="000000"/>
                </a:solidFill>
                <a:effectLst/>
                <a:latin typeface="Roboto" panose="02000000000000000000" pitchFamily="2" charset="0"/>
              </a:rPr>
              <a:t>has its own execution engine, </a:t>
            </a:r>
          </a:p>
          <a:p>
            <a:pPr algn="l" rtl="0">
              <a:spcBef>
                <a:spcPts val="0"/>
              </a:spcBef>
              <a:spcAft>
                <a:spcPts val="0"/>
              </a:spcAft>
            </a:pPr>
            <a:r>
              <a:rPr lang="en-US" sz="1800" b="0" i="0" u="none" strike="noStrike">
                <a:solidFill>
                  <a:srgbClr val="000000"/>
                </a:solidFill>
                <a:effectLst/>
                <a:latin typeface="Roboto" panose="02000000000000000000" pitchFamily="2" charset="0"/>
              </a:rPr>
              <a:t>&lt;CLICK&gt;</a:t>
            </a:r>
          </a:p>
          <a:p>
            <a:pPr algn="l" rtl="0">
              <a:spcBef>
                <a:spcPts val="0"/>
              </a:spcBef>
              <a:spcAft>
                <a:spcPts val="0"/>
              </a:spcAft>
            </a:pPr>
            <a:r>
              <a:rPr lang="en-US" sz="1800" b="0" i="0" u="none" strike="noStrike">
                <a:solidFill>
                  <a:srgbClr val="000000"/>
                </a:solidFill>
                <a:effectLst/>
                <a:latin typeface="Roboto" panose="02000000000000000000" pitchFamily="2" charset="0"/>
              </a:rPr>
              <a:t>and it natively supports parallel execution. This, and several other reasons, makes Nextflow an attractive option for production-grade systems. </a:t>
            </a:r>
          </a:p>
          <a:p>
            <a:pPr algn="l" rtl="0">
              <a:spcBef>
                <a:spcPts val="0"/>
              </a:spcBef>
              <a:spcAft>
                <a:spcPts val="0"/>
              </a:spcAft>
            </a:pPr>
            <a:r>
              <a:rPr lang="en-US" sz="1800" b="0" i="0" u="none" strike="noStrike">
                <a:solidFill>
                  <a:srgbClr val="000000"/>
                </a:solidFill>
                <a:effectLst/>
                <a:latin typeface="Roboto" panose="02000000000000000000" pitchFamily="2" charset="0"/>
              </a:rPr>
              <a:t>And by parallel workflow execution, we mean the following:</a:t>
            </a:r>
          </a:p>
          <a:p>
            <a:pPr algn="l" rtl="0">
              <a:spcBef>
                <a:spcPts val="0"/>
              </a:spcBef>
              <a:spcAft>
                <a:spcPts val="0"/>
              </a:spcAft>
            </a:pPr>
            <a:r>
              <a:rPr lang="en-US" sz="1800" b="0" i="0" u="none" strike="noStrike">
                <a:solidFill>
                  <a:srgbClr val="000000"/>
                </a:solidFill>
                <a:effectLst/>
                <a:latin typeface="Roboto" panose="02000000000000000000" pitchFamily="2" charset="0"/>
              </a:rPr>
              <a:t>&lt;CLICK&gt;</a:t>
            </a:r>
            <a:endParaRPr lang="en-US" b="0" i="0" u="none" strike="noStrike">
              <a:solidFill>
                <a:srgbClr val="000000"/>
              </a:solidFill>
              <a:effectLst/>
            </a:endParaRPr>
          </a:p>
          <a:p>
            <a:pPr algn="l"/>
            <a:br>
              <a:rPr lang="en-US"/>
            </a:br>
            <a:br>
              <a:rPr lang="en-US"/>
            </a:br>
            <a:endParaRPr lang="en-US"/>
          </a:p>
        </p:txBody>
      </p:sp>
      <p:sp>
        <p:nvSpPr>
          <p:cNvPr id="4" name="Slide Number Placeholder 3"/>
          <p:cNvSpPr>
            <a:spLocks noGrp="1"/>
          </p:cNvSpPr>
          <p:nvPr>
            <p:ph type="sldNum" sz="quarter" idx="5"/>
          </p:nvPr>
        </p:nvSpPr>
        <p:spPr/>
        <p:txBody>
          <a:bodyPr/>
          <a:lstStyle/>
          <a:p>
            <a:fld id="{C0885528-96B8-1144-A84C-245ACA11C1E0}" type="slidenum">
              <a:rPr lang="en-US" smtClean="0"/>
              <a:t>2</a:t>
            </a:fld>
            <a:endParaRPr lang="en-US" dirty="0"/>
          </a:p>
        </p:txBody>
      </p:sp>
    </p:spTree>
    <p:extLst>
      <p:ext uri="{BB962C8B-B14F-4D97-AF65-F5344CB8AC3E}">
        <p14:creationId xmlns:p14="http://schemas.microsoft.com/office/powerpoint/2010/main" val="12847488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CNT’s performs automatic translation in three stages. First, it conducts a tool-level translation. Following that, it does a graph-dependency analysis. And finally, it performs a correctness check. </a:t>
            </a:r>
          </a:p>
        </p:txBody>
      </p:sp>
      <p:sp>
        <p:nvSpPr>
          <p:cNvPr id="4" name="Slide Number Placeholder 3"/>
          <p:cNvSpPr>
            <a:spLocks noGrp="1"/>
          </p:cNvSpPr>
          <p:nvPr>
            <p:ph type="sldNum" sz="quarter" idx="5"/>
          </p:nvPr>
        </p:nvSpPr>
        <p:spPr/>
        <p:txBody>
          <a:bodyPr/>
          <a:lstStyle/>
          <a:p>
            <a:fld id="{C0885528-96B8-1144-A84C-245ACA11C1E0}" type="slidenum">
              <a:rPr lang="en-US" smtClean="0"/>
              <a:t>20</a:t>
            </a:fld>
            <a:endParaRPr lang="en-US" dirty="0"/>
          </a:p>
        </p:txBody>
      </p:sp>
    </p:spTree>
    <p:extLst>
      <p:ext uri="{BB962C8B-B14F-4D97-AF65-F5344CB8AC3E}">
        <p14:creationId xmlns:p14="http://schemas.microsoft.com/office/powerpoint/2010/main" val="33791348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Let us start with the first stage. </a:t>
            </a:r>
          </a:p>
        </p:txBody>
      </p:sp>
      <p:sp>
        <p:nvSpPr>
          <p:cNvPr id="4" name="Slide Number Placeholder 3"/>
          <p:cNvSpPr>
            <a:spLocks noGrp="1"/>
          </p:cNvSpPr>
          <p:nvPr>
            <p:ph type="sldNum" sz="quarter" idx="5"/>
          </p:nvPr>
        </p:nvSpPr>
        <p:spPr/>
        <p:txBody>
          <a:bodyPr/>
          <a:lstStyle/>
          <a:p>
            <a:fld id="{C0885528-96B8-1144-A84C-245ACA11C1E0}" type="slidenum">
              <a:rPr lang="en-US" smtClean="0"/>
              <a:t>21</a:t>
            </a:fld>
            <a:endParaRPr lang="en-US" dirty="0"/>
          </a:p>
        </p:txBody>
      </p:sp>
    </p:spTree>
    <p:extLst>
      <p:ext uri="{BB962C8B-B14F-4D97-AF65-F5344CB8AC3E}">
        <p14:creationId xmlns:p14="http://schemas.microsoft.com/office/powerpoint/2010/main" val="16608046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At a high-level, </a:t>
            </a:r>
          </a:p>
          <a:p>
            <a:r>
              <a:rPr lang="en-US"/>
              <a:t>&lt;CLICK&gt;</a:t>
            </a:r>
          </a:p>
          <a:p>
            <a:r>
              <a:rPr lang="en-US"/>
              <a:t>the tool-level translation stage gather all CWL files by doing recursive exploration of the filesystem.</a:t>
            </a:r>
          </a:p>
          <a:p>
            <a:r>
              <a:rPr lang="en-US"/>
              <a:t>&lt;CLICK&gt;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t>&lt;CLICK&gt;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t>For each CWL file, CNT will group the file based on its class: the CommandLineTool class or Workflow class.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t>&lt;CLICK&gt;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t>If it is a CommandLineTool, CNT calls the tool-level translation module.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t>&lt;CLICK&gt;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t>However, if it is a Workflow class, then it has other steps to explore, so CNT once again performs recursive exploration. CNT repeat this procedure until all files have been processed.</a:t>
            </a:r>
          </a:p>
        </p:txBody>
      </p:sp>
      <p:sp>
        <p:nvSpPr>
          <p:cNvPr id="4" name="Slide Number Placeholder 3"/>
          <p:cNvSpPr>
            <a:spLocks noGrp="1"/>
          </p:cNvSpPr>
          <p:nvPr>
            <p:ph type="sldNum" sz="quarter" idx="5"/>
          </p:nvPr>
        </p:nvSpPr>
        <p:spPr/>
        <p:txBody>
          <a:bodyPr/>
          <a:lstStyle/>
          <a:p>
            <a:fld id="{C0885528-96B8-1144-A84C-245ACA11C1E0}" type="slidenum">
              <a:rPr lang="en-US" smtClean="0"/>
              <a:t>22</a:t>
            </a:fld>
            <a:endParaRPr lang="en-US" dirty="0"/>
          </a:p>
        </p:txBody>
      </p:sp>
    </p:spTree>
    <p:extLst>
      <p:ext uri="{BB962C8B-B14F-4D97-AF65-F5344CB8AC3E}">
        <p14:creationId xmlns:p14="http://schemas.microsoft.com/office/powerpoint/2010/main" val="12898403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Let us see an example. For this DAG, CNT will first inspect Step 1, </a:t>
            </a:r>
          </a:p>
          <a:p>
            <a:endParaRPr lang="en-US"/>
          </a:p>
          <a:p>
            <a:r>
              <a:rPr lang="en-US"/>
              <a:t>&lt;CLICK&gt;</a:t>
            </a:r>
          </a:p>
          <a:p>
            <a:endParaRPr lang="en-US"/>
          </a:p>
          <a:p>
            <a:r>
              <a:rPr lang="en-US"/>
              <a:t>and it sees that it is a single tool. </a:t>
            </a:r>
          </a:p>
          <a:p>
            <a:endParaRPr lang="en-US"/>
          </a:p>
          <a:p>
            <a:r>
              <a:rPr lang="en-US"/>
              <a:t>&lt;CLICK&gt;</a:t>
            </a:r>
          </a:p>
          <a:p>
            <a:endParaRPr lang="en-US"/>
          </a:p>
          <a:p>
            <a:r>
              <a:rPr lang="en-US"/>
              <a:t>It will record its path, and perform tool-level translation, which we will describe later. </a:t>
            </a:r>
          </a:p>
        </p:txBody>
      </p:sp>
      <p:sp>
        <p:nvSpPr>
          <p:cNvPr id="4" name="Slide Number Placeholder 3"/>
          <p:cNvSpPr>
            <a:spLocks noGrp="1"/>
          </p:cNvSpPr>
          <p:nvPr>
            <p:ph type="sldNum" sz="quarter" idx="5"/>
          </p:nvPr>
        </p:nvSpPr>
        <p:spPr/>
        <p:txBody>
          <a:bodyPr/>
          <a:lstStyle/>
          <a:p>
            <a:fld id="{C0885528-96B8-1144-A84C-245ACA11C1E0}" type="slidenum">
              <a:rPr lang="en-US" smtClean="0"/>
              <a:t>23</a:t>
            </a:fld>
            <a:endParaRPr lang="en-US" dirty="0"/>
          </a:p>
        </p:txBody>
      </p:sp>
    </p:spTree>
    <p:extLst>
      <p:ext uri="{BB962C8B-B14F-4D97-AF65-F5344CB8AC3E}">
        <p14:creationId xmlns:p14="http://schemas.microsoft.com/office/powerpoint/2010/main" val="23121042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Following that, </a:t>
            </a:r>
          </a:p>
          <a:p>
            <a:endParaRPr lang="en-US"/>
          </a:p>
          <a:p>
            <a:r>
              <a:rPr lang="en-US"/>
              <a:t>&lt;CLICK&gt;</a:t>
            </a:r>
          </a:p>
          <a:p>
            <a:r>
              <a:rPr lang="en-US"/>
              <a:t>&lt;CLICK&gt;</a:t>
            </a:r>
          </a:p>
          <a:p>
            <a:endParaRPr lang="en-US"/>
          </a:p>
          <a:p>
            <a:r>
              <a:rPr lang="en-US"/>
              <a:t>it will inspect Step 2, and sees that it is a subworkflow </a:t>
            </a:r>
          </a:p>
        </p:txBody>
      </p:sp>
      <p:sp>
        <p:nvSpPr>
          <p:cNvPr id="4" name="Slide Number Placeholder 3"/>
          <p:cNvSpPr>
            <a:spLocks noGrp="1"/>
          </p:cNvSpPr>
          <p:nvPr>
            <p:ph type="sldNum" sz="quarter" idx="5"/>
          </p:nvPr>
        </p:nvSpPr>
        <p:spPr/>
        <p:txBody>
          <a:bodyPr/>
          <a:lstStyle/>
          <a:p>
            <a:fld id="{C0885528-96B8-1144-A84C-245ACA11C1E0}" type="slidenum">
              <a:rPr lang="en-US" smtClean="0"/>
              <a:t>24</a:t>
            </a:fld>
            <a:endParaRPr lang="en-US" dirty="0"/>
          </a:p>
        </p:txBody>
      </p:sp>
    </p:spTree>
    <p:extLst>
      <p:ext uri="{BB962C8B-B14F-4D97-AF65-F5344CB8AC3E}">
        <p14:creationId xmlns:p14="http://schemas.microsoft.com/office/powerpoint/2010/main" val="33367563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CNT then list down all of its steps, </a:t>
            </a:r>
          </a:p>
          <a:p>
            <a:endParaRPr lang="en-US"/>
          </a:p>
          <a:p>
            <a:r>
              <a:rPr lang="en-US"/>
              <a:t>&lt;CLICK&gt;</a:t>
            </a:r>
          </a:p>
          <a:p>
            <a:endParaRPr lang="en-US"/>
          </a:p>
          <a:p>
            <a:r>
              <a:rPr lang="en-US"/>
              <a:t>and repeat this procedure</a:t>
            </a:r>
          </a:p>
          <a:p>
            <a:r>
              <a:rPr lang="en-US"/>
              <a:t> </a:t>
            </a:r>
          </a:p>
          <a:p>
            <a:r>
              <a:rPr lang="en-US"/>
              <a:t>&lt;CLICK&gt;</a:t>
            </a:r>
          </a:p>
          <a:p>
            <a:endParaRPr lang="en-US"/>
          </a:p>
          <a:p>
            <a:r>
              <a:rPr lang="en-US"/>
              <a:t>Until it has explored all CWL files in the workflow. </a:t>
            </a:r>
          </a:p>
        </p:txBody>
      </p:sp>
      <p:sp>
        <p:nvSpPr>
          <p:cNvPr id="4" name="Slide Number Placeholder 3"/>
          <p:cNvSpPr>
            <a:spLocks noGrp="1"/>
          </p:cNvSpPr>
          <p:nvPr>
            <p:ph type="sldNum" sz="quarter" idx="5"/>
          </p:nvPr>
        </p:nvSpPr>
        <p:spPr/>
        <p:txBody>
          <a:bodyPr/>
          <a:lstStyle/>
          <a:p>
            <a:fld id="{C0885528-96B8-1144-A84C-245ACA11C1E0}" type="slidenum">
              <a:rPr lang="en-US" smtClean="0"/>
              <a:t>25</a:t>
            </a:fld>
            <a:endParaRPr lang="en-US" dirty="0"/>
          </a:p>
        </p:txBody>
      </p:sp>
    </p:spTree>
    <p:extLst>
      <p:ext uri="{BB962C8B-B14F-4D97-AF65-F5344CB8AC3E}">
        <p14:creationId xmlns:p14="http://schemas.microsoft.com/office/powerpoint/2010/main" val="6128339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Due to interest of time, we are not able to describe the translation module in detail. Readers who are interested are encouraged to check out our paper! </a:t>
            </a:r>
          </a:p>
        </p:txBody>
      </p:sp>
      <p:sp>
        <p:nvSpPr>
          <p:cNvPr id="4" name="Slide Number Placeholder 3"/>
          <p:cNvSpPr>
            <a:spLocks noGrp="1"/>
          </p:cNvSpPr>
          <p:nvPr>
            <p:ph type="sldNum" sz="quarter" idx="5"/>
          </p:nvPr>
        </p:nvSpPr>
        <p:spPr/>
        <p:txBody>
          <a:bodyPr/>
          <a:lstStyle/>
          <a:p>
            <a:fld id="{C0885528-96B8-1144-A84C-245ACA11C1E0}" type="slidenum">
              <a:rPr lang="en-US" smtClean="0"/>
              <a:t>26</a:t>
            </a:fld>
            <a:endParaRPr lang="en-US" dirty="0"/>
          </a:p>
        </p:txBody>
      </p:sp>
    </p:spTree>
    <p:extLst>
      <p:ext uri="{BB962C8B-B14F-4D97-AF65-F5344CB8AC3E}">
        <p14:creationId xmlns:p14="http://schemas.microsoft.com/office/powerpoint/2010/main" val="32069700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Next, we move on to the second stage. </a:t>
            </a:r>
          </a:p>
        </p:txBody>
      </p:sp>
      <p:sp>
        <p:nvSpPr>
          <p:cNvPr id="4" name="Slide Number Placeholder 3"/>
          <p:cNvSpPr>
            <a:spLocks noGrp="1"/>
          </p:cNvSpPr>
          <p:nvPr>
            <p:ph type="sldNum" sz="quarter" idx="5"/>
          </p:nvPr>
        </p:nvSpPr>
        <p:spPr/>
        <p:txBody>
          <a:bodyPr/>
          <a:lstStyle/>
          <a:p>
            <a:fld id="{C0885528-96B8-1144-A84C-245ACA11C1E0}" type="slidenum">
              <a:rPr lang="en-US" smtClean="0"/>
              <a:t>27</a:t>
            </a:fld>
            <a:endParaRPr lang="en-US" dirty="0"/>
          </a:p>
        </p:txBody>
      </p:sp>
    </p:spTree>
    <p:extLst>
      <p:ext uri="{BB962C8B-B14F-4D97-AF65-F5344CB8AC3E}">
        <p14:creationId xmlns:p14="http://schemas.microsoft.com/office/powerpoint/2010/main" val="31684428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&lt;CLICK&gt;</a:t>
            </a:r>
          </a:p>
          <a:p>
            <a:r>
              <a:rPr lang="en-US"/>
              <a:t>As we mentioned before, one of the challenge CNT has to face is the different way of invocations. CWL’s way of invocations abstracts away positional information, which is necessary for Nextflow’s invocations. </a:t>
            </a:r>
          </a:p>
          <a:p>
            <a:r>
              <a:rPr lang="en-US"/>
              <a:t>&lt;CLICK&gt;</a:t>
            </a:r>
          </a:p>
          <a:p>
            <a:r>
              <a:rPr lang="en-US"/>
              <a:t>&lt;CLICK&gt;</a:t>
            </a:r>
          </a:p>
          <a:p>
            <a:r>
              <a:rPr lang="en-US"/>
              <a:t>However, it is possible to reconstruct this information given suitable data structure. </a:t>
            </a:r>
          </a:p>
          <a:p>
            <a:endParaRPr lang="en-US"/>
          </a:p>
        </p:txBody>
      </p:sp>
      <p:sp>
        <p:nvSpPr>
          <p:cNvPr id="4" name="Slide Number Placeholder 3"/>
          <p:cNvSpPr>
            <a:spLocks noGrp="1"/>
          </p:cNvSpPr>
          <p:nvPr>
            <p:ph type="sldNum" sz="quarter" idx="5"/>
          </p:nvPr>
        </p:nvSpPr>
        <p:spPr/>
        <p:txBody>
          <a:bodyPr/>
          <a:lstStyle/>
          <a:p>
            <a:fld id="{C0885528-96B8-1144-A84C-245ACA11C1E0}" type="slidenum">
              <a:rPr lang="en-US" smtClean="0"/>
              <a:t>28</a:t>
            </a:fld>
            <a:endParaRPr lang="en-US" dirty="0"/>
          </a:p>
        </p:txBody>
      </p:sp>
    </p:spTree>
    <p:extLst>
      <p:ext uri="{BB962C8B-B14F-4D97-AF65-F5344CB8AC3E}">
        <p14:creationId xmlns:p14="http://schemas.microsoft.com/office/powerpoint/2010/main" val="9262908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&lt;CLICK&gt;</a:t>
            </a:r>
          </a:p>
          <a:p>
            <a:endParaRPr lang="en-US"/>
          </a:p>
          <a:p>
            <a:r>
              <a:rPr lang="en-US"/>
              <a:t>What we need to do is create a DAG data structure which stores the variable names from caller’s and callee’s perspective. </a:t>
            </a:r>
          </a:p>
          <a:p>
            <a:endParaRPr lang="en-US"/>
          </a:p>
          <a:p>
            <a:r>
              <a:rPr lang="en-US"/>
              <a:t>&lt;CLICK&gt;</a:t>
            </a:r>
          </a:p>
          <a:p>
            <a:endParaRPr lang="en-US"/>
          </a:p>
          <a:p>
            <a:r>
              <a:rPr lang="en-US"/>
              <a:t>This way, for each invocation, we can reconstruct its type signature by traversing DAG edges and reconcile variable names based on the two perspectives. </a:t>
            </a:r>
          </a:p>
        </p:txBody>
      </p:sp>
      <p:sp>
        <p:nvSpPr>
          <p:cNvPr id="4" name="Slide Number Placeholder 3"/>
          <p:cNvSpPr>
            <a:spLocks noGrp="1"/>
          </p:cNvSpPr>
          <p:nvPr>
            <p:ph type="sldNum" sz="quarter" idx="5"/>
          </p:nvPr>
        </p:nvSpPr>
        <p:spPr/>
        <p:txBody>
          <a:bodyPr/>
          <a:lstStyle/>
          <a:p>
            <a:fld id="{C0885528-96B8-1144-A84C-245ACA11C1E0}" type="slidenum">
              <a:rPr lang="en-US" smtClean="0"/>
              <a:t>29</a:t>
            </a:fld>
            <a:endParaRPr lang="en-US" dirty="0"/>
          </a:p>
        </p:txBody>
      </p:sp>
    </p:spTree>
    <p:extLst>
      <p:ext uri="{BB962C8B-B14F-4D97-AF65-F5344CB8AC3E}">
        <p14:creationId xmlns:p14="http://schemas.microsoft.com/office/powerpoint/2010/main" val="3839387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[30 secs] [1:15-1:45]</a:t>
            </a:r>
          </a:p>
          <a:p>
            <a:r>
              <a:rPr lang="en-US"/>
              <a:t>Here we show two Directed Acyclic Graphs, or in short, DAG. We say a workflow engine is capable of parallel execution if, for the DAG at the top, </a:t>
            </a:r>
          </a:p>
          <a:p>
            <a:r>
              <a:rPr lang="en-US"/>
              <a:t>&lt;CLICK&gt;</a:t>
            </a:r>
          </a:p>
          <a:p>
            <a:r>
              <a:rPr lang="en-US"/>
              <a:t>it can executes steps 2, 3, and 4 simultaneously given enough resources. In contrast, a sequential workflow engine can only execute them one by one, where the order is decided by the workflow engine. </a:t>
            </a:r>
          </a:p>
        </p:txBody>
      </p:sp>
      <p:sp>
        <p:nvSpPr>
          <p:cNvPr id="4" name="Slide Number Placeholder 3"/>
          <p:cNvSpPr>
            <a:spLocks noGrp="1"/>
          </p:cNvSpPr>
          <p:nvPr>
            <p:ph type="sldNum" sz="quarter" idx="5"/>
          </p:nvPr>
        </p:nvSpPr>
        <p:spPr/>
        <p:txBody>
          <a:bodyPr/>
          <a:lstStyle/>
          <a:p>
            <a:fld id="{C0885528-96B8-1144-A84C-245ACA11C1E0}" type="slidenum">
              <a:rPr lang="en-US" smtClean="0"/>
              <a:t>3</a:t>
            </a:fld>
            <a:endParaRPr lang="en-US" dirty="0"/>
          </a:p>
        </p:txBody>
      </p:sp>
    </p:spTree>
    <p:extLst>
      <p:ext uri="{BB962C8B-B14F-4D97-AF65-F5344CB8AC3E}">
        <p14:creationId xmlns:p14="http://schemas.microsoft.com/office/powerpoint/2010/main" val="22917681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third one is correctness check.</a:t>
            </a:r>
          </a:p>
        </p:txBody>
      </p:sp>
      <p:sp>
        <p:nvSpPr>
          <p:cNvPr id="4" name="Slide Number Placeholder 3"/>
          <p:cNvSpPr>
            <a:spLocks noGrp="1"/>
          </p:cNvSpPr>
          <p:nvPr>
            <p:ph type="sldNum" sz="quarter" idx="5"/>
          </p:nvPr>
        </p:nvSpPr>
        <p:spPr/>
        <p:txBody>
          <a:bodyPr/>
          <a:lstStyle/>
          <a:p>
            <a:fld id="{C0885528-96B8-1144-A84C-245ACA11C1E0}" type="slidenum">
              <a:rPr lang="en-US" smtClean="0"/>
              <a:t>30</a:t>
            </a:fld>
            <a:endParaRPr lang="en-US" dirty="0"/>
          </a:p>
        </p:txBody>
      </p:sp>
    </p:spTree>
    <p:extLst>
      <p:ext uri="{BB962C8B-B14F-4D97-AF65-F5344CB8AC3E}">
        <p14:creationId xmlns:p14="http://schemas.microsoft.com/office/powerpoint/2010/main" val="12011838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&lt;CLICK&gt;</a:t>
            </a:r>
          </a:p>
          <a:p>
            <a:r>
              <a:rPr lang="en-US"/>
              <a:t>We observe that it is important to consider Nextflow’s runtime data staging. Files will only be staged if their corresponding variables are declared with the proper variable type, </a:t>
            </a:r>
          </a:p>
          <a:p>
            <a:r>
              <a:rPr lang="en-US"/>
              <a:t>&lt;CLICK&gt;</a:t>
            </a:r>
          </a:p>
          <a:p>
            <a:r>
              <a:rPr lang="en-US"/>
              <a:t>which is either ‘File’ or ‘Path’. To tackle this issue, we devised a method called Typecasting. </a:t>
            </a:r>
          </a:p>
          <a:p>
            <a:endParaRPr lang="en-US"/>
          </a:p>
          <a:p>
            <a:r>
              <a:rPr lang="en-US"/>
              <a:t>&lt;CLICK&gt;</a:t>
            </a:r>
          </a:p>
          <a:p>
            <a:endParaRPr lang="en-US"/>
          </a:p>
          <a:p>
            <a:r>
              <a:rPr lang="en-US"/>
              <a:t>However, due to interest of time, interested readers are once again encouraged to check the details in our paper. </a:t>
            </a:r>
          </a:p>
        </p:txBody>
      </p:sp>
      <p:sp>
        <p:nvSpPr>
          <p:cNvPr id="4" name="Slide Number Placeholder 3"/>
          <p:cNvSpPr>
            <a:spLocks noGrp="1"/>
          </p:cNvSpPr>
          <p:nvPr>
            <p:ph type="sldNum" sz="quarter" idx="5"/>
          </p:nvPr>
        </p:nvSpPr>
        <p:spPr/>
        <p:txBody>
          <a:bodyPr/>
          <a:lstStyle/>
          <a:p>
            <a:fld id="{C0885528-96B8-1144-A84C-245ACA11C1E0}" type="slidenum">
              <a:rPr lang="en-US" smtClean="0"/>
              <a:t>31</a:t>
            </a:fld>
            <a:endParaRPr lang="en-US" dirty="0"/>
          </a:p>
        </p:txBody>
      </p:sp>
    </p:spTree>
    <p:extLst>
      <p:ext uri="{BB962C8B-B14F-4D97-AF65-F5344CB8AC3E}">
        <p14:creationId xmlns:p14="http://schemas.microsoft.com/office/powerpoint/2010/main" val="31768958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final component of CNT is the semi-automatic part. </a:t>
            </a:r>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C0885528-96B8-1144-A84C-245ACA11C1E0}" type="slidenum">
              <a:rPr lang="en-US" smtClean="0"/>
              <a:t>32</a:t>
            </a:fld>
            <a:endParaRPr lang="en-US" dirty="0"/>
          </a:p>
        </p:txBody>
      </p:sp>
    </p:spTree>
    <p:extLst>
      <p:ext uri="{BB962C8B-B14F-4D97-AF65-F5344CB8AC3E}">
        <p14:creationId xmlns:p14="http://schemas.microsoft.com/office/powerpoint/2010/main" val="10581544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focus here is JavaScript Expressions.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t>&lt;CLICK&gt;</a:t>
            </a:r>
          </a:p>
          <a:p>
            <a:endParaRPr lang="en-US"/>
          </a:p>
          <a:p>
            <a:r>
              <a:rPr lang="en-US"/>
              <a:t>While it is difficult to fully automate their translation, we performed code-level analysis on our target workflows and found that the JavaScript expressions can be categorized into three common patterns. </a:t>
            </a:r>
          </a:p>
          <a:p>
            <a:r>
              <a:rPr lang="en-US"/>
              <a:t>&lt;CLICK&gt;</a:t>
            </a:r>
          </a:p>
          <a:p>
            <a:r>
              <a:rPr lang="en-US"/>
              <a:t>&lt;CLICK&gt;</a:t>
            </a:r>
          </a:p>
          <a:p>
            <a:endParaRPr lang="en-US"/>
          </a:p>
          <a:p>
            <a:r>
              <a:rPr lang="en-US"/>
              <a:t>The first is object attribute access, </a:t>
            </a:r>
          </a:p>
          <a:p>
            <a:r>
              <a:rPr lang="en-US"/>
              <a:t>&lt;CLICK&gt;</a:t>
            </a:r>
          </a:p>
          <a:p>
            <a:endParaRPr lang="en-US"/>
          </a:p>
          <a:p>
            <a:r>
              <a:rPr lang="en-US"/>
              <a:t>the second one is object method call, </a:t>
            </a:r>
          </a:p>
          <a:p>
            <a:r>
              <a:rPr lang="en-US"/>
              <a:t>&lt;CLICK&gt;</a:t>
            </a:r>
          </a:p>
          <a:p>
            <a:endParaRPr lang="en-US"/>
          </a:p>
          <a:p>
            <a:r>
              <a:rPr lang="en-US"/>
              <a:t>and the last one is ‘actual’ code block which express complex logic. </a:t>
            </a:r>
          </a:p>
          <a:p>
            <a:r>
              <a:rPr lang="en-US"/>
              <a:t>&lt;CLICK&gt;</a:t>
            </a:r>
          </a:p>
          <a:p>
            <a:endParaRPr lang="en-US"/>
          </a:p>
          <a:p>
            <a:r>
              <a:rPr lang="en-US"/>
              <a:t>Based on this insight, we built a module which uses carefully crafted regular expressions to automatically classify JavaScript expressions into one of these patterns. </a:t>
            </a:r>
          </a:p>
        </p:txBody>
      </p:sp>
      <p:sp>
        <p:nvSpPr>
          <p:cNvPr id="4" name="Slide Number Placeholder 3"/>
          <p:cNvSpPr>
            <a:spLocks noGrp="1"/>
          </p:cNvSpPr>
          <p:nvPr>
            <p:ph type="sldNum" sz="quarter" idx="5"/>
          </p:nvPr>
        </p:nvSpPr>
        <p:spPr/>
        <p:txBody>
          <a:bodyPr/>
          <a:lstStyle/>
          <a:p>
            <a:fld id="{C0885528-96B8-1144-A84C-245ACA11C1E0}" type="slidenum">
              <a:rPr lang="en-US" smtClean="0"/>
              <a:t>33</a:t>
            </a:fld>
            <a:endParaRPr lang="en-US" dirty="0"/>
          </a:p>
        </p:txBody>
      </p:sp>
    </p:spTree>
    <p:extLst>
      <p:ext uri="{BB962C8B-B14F-4D97-AF65-F5344CB8AC3E}">
        <p14:creationId xmlns:p14="http://schemas.microsoft.com/office/powerpoint/2010/main" val="12404833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Following that, &lt;CLICK&gt;&lt;CLICK&gt;</a:t>
            </a:r>
          </a:p>
          <a:p>
            <a:endParaRPr lang="en-US"/>
          </a:p>
          <a:p>
            <a:r>
              <a:rPr lang="en-US"/>
              <a:t>For the first and second pattern, CNT replaces them with suitable Groovy functions based on a mapping table. The mapping table does not cover all possible conversions, so developers might still need to fix the translation. </a:t>
            </a:r>
          </a:p>
          <a:p>
            <a:endParaRPr lang="en-US"/>
          </a:p>
          <a:p>
            <a:r>
              <a:rPr lang="en-US"/>
              <a:t>&lt;CLICK&gt;</a:t>
            </a:r>
          </a:p>
          <a:p>
            <a:r>
              <a:rPr lang="en-US"/>
              <a:t>&lt;CLICK&gt;</a:t>
            </a:r>
          </a:p>
          <a:p>
            <a:endParaRPr lang="en-US"/>
          </a:p>
          <a:p>
            <a:r>
              <a:rPr lang="en-US"/>
              <a:t>For the third category, CNT guides developers by leaving a placeholder, and developers are required to manually translate this part of the code.  </a:t>
            </a:r>
          </a:p>
          <a:p>
            <a:endParaRPr lang="en-US"/>
          </a:p>
          <a:p>
            <a:r>
              <a:rPr lang="en-US"/>
              <a:t>&lt;CLICK&gt;</a:t>
            </a:r>
          </a:p>
          <a:p>
            <a:endParaRPr lang="en-US"/>
          </a:p>
          <a:p>
            <a:endParaRPr lang="en-US"/>
          </a:p>
        </p:txBody>
      </p:sp>
      <p:sp>
        <p:nvSpPr>
          <p:cNvPr id="4" name="Slide Number Placeholder 3"/>
          <p:cNvSpPr>
            <a:spLocks noGrp="1"/>
          </p:cNvSpPr>
          <p:nvPr>
            <p:ph type="sldNum" sz="quarter" idx="5"/>
          </p:nvPr>
        </p:nvSpPr>
        <p:spPr/>
        <p:txBody>
          <a:bodyPr/>
          <a:lstStyle/>
          <a:p>
            <a:fld id="{C0885528-96B8-1144-A84C-245ACA11C1E0}" type="slidenum">
              <a:rPr lang="en-US" smtClean="0"/>
              <a:t>34</a:t>
            </a:fld>
            <a:endParaRPr lang="en-US" dirty="0"/>
          </a:p>
        </p:txBody>
      </p:sp>
    </p:spTree>
    <p:extLst>
      <p:ext uri="{BB962C8B-B14F-4D97-AF65-F5344CB8AC3E}">
        <p14:creationId xmlns:p14="http://schemas.microsoft.com/office/powerpoint/2010/main" val="25500262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 us move on to evaluation.</a:t>
            </a:r>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C0885528-96B8-1144-A84C-245ACA11C1E0}" type="slidenum">
              <a:rPr lang="en-US" smtClean="0"/>
              <a:t>35</a:t>
            </a:fld>
            <a:endParaRPr lang="en-US" dirty="0"/>
          </a:p>
        </p:txBody>
      </p:sp>
    </p:spTree>
    <p:extLst>
      <p:ext uri="{BB962C8B-B14F-4D97-AF65-F5344CB8AC3E}">
        <p14:creationId xmlns:p14="http://schemas.microsoft.com/office/powerpoint/2010/main" val="24227470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evaluate CNT against three metrics. </a:t>
            </a:r>
          </a:p>
          <a:p>
            <a:r>
              <a:rPr lang="en-US"/>
              <a:t>&lt;CLICK&gt;</a:t>
            </a:r>
          </a:p>
          <a:p>
            <a:r>
              <a:rPr lang="en-US"/>
              <a:t>First, the MD5 similarity, which is the percentage of exact MD5 match for intermediate &amp; final workflow outputs. </a:t>
            </a:r>
          </a:p>
          <a:p>
            <a:r>
              <a:rPr lang="en-US"/>
              <a:t>&lt;CLICK&gt;</a:t>
            </a:r>
          </a:p>
          <a:p>
            <a:r>
              <a:rPr lang="en-US"/>
              <a:t>Second is coverage of both automatic &amp; manual translation. </a:t>
            </a:r>
          </a:p>
          <a:p>
            <a:r>
              <a:rPr lang="en-US"/>
              <a:t>&lt;CLICK&gt;</a:t>
            </a:r>
          </a:p>
          <a:p>
            <a:r>
              <a:rPr lang="en-US"/>
              <a:t>And finally, we assess the potential speedup &amp; CPU utilization increase of migrating from a sequential workflow engine to Nextflow using CNT.</a:t>
            </a:r>
          </a:p>
        </p:txBody>
      </p:sp>
      <p:sp>
        <p:nvSpPr>
          <p:cNvPr id="4" name="Slide Number Placeholder 3"/>
          <p:cNvSpPr>
            <a:spLocks noGrp="1"/>
          </p:cNvSpPr>
          <p:nvPr>
            <p:ph type="sldNum" sz="quarter" idx="5"/>
          </p:nvPr>
        </p:nvSpPr>
        <p:spPr/>
        <p:txBody>
          <a:bodyPr/>
          <a:lstStyle/>
          <a:p>
            <a:fld id="{C0885528-96B8-1144-A84C-245ACA11C1E0}" type="slidenum">
              <a:rPr lang="en-US" smtClean="0"/>
              <a:t>36</a:t>
            </a:fld>
            <a:endParaRPr lang="en-US" dirty="0"/>
          </a:p>
        </p:txBody>
      </p:sp>
    </p:spTree>
    <p:extLst>
      <p:ext uri="{BB962C8B-B14F-4D97-AF65-F5344CB8AC3E}">
        <p14:creationId xmlns:p14="http://schemas.microsoft.com/office/powerpoint/2010/main" val="36331115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&lt;CLICK&gt;</a:t>
            </a:r>
          </a:p>
          <a:p>
            <a:endParaRPr lang="en-US"/>
          </a:p>
          <a:p>
            <a:r>
              <a:rPr lang="en-US"/>
              <a:t>We evaluate CNT using two production-grade genomics workflows, namely the GDC DNA-Seq alignment &amp; RNA-Seq alignment.</a:t>
            </a:r>
          </a:p>
          <a:p>
            <a:endParaRPr lang="en-US"/>
          </a:p>
          <a:p>
            <a:r>
              <a:rPr lang="en-US"/>
              <a:t>&lt;CLICK&gt;</a:t>
            </a:r>
          </a:p>
          <a:p>
            <a:r>
              <a:rPr lang="en-US"/>
              <a:t>&lt;CLICK&gt;</a:t>
            </a:r>
          </a:p>
          <a:p>
            <a:endParaRPr lang="en-US"/>
          </a:p>
          <a:p>
            <a:r>
              <a:rPr lang="en-US"/>
              <a:t>CNT is able to achieve high MD5 similarity for both workflows, where our analysis also shows peculiar JavaScript usage of each workflows. </a:t>
            </a:r>
          </a:p>
        </p:txBody>
      </p:sp>
      <p:sp>
        <p:nvSpPr>
          <p:cNvPr id="4" name="Slide Number Placeholder 3"/>
          <p:cNvSpPr>
            <a:spLocks noGrp="1"/>
          </p:cNvSpPr>
          <p:nvPr>
            <p:ph type="sldNum" sz="quarter" idx="5"/>
          </p:nvPr>
        </p:nvSpPr>
        <p:spPr/>
        <p:txBody>
          <a:bodyPr/>
          <a:lstStyle/>
          <a:p>
            <a:fld id="{C0885528-96B8-1144-A84C-245ACA11C1E0}" type="slidenum">
              <a:rPr lang="en-US" smtClean="0"/>
              <a:t>37</a:t>
            </a:fld>
            <a:endParaRPr lang="en-US" dirty="0"/>
          </a:p>
        </p:txBody>
      </p:sp>
    </p:spTree>
    <p:extLst>
      <p:ext uri="{BB962C8B-B14F-4D97-AF65-F5344CB8AC3E}">
        <p14:creationId xmlns:p14="http://schemas.microsoft.com/office/powerpoint/2010/main" val="105708356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CNT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p>
          <a:p>
            <a:pPr marL="0" marR="0" lvl="0" indent="0" algn="l" defTabSz="457200" rtl="0" eaLnBrk="1" fontAlgn="auto" latinLnBrk="0" hangingPunct="1">
              <a:lnSpc>
                <a:spcPct val="100000"/>
              </a:lnSpc>
              <a:spcBef>
                <a:spcPts val="0"/>
              </a:spcBef>
              <a:spcAft>
                <a:spcPts val="0"/>
              </a:spcAft>
              <a:buClrTx/>
              <a:buSzTx/>
              <a:buFontTx/>
              <a:buNone/>
              <a:tabLst/>
              <a:defRPr/>
            </a:pPr>
            <a:r>
              <a:rPr lang="en-US"/>
              <a:t>&lt;CLICK&gt;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t>&lt;CLICK&gt;</a:t>
            </a:r>
          </a:p>
          <a:p>
            <a:endParaRPr lang="en-US"/>
          </a:p>
          <a:p>
            <a:r>
              <a:rPr lang="en-US"/>
              <a:t>is able to achieve high translation coverage, ranging from 73% up to 81% of fully automated translation. </a:t>
            </a:r>
          </a:p>
          <a:p>
            <a:endParaRPr lang="en-US"/>
          </a:p>
          <a:p>
            <a:r>
              <a:rPr lang="en-US"/>
              <a:t>&lt;CLICK&gt;</a:t>
            </a:r>
          </a:p>
          <a:p>
            <a:endParaRPr lang="en-US"/>
          </a:p>
          <a:p>
            <a:r>
              <a:rPr lang="en-US"/>
              <a:t>We believe this translates directly to reduction of development time. </a:t>
            </a:r>
          </a:p>
        </p:txBody>
      </p:sp>
      <p:sp>
        <p:nvSpPr>
          <p:cNvPr id="4" name="Slide Number Placeholder 3"/>
          <p:cNvSpPr>
            <a:spLocks noGrp="1"/>
          </p:cNvSpPr>
          <p:nvPr>
            <p:ph type="sldNum" sz="quarter" idx="5"/>
          </p:nvPr>
        </p:nvSpPr>
        <p:spPr/>
        <p:txBody>
          <a:bodyPr/>
          <a:lstStyle/>
          <a:p>
            <a:fld id="{C0885528-96B8-1144-A84C-245ACA11C1E0}" type="slidenum">
              <a:rPr lang="en-US" smtClean="0"/>
              <a:t>38</a:t>
            </a:fld>
            <a:endParaRPr lang="en-US" dirty="0"/>
          </a:p>
        </p:txBody>
      </p:sp>
    </p:spTree>
    <p:extLst>
      <p:ext uri="{BB962C8B-B14F-4D97-AF65-F5344CB8AC3E}">
        <p14:creationId xmlns:p14="http://schemas.microsoft.com/office/powerpoint/2010/main" val="48972606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And finally, we evaluate the speedup and CPU utilization increase of translated workflows compared to cwltool, a popular sequential CWL workflow engine.</a:t>
            </a:r>
          </a:p>
          <a:p>
            <a:endParaRPr lang="en-US"/>
          </a:p>
          <a:p>
            <a:r>
              <a:rPr lang="en-US"/>
              <a:t>&lt;CLICK&gt;</a:t>
            </a:r>
          </a:p>
          <a:p>
            <a:endParaRPr lang="en-US"/>
          </a:p>
          <a:p>
            <a:r>
              <a:rPr lang="en-US"/>
              <a:t>We found compelling benefits of using CNT. In particular, we observe up to 52% average speedup, and up to 65% average cpu utilization increase. </a:t>
            </a:r>
          </a:p>
        </p:txBody>
      </p:sp>
      <p:sp>
        <p:nvSpPr>
          <p:cNvPr id="4" name="Slide Number Placeholder 3"/>
          <p:cNvSpPr>
            <a:spLocks noGrp="1"/>
          </p:cNvSpPr>
          <p:nvPr>
            <p:ph type="sldNum" sz="quarter" idx="5"/>
          </p:nvPr>
        </p:nvSpPr>
        <p:spPr/>
        <p:txBody>
          <a:bodyPr/>
          <a:lstStyle/>
          <a:p>
            <a:fld id="{C0885528-96B8-1144-A84C-245ACA11C1E0}" type="slidenum">
              <a:rPr lang="en-US" smtClean="0"/>
              <a:t>39</a:t>
            </a:fld>
            <a:endParaRPr lang="en-US" dirty="0"/>
          </a:p>
        </p:txBody>
      </p:sp>
    </p:spTree>
    <p:extLst>
      <p:ext uri="{BB962C8B-B14F-4D97-AF65-F5344CB8AC3E}">
        <p14:creationId xmlns:p14="http://schemas.microsoft.com/office/powerpoint/2010/main" val="3859303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a:solidFill>
                  <a:srgbClr val="000000"/>
                </a:solidFill>
                <a:effectLst/>
                <a:latin typeface="Roboto" panose="02000000000000000000" pitchFamily="2" charset="0"/>
              </a:rPr>
              <a:t>Then, what if an institution that uses a lot of CWL workflows in its production system wants to migrate to Nextflow?</a:t>
            </a:r>
          </a:p>
          <a:p>
            <a:r>
              <a:rPr lang="en-US" sz="1800" b="0" i="0" u="none" strike="noStrike">
                <a:solidFill>
                  <a:srgbClr val="000000"/>
                </a:solidFill>
                <a:effectLst/>
                <a:latin typeface="Roboto" panose="02000000000000000000" pitchFamily="2" charset="0"/>
              </a:rPr>
              <a:t>&lt;CLICK&gt; </a:t>
            </a:r>
          </a:p>
          <a:p>
            <a:r>
              <a:rPr lang="en-US" sz="1800" b="0" i="0" u="none" strike="noStrike">
                <a:solidFill>
                  <a:srgbClr val="000000"/>
                </a:solidFill>
                <a:effectLst/>
                <a:latin typeface="Roboto" panose="02000000000000000000" pitchFamily="2" charset="0"/>
              </a:rPr>
              <a:t>Manually translating CWL to Nextflow requires tremendous effort for at least three reasons.</a:t>
            </a:r>
          </a:p>
          <a:p>
            <a:r>
              <a:rPr lang="en-US" sz="1800" b="0" i="0" u="none" strike="noStrike">
                <a:solidFill>
                  <a:srgbClr val="000000"/>
                </a:solidFill>
                <a:effectLst/>
                <a:latin typeface="Roboto" panose="02000000000000000000" pitchFamily="2" charset="0"/>
              </a:rPr>
              <a:t>&lt;CLICK&gt;</a:t>
            </a:r>
          </a:p>
          <a:p>
            <a:r>
              <a:rPr lang="en-US" sz="1800" b="0" i="0" u="none" strike="noStrike">
                <a:solidFill>
                  <a:srgbClr val="000000"/>
                </a:solidFill>
                <a:effectLst/>
                <a:latin typeface="Roboto" panose="02000000000000000000" pitchFamily="2" charset="0"/>
              </a:rPr>
              <a:t>First, it requires the developers to be familiar with the dataflow programming model used by Nextflow.</a:t>
            </a:r>
          </a:p>
          <a:p>
            <a:r>
              <a:rPr lang="en-US" sz="1800" b="0" i="0" u="none" strike="noStrike">
                <a:solidFill>
                  <a:srgbClr val="000000"/>
                </a:solidFill>
                <a:effectLst/>
                <a:latin typeface="Roboto" panose="02000000000000000000" pitchFamily="2" charset="0"/>
              </a:rPr>
              <a:t>&lt;CLICK&gt;</a:t>
            </a:r>
          </a:p>
          <a:p>
            <a:r>
              <a:rPr lang="en-US" sz="1800" b="0" i="0" u="none" strike="noStrike">
                <a:solidFill>
                  <a:srgbClr val="000000"/>
                </a:solidFill>
                <a:effectLst/>
                <a:latin typeface="Roboto" panose="02000000000000000000" pitchFamily="2" charset="0"/>
              </a:rPr>
              <a:t>Second, developers need to learn Nextflow’s syntax and operators in order to utilize the dataflow programming model efficiently. </a:t>
            </a:r>
          </a:p>
          <a:p>
            <a:r>
              <a:rPr lang="en-US" sz="1800" b="0" i="0" u="none" strike="noStrike">
                <a:solidFill>
                  <a:srgbClr val="000000"/>
                </a:solidFill>
                <a:effectLst/>
                <a:latin typeface="Roboto" panose="02000000000000000000" pitchFamily="2" charset="0"/>
              </a:rPr>
              <a:t>&lt;CLICK&gt;</a:t>
            </a:r>
          </a:p>
          <a:p>
            <a:r>
              <a:rPr lang="en-US" sz="1800" b="0" i="0" u="none" strike="noStrike">
                <a:solidFill>
                  <a:srgbClr val="000000"/>
                </a:solidFill>
                <a:effectLst/>
                <a:latin typeface="Roboto" panose="02000000000000000000" pitchFamily="2" charset="0"/>
              </a:rPr>
              <a:t>Finally, while both CWL and Nextflow supports scripting language, CWL uses Javascript, while Nextflow uses Groovy. This means another learning curve for developers. </a:t>
            </a:r>
          </a:p>
          <a:p>
            <a:r>
              <a:rPr lang="en-US"/>
              <a:t>&lt;CLICK&gt;</a:t>
            </a:r>
          </a:p>
          <a:p>
            <a:r>
              <a:rPr lang="en-US"/>
              <a:t>A natural question which might arises is: can we automate this process? </a:t>
            </a:r>
          </a:p>
          <a:p>
            <a:endParaRPr lang="en-US"/>
          </a:p>
        </p:txBody>
      </p:sp>
      <p:sp>
        <p:nvSpPr>
          <p:cNvPr id="4" name="Slide Number Placeholder 3"/>
          <p:cNvSpPr>
            <a:spLocks noGrp="1"/>
          </p:cNvSpPr>
          <p:nvPr>
            <p:ph type="sldNum" sz="quarter" idx="5"/>
          </p:nvPr>
        </p:nvSpPr>
        <p:spPr/>
        <p:txBody>
          <a:bodyPr/>
          <a:lstStyle/>
          <a:p>
            <a:fld id="{C0885528-96B8-1144-A84C-245ACA11C1E0}" type="slidenum">
              <a:rPr lang="en-US" smtClean="0"/>
              <a:t>4</a:t>
            </a:fld>
            <a:endParaRPr lang="en-US" dirty="0"/>
          </a:p>
        </p:txBody>
      </p:sp>
    </p:spTree>
    <p:extLst>
      <p:ext uri="{BB962C8B-B14F-4D97-AF65-F5344CB8AC3E}">
        <p14:creationId xmlns:p14="http://schemas.microsoft.com/office/powerpoint/2010/main" val="374624216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conclude, </a:t>
            </a:r>
          </a:p>
          <a:p>
            <a:endParaRPr lang="en-US"/>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C0885528-96B8-1144-A84C-245ACA11C1E0}" type="slidenum">
              <a:rPr lang="en-US" smtClean="0"/>
              <a:t>40</a:t>
            </a:fld>
            <a:endParaRPr lang="en-US" dirty="0"/>
          </a:p>
        </p:txBody>
      </p:sp>
    </p:spTree>
    <p:extLst>
      <p:ext uri="{BB962C8B-B14F-4D97-AF65-F5344CB8AC3E}">
        <p14:creationId xmlns:p14="http://schemas.microsoft.com/office/powerpoint/2010/main" val="25372848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&lt;CLICK&gt;</a:t>
            </a:r>
          </a:p>
          <a:p>
            <a:endParaRPr lang="en-US"/>
          </a:p>
          <a:p>
            <a:r>
              <a:rPr lang="en-US"/>
              <a:t>CNT is the first semi-automatic translator from CWL to Nextflow.</a:t>
            </a:r>
          </a:p>
          <a:p>
            <a:endParaRPr lang="en-US"/>
          </a:p>
          <a:p>
            <a:r>
              <a:rPr lang="en-US"/>
              <a:t>&lt;CLICK&gt;</a:t>
            </a:r>
          </a:p>
          <a:p>
            <a:endParaRPr lang="en-US"/>
          </a:p>
          <a:p>
            <a:r>
              <a:rPr lang="en-US"/>
              <a:t>CNT provides high translation accuracy and coverage. </a:t>
            </a:r>
          </a:p>
          <a:p>
            <a:endParaRPr lang="en-US"/>
          </a:p>
          <a:p>
            <a:r>
              <a:rPr lang="en-US"/>
              <a:t>&lt;CLICK&gt;</a:t>
            </a:r>
          </a:p>
          <a:p>
            <a:endParaRPr lang="en-US"/>
          </a:p>
          <a:p>
            <a:r>
              <a:rPr lang="en-US"/>
              <a:t>And it shows potential to reduce development time and increase job processing throughput of existing genomics data processing system. </a:t>
            </a:r>
          </a:p>
          <a:p>
            <a:endParaRPr lang="en-US"/>
          </a:p>
          <a:p>
            <a:endParaRPr lang="en-US"/>
          </a:p>
        </p:txBody>
      </p:sp>
      <p:sp>
        <p:nvSpPr>
          <p:cNvPr id="4" name="Slide Number Placeholder 3"/>
          <p:cNvSpPr>
            <a:spLocks noGrp="1"/>
          </p:cNvSpPr>
          <p:nvPr>
            <p:ph type="sldNum" sz="quarter" idx="5"/>
          </p:nvPr>
        </p:nvSpPr>
        <p:spPr/>
        <p:txBody>
          <a:bodyPr/>
          <a:lstStyle/>
          <a:p>
            <a:fld id="{C0885528-96B8-1144-A84C-245ACA11C1E0}" type="slidenum">
              <a:rPr lang="en-US" smtClean="0"/>
              <a:t>41</a:t>
            </a:fld>
            <a:endParaRPr lang="en-US" dirty="0"/>
          </a:p>
        </p:txBody>
      </p:sp>
    </p:spTree>
    <p:extLst>
      <p:ext uri="{BB962C8B-B14F-4D97-AF65-F5344CB8AC3E}">
        <p14:creationId xmlns:p14="http://schemas.microsoft.com/office/powerpoint/2010/main" val="133245415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Thank you.</a:t>
            </a:r>
          </a:p>
        </p:txBody>
      </p:sp>
      <p:sp>
        <p:nvSpPr>
          <p:cNvPr id="4" name="Slide Number Placeholder 3"/>
          <p:cNvSpPr>
            <a:spLocks noGrp="1"/>
          </p:cNvSpPr>
          <p:nvPr>
            <p:ph type="sldNum" sz="quarter" idx="5"/>
          </p:nvPr>
        </p:nvSpPr>
        <p:spPr/>
        <p:txBody>
          <a:bodyPr/>
          <a:lstStyle/>
          <a:p>
            <a:fld id="{C0885528-96B8-1144-A84C-245ACA11C1E0}" type="slidenum">
              <a:rPr lang="en-US" smtClean="0"/>
              <a:t>42</a:t>
            </a:fld>
            <a:endParaRPr lang="en-US" dirty="0"/>
          </a:p>
        </p:txBody>
      </p:sp>
    </p:spTree>
    <p:extLst>
      <p:ext uri="{BB962C8B-B14F-4D97-AF65-F5344CB8AC3E}">
        <p14:creationId xmlns:p14="http://schemas.microsoft.com/office/powerpoint/2010/main" val="237188582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b="0" i="0" u="none" strike="noStrike">
                <a:solidFill>
                  <a:srgbClr val="000000"/>
                </a:solidFill>
                <a:effectLst/>
                <a:latin typeface="Calibri" panose="020F0502020204030204" pitchFamily="34" charset="0"/>
                <a:cs typeface="Calibri" panose="020F0502020204030204" pitchFamily="34" charset="0"/>
              </a:rPr>
              <a:t>(XX MINUTE)</a:t>
            </a:r>
          </a:p>
          <a:p>
            <a:endParaRPr lang="en-US" sz="2400" b="0" i="0" u="none" strike="noStrike">
              <a:solidFill>
                <a:srgbClr val="000000"/>
              </a:solidFill>
              <a:effectLst/>
              <a:latin typeface="Calibri" panose="020F0502020204030204" pitchFamily="34" charset="0"/>
              <a:cs typeface="Calibri" panose="020F0502020204030204" pitchFamily="34" charset="0"/>
            </a:endParaRPr>
          </a:p>
          <a:p>
            <a:r>
              <a:rPr lang="en-US" sz="2400" b="0" i="0" u="none" strike="noStrike">
                <a:solidFill>
                  <a:srgbClr val="000000"/>
                </a:solidFill>
                <a:effectLst/>
                <a:latin typeface="Calibri" panose="020F0502020204030204" pitchFamily="34" charset="0"/>
                <a:cs typeface="Calibri" panose="020F0502020204030204" pitchFamily="34" charset="0"/>
              </a:rPr>
              <a:t>Good afternoon, I am Martin Putra. In this talk I will show the progress our team has made regarding automatic translation of CWL, a popular workflow language used in many production systems, to Nextflow, a continuously growing one with attractive support for parallelization. This is a joint work with In Kee Kim from the University of Georgia, Haryadi Gunawi, and Robert Grossman from the University of Chicago.  </a:t>
            </a:r>
          </a:p>
        </p:txBody>
      </p:sp>
      <p:sp>
        <p:nvSpPr>
          <p:cNvPr id="4" name="Slide Number Placeholder 3"/>
          <p:cNvSpPr>
            <a:spLocks noGrp="1"/>
          </p:cNvSpPr>
          <p:nvPr>
            <p:ph type="sldNum" sz="quarter" idx="5"/>
          </p:nvPr>
        </p:nvSpPr>
        <p:spPr/>
        <p:txBody>
          <a:bodyPr/>
          <a:lstStyle/>
          <a:p>
            <a:fld id="{C0885528-96B8-1144-A84C-245ACA11C1E0}" type="slidenum">
              <a:rPr lang="en-US" smtClean="0"/>
              <a:t>43</a:t>
            </a:fld>
            <a:endParaRPr lang="en-US" dirty="0"/>
          </a:p>
        </p:txBody>
      </p:sp>
    </p:spTree>
    <p:extLst>
      <p:ext uri="{BB962C8B-B14F-4D97-AF65-F5344CB8AC3E}">
        <p14:creationId xmlns:p14="http://schemas.microsoft.com/office/powerpoint/2010/main" val="111391697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885528-96B8-1144-A84C-245ACA11C1E0}" type="slidenum">
              <a:rPr lang="en-US" smtClean="0"/>
              <a:t>44</a:t>
            </a:fld>
            <a:endParaRPr lang="en-US" dirty="0"/>
          </a:p>
        </p:txBody>
      </p:sp>
    </p:spTree>
    <p:extLst>
      <p:ext uri="{BB962C8B-B14F-4D97-AF65-F5344CB8AC3E}">
        <p14:creationId xmlns:p14="http://schemas.microsoft.com/office/powerpoint/2010/main" val="139183491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885528-96B8-1144-A84C-245ACA11C1E0}" type="slidenum">
              <a:rPr lang="en-US" smtClean="0"/>
              <a:t>45</a:t>
            </a:fld>
            <a:endParaRPr lang="en-US" dirty="0"/>
          </a:p>
        </p:txBody>
      </p:sp>
    </p:spTree>
    <p:extLst>
      <p:ext uri="{BB962C8B-B14F-4D97-AF65-F5344CB8AC3E}">
        <p14:creationId xmlns:p14="http://schemas.microsoft.com/office/powerpoint/2010/main" val="2588797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the best of our knowledge, there is no existing tools for automatic translation, while manual translation, as have been mentioned, is time consuming and requires domain-specific expertise. </a:t>
            </a:r>
          </a:p>
          <a:p>
            <a:endParaRPr lang="en-US"/>
          </a:p>
          <a:p>
            <a:r>
              <a:rPr lang="en-US"/>
              <a:t>To solve this problem, we built CNT. </a:t>
            </a:r>
          </a:p>
          <a:p>
            <a:endParaRPr lang="en-US"/>
          </a:p>
        </p:txBody>
      </p:sp>
      <p:sp>
        <p:nvSpPr>
          <p:cNvPr id="4" name="Slide Number Placeholder 3"/>
          <p:cNvSpPr>
            <a:spLocks noGrp="1"/>
          </p:cNvSpPr>
          <p:nvPr>
            <p:ph type="sldNum" sz="quarter" idx="5"/>
          </p:nvPr>
        </p:nvSpPr>
        <p:spPr/>
        <p:txBody>
          <a:bodyPr/>
          <a:lstStyle/>
          <a:p>
            <a:fld id="{C0885528-96B8-1144-A84C-245ACA11C1E0}" type="slidenum">
              <a:rPr lang="en-US" smtClean="0"/>
              <a:t>5</a:t>
            </a:fld>
            <a:endParaRPr lang="en-US" dirty="0"/>
          </a:p>
        </p:txBody>
      </p:sp>
    </p:spTree>
    <p:extLst>
      <p:ext uri="{BB962C8B-B14F-4D97-AF65-F5344CB8AC3E}">
        <p14:creationId xmlns:p14="http://schemas.microsoft.com/office/powerpoint/2010/main" val="30190337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[20 secs]</a:t>
            </a:r>
          </a:p>
          <a:p>
            <a:r>
              <a:rPr lang="en-US"/>
              <a:t>&lt;CLICK&gt;</a:t>
            </a:r>
          </a:p>
          <a:p>
            <a:r>
              <a:rPr lang="en-US"/>
              <a:t>&lt;CLICK&gt;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t>&lt;CLICK&gt;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t>CNT is a python-based semi-automatic translator for genomics workflows. </a:t>
            </a:r>
          </a:p>
          <a:p>
            <a:r>
              <a:rPr lang="en-US"/>
              <a:t>&lt;CLICK&gt;</a:t>
            </a:r>
          </a:p>
          <a:p>
            <a:r>
              <a:rPr lang="en-US"/>
              <a:t>CNT can perform the heavy-lifting of both tool &amp; workflow-level translation.</a:t>
            </a:r>
          </a:p>
          <a:p>
            <a:r>
              <a:rPr lang="en-US"/>
              <a:t>&lt;CLICK&gt;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t>&lt;CLICK&gt;</a:t>
            </a:r>
          </a:p>
          <a:p>
            <a:r>
              <a:rPr lang="en-US"/>
              <a:t>Furthermore, it can also partially handle JavaScript expressions. </a:t>
            </a:r>
          </a:p>
        </p:txBody>
      </p:sp>
      <p:sp>
        <p:nvSpPr>
          <p:cNvPr id="4" name="Slide Number Placeholder 3"/>
          <p:cNvSpPr>
            <a:spLocks noGrp="1"/>
          </p:cNvSpPr>
          <p:nvPr>
            <p:ph type="sldNum" sz="quarter" idx="5"/>
          </p:nvPr>
        </p:nvSpPr>
        <p:spPr/>
        <p:txBody>
          <a:bodyPr/>
          <a:lstStyle/>
          <a:p>
            <a:fld id="{C0885528-96B8-1144-A84C-245ACA11C1E0}" type="slidenum">
              <a:rPr lang="en-US" smtClean="0"/>
              <a:t>6</a:t>
            </a:fld>
            <a:endParaRPr lang="en-US" dirty="0"/>
          </a:p>
        </p:txBody>
      </p:sp>
    </p:spTree>
    <p:extLst>
      <p:ext uri="{BB962C8B-B14F-4D97-AF65-F5344CB8AC3E}">
        <p14:creationId xmlns:p14="http://schemas.microsoft.com/office/powerpoint/2010/main" val="16246380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[35 secs]</a:t>
            </a:r>
          </a:p>
          <a:p>
            <a:r>
              <a:rPr lang="en-US"/>
              <a:t>&lt;CLICK&gt;</a:t>
            </a:r>
          </a:p>
          <a:p>
            <a:r>
              <a:rPr lang="en-US"/>
              <a:t>Workflows translated by CNT has a high similarity with the original one. </a:t>
            </a:r>
          </a:p>
          <a:p>
            <a:r>
              <a:rPr lang="en-US"/>
              <a:t>&lt;CLICK&gt;</a:t>
            </a:r>
          </a:p>
          <a:p>
            <a:r>
              <a:rPr lang="en-US"/>
              <a:t>CNT also has a high translation coverage, which in our experience, directly results in reduction of development time. </a:t>
            </a:r>
          </a:p>
          <a:p>
            <a:r>
              <a:rPr lang="en-US"/>
              <a:t>&lt;CLICK&gt;</a:t>
            </a:r>
          </a:p>
          <a:p>
            <a:r>
              <a:rPr lang="en-US"/>
              <a:t>&lt;CLICK&gt;</a:t>
            </a:r>
          </a:p>
          <a:p>
            <a:r>
              <a:rPr lang="en-US"/>
              <a:t>And finally, adopting CNT to migrate a system which initially uses a sequential workflow engine, such as cwltool, can results in tremendous speedup and increase of CPU utilization. We believe this is especially useful for organizations which regularly process huge amount of data.</a:t>
            </a:r>
          </a:p>
        </p:txBody>
      </p:sp>
      <p:sp>
        <p:nvSpPr>
          <p:cNvPr id="4" name="Slide Number Placeholder 3"/>
          <p:cNvSpPr>
            <a:spLocks noGrp="1"/>
          </p:cNvSpPr>
          <p:nvPr>
            <p:ph type="sldNum" sz="quarter" idx="5"/>
          </p:nvPr>
        </p:nvSpPr>
        <p:spPr/>
        <p:txBody>
          <a:bodyPr/>
          <a:lstStyle/>
          <a:p>
            <a:fld id="{C0885528-96B8-1144-A84C-245ACA11C1E0}" type="slidenum">
              <a:rPr lang="en-US" smtClean="0"/>
              <a:t>7</a:t>
            </a:fld>
            <a:endParaRPr lang="en-US" dirty="0"/>
          </a:p>
        </p:txBody>
      </p:sp>
    </p:spTree>
    <p:extLst>
      <p:ext uri="{BB962C8B-B14F-4D97-AF65-F5344CB8AC3E}">
        <p14:creationId xmlns:p14="http://schemas.microsoft.com/office/powerpoint/2010/main" val="24464095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0">
              <a:spcBef>
                <a:spcPts val="0"/>
              </a:spcBef>
              <a:spcAft>
                <a:spcPts val="0"/>
              </a:spcAft>
            </a:pPr>
            <a:r>
              <a:rPr lang="en-US" sz="1800" b="0" i="0" u="none" strike="noStrike">
                <a:solidFill>
                  <a:srgbClr val="000000"/>
                </a:solidFill>
                <a:effectLst/>
                <a:latin typeface="Roboto" panose="02000000000000000000" pitchFamily="2" charset="0"/>
              </a:rPr>
              <a:t>This will be the outline for the rest of my talk. </a:t>
            </a:r>
          </a:p>
          <a:p>
            <a:pPr algn="just" rtl="0">
              <a:spcBef>
                <a:spcPts val="0"/>
              </a:spcBef>
              <a:spcAft>
                <a:spcPts val="0"/>
              </a:spcAft>
            </a:pPr>
            <a:r>
              <a:rPr lang="en-US" sz="1800" b="0" i="0" u="none" strike="noStrike">
                <a:solidFill>
                  <a:srgbClr val="000000"/>
                </a:solidFill>
                <a:effectLst/>
                <a:latin typeface="Roboto" panose="02000000000000000000" pitchFamily="2" charset="0"/>
              </a:rPr>
              <a:t>&lt;CLICK&gt;</a:t>
            </a:r>
            <a:endParaRPr lang="en-US" b="0" i="0" u="none" strike="noStrike">
              <a:solidFill>
                <a:srgbClr val="000000"/>
              </a:solidFill>
              <a:effectLst/>
            </a:endParaRPr>
          </a:p>
          <a:p>
            <a:pPr algn="just" rtl="0">
              <a:spcBef>
                <a:spcPts val="0"/>
              </a:spcBef>
              <a:spcAft>
                <a:spcPts val="0"/>
              </a:spcAft>
            </a:pPr>
            <a:r>
              <a:rPr lang="en-US" sz="1800" b="0" i="0" u="none" strike="noStrike">
                <a:solidFill>
                  <a:srgbClr val="000000"/>
                </a:solidFill>
                <a:effectLst/>
                <a:latin typeface="Roboto" panose="02000000000000000000" pitchFamily="2" charset="0"/>
              </a:rPr>
              <a:t>First, I will describe the challenges that need to be addressed by a translation tool such as CNT. </a:t>
            </a:r>
          </a:p>
          <a:p>
            <a:pPr algn="just" rtl="0">
              <a:spcBef>
                <a:spcPts val="0"/>
              </a:spcBef>
              <a:spcAft>
                <a:spcPts val="0"/>
              </a:spcAft>
            </a:pPr>
            <a:r>
              <a:rPr lang="en-US" sz="1800" b="0" i="0" u="none" strike="noStrike">
                <a:solidFill>
                  <a:srgbClr val="000000"/>
                </a:solidFill>
                <a:effectLst/>
                <a:latin typeface="Roboto" panose="02000000000000000000" pitchFamily="2" charset="0"/>
              </a:rPr>
              <a:t>&lt;CLICK&gt;</a:t>
            </a:r>
            <a:endParaRPr lang="en-US" b="0" i="0" u="none" strike="noStrike">
              <a:solidFill>
                <a:srgbClr val="000000"/>
              </a:solidFill>
              <a:effectLst/>
            </a:endParaRPr>
          </a:p>
          <a:p>
            <a:pPr algn="just" rtl="0">
              <a:spcBef>
                <a:spcPts val="0"/>
              </a:spcBef>
              <a:spcAft>
                <a:spcPts val="0"/>
              </a:spcAft>
            </a:pPr>
            <a:r>
              <a:rPr lang="en-US" sz="1800" b="0" i="0" u="none" strike="noStrike">
                <a:solidFill>
                  <a:srgbClr val="000000"/>
                </a:solidFill>
                <a:effectLst/>
                <a:latin typeface="Roboto" panose="02000000000000000000" pitchFamily="2" charset="0"/>
              </a:rPr>
              <a:t>Then, I will describe how CNT performs automated translation. </a:t>
            </a:r>
          </a:p>
          <a:p>
            <a:pPr algn="just" rtl="0">
              <a:spcBef>
                <a:spcPts val="0"/>
              </a:spcBef>
              <a:spcAft>
                <a:spcPts val="0"/>
              </a:spcAft>
            </a:pPr>
            <a:r>
              <a:rPr lang="en-US" sz="1800" b="0" i="0" u="none" strike="noStrike">
                <a:solidFill>
                  <a:srgbClr val="000000"/>
                </a:solidFill>
                <a:effectLst/>
                <a:latin typeface="Roboto" panose="02000000000000000000" pitchFamily="2" charset="0"/>
              </a:rPr>
              <a:t>&lt;CLICK&gt;</a:t>
            </a:r>
            <a:endParaRPr lang="en-US" b="0" i="0" u="none" strike="noStrike">
              <a:solidFill>
                <a:srgbClr val="000000"/>
              </a:solidFill>
              <a:effectLst/>
            </a:endParaRPr>
          </a:p>
          <a:p>
            <a:pPr algn="just" rtl="0">
              <a:spcBef>
                <a:spcPts val="0"/>
              </a:spcBef>
              <a:spcAft>
                <a:spcPts val="0"/>
              </a:spcAft>
            </a:pPr>
            <a:r>
              <a:rPr lang="en-US" sz="1800" b="0" i="0" u="none" strike="noStrike">
                <a:solidFill>
                  <a:srgbClr val="000000"/>
                </a:solidFill>
                <a:effectLst/>
                <a:latin typeface="Roboto" panose="02000000000000000000" pitchFamily="2" charset="0"/>
              </a:rPr>
              <a:t>Following that, I will discuss the semi-automatic part required by CNT. </a:t>
            </a:r>
          </a:p>
          <a:p>
            <a:pPr algn="just" rtl="0">
              <a:spcBef>
                <a:spcPts val="0"/>
              </a:spcBef>
              <a:spcAft>
                <a:spcPts val="0"/>
              </a:spcAft>
            </a:pPr>
            <a:r>
              <a:rPr lang="en-US" sz="1800" b="0" i="0" u="none" strike="noStrike">
                <a:solidFill>
                  <a:srgbClr val="000000"/>
                </a:solidFill>
                <a:effectLst/>
                <a:latin typeface="Roboto" panose="02000000000000000000" pitchFamily="2" charset="0"/>
              </a:rPr>
              <a:t>&lt;CLICK&gt;</a:t>
            </a:r>
            <a:endParaRPr lang="en-US" b="0" i="0" u="none" strike="noStrike">
              <a:solidFill>
                <a:srgbClr val="000000"/>
              </a:solidFill>
              <a:effectLst/>
            </a:endParaRPr>
          </a:p>
          <a:p>
            <a:pPr algn="just" rtl="0">
              <a:spcBef>
                <a:spcPts val="0"/>
              </a:spcBef>
              <a:spcAft>
                <a:spcPts val="0"/>
              </a:spcAft>
            </a:pPr>
            <a:r>
              <a:rPr lang="en-US" sz="1800" b="0" i="0" u="none" strike="noStrike">
                <a:solidFill>
                  <a:srgbClr val="000000"/>
                </a:solidFill>
                <a:effectLst/>
                <a:latin typeface="Roboto" panose="02000000000000000000" pitchFamily="2" charset="0"/>
              </a:rPr>
              <a:t>Last, I will present the evaluation results for CNT.</a:t>
            </a:r>
          </a:p>
          <a:p>
            <a:pPr algn="just" rtl="0">
              <a:spcBef>
                <a:spcPts val="0"/>
              </a:spcBef>
              <a:spcAft>
                <a:spcPts val="0"/>
              </a:spcAft>
            </a:pPr>
            <a:r>
              <a:rPr lang="en-US" sz="1800" b="0" i="0" u="none" strike="noStrike">
                <a:solidFill>
                  <a:srgbClr val="000000"/>
                </a:solidFill>
                <a:effectLst/>
                <a:latin typeface="Roboto" panose="02000000000000000000" pitchFamily="2" charset="0"/>
              </a:rPr>
              <a:t>&lt;CLICK&gt;</a:t>
            </a:r>
            <a:endParaRPr lang="en-US" b="0" i="0" u="none" strike="noStrike">
              <a:solidFill>
                <a:srgbClr val="000000"/>
              </a:solidFill>
              <a:effectLst/>
            </a:endParaRPr>
          </a:p>
          <a:p>
            <a:pPr algn="just" rtl="0">
              <a:spcBef>
                <a:spcPts val="0"/>
              </a:spcBef>
              <a:spcAft>
                <a:spcPts val="0"/>
              </a:spcAft>
            </a:pPr>
            <a:r>
              <a:rPr lang="en-US" sz="1800" b="0" i="0" u="none" strike="noStrike">
                <a:solidFill>
                  <a:srgbClr val="000000"/>
                </a:solidFill>
                <a:effectLst/>
                <a:latin typeface="Roboto" panose="02000000000000000000" pitchFamily="2" charset="0"/>
              </a:rPr>
              <a:t>And finally I will conclude. </a:t>
            </a:r>
            <a:endParaRPr lang="en-US" b="0" i="0" u="none" strike="noStrike">
              <a:solidFill>
                <a:srgbClr val="000000"/>
              </a:solidFill>
              <a:effectLst/>
            </a:endParaRPr>
          </a:p>
          <a:p>
            <a:br>
              <a:rPr lang="en-US"/>
            </a:br>
            <a:br>
              <a:rPr lang="en-US"/>
            </a:br>
            <a:endParaRPr lang="en-US" dirty="0"/>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C0885528-96B8-1144-A84C-245ACA11C1E0}" type="slidenum">
              <a:rPr lang="en-US" smtClean="0"/>
              <a:t>8</a:t>
            </a:fld>
            <a:endParaRPr lang="en-US" dirty="0"/>
          </a:p>
        </p:txBody>
      </p:sp>
    </p:spTree>
    <p:extLst>
      <p:ext uri="{BB962C8B-B14F-4D97-AF65-F5344CB8AC3E}">
        <p14:creationId xmlns:p14="http://schemas.microsoft.com/office/powerpoint/2010/main" val="1129393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discuss the challenges. </a:t>
            </a:r>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C0885528-96B8-1144-A84C-245ACA11C1E0}" type="slidenum">
              <a:rPr lang="en-US" smtClean="0"/>
              <a:t>9</a:t>
            </a:fld>
            <a:endParaRPr lang="en-US" dirty="0"/>
          </a:p>
        </p:txBody>
      </p:sp>
    </p:spTree>
    <p:extLst>
      <p:ext uri="{BB962C8B-B14F-4D97-AF65-F5344CB8AC3E}">
        <p14:creationId xmlns:p14="http://schemas.microsoft.com/office/powerpoint/2010/main" val="2834110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rgbClr val="FFFFFF"/>
                </a:solidFill>
              </a:defRPr>
            </a:lvl1pPr>
          </a:lstStyle>
          <a:p>
            <a:r>
              <a:rPr lang="en-US"/>
              <a:t>5/26/15</a:t>
            </a:r>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r>
              <a:rPr lang="en-US"/>
              <a:t>SystemName @ ConfName ’14</a:t>
            </a:r>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38237106-F2ED-405E-BC33-CC3CF426205F}" type="slidenum">
              <a:rPr lang="en-US" smtClean="0"/>
              <a:pPr/>
              <a:t>‹#›</a:t>
            </a:fld>
            <a:endParaRPr lang="en-US" dirty="0"/>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3200"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7" name="Rectangle 6"/>
          <p:cNvSpPr/>
          <p:nvPr userDrawn="1"/>
        </p:nvSpPr>
        <p:spPr>
          <a:xfrm>
            <a:off x="0" y="355204"/>
            <a:ext cx="9144000" cy="3025415"/>
          </a:xfrm>
          <a:prstGeom prst="rect">
            <a:avLst/>
          </a:prstGeom>
          <a:solidFill>
            <a:srgbClr val="600A18"/>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85800" y="1693412"/>
            <a:ext cx="7772400" cy="1470025"/>
          </a:xfrm>
        </p:spPr>
        <p:txBody>
          <a:bodyPr/>
          <a:lstStyle>
            <a:lvl1pPr algn="ctr">
              <a:defRPr sz="4800">
                <a:ln w="12700" cmpd="sng">
                  <a:solidFill>
                    <a:schemeClr val="bg1"/>
                  </a:solidFill>
                  <a:prstDash val="solid"/>
                </a:ln>
                <a:solidFill>
                  <a:schemeClr val="tx1"/>
                </a:solidFill>
              </a:defRPr>
            </a:lvl1pPr>
          </a:lstStyle>
          <a:p>
            <a:r>
              <a:rPr lang="en-US" dirty="0"/>
              <a:t>Click to edit Master title style</a:t>
            </a:r>
          </a:p>
        </p:txBody>
      </p:sp>
      <p:sp>
        <p:nvSpPr>
          <p:cNvPr id="8" name="Rectangle 7"/>
          <p:cNvSpPr/>
          <p:nvPr userDrawn="1"/>
        </p:nvSpPr>
        <p:spPr>
          <a:xfrm>
            <a:off x="0" y="-122991"/>
            <a:ext cx="9144000" cy="478195"/>
          </a:xfrm>
          <a:prstGeom prst="rect">
            <a:avLst/>
          </a:prstGeom>
          <a:solidFill>
            <a:schemeClr val="tx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5/26/15</a:t>
            </a:r>
            <a:endParaRPr lang="en-US" dirty="0"/>
          </a:p>
        </p:txBody>
      </p:sp>
      <p:sp>
        <p:nvSpPr>
          <p:cNvPr id="5" name="Footer Placeholder 4"/>
          <p:cNvSpPr>
            <a:spLocks noGrp="1"/>
          </p:cNvSpPr>
          <p:nvPr>
            <p:ph type="ftr" sz="quarter" idx="11"/>
          </p:nvPr>
        </p:nvSpPr>
        <p:spPr/>
        <p:txBody>
          <a:bodyPr/>
          <a:lstStyle/>
          <a:p>
            <a:r>
              <a:rPr lang="en-US"/>
              <a:t>SystemName @ ConfName ’14</a:t>
            </a:r>
            <a:endParaRPr lang="en-US" dirty="0"/>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5/26/15</a:t>
            </a:r>
            <a:endParaRPr lang="en-US" dirty="0"/>
          </a:p>
        </p:txBody>
      </p:sp>
      <p:sp>
        <p:nvSpPr>
          <p:cNvPr id="5" name="Footer Placeholder 4"/>
          <p:cNvSpPr>
            <a:spLocks noGrp="1"/>
          </p:cNvSpPr>
          <p:nvPr>
            <p:ph type="ftr" sz="quarter" idx="11"/>
          </p:nvPr>
        </p:nvSpPr>
        <p:spPr/>
        <p:txBody>
          <a:bodyPr/>
          <a:lstStyle/>
          <a:p>
            <a:r>
              <a:rPr lang="en-US"/>
              <a:t>SystemName @ ConfName ’14</a:t>
            </a:r>
            <a:endParaRPr lang="en-US" dirty="0"/>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7805" y="274638"/>
            <a:ext cx="8621875" cy="1143000"/>
          </a:xfrm>
        </p:spPr>
        <p:txBody>
          <a:bodyPr/>
          <a:lstStyle>
            <a:lvl1pPr>
              <a:defRPr>
                <a:ln w="12700" cmpd="sng">
                  <a:solidFill>
                    <a:schemeClr val="bg1"/>
                  </a:solidFill>
                  <a:prstDash val="solid"/>
                </a:ln>
              </a:defRPr>
            </a:lvl1pPr>
          </a:lstStyle>
          <a:p>
            <a:r>
              <a:rPr lang="en-US" dirty="0"/>
              <a:t>Click to edit Master title style</a:t>
            </a:r>
          </a:p>
        </p:txBody>
      </p:sp>
      <p:sp>
        <p:nvSpPr>
          <p:cNvPr id="4" name="Date Placeholder 3"/>
          <p:cNvSpPr>
            <a:spLocks noGrp="1"/>
          </p:cNvSpPr>
          <p:nvPr>
            <p:ph type="dt" sz="half" idx="10"/>
          </p:nvPr>
        </p:nvSpPr>
        <p:spPr/>
        <p:txBody>
          <a:bodyPr/>
          <a:lstStyle>
            <a:lvl1pPr>
              <a:defRPr>
                <a:solidFill>
                  <a:schemeClr val="tx1">
                    <a:lumMod val="75000"/>
                  </a:schemeClr>
                </a:solidFill>
              </a:defRPr>
            </a:lvl1pPr>
          </a:lstStyle>
          <a:p>
            <a:r>
              <a:rPr lang="en-US"/>
              <a:t>5/26/15</a:t>
            </a:r>
            <a:endParaRPr lang="en-US" dirty="0"/>
          </a:p>
        </p:txBody>
      </p:sp>
      <p:sp>
        <p:nvSpPr>
          <p:cNvPr id="5" name="Footer Placeholder 4"/>
          <p:cNvSpPr>
            <a:spLocks noGrp="1"/>
          </p:cNvSpPr>
          <p:nvPr>
            <p:ph type="ftr" sz="quarter" idx="11"/>
          </p:nvPr>
        </p:nvSpPr>
        <p:spPr/>
        <p:txBody>
          <a:bodyPr/>
          <a:lstStyle>
            <a:lvl1pPr>
              <a:defRPr>
                <a:solidFill>
                  <a:schemeClr val="tx1">
                    <a:lumMod val="75000"/>
                  </a:schemeClr>
                </a:solidFill>
              </a:defRPr>
            </a:lvl1pPr>
          </a:lstStyle>
          <a:p>
            <a:r>
              <a:rPr lang="en-US"/>
              <a:t>SystemName @ ConfName ’14</a:t>
            </a:r>
            <a:endParaRPr lang="en-US" dirty="0"/>
          </a:p>
        </p:txBody>
      </p:sp>
      <p:sp>
        <p:nvSpPr>
          <p:cNvPr id="6" name="Slide Number Placeholder 5"/>
          <p:cNvSpPr>
            <a:spLocks noGrp="1"/>
          </p:cNvSpPr>
          <p:nvPr>
            <p:ph type="sldNum" sz="quarter" idx="12"/>
          </p:nvPr>
        </p:nvSpPr>
        <p:spPr/>
        <p:txBody>
          <a:bodyPr/>
          <a:lstStyle>
            <a:lvl1pPr>
              <a:defRPr>
                <a:solidFill>
                  <a:schemeClr val="tx1">
                    <a:lumMod val="75000"/>
                  </a:schemeClr>
                </a:solidFill>
              </a:defRPr>
            </a:lvl1pPr>
          </a:lstStyle>
          <a:p>
            <a:fld id="{38237106-F2ED-405E-BC33-CC3CF426205F}" type="slidenum">
              <a:rPr lang="en-US" smtClean="0"/>
              <a:pPr/>
              <a:t>‹#›</a:t>
            </a:fld>
            <a:endParaRPr lang="en-US" dirty="0"/>
          </a:p>
        </p:txBody>
      </p:sp>
      <p:sp>
        <p:nvSpPr>
          <p:cNvPr id="8" name="Content Placeholder 7"/>
          <p:cNvSpPr>
            <a:spLocks noGrp="1"/>
          </p:cNvSpPr>
          <p:nvPr>
            <p:ph sz="quarter" idx="13"/>
          </p:nvPr>
        </p:nvSpPr>
        <p:spPr>
          <a:xfrm>
            <a:off x="277805" y="1600200"/>
            <a:ext cx="8621875" cy="5116424"/>
          </a:xfr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5/26/15</a:t>
            </a:r>
            <a:endParaRPr lang="en-US" dirty="0"/>
          </a:p>
        </p:txBody>
      </p:sp>
      <p:sp>
        <p:nvSpPr>
          <p:cNvPr id="5" name="Footer Placeholder 4"/>
          <p:cNvSpPr>
            <a:spLocks noGrp="1"/>
          </p:cNvSpPr>
          <p:nvPr>
            <p:ph type="ftr" sz="quarter" idx="11"/>
          </p:nvPr>
        </p:nvSpPr>
        <p:spPr/>
        <p:txBody>
          <a:bodyPr/>
          <a:lstStyle/>
          <a:p>
            <a:r>
              <a:rPr lang="en-US"/>
              <a:t>SystemName @ ConfName ’14</a:t>
            </a:r>
            <a:endParaRPr lang="en-US" dirty="0"/>
          </a:p>
        </p:txBody>
      </p:sp>
      <p:sp>
        <p:nvSpPr>
          <p:cNvPr id="6" name="Slide Number Placeholder 5"/>
          <p:cNvSpPr>
            <a:spLocks noGrp="1"/>
          </p:cNvSpPr>
          <p:nvPr>
            <p:ph type="sldNum" sz="quarter" idx="12"/>
          </p:nvPr>
        </p:nvSpPr>
        <p:spPr/>
        <p:txBody>
          <a:bodyPr/>
          <a:lstStyle/>
          <a:p>
            <a:fld id="{B1523C92-45F4-4C30-810D-4886C1BA6969}"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168667" y="1600199"/>
            <a:ext cx="4174733" cy="5056897"/>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2"/>
          <p:cNvSpPr>
            <a:spLocks noGrp="1"/>
          </p:cNvSpPr>
          <p:nvPr>
            <p:ph sz="quarter" idx="14"/>
          </p:nvPr>
        </p:nvSpPr>
        <p:spPr>
          <a:xfrm>
            <a:off x="4800600" y="1600200"/>
            <a:ext cx="4168532" cy="5056896"/>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a:xfrm>
            <a:off x="168667" y="274638"/>
            <a:ext cx="8800465" cy="11430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r>
              <a:rPr lang="en-US"/>
              <a:t>5/26/15</a:t>
            </a:r>
            <a:endParaRPr lang="en-US" dirty="0"/>
          </a:p>
        </p:txBody>
      </p:sp>
      <p:sp>
        <p:nvSpPr>
          <p:cNvPr id="6" name="Footer Placeholder 5"/>
          <p:cNvSpPr>
            <a:spLocks noGrp="1"/>
          </p:cNvSpPr>
          <p:nvPr>
            <p:ph type="ftr" sz="quarter" idx="11"/>
          </p:nvPr>
        </p:nvSpPr>
        <p:spPr/>
        <p:txBody>
          <a:bodyPr/>
          <a:lstStyle/>
          <a:p>
            <a:r>
              <a:rPr lang="en-US"/>
              <a:t>SystemName @ ConfName ’14</a:t>
            </a:r>
            <a:endParaRPr lang="en-US" dirty="0"/>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09600" y="274638"/>
            <a:ext cx="79248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r>
              <a:rPr lang="en-US"/>
              <a:t>5/26/15</a:t>
            </a:r>
            <a:endParaRPr lang="en-US" dirty="0"/>
          </a:p>
        </p:txBody>
      </p:sp>
      <p:sp>
        <p:nvSpPr>
          <p:cNvPr id="8" name="Footer Placeholder 7"/>
          <p:cNvSpPr>
            <a:spLocks noGrp="1"/>
          </p:cNvSpPr>
          <p:nvPr>
            <p:ph type="ftr" sz="quarter" idx="11"/>
          </p:nvPr>
        </p:nvSpPr>
        <p:spPr/>
        <p:txBody>
          <a:bodyPr/>
          <a:lstStyle/>
          <a:p>
            <a:r>
              <a:rPr lang="en-US"/>
              <a:t>SystemName @ ConfName ’14</a:t>
            </a:r>
            <a:endParaRPr lang="en-US" dirty="0"/>
          </a:p>
        </p:txBody>
      </p:sp>
      <p:sp>
        <p:nvSpPr>
          <p:cNvPr id="9" name="Slide Number Placeholder 8"/>
          <p:cNvSpPr>
            <a:spLocks noGrp="1"/>
          </p:cNvSpPr>
          <p:nvPr>
            <p:ph type="sldNum" sz="quarter" idx="12"/>
          </p:nvPr>
        </p:nvSpPr>
        <p:spPr/>
        <p:txBody>
          <a:bodyPr/>
          <a:lstStyle/>
          <a:p>
            <a:fld id="{38237106-F2ED-405E-BC33-CC3CF426205F}"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97648" y="274638"/>
            <a:ext cx="8522660" cy="11430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5/26/15</a:t>
            </a:r>
            <a:endParaRPr lang="en-US" dirty="0"/>
          </a:p>
        </p:txBody>
      </p:sp>
      <p:sp>
        <p:nvSpPr>
          <p:cNvPr id="4" name="Footer Placeholder 3"/>
          <p:cNvSpPr>
            <a:spLocks noGrp="1"/>
          </p:cNvSpPr>
          <p:nvPr>
            <p:ph type="ftr" sz="quarter" idx="11"/>
          </p:nvPr>
        </p:nvSpPr>
        <p:spPr/>
        <p:txBody>
          <a:bodyPr/>
          <a:lstStyle/>
          <a:p>
            <a:r>
              <a:rPr lang="en-US"/>
              <a:t>SystemName @ ConfName ’14</a:t>
            </a:r>
            <a:endParaRPr lang="en-US" dirty="0"/>
          </a:p>
        </p:txBody>
      </p:sp>
      <p:sp>
        <p:nvSpPr>
          <p:cNvPr id="5" name="Slide Number Placeholder 4"/>
          <p:cNvSpPr>
            <a:spLocks noGrp="1"/>
          </p:cNvSpPr>
          <p:nvPr>
            <p:ph type="sldNum" sz="quarter" idx="12"/>
          </p:nvPr>
        </p:nvSpPr>
        <p:spPr/>
        <p:txBody>
          <a:bodyPr/>
          <a:lstStyle/>
          <a:p>
            <a:fld id="{38237106-F2ED-405E-BC33-CC3CF426205F}"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5/26/15</a:t>
            </a:r>
            <a:endParaRPr lang="en-US" dirty="0"/>
          </a:p>
        </p:txBody>
      </p:sp>
      <p:sp>
        <p:nvSpPr>
          <p:cNvPr id="3" name="Footer Placeholder 2"/>
          <p:cNvSpPr>
            <a:spLocks noGrp="1"/>
          </p:cNvSpPr>
          <p:nvPr>
            <p:ph type="ftr" sz="quarter" idx="11"/>
          </p:nvPr>
        </p:nvSpPr>
        <p:spPr/>
        <p:txBody>
          <a:bodyPr/>
          <a:lstStyle/>
          <a:p>
            <a:r>
              <a:rPr lang="en-US"/>
              <a:t>SystemName @ ConfName ’14</a:t>
            </a:r>
            <a:endParaRPr lang="en-US" dirty="0"/>
          </a:p>
        </p:txBody>
      </p:sp>
      <p:sp>
        <p:nvSpPr>
          <p:cNvPr id="4" name="Slide Number Placeholder 3"/>
          <p:cNvSpPr>
            <a:spLocks noGrp="1"/>
          </p:cNvSpPr>
          <p:nvPr>
            <p:ph type="sldNum" sz="quarter" idx="12"/>
          </p:nvPr>
        </p:nvSpPr>
        <p:spPr/>
        <p:txBody>
          <a:bodyPr/>
          <a:lstStyle/>
          <a:p>
            <a:fld id="{38237106-F2ED-405E-BC33-CC3CF426205F}"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5/26/15</a:t>
            </a:r>
            <a:endParaRPr lang="en-US" dirty="0"/>
          </a:p>
        </p:txBody>
      </p:sp>
      <p:sp>
        <p:nvSpPr>
          <p:cNvPr id="6" name="Footer Placeholder 5"/>
          <p:cNvSpPr>
            <a:spLocks noGrp="1"/>
          </p:cNvSpPr>
          <p:nvPr>
            <p:ph type="ftr" sz="quarter" idx="11"/>
          </p:nvPr>
        </p:nvSpPr>
        <p:spPr/>
        <p:txBody>
          <a:bodyPr/>
          <a:lstStyle/>
          <a:p>
            <a:r>
              <a:rPr lang="en-US"/>
              <a:t>SystemName @ ConfName ’14</a:t>
            </a:r>
            <a:endParaRPr lang="en-US" dirty="0"/>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5/26/15</a:t>
            </a:r>
            <a:endParaRPr lang="en-US" dirty="0"/>
          </a:p>
        </p:txBody>
      </p:sp>
      <p:sp>
        <p:nvSpPr>
          <p:cNvPr id="6" name="Footer Placeholder 5"/>
          <p:cNvSpPr>
            <a:spLocks noGrp="1"/>
          </p:cNvSpPr>
          <p:nvPr>
            <p:ph type="ftr" sz="quarter" idx="11"/>
          </p:nvPr>
        </p:nvSpPr>
        <p:spPr/>
        <p:txBody>
          <a:bodyPr/>
          <a:lstStyle/>
          <a:p>
            <a:r>
              <a:rPr lang="en-US"/>
              <a:t>SystemName @ ConfName ’14</a:t>
            </a:r>
            <a:endParaRPr lang="en-US" dirty="0"/>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p:cNvSpPr/>
          <p:nvPr userDrawn="1"/>
        </p:nvSpPr>
        <p:spPr>
          <a:xfrm>
            <a:off x="-532" y="0"/>
            <a:ext cx="9144531" cy="333048"/>
          </a:xfrm>
          <a:prstGeom prst="rect">
            <a:avLst/>
          </a:prstGeom>
          <a:solidFill>
            <a:srgbClr val="600A1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solidFill>
                <a:srgbClr val="FFFFFF"/>
              </a:solidFill>
              <a:latin typeface="Gill Sans"/>
              <a:cs typeface="Gill Sans"/>
            </a:endParaRPr>
          </a:p>
        </p:txBody>
      </p:sp>
      <p:sp>
        <p:nvSpPr>
          <p:cNvPr id="2" name="Title Placeholder 1"/>
          <p:cNvSpPr>
            <a:spLocks noGrp="1"/>
          </p:cNvSpPr>
          <p:nvPr>
            <p:ph type="title"/>
          </p:nvPr>
        </p:nvSpPr>
        <p:spPr>
          <a:xfrm>
            <a:off x="327413" y="525820"/>
            <a:ext cx="8562346" cy="891817"/>
          </a:xfrm>
          <a:prstGeom prst="rect">
            <a:avLst/>
          </a:prstGeom>
        </p:spPr>
        <p:txBody>
          <a:bodyPr vert="horz" lIns="91440" tIns="45720" rIns="91440" bIns="45720" rtlCol="0" anchor="b" anchorCtr="0">
            <a:noAutofit/>
          </a:bodyPr>
          <a:lstStyle/>
          <a:p>
            <a:r>
              <a:rPr lang="en-US" dirty="0"/>
              <a:t>Click to edit Master title style</a:t>
            </a:r>
          </a:p>
        </p:txBody>
      </p:sp>
      <p:sp>
        <p:nvSpPr>
          <p:cNvPr id="3" name="Text Placeholder 2"/>
          <p:cNvSpPr>
            <a:spLocks noGrp="1"/>
          </p:cNvSpPr>
          <p:nvPr>
            <p:ph type="body" idx="1"/>
          </p:nvPr>
        </p:nvSpPr>
        <p:spPr>
          <a:xfrm>
            <a:off x="327413" y="1600199"/>
            <a:ext cx="8562346" cy="517595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0"/>
            <a:r>
              <a:rPr lang="en-US" dirty="0"/>
              <a:t>Test 2</a:t>
            </a:r>
          </a:p>
        </p:txBody>
      </p:sp>
      <p:sp>
        <p:nvSpPr>
          <p:cNvPr id="4" name="Date Placeholder 3"/>
          <p:cNvSpPr>
            <a:spLocks noGrp="1"/>
          </p:cNvSpPr>
          <p:nvPr>
            <p:ph type="dt" sz="half" idx="2"/>
          </p:nvPr>
        </p:nvSpPr>
        <p:spPr>
          <a:xfrm>
            <a:off x="6684614" y="47771"/>
            <a:ext cx="1636910" cy="266091"/>
          </a:xfrm>
          <a:prstGeom prst="rect">
            <a:avLst/>
          </a:prstGeom>
        </p:spPr>
        <p:txBody>
          <a:bodyPr vert="horz" lIns="91440" tIns="45720" rIns="91440" bIns="45720" rtlCol="0" anchor="ctr"/>
          <a:lstStyle>
            <a:lvl1pPr algn="r">
              <a:defRPr sz="1000" strike="noStrike" spc="60" baseline="0">
                <a:solidFill>
                  <a:schemeClr val="tx1">
                    <a:lumMod val="85000"/>
                  </a:schemeClr>
                </a:solidFill>
                <a:latin typeface="Gill Sans"/>
                <a:cs typeface="Gill Sans"/>
              </a:defRPr>
            </a:lvl1pPr>
          </a:lstStyle>
          <a:p>
            <a:r>
              <a:rPr lang="en-US"/>
              <a:t>5/26/15</a:t>
            </a:r>
            <a:endParaRPr lang="en-US" dirty="0"/>
          </a:p>
        </p:txBody>
      </p:sp>
      <p:sp>
        <p:nvSpPr>
          <p:cNvPr id="5" name="Footer Placeholder 4"/>
          <p:cNvSpPr>
            <a:spLocks noGrp="1"/>
          </p:cNvSpPr>
          <p:nvPr>
            <p:ph type="ftr" sz="quarter" idx="3"/>
          </p:nvPr>
        </p:nvSpPr>
        <p:spPr>
          <a:xfrm>
            <a:off x="1651367" y="47770"/>
            <a:ext cx="3259827" cy="266092"/>
          </a:xfrm>
          <a:prstGeom prst="rect">
            <a:avLst/>
          </a:prstGeom>
        </p:spPr>
        <p:txBody>
          <a:bodyPr vert="horz" lIns="91440" tIns="45720" rIns="91440" bIns="45720" rtlCol="0" anchor="ctr"/>
          <a:lstStyle>
            <a:lvl1pPr algn="l">
              <a:defRPr sz="1000" b="0" cap="none" spc="60" baseline="0">
                <a:solidFill>
                  <a:schemeClr val="tx1">
                    <a:lumMod val="85000"/>
                  </a:schemeClr>
                </a:solidFill>
                <a:latin typeface="Gill Sans"/>
                <a:cs typeface="Gill Sans"/>
              </a:defRPr>
            </a:lvl1pPr>
          </a:lstStyle>
          <a:p>
            <a:r>
              <a:rPr lang="en-US"/>
              <a:t>SystemName @ ConfName ’14</a:t>
            </a:r>
            <a:endParaRPr lang="en-US" dirty="0"/>
          </a:p>
        </p:txBody>
      </p:sp>
      <p:sp>
        <p:nvSpPr>
          <p:cNvPr id="6" name="Slide Number Placeholder 5"/>
          <p:cNvSpPr>
            <a:spLocks noGrp="1"/>
          </p:cNvSpPr>
          <p:nvPr>
            <p:ph type="sldNum" sz="quarter" idx="4"/>
          </p:nvPr>
        </p:nvSpPr>
        <p:spPr>
          <a:xfrm>
            <a:off x="8321524" y="-9921"/>
            <a:ext cx="802632" cy="365125"/>
          </a:xfrm>
          <a:prstGeom prst="rect">
            <a:avLst/>
          </a:prstGeom>
        </p:spPr>
        <p:txBody>
          <a:bodyPr vert="horz" lIns="91440" tIns="45720" rIns="91440" bIns="45720" rtlCol="0" anchor="ctr"/>
          <a:lstStyle>
            <a:lvl1pPr algn="r">
              <a:defRPr sz="1400" baseline="0">
                <a:solidFill>
                  <a:schemeClr val="tx1">
                    <a:lumMod val="85000"/>
                  </a:schemeClr>
                </a:solidFill>
                <a:latin typeface="Gill Sans"/>
                <a:cs typeface="Gill Sans"/>
              </a:defRPr>
            </a:lvl1pPr>
          </a:lstStyle>
          <a:p>
            <a:fld id="{38237106-F2ED-405E-BC33-CC3CF426205F}" type="slidenum">
              <a:rPr lang="en-US" smtClean="0"/>
              <a:pPr/>
              <a:t>‹#›</a:t>
            </a:fld>
            <a:endParaRPr lang="en-US" dirty="0"/>
          </a:p>
        </p:txBody>
      </p:sp>
      <p:pic>
        <p:nvPicPr>
          <p:cNvPr id="7" name="Picture 6" descr="uchicago-maroon.png"/>
          <p:cNvPicPr>
            <a:picLocks noChangeAspect="1"/>
          </p:cNvPicPr>
          <p:nvPr userDrawn="1"/>
        </p:nvPicPr>
        <p:blipFill>
          <a:blip r:embed="rId13">
            <a:extLst>
              <a:ext uri="{BEBA8EAE-BF5A-486C-A8C5-ECC9F3942E4B}">
                <a14:imgProps xmlns:a14="http://schemas.microsoft.com/office/drawing/2010/main">
                  <a14:imgLayer r:embed="rId1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79374" y="15507"/>
            <a:ext cx="1344817" cy="298354"/>
          </a:xfrm>
          <a:prstGeom prst="rect">
            <a:avLst/>
          </a:prstGeom>
        </p:spPr>
      </p:pic>
    </p:spTree>
  </p:cSld>
  <p:clrMap bg1="dk1" tx1="lt1" bg2="dk2" tx2="lt2" accent1="accent1" accent2="accent2" accent3="accent3" accent4="accent4" accent5="accent5" accent6="accent6" hlink="hlink" folHlink="folHlink"/>
  <p:sldLayoutIdLst>
    <p:sldLayoutId id="2147484729" r:id="rId1"/>
    <p:sldLayoutId id="2147484730" r:id="rId2"/>
    <p:sldLayoutId id="2147484731" r:id="rId3"/>
    <p:sldLayoutId id="2147484732" r:id="rId4"/>
    <p:sldLayoutId id="2147484733" r:id="rId5"/>
    <p:sldLayoutId id="2147484734" r:id="rId6"/>
    <p:sldLayoutId id="2147484735" r:id="rId7"/>
    <p:sldLayoutId id="2147484736" r:id="rId8"/>
    <p:sldLayoutId id="2147484737" r:id="rId9"/>
    <p:sldLayoutId id="2147484738" r:id="rId10"/>
    <p:sldLayoutId id="2147484739" r:id="rId11"/>
  </p:sldLayoutIdLst>
  <p:hf hdr="0"/>
  <p:txStyles>
    <p:titleStyle>
      <a:lvl1pPr algn="l" defTabSz="914400" rtl="0" eaLnBrk="1" latinLnBrk="0" hangingPunct="1">
        <a:spcBef>
          <a:spcPct val="0"/>
        </a:spcBef>
        <a:buNone/>
        <a:defRPr sz="4500" b="1" kern="1200" cap="none" spc="50" baseline="0">
          <a:ln w="12700" cmpd="sng">
            <a:solidFill>
              <a:schemeClr val="bg1"/>
            </a:solidFill>
            <a:prstDash val="solid"/>
          </a:ln>
          <a:solidFill>
            <a:srgbClr val="600A18"/>
          </a:solidFill>
          <a:effectLst/>
          <a:latin typeface="Gill Sans"/>
          <a:ea typeface="+mj-ea"/>
          <a:cs typeface="Gill San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ts val="1500"/>
        </a:spcBef>
        <a:spcAft>
          <a:spcPts val="0"/>
        </a:spcAft>
        <a:buClr>
          <a:srgbClr val="800000"/>
        </a:buClr>
        <a:buSzPct val="75000"/>
        <a:buFont typeface="Wingdings" charset="2"/>
        <a:buChar char="q"/>
        <a:defRPr sz="3200" kern="1200" spc="30" baseline="0">
          <a:solidFill>
            <a:srgbClr val="000000"/>
          </a:solidFill>
          <a:latin typeface="Gill Sans"/>
          <a:ea typeface="+mn-ea"/>
          <a:cs typeface="Gill Sans"/>
        </a:defRPr>
      </a:lvl1pPr>
      <a:lvl2pPr marL="742950" indent="-285750" algn="l" defTabSz="914400" rtl="0" eaLnBrk="1" latinLnBrk="0" hangingPunct="1">
        <a:lnSpc>
          <a:spcPct val="100000"/>
        </a:lnSpc>
        <a:spcBef>
          <a:spcPts val="300"/>
        </a:spcBef>
        <a:spcAft>
          <a:spcPts val="0"/>
        </a:spcAft>
        <a:buClr>
          <a:srgbClr val="800000"/>
        </a:buClr>
        <a:buFont typeface="Wingdings" charset="2"/>
        <a:buChar char="§"/>
        <a:defRPr sz="2600" kern="1200" spc="30" baseline="0">
          <a:solidFill>
            <a:srgbClr val="000000"/>
          </a:solidFill>
          <a:latin typeface="Gill Sans"/>
          <a:ea typeface="+mn-ea"/>
          <a:cs typeface="Gill Sans"/>
        </a:defRPr>
      </a:lvl2pPr>
      <a:lvl3pPr marL="1143000" indent="-228600" algn="l" defTabSz="914400" rtl="0" eaLnBrk="1" latinLnBrk="0" hangingPunct="1">
        <a:lnSpc>
          <a:spcPct val="100000"/>
        </a:lnSpc>
        <a:spcBef>
          <a:spcPts val="300"/>
        </a:spcBef>
        <a:spcAft>
          <a:spcPts val="0"/>
        </a:spcAft>
        <a:buClr>
          <a:srgbClr val="800000"/>
        </a:buClr>
        <a:buSzPct val="75000"/>
        <a:buFont typeface="Lucida Grande"/>
        <a:buChar char="-"/>
        <a:defRPr sz="2200" kern="1200" spc="30" baseline="0">
          <a:solidFill>
            <a:srgbClr val="000000"/>
          </a:solidFill>
          <a:latin typeface="Gill Sans"/>
          <a:ea typeface="+mn-ea"/>
          <a:cs typeface="Gill Sans"/>
        </a:defRPr>
      </a:lvl3pPr>
      <a:lvl4pPr marL="1600200" indent="-228600" algn="l" defTabSz="914400" rtl="0" eaLnBrk="1" latinLnBrk="0" hangingPunct="1">
        <a:lnSpc>
          <a:spcPct val="100000"/>
        </a:lnSpc>
        <a:spcBef>
          <a:spcPts val="300"/>
        </a:spcBef>
        <a:spcAft>
          <a:spcPts val="0"/>
        </a:spcAft>
        <a:buClr>
          <a:srgbClr val="800000"/>
        </a:buClr>
        <a:buFont typeface="Arial" pitchFamily="34" charset="0"/>
        <a:buChar char="•"/>
        <a:defRPr sz="1700" kern="1200" spc="30" baseline="0">
          <a:solidFill>
            <a:srgbClr val="000000"/>
          </a:solidFill>
          <a:latin typeface="Gill Sans"/>
          <a:ea typeface="+mn-ea"/>
          <a:cs typeface="Gill Sans"/>
        </a:defRPr>
      </a:lvl4pPr>
      <a:lvl5pPr marL="2057400" indent="-228600" algn="l" defTabSz="914400" rtl="0" eaLnBrk="1" latinLnBrk="0" hangingPunct="1">
        <a:lnSpc>
          <a:spcPct val="100000"/>
        </a:lnSpc>
        <a:spcBef>
          <a:spcPts val="300"/>
        </a:spcBef>
        <a:spcAft>
          <a:spcPts val="0"/>
        </a:spcAft>
        <a:buClr>
          <a:srgbClr val="800000"/>
        </a:buClr>
        <a:buFont typeface="Arial" pitchFamily="34" charset="0"/>
        <a:buChar char="•"/>
        <a:defRPr sz="1700" kern="1200" spc="30" baseline="0">
          <a:solidFill>
            <a:srgbClr val="000000"/>
          </a:solidFill>
          <a:latin typeface="Gill Sans"/>
          <a:ea typeface="+mn-ea"/>
          <a:cs typeface="Gill San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4.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5.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79882" y="3700776"/>
            <a:ext cx="8964118" cy="1216986"/>
          </a:xfrm>
        </p:spPr>
        <p:txBody>
          <a:bodyPr>
            <a:normAutofit/>
          </a:bodyPr>
          <a:lstStyle/>
          <a:p>
            <a:pPr>
              <a:spcBef>
                <a:spcPts val="500"/>
              </a:spcBef>
            </a:pPr>
            <a:r>
              <a:rPr lang="en-US" sz="3200" b="1" dirty="0">
                <a:solidFill>
                  <a:srgbClr val="800000"/>
                </a:solidFill>
              </a:rPr>
              <a:t>Martin L. Putra*</a:t>
            </a:r>
            <a:r>
              <a:rPr lang="en-US" dirty="0"/>
              <a:t>, </a:t>
            </a:r>
            <a:r>
              <a:rPr lang="en-US" sz="3200" dirty="0"/>
              <a:t>In Kee Kim</a:t>
            </a:r>
            <a:r>
              <a:rPr lang="en-US" sz="3200" b="1" baseline="30000" dirty="0"/>
              <a:t>†</a:t>
            </a:r>
            <a:r>
              <a:rPr lang="en-US" sz="3200" dirty="0"/>
              <a:t>, </a:t>
            </a:r>
          </a:p>
          <a:p>
            <a:pPr>
              <a:spcBef>
                <a:spcPts val="500"/>
              </a:spcBef>
            </a:pPr>
            <a:r>
              <a:rPr lang="en-US" sz="3200" dirty="0"/>
              <a:t>Haryadi S. Gunawi</a:t>
            </a:r>
            <a:r>
              <a:rPr lang="en-US" sz="3200" b="1" dirty="0"/>
              <a:t>*</a:t>
            </a:r>
            <a:r>
              <a:rPr lang="en-US" sz="3200" dirty="0"/>
              <a:t>, Robert L. Grossman</a:t>
            </a:r>
            <a:r>
              <a:rPr lang="en-US" sz="3200" b="1" dirty="0"/>
              <a:t>*</a:t>
            </a:r>
          </a:p>
        </p:txBody>
      </p:sp>
      <p:sp>
        <p:nvSpPr>
          <p:cNvPr id="3" name="Title 2"/>
          <p:cNvSpPr>
            <a:spLocks noGrp="1"/>
          </p:cNvSpPr>
          <p:nvPr>
            <p:ph type="ctrTitle"/>
          </p:nvPr>
        </p:nvSpPr>
        <p:spPr>
          <a:xfrm>
            <a:off x="329909" y="1144289"/>
            <a:ext cx="7905433" cy="2190983"/>
          </a:xfrm>
        </p:spPr>
        <p:txBody>
          <a:bodyPr/>
          <a:lstStyle/>
          <a:p>
            <a:pPr algn="l"/>
            <a:br>
              <a:rPr lang="en-US" sz="6600" dirty="0"/>
            </a:br>
            <a:r>
              <a:rPr lang="en-US" u="sng" dirty="0"/>
              <a:t>CNT:</a:t>
            </a:r>
            <a:r>
              <a:rPr lang="en-US" sz="4400" dirty="0"/>
              <a:t> </a:t>
            </a:r>
            <a:br>
              <a:rPr lang="en-US" sz="4400" dirty="0"/>
            </a:br>
            <a:r>
              <a:rPr lang="en-US" sz="4400" b="0" dirty="0"/>
              <a:t>Semi-Automatic Translation </a:t>
            </a:r>
            <a:br>
              <a:rPr lang="en-US" sz="4400" b="0" dirty="0"/>
            </a:br>
            <a:r>
              <a:rPr lang="en-US" sz="4400" b="0" dirty="0"/>
              <a:t>from CWL to Nextflow </a:t>
            </a:r>
            <a:br>
              <a:rPr lang="en-US" sz="4400" b="0" dirty="0"/>
            </a:br>
            <a:r>
              <a:rPr lang="en-US" sz="4400" b="0" dirty="0"/>
              <a:t>for Genomics Workflows</a:t>
            </a:r>
          </a:p>
        </p:txBody>
      </p:sp>
      <p:grpSp>
        <p:nvGrpSpPr>
          <p:cNvPr id="10" name="Group 9">
            <a:extLst>
              <a:ext uri="{FF2B5EF4-FFF2-40B4-BE49-F238E27FC236}">
                <a16:creationId xmlns:a16="http://schemas.microsoft.com/office/drawing/2014/main" id="{F67ACADE-A0A2-E216-48A7-433112549C0E}"/>
              </a:ext>
            </a:extLst>
          </p:cNvPr>
          <p:cNvGrpSpPr/>
          <p:nvPr/>
        </p:nvGrpSpPr>
        <p:grpSpPr>
          <a:xfrm>
            <a:off x="798746" y="4917762"/>
            <a:ext cx="4392118" cy="1427135"/>
            <a:chOff x="179882" y="4917762"/>
            <a:chExt cx="4392118" cy="1427135"/>
          </a:xfrm>
        </p:grpSpPr>
        <p:pic>
          <p:nvPicPr>
            <p:cNvPr id="7" name="Picture 6" descr="text-whit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451" y="4917762"/>
              <a:ext cx="4043549" cy="1427135"/>
            </a:xfrm>
            <a:prstGeom prst="rect">
              <a:avLst/>
            </a:prstGeom>
          </p:spPr>
        </p:pic>
        <p:sp>
          <p:nvSpPr>
            <p:cNvPr id="6" name="Subtitle 1">
              <a:extLst>
                <a:ext uri="{FF2B5EF4-FFF2-40B4-BE49-F238E27FC236}">
                  <a16:creationId xmlns:a16="http://schemas.microsoft.com/office/drawing/2014/main" id="{D8CD753F-0B24-AA5E-C80A-3AD3A13591E6}"/>
                </a:ext>
              </a:extLst>
            </p:cNvPr>
            <p:cNvSpPr txBox="1">
              <a:spLocks/>
            </p:cNvSpPr>
            <p:nvPr/>
          </p:nvSpPr>
          <p:spPr>
            <a:xfrm>
              <a:off x="179882" y="5075198"/>
              <a:ext cx="636693" cy="600665"/>
            </a:xfrm>
            <a:prstGeom prst="rect">
              <a:avLst/>
            </a:prstGeom>
          </p:spPr>
          <p:txBody>
            <a:bodyPr vert="horz" lIns="91440" tIns="45720" rIns="91440" bIns="45720" rtlCol="0">
              <a:normAutofit fontScale="47500" lnSpcReduction="20000"/>
            </a:bodyPr>
            <a:lstStyle>
              <a:lvl1pPr marL="0" indent="0" algn="ctr" defTabSz="914400" rtl="0" eaLnBrk="1" latinLnBrk="0" hangingPunct="1">
                <a:lnSpc>
                  <a:spcPct val="100000"/>
                </a:lnSpc>
                <a:spcBef>
                  <a:spcPts val="1500"/>
                </a:spcBef>
                <a:spcAft>
                  <a:spcPts val="0"/>
                </a:spcAft>
                <a:buClr>
                  <a:srgbClr val="800000"/>
                </a:buClr>
                <a:buSzPct val="75000"/>
                <a:buFont typeface="Wingdings" charset="2"/>
                <a:buNone/>
                <a:defRPr sz="3200" kern="1200" spc="30" baseline="0">
                  <a:solidFill>
                    <a:schemeClr val="bg1"/>
                  </a:solidFill>
                  <a:latin typeface="Gill Sans"/>
                  <a:ea typeface="+mn-ea"/>
                  <a:cs typeface="Gill Sans"/>
                </a:defRPr>
              </a:lvl1pPr>
              <a:lvl2pPr marL="457200" indent="0" algn="ctr" defTabSz="914400" rtl="0" eaLnBrk="1" latinLnBrk="0" hangingPunct="1">
                <a:lnSpc>
                  <a:spcPct val="100000"/>
                </a:lnSpc>
                <a:spcBef>
                  <a:spcPts val="300"/>
                </a:spcBef>
                <a:spcAft>
                  <a:spcPts val="0"/>
                </a:spcAft>
                <a:buClr>
                  <a:srgbClr val="800000"/>
                </a:buClr>
                <a:buFont typeface="Wingdings" charset="2"/>
                <a:buNone/>
                <a:defRPr sz="2600" kern="1200" spc="30" baseline="0">
                  <a:solidFill>
                    <a:schemeClr val="tx1">
                      <a:tint val="75000"/>
                    </a:schemeClr>
                  </a:solidFill>
                  <a:latin typeface="Gill Sans"/>
                  <a:ea typeface="+mn-ea"/>
                  <a:cs typeface="Gill Sans"/>
                </a:defRPr>
              </a:lvl2pPr>
              <a:lvl3pPr marL="914400" indent="0" algn="ctr" defTabSz="914400" rtl="0" eaLnBrk="1" latinLnBrk="0" hangingPunct="1">
                <a:lnSpc>
                  <a:spcPct val="100000"/>
                </a:lnSpc>
                <a:spcBef>
                  <a:spcPts val="300"/>
                </a:spcBef>
                <a:spcAft>
                  <a:spcPts val="0"/>
                </a:spcAft>
                <a:buClr>
                  <a:srgbClr val="800000"/>
                </a:buClr>
                <a:buSzPct val="75000"/>
                <a:buFont typeface="Lucida Grande"/>
                <a:buNone/>
                <a:defRPr sz="2200" kern="1200" spc="30" baseline="0">
                  <a:solidFill>
                    <a:schemeClr val="tx1">
                      <a:tint val="75000"/>
                    </a:schemeClr>
                  </a:solidFill>
                  <a:latin typeface="Gill Sans"/>
                  <a:ea typeface="+mn-ea"/>
                  <a:cs typeface="Gill Sans"/>
                </a:defRPr>
              </a:lvl3pPr>
              <a:lvl4pPr marL="1371600" indent="0" algn="ctr" defTabSz="914400" rtl="0" eaLnBrk="1" latinLnBrk="0" hangingPunct="1">
                <a:lnSpc>
                  <a:spcPct val="100000"/>
                </a:lnSpc>
                <a:spcBef>
                  <a:spcPts val="300"/>
                </a:spcBef>
                <a:spcAft>
                  <a:spcPts val="0"/>
                </a:spcAft>
                <a:buClr>
                  <a:srgbClr val="800000"/>
                </a:buClr>
                <a:buFont typeface="Arial" pitchFamily="34" charset="0"/>
                <a:buNone/>
                <a:defRPr sz="1700" kern="1200" spc="30" baseline="0">
                  <a:solidFill>
                    <a:schemeClr val="tx1">
                      <a:tint val="75000"/>
                    </a:schemeClr>
                  </a:solidFill>
                  <a:latin typeface="Gill Sans"/>
                  <a:ea typeface="+mn-ea"/>
                  <a:cs typeface="Gill Sans"/>
                </a:defRPr>
              </a:lvl4pPr>
              <a:lvl5pPr marL="1828800" indent="0" algn="ctr" defTabSz="914400" rtl="0" eaLnBrk="1" latinLnBrk="0" hangingPunct="1">
                <a:lnSpc>
                  <a:spcPct val="100000"/>
                </a:lnSpc>
                <a:spcBef>
                  <a:spcPts val="300"/>
                </a:spcBef>
                <a:spcAft>
                  <a:spcPts val="0"/>
                </a:spcAft>
                <a:buClr>
                  <a:srgbClr val="800000"/>
                </a:buClr>
                <a:buFont typeface="Arial" pitchFamily="34" charset="0"/>
                <a:buNone/>
                <a:defRPr sz="1700" kern="1200" spc="30" baseline="0">
                  <a:solidFill>
                    <a:schemeClr val="tx1">
                      <a:tint val="75000"/>
                    </a:schemeClr>
                  </a:solidFill>
                  <a:latin typeface="Gill Sans"/>
                  <a:ea typeface="+mn-ea"/>
                  <a:cs typeface="Gill Sans"/>
                </a:defRPr>
              </a:lvl5pPr>
              <a:lvl6pPr marL="2286000" indent="0" algn="ctr" defTabSz="914400" rtl="0" eaLnBrk="1" latinLnBrk="0" hangingPunct="1">
                <a:lnSpc>
                  <a:spcPct val="100000"/>
                </a:lnSpc>
                <a:spcBef>
                  <a:spcPct val="20000"/>
                </a:spcBef>
                <a:spcAft>
                  <a:spcPts val="600"/>
                </a:spcAft>
                <a:buClr>
                  <a:schemeClr val="tx2"/>
                </a:buClr>
                <a:buFont typeface="Arial" pitchFamily="34" charset="0"/>
                <a:buNone/>
                <a:defRPr sz="1700" kern="1200">
                  <a:solidFill>
                    <a:schemeClr val="tx1">
                      <a:tint val="75000"/>
                    </a:schemeClr>
                  </a:solidFill>
                  <a:latin typeface="+mn-lt"/>
                  <a:ea typeface="+mn-ea"/>
                  <a:cs typeface="+mn-cs"/>
                </a:defRPr>
              </a:lvl6pPr>
              <a:lvl7pPr marL="2743200" indent="0" algn="ctr" defTabSz="914400" rtl="0" eaLnBrk="1" latinLnBrk="0" hangingPunct="1">
                <a:lnSpc>
                  <a:spcPct val="100000"/>
                </a:lnSpc>
                <a:spcBef>
                  <a:spcPct val="20000"/>
                </a:spcBef>
                <a:spcAft>
                  <a:spcPts val="600"/>
                </a:spcAft>
                <a:buClr>
                  <a:schemeClr val="tx2"/>
                </a:buClr>
                <a:buFont typeface="Arial" pitchFamily="34" charset="0"/>
                <a:buNone/>
                <a:defRPr sz="1700" kern="1200">
                  <a:solidFill>
                    <a:schemeClr val="tx1">
                      <a:tint val="75000"/>
                    </a:schemeClr>
                  </a:solidFill>
                  <a:latin typeface="+mn-lt"/>
                  <a:ea typeface="+mn-ea"/>
                  <a:cs typeface="+mn-cs"/>
                </a:defRPr>
              </a:lvl7pPr>
              <a:lvl8pPr marL="3200400" indent="0" algn="ctr" defTabSz="914400" rtl="0" eaLnBrk="1" latinLnBrk="0" hangingPunct="1">
                <a:lnSpc>
                  <a:spcPct val="100000"/>
                </a:lnSpc>
                <a:spcBef>
                  <a:spcPct val="20000"/>
                </a:spcBef>
                <a:spcAft>
                  <a:spcPts val="600"/>
                </a:spcAft>
                <a:buClr>
                  <a:schemeClr val="tx2"/>
                </a:buClr>
                <a:buFont typeface="Arial" pitchFamily="34" charset="0"/>
                <a:buNone/>
                <a:defRPr sz="1700" kern="1200">
                  <a:solidFill>
                    <a:schemeClr val="tx1">
                      <a:tint val="75000"/>
                    </a:schemeClr>
                  </a:solidFill>
                  <a:latin typeface="+mn-lt"/>
                  <a:ea typeface="+mn-ea"/>
                  <a:cs typeface="+mn-cs"/>
                </a:defRPr>
              </a:lvl8pPr>
              <a:lvl9pPr marL="3657600" indent="0" algn="ctr" defTabSz="914400" rtl="0" eaLnBrk="1" latinLnBrk="0" hangingPunct="1">
                <a:lnSpc>
                  <a:spcPct val="100000"/>
                </a:lnSpc>
                <a:spcBef>
                  <a:spcPct val="20000"/>
                </a:spcBef>
                <a:spcAft>
                  <a:spcPts val="600"/>
                </a:spcAft>
                <a:buClr>
                  <a:schemeClr val="tx2"/>
                </a:buClr>
                <a:buFont typeface="Arial" pitchFamily="34" charset="0"/>
                <a:buNone/>
                <a:defRPr sz="1700" kern="1200">
                  <a:solidFill>
                    <a:schemeClr val="tx1">
                      <a:tint val="75000"/>
                    </a:schemeClr>
                  </a:solidFill>
                  <a:latin typeface="+mn-lt"/>
                  <a:ea typeface="+mn-ea"/>
                  <a:cs typeface="+mn-cs"/>
                </a:defRPr>
              </a:lvl9pPr>
            </a:lstStyle>
            <a:p>
              <a:pPr>
                <a:spcBef>
                  <a:spcPts val="500"/>
                </a:spcBef>
              </a:pPr>
              <a:r>
                <a:rPr lang="en-US" sz="8600" b="1" dirty="0"/>
                <a:t>*</a:t>
              </a:r>
              <a:endParaRPr lang="en-US" b="1" dirty="0"/>
            </a:p>
          </p:txBody>
        </p:sp>
      </p:grpSp>
      <p:grpSp>
        <p:nvGrpSpPr>
          <p:cNvPr id="9" name="Group 8">
            <a:extLst>
              <a:ext uri="{FF2B5EF4-FFF2-40B4-BE49-F238E27FC236}">
                <a16:creationId xmlns:a16="http://schemas.microsoft.com/office/drawing/2014/main" id="{C763B5A4-9E39-F563-83AB-14EAE0C19045}"/>
              </a:ext>
            </a:extLst>
          </p:cNvPr>
          <p:cNvGrpSpPr/>
          <p:nvPr/>
        </p:nvGrpSpPr>
        <p:grpSpPr>
          <a:xfrm>
            <a:off x="5981075" y="4917762"/>
            <a:ext cx="2196450" cy="1886621"/>
            <a:chOff x="5981075" y="4778593"/>
            <a:chExt cx="2196450" cy="1886621"/>
          </a:xfrm>
        </p:grpSpPr>
        <p:pic>
          <p:nvPicPr>
            <p:cNvPr id="1028" name="Picture 4" descr="Logos - University of Georgia Brand Style Guide">
              <a:extLst>
                <a:ext uri="{FF2B5EF4-FFF2-40B4-BE49-F238E27FC236}">
                  <a16:creationId xmlns:a16="http://schemas.microsoft.com/office/drawing/2014/main" id="{F5848221-C07A-CA05-2E1C-038EB0AD69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81075" y="4917762"/>
              <a:ext cx="2196450" cy="1747452"/>
            </a:xfrm>
            <a:prstGeom prst="rect">
              <a:avLst/>
            </a:prstGeom>
            <a:noFill/>
            <a:extLst>
              <a:ext uri="{909E8E84-426E-40DD-AFC4-6F175D3DCCD1}">
                <a14:hiddenFill xmlns:a14="http://schemas.microsoft.com/office/drawing/2010/main">
                  <a:solidFill>
                    <a:srgbClr val="FFFFFF"/>
                  </a:solidFill>
                </a14:hiddenFill>
              </a:ext>
            </a:extLst>
          </p:spPr>
        </p:pic>
        <p:sp>
          <p:nvSpPr>
            <p:cNvPr id="8" name="Subtitle 1">
              <a:extLst>
                <a:ext uri="{FF2B5EF4-FFF2-40B4-BE49-F238E27FC236}">
                  <a16:creationId xmlns:a16="http://schemas.microsoft.com/office/drawing/2014/main" id="{B0A10789-493B-B7E3-04AA-0811BF5E028A}"/>
                </a:ext>
              </a:extLst>
            </p:cNvPr>
            <p:cNvSpPr txBox="1">
              <a:spLocks/>
            </p:cNvSpPr>
            <p:nvPr/>
          </p:nvSpPr>
          <p:spPr>
            <a:xfrm>
              <a:off x="6152422" y="4778593"/>
              <a:ext cx="926878" cy="435774"/>
            </a:xfrm>
            <a:prstGeom prst="rect">
              <a:avLst/>
            </a:prstGeom>
          </p:spPr>
          <p:txBody>
            <a:bodyPr vert="horz" lIns="91440" tIns="45720" rIns="91440" bIns="45720" rtlCol="0">
              <a:noAutofit/>
            </a:bodyPr>
            <a:lstStyle>
              <a:lvl1pPr marL="0" indent="0" algn="ctr" defTabSz="914400" rtl="0" eaLnBrk="1" latinLnBrk="0" hangingPunct="1">
                <a:lnSpc>
                  <a:spcPct val="100000"/>
                </a:lnSpc>
                <a:spcBef>
                  <a:spcPts val="1500"/>
                </a:spcBef>
                <a:spcAft>
                  <a:spcPts val="0"/>
                </a:spcAft>
                <a:buClr>
                  <a:srgbClr val="800000"/>
                </a:buClr>
                <a:buSzPct val="75000"/>
                <a:buFont typeface="Wingdings" charset="2"/>
                <a:buNone/>
                <a:defRPr sz="3200" kern="1200" spc="30" baseline="0">
                  <a:solidFill>
                    <a:schemeClr val="bg1"/>
                  </a:solidFill>
                  <a:latin typeface="Gill Sans"/>
                  <a:ea typeface="+mn-ea"/>
                  <a:cs typeface="Gill Sans"/>
                </a:defRPr>
              </a:lvl1pPr>
              <a:lvl2pPr marL="457200" indent="0" algn="ctr" defTabSz="914400" rtl="0" eaLnBrk="1" latinLnBrk="0" hangingPunct="1">
                <a:lnSpc>
                  <a:spcPct val="100000"/>
                </a:lnSpc>
                <a:spcBef>
                  <a:spcPts val="300"/>
                </a:spcBef>
                <a:spcAft>
                  <a:spcPts val="0"/>
                </a:spcAft>
                <a:buClr>
                  <a:srgbClr val="800000"/>
                </a:buClr>
                <a:buFont typeface="Wingdings" charset="2"/>
                <a:buNone/>
                <a:defRPr sz="2600" kern="1200" spc="30" baseline="0">
                  <a:solidFill>
                    <a:schemeClr val="tx1">
                      <a:tint val="75000"/>
                    </a:schemeClr>
                  </a:solidFill>
                  <a:latin typeface="Gill Sans"/>
                  <a:ea typeface="+mn-ea"/>
                  <a:cs typeface="Gill Sans"/>
                </a:defRPr>
              </a:lvl2pPr>
              <a:lvl3pPr marL="914400" indent="0" algn="ctr" defTabSz="914400" rtl="0" eaLnBrk="1" latinLnBrk="0" hangingPunct="1">
                <a:lnSpc>
                  <a:spcPct val="100000"/>
                </a:lnSpc>
                <a:spcBef>
                  <a:spcPts val="300"/>
                </a:spcBef>
                <a:spcAft>
                  <a:spcPts val="0"/>
                </a:spcAft>
                <a:buClr>
                  <a:srgbClr val="800000"/>
                </a:buClr>
                <a:buSzPct val="75000"/>
                <a:buFont typeface="Lucida Grande"/>
                <a:buNone/>
                <a:defRPr sz="2200" kern="1200" spc="30" baseline="0">
                  <a:solidFill>
                    <a:schemeClr val="tx1">
                      <a:tint val="75000"/>
                    </a:schemeClr>
                  </a:solidFill>
                  <a:latin typeface="Gill Sans"/>
                  <a:ea typeface="+mn-ea"/>
                  <a:cs typeface="Gill Sans"/>
                </a:defRPr>
              </a:lvl3pPr>
              <a:lvl4pPr marL="1371600" indent="0" algn="ctr" defTabSz="914400" rtl="0" eaLnBrk="1" latinLnBrk="0" hangingPunct="1">
                <a:lnSpc>
                  <a:spcPct val="100000"/>
                </a:lnSpc>
                <a:spcBef>
                  <a:spcPts val="300"/>
                </a:spcBef>
                <a:spcAft>
                  <a:spcPts val="0"/>
                </a:spcAft>
                <a:buClr>
                  <a:srgbClr val="800000"/>
                </a:buClr>
                <a:buFont typeface="Arial" pitchFamily="34" charset="0"/>
                <a:buNone/>
                <a:defRPr sz="1700" kern="1200" spc="30" baseline="0">
                  <a:solidFill>
                    <a:schemeClr val="tx1">
                      <a:tint val="75000"/>
                    </a:schemeClr>
                  </a:solidFill>
                  <a:latin typeface="Gill Sans"/>
                  <a:ea typeface="+mn-ea"/>
                  <a:cs typeface="Gill Sans"/>
                </a:defRPr>
              </a:lvl4pPr>
              <a:lvl5pPr marL="1828800" indent="0" algn="ctr" defTabSz="914400" rtl="0" eaLnBrk="1" latinLnBrk="0" hangingPunct="1">
                <a:lnSpc>
                  <a:spcPct val="100000"/>
                </a:lnSpc>
                <a:spcBef>
                  <a:spcPts val="300"/>
                </a:spcBef>
                <a:spcAft>
                  <a:spcPts val="0"/>
                </a:spcAft>
                <a:buClr>
                  <a:srgbClr val="800000"/>
                </a:buClr>
                <a:buFont typeface="Arial" pitchFamily="34" charset="0"/>
                <a:buNone/>
                <a:defRPr sz="1700" kern="1200" spc="30" baseline="0">
                  <a:solidFill>
                    <a:schemeClr val="tx1">
                      <a:tint val="75000"/>
                    </a:schemeClr>
                  </a:solidFill>
                  <a:latin typeface="Gill Sans"/>
                  <a:ea typeface="+mn-ea"/>
                  <a:cs typeface="Gill Sans"/>
                </a:defRPr>
              </a:lvl5pPr>
              <a:lvl6pPr marL="2286000" indent="0" algn="ctr" defTabSz="914400" rtl="0" eaLnBrk="1" latinLnBrk="0" hangingPunct="1">
                <a:lnSpc>
                  <a:spcPct val="100000"/>
                </a:lnSpc>
                <a:spcBef>
                  <a:spcPct val="20000"/>
                </a:spcBef>
                <a:spcAft>
                  <a:spcPts val="600"/>
                </a:spcAft>
                <a:buClr>
                  <a:schemeClr val="tx2"/>
                </a:buClr>
                <a:buFont typeface="Arial" pitchFamily="34" charset="0"/>
                <a:buNone/>
                <a:defRPr sz="1700" kern="1200">
                  <a:solidFill>
                    <a:schemeClr val="tx1">
                      <a:tint val="75000"/>
                    </a:schemeClr>
                  </a:solidFill>
                  <a:latin typeface="+mn-lt"/>
                  <a:ea typeface="+mn-ea"/>
                  <a:cs typeface="+mn-cs"/>
                </a:defRPr>
              </a:lvl6pPr>
              <a:lvl7pPr marL="2743200" indent="0" algn="ctr" defTabSz="914400" rtl="0" eaLnBrk="1" latinLnBrk="0" hangingPunct="1">
                <a:lnSpc>
                  <a:spcPct val="100000"/>
                </a:lnSpc>
                <a:spcBef>
                  <a:spcPct val="20000"/>
                </a:spcBef>
                <a:spcAft>
                  <a:spcPts val="600"/>
                </a:spcAft>
                <a:buClr>
                  <a:schemeClr val="tx2"/>
                </a:buClr>
                <a:buFont typeface="Arial" pitchFamily="34" charset="0"/>
                <a:buNone/>
                <a:defRPr sz="1700" kern="1200">
                  <a:solidFill>
                    <a:schemeClr val="tx1">
                      <a:tint val="75000"/>
                    </a:schemeClr>
                  </a:solidFill>
                  <a:latin typeface="+mn-lt"/>
                  <a:ea typeface="+mn-ea"/>
                  <a:cs typeface="+mn-cs"/>
                </a:defRPr>
              </a:lvl7pPr>
              <a:lvl8pPr marL="3200400" indent="0" algn="ctr" defTabSz="914400" rtl="0" eaLnBrk="1" latinLnBrk="0" hangingPunct="1">
                <a:lnSpc>
                  <a:spcPct val="100000"/>
                </a:lnSpc>
                <a:spcBef>
                  <a:spcPct val="20000"/>
                </a:spcBef>
                <a:spcAft>
                  <a:spcPts val="600"/>
                </a:spcAft>
                <a:buClr>
                  <a:schemeClr val="tx2"/>
                </a:buClr>
                <a:buFont typeface="Arial" pitchFamily="34" charset="0"/>
                <a:buNone/>
                <a:defRPr sz="1700" kern="1200">
                  <a:solidFill>
                    <a:schemeClr val="tx1">
                      <a:tint val="75000"/>
                    </a:schemeClr>
                  </a:solidFill>
                  <a:latin typeface="+mn-lt"/>
                  <a:ea typeface="+mn-ea"/>
                  <a:cs typeface="+mn-cs"/>
                </a:defRPr>
              </a:lvl8pPr>
              <a:lvl9pPr marL="3657600" indent="0" algn="ctr" defTabSz="914400" rtl="0" eaLnBrk="1" latinLnBrk="0" hangingPunct="1">
                <a:lnSpc>
                  <a:spcPct val="100000"/>
                </a:lnSpc>
                <a:spcBef>
                  <a:spcPct val="20000"/>
                </a:spcBef>
                <a:spcAft>
                  <a:spcPts val="600"/>
                </a:spcAft>
                <a:buClr>
                  <a:schemeClr val="tx2"/>
                </a:buClr>
                <a:buFont typeface="Arial" pitchFamily="34" charset="0"/>
                <a:buNone/>
                <a:defRPr sz="1700" kern="1200">
                  <a:solidFill>
                    <a:schemeClr val="tx1">
                      <a:tint val="75000"/>
                    </a:schemeClr>
                  </a:solidFill>
                  <a:latin typeface="+mn-lt"/>
                  <a:ea typeface="+mn-ea"/>
                  <a:cs typeface="+mn-cs"/>
                </a:defRPr>
              </a:lvl9pPr>
            </a:lstStyle>
            <a:p>
              <a:pPr>
                <a:spcBef>
                  <a:spcPts val="500"/>
                </a:spcBef>
              </a:pPr>
              <a:r>
                <a:rPr lang="en-US" sz="4100" b="1" baseline="30000" dirty="0"/>
                <a:t>†</a:t>
              </a:r>
              <a:endParaRPr lang="en-US" sz="4100" b="1" dirty="0"/>
            </a:p>
          </p:txBody>
        </p:sp>
      </p:grpSp>
      <p:pic>
        <p:nvPicPr>
          <p:cNvPr id="1032" name="Picture 8" descr="Home | Common Workflow Language (CWL)">
            <a:extLst>
              <a:ext uri="{FF2B5EF4-FFF2-40B4-BE49-F238E27FC236}">
                <a16:creationId xmlns:a16="http://schemas.microsoft.com/office/drawing/2014/main" id="{3E87B395-D812-D972-91F2-F9E6FC25619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7514" y="267606"/>
            <a:ext cx="1371369" cy="88639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FCC77EC9-E42F-513F-7AA8-DC26529EE42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77594" y="468494"/>
            <a:ext cx="1977879" cy="396865"/>
          </a:xfrm>
          <a:prstGeom prst="rect">
            <a:avLst/>
          </a:prstGeom>
          <a:noFill/>
          <a:extLst>
            <a:ext uri="{909E8E84-426E-40DD-AFC4-6F175D3DCCD1}">
              <a14:hiddenFill xmlns:a14="http://schemas.microsoft.com/office/drawing/2010/main">
                <a:solidFill>
                  <a:srgbClr val="FFFFFF"/>
                </a:solidFill>
              </a14:hiddenFill>
            </a:ext>
          </a:extLst>
        </p:spPr>
      </p:pic>
      <p:sp>
        <p:nvSpPr>
          <p:cNvPr id="14" name="Right Arrow 13">
            <a:extLst>
              <a:ext uri="{FF2B5EF4-FFF2-40B4-BE49-F238E27FC236}">
                <a16:creationId xmlns:a16="http://schemas.microsoft.com/office/drawing/2014/main" id="{7D8CB76C-FE2D-1494-4B4E-0E9531E53C74}"/>
              </a:ext>
            </a:extLst>
          </p:cNvPr>
          <p:cNvSpPr/>
          <p:nvPr/>
        </p:nvSpPr>
        <p:spPr>
          <a:xfrm>
            <a:off x="6030133" y="417995"/>
            <a:ext cx="786210" cy="604800"/>
          </a:xfrm>
          <a:prstGeom prst="rightArrow">
            <a:avLst/>
          </a:prstGeom>
          <a:solidFill>
            <a:schemeClr val="tx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latin typeface="Gill Sans"/>
              <a:cs typeface="Gill Sans"/>
            </a:endParaRPr>
          </a:p>
        </p:txBody>
      </p:sp>
    </p:spTree>
    <p:extLst>
      <p:ext uri="{BB962C8B-B14F-4D97-AF65-F5344CB8AC3E}">
        <p14:creationId xmlns:p14="http://schemas.microsoft.com/office/powerpoint/2010/main" val="473413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8237106-F2ED-405E-BC33-CC3CF426205F}" type="slidenum">
              <a:rPr lang="en-US" sz="1800" smtClean="0"/>
              <a:pPr/>
              <a:t>10</a:t>
            </a:fld>
            <a:endParaRPr lang="en-US" sz="1800" dirty="0"/>
          </a:p>
        </p:txBody>
      </p:sp>
      <p:sp>
        <p:nvSpPr>
          <p:cNvPr id="6" name="Footer Placeholder 5"/>
          <p:cNvSpPr>
            <a:spLocks noGrp="1"/>
          </p:cNvSpPr>
          <p:nvPr>
            <p:ph type="ftr" sz="quarter" idx="11"/>
          </p:nvPr>
        </p:nvSpPr>
        <p:spPr/>
        <p:txBody>
          <a:bodyPr/>
          <a:lstStyle/>
          <a:p>
            <a:r>
              <a:rPr lang="en-US"/>
              <a:t>CNT @ BIBE’23</a:t>
            </a:r>
            <a:endParaRPr lang="en-US" dirty="0"/>
          </a:p>
        </p:txBody>
      </p:sp>
      <p:sp>
        <p:nvSpPr>
          <p:cNvPr id="10" name="Title 3">
            <a:extLst>
              <a:ext uri="{FF2B5EF4-FFF2-40B4-BE49-F238E27FC236}">
                <a16:creationId xmlns:a16="http://schemas.microsoft.com/office/drawing/2014/main" id="{3547B49A-6E39-76EE-414E-4B1E9DE0EF88}"/>
              </a:ext>
            </a:extLst>
          </p:cNvPr>
          <p:cNvSpPr>
            <a:spLocks noGrp="1"/>
          </p:cNvSpPr>
          <p:nvPr>
            <p:ph type="title"/>
          </p:nvPr>
        </p:nvSpPr>
        <p:spPr>
          <a:xfrm>
            <a:off x="168667" y="274638"/>
            <a:ext cx="8800465" cy="1143000"/>
          </a:xfrm>
        </p:spPr>
        <p:txBody>
          <a:bodyPr/>
          <a:lstStyle/>
          <a:p>
            <a:r>
              <a:rPr lang="en-US" dirty="0"/>
              <a:t>Workflow as DAG</a:t>
            </a:r>
          </a:p>
        </p:txBody>
      </p:sp>
      <p:grpSp>
        <p:nvGrpSpPr>
          <p:cNvPr id="52" name="Group 51">
            <a:extLst>
              <a:ext uri="{FF2B5EF4-FFF2-40B4-BE49-F238E27FC236}">
                <a16:creationId xmlns:a16="http://schemas.microsoft.com/office/drawing/2014/main" id="{A84EB3B5-BDF7-D7A8-90A3-79602856797F}"/>
              </a:ext>
            </a:extLst>
          </p:cNvPr>
          <p:cNvGrpSpPr/>
          <p:nvPr/>
        </p:nvGrpSpPr>
        <p:grpSpPr>
          <a:xfrm>
            <a:off x="935276" y="1702197"/>
            <a:ext cx="6880410" cy="2893485"/>
            <a:chOff x="1441114" y="1697970"/>
            <a:chExt cx="5787748" cy="1656262"/>
          </a:xfrm>
        </p:grpSpPr>
        <p:grpSp>
          <p:nvGrpSpPr>
            <p:cNvPr id="16" name="Group 15">
              <a:extLst>
                <a:ext uri="{FF2B5EF4-FFF2-40B4-BE49-F238E27FC236}">
                  <a16:creationId xmlns:a16="http://schemas.microsoft.com/office/drawing/2014/main" id="{98016722-B2F9-674A-291F-178CD93C795B}"/>
                </a:ext>
              </a:extLst>
            </p:cNvPr>
            <p:cNvGrpSpPr/>
            <p:nvPr/>
          </p:nvGrpSpPr>
          <p:grpSpPr>
            <a:xfrm>
              <a:off x="1441114" y="2221728"/>
              <a:ext cx="462239" cy="427266"/>
              <a:chOff x="4203770" y="2241185"/>
              <a:chExt cx="462239" cy="427266"/>
            </a:xfrm>
          </p:grpSpPr>
          <p:sp>
            <p:nvSpPr>
              <p:cNvPr id="24" name="Oval 23">
                <a:extLst>
                  <a:ext uri="{FF2B5EF4-FFF2-40B4-BE49-F238E27FC236}">
                    <a16:creationId xmlns:a16="http://schemas.microsoft.com/office/drawing/2014/main" id="{A48E53A1-1985-48F7-81BC-4E8B4CC981C2}"/>
                  </a:ext>
                </a:extLst>
              </p:cNvPr>
              <p:cNvSpPr/>
              <p:nvPr/>
            </p:nvSpPr>
            <p:spPr>
              <a:xfrm>
                <a:off x="4203770" y="2241185"/>
                <a:ext cx="462239" cy="427266"/>
              </a:xfrm>
              <a:prstGeom prst="ellipse">
                <a:avLst/>
              </a:prstGeom>
              <a:solidFill>
                <a:srgbClr val="800000"/>
              </a:solidFill>
              <a:ln w="28575" cmpd="sng">
                <a:solidFill>
                  <a:srgbClr val="800000"/>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US" sz="1400" b="1" baseline="-25000" dirty="0">
                  <a:solidFill>
                    <a:schemeClr val="tx1"/>
                  </a:solidFill>
                  <a:latin typeface="Arial Black"/>
                  <a:cs typeface="Arial Black"/>
                </a:endParaRPr>
              </a:p>
            </p:txBody>
          </p:sp>
          <p:sp>
            <p:nvSpPr>
              <p:cNvPr id="25" name="TextBox 24">
                <a:extLst>
                  <a:ext uri="{FF2B5EF4-FFF2-40B4-BE49-F238E27FC236}">
                    <a16:creationId xmlns:a16="http://schemas.microsoft.com/office/drawing/2014/main" id="{6B24D498-1B8D-38E1-AC9B-1F125EA52D71}"/>
                  </a:ext>
                </a:extLst>
              </p:cNvPr>
              <p:cNvSpPr txBox="1"/>
              <p:nvPr/>
            </p:nvSpPr>
            <p:spPr>
              <a:xfrm>
                <a:off x="4265860" y="2324246"/>
                <a:ext cx="340008" cy="276999"/>
              </a:xfrm>
              <a:prstGeom prst="rect">
                <a:avLst/>
              </a:prstGeom>
              <a:noFill/>
              <a:effectLst/>
            </p:spPr>
            <p:txBody>
              <a:bodyPr wrap="square" tIns="0" bIns="0" rtlCol="0" anchor="ctr">
                <a:spAutoFit/>
              </a:bodyPr>
              <a:lstStyle/>
              <a:p>
                <a:pPr algn="ctr"/>
                <a:r>
                  <a:rPr lang="en-US" dirty="0">
                    <a:latin typeface="Arial Black"/>
                    <a:cs typeface="Arial Black"/>
                  </a:rPr>
                  <a:t>1</a:t>
                </a:r>
                <a:endParaRPr lang="en-US" baseline="-25000" dirty="0">
                  <a:latin typeface="Arial Black"/>
                  <a:cs typeface="Arial Black"/>
                </a:endParaRPr>
              </a:p>
            </p:txBody>
          </p:sp>
        </p:grpSp>
        <p:cxnSp>
          <p:nvCxnSpPr>
            <p:cNvPr id="27" name="Straight Arrow Connector 26">
              <a:extLst>
                <a:ext uri="{FF2B5EF4-FFF2-40B4-BE49-F238E27FC236}">
                  <a16:creationId xmlns:a16="http://schemas.microsoft.com/office/drawing/2014/main" id="{E9852CDD-4E1A-0396-07B6-ADE91A516402}"/>
                </a:ext>
              </a:extLst>
            </p:cNvPr>
            <p:cNvCxnSpPr>
              <a:cxnSpLocks/>
              <a:stCxn id="24" idx="7"/>
              <a:endCxn id="30" idx="2"/>
            </p:cNvCxnSpPr>
            <p:nvPr/>
          </p:nvCxnSpPr>
          <p:spPr>
            <a:xfrm flipV="1">
              <a:off x="1835660" y="1911603"/>
              <a:ext cx="2305990" cy="372697"/>
            </a:xfrm>
            <a:prstGeom prst="straightConnector1">
              <a:avLst/>
            </a:prstGeom>
            <a:ln w="5715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28" name="Group 27">
              <a:extLst>
                <a:ext uri="{FF2B5EF4-FFF2-40B4-BE49-F238E27FC236}">
                  <a16:creationId xmlns:a16="http://schemas.microsoft.com/office/drawing/2014/main" id="{291D39B8-163A-E410-CB95-020A51239CC5}"/>
                </a:ext>
              </a:extLst>
            </p:cNvPr>
            <p:cNvGrpSpPr/>
            <p:nvPr/>
          </p:nvGrpSpPr>
          <p:grpSpPr>
            <a:xfrm>
              <a:off x="4141650" y="1697970"/>
              <a:ext cx="462239" cy="427266"/>
              <a:chOff x="4203770" y="2241185"/>
              <a:chExt cx="462239" cy="427266"/>
            </a:xfrm>
          </p:grpSpPr>
          <p:sp>
            <p:nvSpPr>
              <p:cNvPr id="30" name="Oval 29">
                <a:extLst>
                  <a:ext uri="{FF2B5EF4-FFF2-40B4-BE49-F238E27FC236}">
                    <a16:creationId xmlns:a16="http://schemas.microsoft.com/office/drawing/2014/main" id="{09AAE49C-62C0-7F4D-6268-F7E1293D8016}"/>
                  </a:ext>
                </a:extLst>
              </p:cNvPr>
              <p:cNvSpPr/>
              <p:nvPr/>
            </p:nvSpPr>
            <p:spPr>
              <a:xfrm>
                <a:off x="4203770" y="2241185"/>
                <a:ext cx="462239" cy="427266"/>
              </a:xfrm>
              <a:prstGeom prst="ellipse">
                <a:avLst/>
              </a:prstGeom>
              <a:solidFill>
                <a:srgbClr val="800000"/>
              </a:solidFill>
              <a:ln w="28575" cmpd="sng">
                <a:solidFill>
                  <a:srgbClr val="800000"/>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US" sz="1400" b="1" baseline="-25000" dirty="0">
                  <a:solidFill>
                    <a:schemeClr val="tx1"/>
                  </a:solidFill>
                  <a:latin typeface="Arial Black"/>
                  <a:cs typeface="Arial Black"/>
                </a:endParaRPr>
              </a:p>
            </p:txBody>
          </p:sp>
          <p:sp>
            <p:nvSpPr>
              <p:cNvPr id="31" name="TextBox 30">
                <a:extLst>
                  <a:ext uri="{FF2B5EF4-FFF2-40B4-BE49-F238E27FC236}">
                    <a16:creationId xmlns:a16="http://schemas.microsoft.com/office/drawing/2014/main" id="{7F48852B-9BF5-D6A9-1308-A10B7F84927A}"/>
                  </a:ext>
                </a:extLst>
              </p:cNvPr>
              <p:cNvSpPr txBox="1"/>
              <p:nvPr/>
            </p:nvSpPr>
            <p:spPr>
              <a:xfrm>
                <a:off x="4265860" y="2324246"/>
                <a:ext cx="340008" cy="276999"/>
              </a:xfrm>
              <a:prstGeom prst="rect">
                <a:avLst/>
              </a:prstGeom>
              <a:noFill/>
              <a:effectLst/>
            </p:spPr>
            <p:txBody>
              <a:bodyPr wrap="square" tIns="0" bIns="0" rtlCol="0" anchor="ctr">
                <a:spAutoFit/>
              </a:bodyPr>
              <a:lstStyle/>
              <a:p>
                <a:pPr algn="ctr"/>
                <a:r>
                  <a:rPr lang="en-US" dirty="0">
                    <a:latin typeface="Arial Black"/>
                    <a:cs typeface="Arial Black"/>
                  </a:rPr>
                  <a:t>2</a:t>
                </a:r>
                <a:endParaRPr lang="en-US" baseline="-25000" dirty="0">
                  <a:latin typeface="Arial Black"/>
                  <a:cs typeface="Arial Black"/>
                </a:endParaRPr>
              </a:p>
            </p:txBody>
          </p:sp>
        </p:grpSp>
        <p:grpSp>
          <p:nvGrpSpPr>
            <p:cNvPr id="35" name="Group 34">
              <a:extLst>
                <a:ext uri="{FF2B5EF4-FFF2-40B4-BE49-F238E27FC236}">
                  <a16:creationId xmlns:a16="http://schemas.microsoft.com/office/drawing/2014/main" id="{879A2A26-BDA7-4E61-E60C-D96271761437}"/>
                </a:ext>
              </a:extLst>
            </p:cNvPr>
            <p:cNvGrpSpPr/>
            <p:nvPr/>
          </p:nvGrpSpPr>
          <p:grpSpPr>
            <a:xfrm>
              <a:off x="4141646" y="2273558"/>
              <a:ext cx="462239" cy="427266"/>
              <a:chOff x="4203770" y="2241185"/>
              <a:chExt cx="462239" cy="427266"/>
            </a:xfrm>
          </p:grpSpPr>
          <p:sp>
            <p:nvSpPr>
              <p:cNvPr id="36" name="Oval 35">
                <a:extLst>
                  <a:ext uri="{FF2B5EF4-FFF2-40B4-BE49-F238E27FC236}">
                    <a16:creationId xmlns:a16="http://schemas.microsoft.com/office/drawing/2014/main" id="{49B3BCD6-9459-3529-5579-633FF3EAD63E}"/>
                  </a:ext>
                </a:extLst>
              </p:cNvPr>
              <p:cNvSpPr/>
              <p:nvPr/>
            </p:nvSpPr>
            <p:spPr>
              <a:xfrm>
                <a:off x="4203770" y="2241185"/>
                <a:ext cx="462239" cy="427266"/>
              </a:xfrm>
              <a:prstGeom prst="ellipse">
                <a:avLst/>
              </a:prstGeom>
              <a:solidFill>
                <a:srgbClr val="800000"/>
              </a:solidFill>
              <a:ln w="28575" cmpd="sng">
                <a:solidFill>
                  <a:srgbClr val="800000"/>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US" sz="1400" b="1" baseline="-25000" dirty="0">
                  <a:solidFill>
                    <a:schemeClr val="tx1"/>
                  </a:solidFill>
                  <a:latin typeface="Arial Black"/>
                  <a:cs typeface="Arial Black"/>
                </a:endParaRPr>
              </a:p>
            </p:txBody>
          </p:sp>
          <p:sp>
            <p:nvSpPr>
              <p:cNvPr id="37" name="TextBox 36">
                <a:extLst>
                  <a:ext uri="{FF2B5EF4-FFF2-40B4-BE49-F238E27FC236}">
                    <a16:creationId xmlns:a16="http://schemas.microsoft.com/office/drawing/2014/main" id="{ABFC6248-0F03-BDEB-A6B4-ED394F24BFB1}"/>
                  </a:ext>
                </a:extLst>
              </p:cNvPr>
              <p:cNvSpPr txBox="1"/>
              <p:nvPr/>
            </p:nvSpPr>
            <p:spPr>
              <a:xfrm>
                <a:off x="4265860" y="2324246"/>
                <a:ext cx="340008" cy="276999"/>
              </a:xfrm>
              <a:prstGeom prst="rect">
                <a:avLst/>
              </a:prstGeom>
              <a:noFill/>
              <a:effectLst/>
            </p:spPr>
            <p:txBody>
              <a:bodyPr wrap="square" tIns="0" bIns="0" rtlCol="0" anchor="ctr">
                <a:spAutoFit/>
              </a:bodyPr>
              <a:lstStyle/>
              <a:p>
                <a:pPr algn="ctr"/>
                <a:r>
                  <a:rPr lang="en-US" dirty="0">
                    <a:latin typeface="Arial Black"/>
                    <a:cs typeface="Arial Black"/>
                  </a:rPr>
                  <a:t>3</a:t>
                </a:r>
                <a:endParaRPr lang="en-US" baseline="-25000" dirty="0">
                  <a:latin typeface="Arial Black"/>
                  <a:cs typeface="Arial Black"/>
                </a:endParaRPr>
              </a:p>
            </p:txBody>
          </p:sp>
        </p:grpSp>
        <p:grpSp>
          <p:nvGrpSpPr>
            <p:cNvPr id="38" name="Group 37">
              <a:extLst>
                <a:ext uri="{FF2B5EF4-FFF2-40B4-BE49-F238E27FC236}">
                  <a16:creationId xmlns:a16="http://schemas.microsoft.com/office/drawing/2014/main" id="{19C57235-4879-C81B-D6AA-D40988006965}"/>
                </a:ext>
              </a:extLst>
            </p:cNvPr>
            <p:cNvGrpSpPr/>
            <p:nvPr/>
          </p:nvGrpSpPr>
          <p:grpSpPr>
            <a:xfrm>
              <a:off x="4120413" y="2926966"/>
              <a:ext cx="464015" cy="427266"/>
              <a:chOff x="4201994" y="2241185"/>
              <a:chExt cx="464015" cy="427266"/>
            </a:xfrm>
          </p:grpSpPr>
          <p:sp>
            <p:nvSpPr>
              <p:cNvPr id="39" name="Oval 38">
                <a:extLst>
                  <a:ext uri="{FF2B5EF4-FFF2-40B4-BE49-F238E27FC236}">
                    <a16:creationId xmlns:a16="http://schemas.microsoft.com/office/drawing/2014/main" id="{9490A2FF-AD7F-5522-035A-410A1A848A95}"/>
                  </a:ext>
                </a:extLst>
              </p:cNvPr>
              <p:cNvSpPr/>
              <p:nvPr/>
            </p:nvSpPr>
            <p:spPr>
              <a:xfrm>
                <a:off x="4203770" y="2241185"/>
                <a:ext cx="462239" cy="427266"/>
              </a:xfrm>
              <a:prstGeom prst="ellipse">
                <a:avLst/>
              </a:prstGeom>
              <a:solidFill>
                <a:srgbClr val="800000"/>
              </a:solidFill>
              <a:ln w="28575" cmpd="sng">
                <a:solidFill>
                  <a:srgbClr val="800000"/>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US" sz="1400" b="1" baseline="-25000" dirty="0">
                  <a:solidFill>
                    <a:schemeClr val="tx1"/>
                  </a:solidFill>
                  <a:latin typeface="Arial Black"/>
                  <a:cs typeface="Arial Black"/>
                </a:endParaRPr>
              </a:p>
            </p:txBody>
          </p:sp>
          <p:sp>
            <p:nvSpPr>
              <p:cNvPr id="41" name="TextBox 40">
                <a:extLst>
                  <a:ext uri="{FF2B5EF4-FFF2-40B4-BE49-F238E27FC236}">
                    <a16:creationId xmlns:a16="http://schemas.microsoft.com/office/drawing/2014/main" id="{80132CFE-FAB2-0CF6-9857-A492CB07CC6D}"/>
                  </a:ext>
                </a:extLst>
              </p:cNvPr>
              <p:cNvSpPr txBox="1"/>
              <p:nvPr/>
            </p:nvSpPr>
            <p:spPr>
              <a:xfrm>
                <a:off x="4201994" y="2292288"/>
                <a:ext cx="462239" cy="287258"/>
              </a:xfrm>
              <a:prstGeom prst="rect">
                <a:avLst/>
              </a:prstGeom>
              <a:noFill/>
              <a:effectLst/>
            </p:spPr>
            <p:txBody>
              <a:bodyPr wrap="square" tIns="0" bIns="0" rtlCol="0" anchor="ctr">
                <a:spAutoFit/>
              </a:bodyPr>
              <a:lstStyle/>
              <a:p>
                <a:pPr algn="ctr"/>
                <a:r>
                  <a:rPr lang="en-US" sz="2800" baseline="-25000" dirty="0">
                    <a:latin typeface="Arial Black"/>
                    <a:cs typeface="Arial Black"/>
                  </a:rPr>
                  <a:t>4</a:t>
                </a:r>
              </a:p>
            </p:txBody>
          </p:sp>
        </p:grpSp>
        <p:cxnSp>
          <p:nvCxnSpPr>
            <p:cNvPr id="42" name="Straight Arrow Connector 41">
              <a:extLst>
                <a:ext uri="{FF2B5EF4-FFF2-40B4-BE49-F238E27FC236}">
                  <a16:creationId xmlns:a16="http://schemas.microsoft.com/office/drawing/2014/main" id="{BA095734-227D-86C9-DEAE-B7721627CB54}"/>
                </a:ext>
              </a:extLst>
            </p:cNvPr>
            <p:cNvCxnSpPr>
              <a:cxnSpLocks/>
              <a:stCxn id="24" idx="6"/>
              <a:endCxn id="36" idx="2"/>
            </p:cNvCxnSpPr>
            <p:nvPr/>
          </p:nvCxnSpPr>
          <p:spPr>
            <a:xfrm>
              <a:off x="1903353" y="2435361"/>
              <a:ext cx="2238293" cy="51830"/>
            </a:xfrm>
            <a:prstGeom prst="straightConnector1">
              <a:avLst/>
            </a:prstGeom>
            <a:ln w="5715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8852AF00-767C-7B19-75F9-246840FBF9C4}"/>
                </a:ext>
              </a:extLst>
            </p:cNvPr>
            <p:cNvCxnSpPr>
              <a:cxnSpLocks/>
              <a:stCxn id="24" idx="5"/>
              <a:endCxn id="39" idx="2"/>
            </p:cNvCxnSpPr>
            <p:nvPr/>
          </p:nvCxnSpPr>
          <p:spPr>
            <a:xfrm>
              <a:off x="1835660" y="2586422"/>
              <a:ext cx="2286529" cy="554177"/>
            </a:xfrm>
            <a:prstGeom prst="straightConnector1">
              <a:avLst/>
            </a:prstGeom>
            <a:ln w="5715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1B684D85-C895-50B3-49FB-8D233F16F5F0}"/>
                </a:ext>
              </a:extLst>
            </p:cNvPr>
            <p:cNvCxnSpPr>
              <a:cxnSpLocks/>
              <a:stCxn id="30" idx="6"/>
              <a:endCxn id="47" idx="1"/>
            </p:cNvCxnSpPr>
            <p:nvPr/>
          </p:nvCxnSpPr>
          <p:spPr>
            <a:xfrm>
              <a:off x="4603889" y="1911603"/>
              <a:ext cx="2230427" cy="372697"/>
            </a:xfrm>
            <a:prstGeom prst="straightConnector1">
              <a:avLst/>
            </a:prstGeom>
            <a:ln w="5715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46" name="Group 45">
              <a:extLst>
                <a:ext uri="{FF2B5EF4-FFF2-40B4-BE49-F238E27FC236}">
                  <a16:creationId xmlns:a16="http://schemas.microsoft.com/office/drawing/2014/main" id="{169AC110-A335-7AF5-D224-BB40B639E687}"/>
                </a:ext>
              </a:extLst>
            </p:cNvPr>
            <p:cNvGrpSpPr/>
            <p:nvPr/>
          </p:nvGrpSpPr>
          <p:grpSpPr>
            <a:xfrm>
              <a:off x="6766623" y="2221728"/>
              <a:ext cx="462239" cy="427266"/>
              <a:chOff x="4203770" y="2241185"/>
              <a:chExt cx="462239" cy="427266"/>
            </a:xfrm>
          </p:grpSpPr>
          <p:sp>
            <p:nvSpPr>
              <p:cNvPr id="47" name="Oval 46">
                <a:extLst>
                  <a:ext uri="{FF2B5EF4-FFF2-40B4-BE49-F238E27FC236}">
                    <a16:creationId xmlns:a16="http://schemas.microsoft.com/office/drawing/2014/main" id="{5A51BA25-91AA-B8A3-A0E1-11A361B802F9}"/>
                  </a:ext>
                </a:extLst>
              </p:cNvPr>
              <p:cNvSpPr/>
              <p:nvPr/>
            </p:nvSpPr>
            <p:spPr>
              <a:xfrm>
                <a:off x="4203770" y="2241185"/>
                <a:ext cx="462239" cy="427266"/>
              </a:xfrm>
              <a:prstGeom prst="ellipse">
                <a:avLst/>
              </a:prstGeom>
              <a:solidFill>
                <a:srgbClr val="800000"/>
              </a:solidFill>
              <a:ln w="28575" cmpd="sng">
                <a:solidFill>
                  <a:srgbClr val="800000"/>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US" sz="1400" b="1" baseline="-25000" dirty="0">
                  <a:solidFill>
                    <a:schemeClr val="tx1"/>
                  </a:solidFill>
                  <a:latin typeface="Arial Black"/>
                  <a:cs typeface="Arial Black"/>
                </a:endParaRPr>
              </a:p>
            </p:txBody>
          </p:sp>
          <p:sp>
            <p:nvSpPr>
              <p:cNvPr id="48" name="TextBox 47">
                <a:extLst>
                  <a:ext uri="{FF2B5EF4-FFF2-40B4-BE49-F238E27FC236}">
                    <a16:creationId xmlns:a16="http://schemas.microsoft.com/office/drawing/2014/main" id="{A0D29FF8-888C-8E2B-2CEC-6F053F6D962D}"/>
                  </a:ext>
                </a:extLst>
              </p:cNvPr>
              <p:cNvSpPr txBox="1"/>
              <p:nvPr/>
            </p:nvSpPr>
            <p:spPr>
              <a:xfrm>
                <a:off x="4265860" y="2324246"/>
                <a:ext cx="340008" cy="276999"/>
              </a:xfrm>
              <a:prstGeom prst="rect">
                <a:avLst/>
              </a:prstGeom>
              <a:noFill/>
              <a:effectLst/>
            </p:spPr>
            <p:txBody>
              <a:bodyPr wrap="square" tIns="0" bIns="0" rtlCol="0" anchor="ctr">
                <a:spAutoFit/>
              </a:bodyPr>
              <a:lstStyle/>
              <a:p>
                <a:pPr algn="ctr"/>
                <a:r>
                  <a:rPr lang="en-US" dirty="0">
                    <a:latin typeface="Arial Black"/>
                    <a:cs typeface="Arial Black"/>
                  </a:rPr>
                  <a:t>5</a:t>
                </a:r>
                <a:endParaRPr lang="en-US" baseline="-25000" dirty="0">
                  <a:latin typeface="Arial Black"/>
                  <a:cs typeface="Arial Black"/>
                </a:endParaRPr>
              </a:p>
            </p:txBody>
          </p:sp>
        </p:grpSp>
        <p:cxnSp>
          <p:nvCxnSpPr>
            <p:cNvPr id="49" name="Straight Arrow Connector 48">
              <a:extLst>
                <a:ext uri="{FF2B5EF4-FFF2-40B4-BE49-F238E27FC236}">
                  <a16:creationId xmlns:a16="http://schemas.microsoft.com/office/drawing/2014/main" id="{002BE7A0-DF92-DCC7-2485-A6BAE567C811}"/>
                </a:ext>
              </a:extLst>
            </p:cNvPr>
            <p:cNvCxnSpPr>
              <a:cxnSpLocks/>
              <a:stCxn id="36" idx="6"/>
              <a:endCxn id="47" idx="2"/>
            </p:cNvCxnSpPr>
            <p:nvPr/>
          </p:nvCxnSpPr>
          <p:spPr>
            <a:xfrm flipV="1">
              <a:off x="4603885" y="2435361"/>
              <a:ext cx="2162738" cy="51830"/>
            </a:xfrm>
            <a:prstGeom prst="straightConnector1">
              <a:avLst/>
            </a:prstGeom>
            <a:ln w="5715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6F5C095B-F4A1-495E-26DB-46831CD1962F}"/>
                </a:ext>
              </a:extLst>
            </p:cNvPr>
            <p:cNvCxnSpPr>
              <a:cxnSpLocks/>
              <a:stCxn id="39" idx="6"/>
              <a:endCxn id="47" idx="4"/>
            </p:cNvCxnSpPr>
            <p:nvPr/>
          </p:nvCxnSpPr>
          <p:spPr>
            <a:xfrm flipV="1">
              <a:off x="4584428" y="2648994"/>
              <a:ext cx="2413315" cy="491605"/>
            </a:xfrm>
            <a:prstGeom prst="straightConnector1">
              <a:avLst/>
            </a:prstGeom>
            <a:ln w="5715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sp>
        <p:nvSpPr>
          <p:cNvPr id="59" name="TextBox 58">
            <a:extLst>
              <a:ext uri="{FF2B5EF4-FFF2-40B4-BE49-F238E27FC236}">
                <a16:creationId xmlns:a16="http://schemas.microsoft.com/office/drawing/2014/main" id="{82E6D1C5-D7C5-C6E8-324B-C85C08475193}"/>
              </a:ext>
            </a:extLst>
          </p:cNvPr>
          <p:cNvSpPr txBox="1"/>
          <p:nvPr/>
        </p:nvSpPr>
        <p:spPr>
          <a:xfrm>
            <a:off x="854804" y="2404337"/>
            <a:ext cx="774031" cy="1143000"/>
          </a:xfrm>
          <a:prstGeom prst="rect">
            <a:avLst/>
          </a:prstGeom>
          <a:noFill/>
          <a:ln w="63500" cmpd="sng">
            <a:solidFill>
              <a:schemeClr val="tx2"/>
            </a:solidFill>
          </a:ln>
          <a:effectLst/>
        </p:spPr>
        <p:txBody>
          <a:bodyPr wrap="square" rtlCol="0">
            <a:spAutoFit/>
          </a:bodyPr>
          <a:lstStyle/>
          <a:p>
            <a:endParaRPr lang="en-US" dirty="0">
              <a:solidFill>
                <a:srgbClr val="000000"/>
              </a:solidFill>
              <a:latin typeface="Monaco"/>
              <a:cs typeface="Monaco"/>
            </a:endParaRPr>
          </a:p>
        </p:txBody>
      </p:sp>
      <p:sp>
        <p:nvSpPr>
          <p:cNvPr id="57" name="Oval Callout 56">
            <a:extLst>
              <a:ext uri="{FF2B5EF4-FFF2-40B4-BE49-F238E27FC236}">
                <a16:creationId xmlns:a16="http://schemas.microsoft.com/office/drawing/2014/main" id="{610860B3-B1BD-88B4-2CF1-35B2BDD87617}"/>
              </a:ext>
            </a:extLst>
          </p:cNvPr>
          <p:cNvSpPr/>
          <p:nvPr/>
        </p:nvSpPr>
        <p:spPr>
          <a:xfrm>
            <a:off x="477593" y="4166119"/>
            <a:ext cx="1927042" cy="1729057"/>
          </a:xfrm>
          <a:prstGeom prst="wedgeEllipseCallout">
            <a:avLst>
              <a:gd name="adj1" fmla="val -10144"/>
              <a:gd name="adj2" fmla="val -93467"/>
            </a:avLst>
          </a:prstGeom>
          <a:solidFill>
            <a:srgbClr val="FFFF00"/>
          </a:solidFill>
          <a:ln w="190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r>
              <a:rPr lang="en-US" sz="2400" dirty="0">
                <a:solidFill>
                  <a:schemeClr val="bg1"/>
                </a:solidFill>
                <a:latin typeface="Gill Sans"/>
                <a:cs typeface="Gill Sans"/>
              </a:rPr>
              <a:t>Analysis Step</a:t>
            </a:r>
          </a:p>
        </p:txBody>
      </p:sp>
      <p:sp>
        <p:nvSpPr>
          <p:cNvPr id="64" name="Oval 63">
            <a:extLst>
              <a:ext uri="{FF2B5EF4-FFF2-40B4-BE49-F238E27FC236}">
                <a16:creationId xmlns:a16="http://schemas.microsoft.com/office/drawing/2014/main" id="{9343CFCB-68FF-3B85-64A8-0646A0EB28FA}"/>
              </a:ext>
            </a:extLst>
          </p:cNvPr>
          <p:cNvSpPr/>
          <p:nvPr/>
        </p:nvSpPr>
        <p:spPr>
          <a:xfrm rot="20724701">
            <a:off x="5042685" y="3525517"/>
            <a:ext cx="2227317" cy="500229"/>
          </a:xfrm>
          <a:prstGeom prst="ellipse">
            <a:avLst/>
          </a:prstGeom>
          <a:noFill/>
          <a:ln w="571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latin typeface="Arial Narrow"/>
            </a:endParaRPr>
          </a:p>
        </p:txBody>
      </p:sp>
      <p:sp>
        <p:nvSpPr>
          <p:cNvPr id="58" name="Oval Callout 57">
            <a:extLst>
              <a:ext uri="{FF2B5EF4-FFF2-40B4-BE49-F238E27FC236}">
                <a16:creationId xmlns:a16="http://schemas.microsoft.com/office/drawing/2014/main" id="{E2C2140A-2848-01FC-1700-4B71FAB1E2AD}"/>
              </a:ext>
            </a:extLst>
          </p:cNvPr>
          <p:cNvSpPr/>
          <p:nvPr/>
        </p:nvSpPr>
        <p:spPr>
          <a:xfrm>
            <a:off x="5472518" y="4595682"/>
            <a:ext cx="1927042" cy="1729057"/>
          </a:xfrm>
          <a:prstGeom prst="wedgeEllipseCallout">
            <a:avLst>
              <a:gd name="adj1" fmla="val -8125"/>
              <a:gd name="adj2" fmla="val -79965"/>
            </a:avLst>
          </a:prstGeom>
          <a:solidFill>
            <a:srgbClr val="FFFF00"/>
          </a:solidFill>
          <a:ln w="190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r>
              <a:rPr lang="en-US" sz="2400" dirty="0">
                <a:solidFill>
                  <a:schemeClr val="bg1"/>
                </a:solidFill>
                <a:latin typeface="Gill Sans"/>
                <a:cs typeface="Gill Sans"/>
              </a:rPr>
              <a:t>Flow of data</a:t>
            </a:r>
          </a:p>
        </p:txBody>
      </p:sp>
    </p:spTree>
    <p:extLst>
      <p:ext uri="{BB962C8B-B14F-4D97-AF65-F5344CB8AC3E}">
        <p14:creationId xmlns:p14="http://schemas.microsoft.com/office/powerpoint/2010/main" val="190098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fade">
                                      <p:cBhvr>
                                        <p:cTn id="10" dur="500"/>
                                        <p:tgtEl>
                                          <p:spTgt spid="5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8"/>
                                        </p:tgtEl>
                                        <p:attrNameLst>
                                          <p:attrName>style.visibility</p:attrName>
                                        </p:attrNameLst>
                                      </p:cBhvr>
                                      <p:to>
                                        <p:strVal val="visible"/>
                                      </p:to>
                                    </p:set>
                                    <p:animEffect transition="in" filter="fade">
                                      <p:cBhvr>
                                        <p:cTn id="15" dur="500"/>
                                        <p:tgtEl>
                                          <p:spTgt spid="5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4"/>
                                        </p:tgtEl>
                                        <p:attrNameLst>
                                          <p:attrName>style.visibility</p:attrName>
                                        </p:attrNameLst>
                                      </p:cBhvr>
                                      <p:to>
                                        <p:strVal val="visible"/>
                                      </p:to>
                                    </p:set>
                                    <p:animEffect transition="in" filter="fade">
                                      <p:cBhvr>
                                        <p:cTn id="18"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57" grpId="0" animBg="1"/>
      <p:bldP spid="64" grpId="0" animBg="1"/>
      <p:bldP spid="5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8237106-F2ED-405E-BC33-CC3CF426205F}" type="slidenum">
              <a:rPr lang="en-US" sz="1800" smtClean="0"/>
              <a:pPr/>
              <a:t>11</a:t>
            </a:fld>
            <a:endParaRPr lang="en-US" sz="1800" dirty="0"/>
          </a:p>
        </p:txBody>
      </p:sp>
      <p:sp>
        <p:nvSpPr>
          <p:cNvPr id="6" name="Footer Placeholder 5"/>
          <p:cNvSpPr>
            <a:spLocks noGrp="1"/>
          </p:cNvSpPr>
          <p:nvPr>
            <p:ph type="ftr" sz="quarter" idx="11"/>
          </p:nvPr>
        </p:nvSpPr>
        <p:spPr/>
        <p:txBody>
          <a:bodyPr/>
          <a:lstStyle/>
          <a:p>
            <a:r>
              <a:rPr lang="en-US"/>
              <a:t>CNT @ BIBE’23</a:t>
            </a:r>
            <a:endParaRPr lang="en-US" dirty="0"/>
          </a:p>
        </p:txBody>
      </p:sp>
      <p:sp>
        <p:nvSpPr>
          <p:cNvPr id="10" name="Title 3">
            <a:extLst>
              <a:ext uri="{FF2B5EF4-FFF2-40B4-BE49-F238E27FC236}">
                <a16:creationId xmlns:a16="http://schemas.microsoft.com/office/drawing/2014/main" id="{3547B49A-6E39-76EE-414E-4B1E9DE0EF88}"/>
              </a:ext>
            </a:extLst>
          </p:cNvPr>
          <p:cNvSpPr>
            <a:spLocks noGrp="1"/>
          </p:cNvSpPr>
          <p:nvPr>
            <p:ph type="title"/>
          </p:nvPr>
        </p:nvSpPr>
        <p:spPr>
          <a:xfrm>
            <a:off x="168667" y="527553"/>
            <a:ext cx="8800465" cy="1143000"/>
          </a:xfrm>
        </p:spPr>
        <p:txBody>
          <a:bodyPr/>
          <a:lstStyle/>
          <a:p>
            <a:r>
              <a:rPr lang="en-US" sz="3200" dirty="0"/>
              <a:t>Challenge #1: </a:t>
            </a:r>
            <a:r>
              <a:rPr lang="en-US" sz="3200" b="0" dirty="0"/>
              <a:t>Exploration &amp; ordering of subworkflows.</a:t>
            </a:r>
            <a:r>
              <a:rPr lang="en-US" sz="3200" dirty="0"/>
              <a:t> </a:t>
            </a:r>
          </a:p>
        </p:txBody>
      </p:sp>
      <p:grpSp>
        <p:nvGrpSpPr>
          <p:cNvPr id="16" name="Group 15">
            <a:extLst>
              <a:ext uri="{FF2B5EF4-FFF2-40B4-BE49-F238E27FC236}">
                <a16:creationId xmlns:a16="http://schemas.microsoft.com/office/drawing/2014/main" id="{98016722-B2F9-674A-291F-178CD93C795B}"/>
              </a:ext>
            </a:extLst>
          </p:cNvPr>
          <p:cNvGrpSpPr/>
          <p:nvPr/>
        </p:nvGrpSpPr>
        <p:grpSpPr>
          <a:xfrm>
            <a:off x="935276" y="3388732"/>
            <a:ext cx="549505" cy="746432"/>
            <a:chOff x="4203770" y="2241185"/>
            <a:chExt cx="462239" cy="427266"/>
          </a:xfrm>
        </p:grpSpPr>
        <p:sp>
          <p:nvSpPr>
            <p:cNvPr id="24" name="Oval 23">
              <a:extLst>
                <a:ext uri="{FF2B5EF4-FFF2-40B4-BE49-F238E27FC236}">
                  <a16:creationId xmlns:a16="http://schemas.microsoft.com/office/drawing/2014/main" id="{A48E53A1-1985-48F7-81BC-4E8B4CC981C2}"/>
                </a:ext>
              </a:extLst>
            </p:cNvPr>
            <p:cNvSpPr/>
            <p:nvPr/>
          </p:nvSpPr>
          <p:spPr>
            <a:xfrm>
              <a:off x="4203770" y="2241185"/>
              <a:ext cx="462239" cy="427266"/>
            </a:xfrm>
            <a:prstGeom prst="ellipse">
              <a:avLst/>
            </a:prstGeom>
            <a:solidFill>
              <a:srgbClr val="0D5729"/>
            </a:solidFill>
            <a:ln w="28575" cmpd="sng">
              <a:solidFill>
                <a:srgbClr val="800000"/>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US" sz="1400" b="1" baseline="-25000" dirty="0">
                <a:solidFill>
                  <a:schemeClr val="tx1"/>
                </a:solidFill>
                <a:latin typeface="Arial Black"/>
                <a:cs typeface="Arial Black"/>
              </a:endParaRPr>
            </a:p>
          </p:txBody>
        </p:sp>
        <p:sp>
          <p:nvSpPr>
            <p:cNvPr id="25" name="TextBox 24">
              <a:extLst>
                <a:ext uri="{FF2B5EF4-FFF2-40B4-BE49-F238E27FC236}">
                  <a16:creationId xmlns:a16="http://schemas.microsoft.com/office/drawing/2014/main" id="{6B24D498-1B8D-38E1-AC9B-1F125EA52D71}"/>
                </a:ext>
              </a:extLst>
            </p:cNvPr>
            <p:cNvSpPr txBox="1"/>
            <p:nvPr/>
          </p:nvSpPr>
          <p:spPr>
            <a:xfrm>
              <a:off x="4265860" y="2324246"/>
              <a:ext cx="340008" cy="276999"/>
            </a:xfrm>
            <a:prstGeom prst="rect">
              <a:avLst/>
            </a:prstGeom>
            <a:noFill/>
            <a:effectLst/>
          </p:spPr>
          <p:txBody>
            <a:bodyPr wrap="square" tIns="0" bIns="0" rtlCol="0" anchor="ctr">
              <a:spAutoFit/>
            </a:bodyPr>
            <a:lstStyle/>
            <a:p>
              <a:pPr algn="ctr"/>
              <a:r>
                <a:rPr lang="en-US" dirty="0">
                  <a:latin typeface="Arial Black"/>
                  <a:cs typeface="Arial Black"/>
                </a:rPr>
                <a:t>1</a:t>
              </a:r>
              <a:endParaRPr lang="en-US" baseline="-25000" dirty="0">
                <a:latin typeface="Arial Black"/>
                <a:cs typeface="Arial Black"/>
              </a:endParaRPr>
            </a:p>
          </p:txBody>
        </p:sp>
      </p:grpSp>
      <p:cxnSp>
        <p:nvCxnSpPr>
          <p:cNvPr id="27" name="Straight Arrow Connector 26">
            <a:extLst>
              <a:ext uri="{FF2B5EF4-FFF2-40B4-BE49-F238E27FC236}">
                <a16:creationId xmlns:a16="http://schemas.microsoft.com/office/drawing/2014/main" id="{E9852CDD-4E1A-0396-07B6-ADE91A516402}"/>
              </a:ext>
            </a:extLst>
          </p:cNvPr>
          <p:cNvCxnSpPr>
            <a:cxnSpLocks/>
            <a:stCxn id="24" idx="7"/>
            <a:endCxn id="30" idx="2"/>
          </p:cNvCxnSpPr>
          <p:nvPr/>
        </p:nvCxnSpPr>
        <p:spPr>
          <a:xfrm flipV="1">
            <a:off x="1404308" y="2846944"/>
            <a:ext cx="2741335" cy="651101"/>
          </a:xfrm>
          <a:prstGeom prst="straightConnector1">
            <a:avLst/>
          </a:prstGeom>
          <a:ln w="5715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28" name="Group 27">
            <a:extLst>
              <a:ext uri="{FF2B5EF4-FFF2-40B4-BE49-F238E27FC236}">
                <a16:creationId xmlns:a16="http://schemas.microsoft.com/office/drawing/2014/main" id="{291D39B8-163A-E410-CB95-020A51239CC5}"/>
              </a:ext>
            </a:extLst>
          </p:cNvPr>
          <p:cNvGrpSpPr/>
          <p:nvPr/>
        </p:nvGrpSpPr>
        <p:grpSpPr>
          <a:xfrm>
            <a:off x="4145643" y="2473728"/>
            <a:ext cx="549505" cy="746432"/>
            <a:chOff x="4203770" y="2241185"/>
            <a:chExt cx="462239" cy="427266"/>
          </a:xfrm>
        </p:grpSpPr>
        <p:sp>
          <p:nvSpPr>
            <p:cNvPr id="30" name="Oval 29">
              <a:extLst>
                <a:ext uri="{FF2B5EF4-FFF2-40B4-BE49-F238E27FC236}">
                  <a16:creationId xmlns:a16="http://schemas.microsoft.com/office/drawing/2014/main" id="{09AAE49C-62C0-7F4D-6268-F7E1293D8016}"/>
                </a:ext>
              </a:extLst>
            </p:cNvPr>
            <p:cNvSpPr/>
            <p:nvPr/>
          </p:nvSpPr>
          <p:spPr>
            <a:xfrm>
              <a:off x="4203770" y="2241185"/>
              <a:ext cx="462239" cy="427266"/>
            </a:xfrm>
            <a:prstGeom prst="ellipse">
              <a:avLst/>
            </a:prstGeom>
            <a:solidFill>
              <a:srgbClr val="0070C0"/>
            </a:solidFill>
            <a:ln w="28575" cmpd="sng">
              <a:solidFill>
                <a:srgbClr val="800000"/>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US" sz="1400" b="1" baseline="-25000" dirty="0">
                <a:solidFill>
                  <a:schemeClr val="tx1"/>
                </a:solidFill>
                <a:latin typeface="Arial Black"/>
                <a:cs typeface="Arial Black"/>
              </a:endParaRPr>
            </a:p>
          </p:txBody>
        </p:sp>
        <p:sp>
          <p:nvSpPr>
            <p:cNvPr id="31" name="TextBox 30">
              <a:extLst>
                <a:ext uri="{FF2B5EF4-FFF2-40B4-BE49-F238E27FC236}">
                  <a16:creationId xmlns:a16="http://schemas.microsoft.com/office/drawing/2014/main" id="{7F48852B-9BF5-D6A9-1308-A10B7F84927A}"/>
                </a:ext>
              </a:extLst>
            </p:cNvPr>
            <p:cNvSpPr txBox="1"/>
            <p:nvPr/>
          </p:nvSpPr>
          <p:spPr>
            <a:xfrm>
              <a:off x="4265860" y="2324246"/>
              <a:ext cx="340008" cy="276999"/>
            </a:xfrm>
            <a:prstGeom prst="rect">
              <a:avLst/>
            </a:prstGeom>
            <a:noFill/>
            <a:effectLst/>
          </p:spPr>
          <p:txBody>
            <a:bodyPr wrap="square" tIns="0" bIns="0" rtlCol="0" anchor="ctr">
              <a:spAutoFit/>
            </a:bodyPr>
            <a:lstStyle/>
            <a:p>
              <a:pPr algn="ctr"/>
              <a:r>
                <a:rPr lang="en-US" dirty="0">
                  <a:latin typeface="Arial Black"/>
                  <a:cs typeface="Arial Black"/>
                </a:rPr>
                <a:t>2</a:t>
              </a:r>
              <a:endParaRPr lang="en-US" baseline="-25000" dirty="0">
                <a:latin typeface="Arial Black"/>
                <a:cs typeface="Arial Black"/>
              </a:endParaRPr>
            </a:p>
          </p:txBody>
        </p:sp>
      </p:grpSp>
      <p:grpSp>
        <p:nvGrpSpPr>
          <p:cNvPr id="35" name="Group 34">
            <a:extLst>
              <a:ext uri="{FF2B5EF4-FFF2-40B4-BE49-F238E27FC236}">
                <a16:creationId xmlns:a16="http://schemas.microsoft.com/office/drawing/2014/main" id="{879A2A26-BDA7-4E61-E60C-D96271761437}"/>
              </a:ext>
            </a:extLst>
          </p:cNvPr>
          <p:cNvGrpSpPr/>
          <p:nvPr/>
        </p:nvGrpSpPr>
        <p:grpSpPr>
          <a:xfrm>
            <a:off x="4145638" y="3479279"/>
            <a:ext cx="549505" cy="746432"/>
            <a:chOff x="4203770" y="2241185"/>
            <a:chExt cx="462239" cy="427266"/>
          </a:xfrm>
        </p:grpSpPr>
        <p:sp>
          <p:nvSpPr>
            <p:cNvPr id="36" name="Oval 35">
              <a:extLst>
                <a:ext uri="{FF2B5EF4-FFF2-40B4-BE49-F238E27FC236}">
                  <a16:creationId xmlns:a16="http://schemas.microsoft.com/office/drawing/2014/main" id="{49B3BCD6-9459-3529-5579-633FF3EAD63E}"/>
                </a:ext>
              </a:extLst>
            </p:cNvPr>
            <p:cNvSpPr/>
            <p:nvPr/>
          </p:nvSpPr>
          <p:spPr>
            <a:xfrm>
              <a:off x="4203770" y="2241185"/>
              <a:ext cx="462239" cy="427266"/>
            </a:xfrm>
            <a:prstGeom prst="ellipse">
              <a:avLst/>
            </a:prstGeom>
            <a:solidFill>
              <a:srgbClr val="1763A1"/>
            </a:solidFill>
            <a:ln w="28575" cmpd="sng">
              <a:solidFill>
                <a:srgbClr val="800000"/>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US" sz="1400" b="1" baseline="-25000" dirty="0">
                <a:solidFill>
                  <a:schemeClr val="tx1"/>
                </a:solidFill>
                <a:latin typeface="Arial Black"/>
                <a:cs typeface="Arial Black"/>
              </a:endParaRPr>
            </a:p>
          </p:txBody>
        </p:sp>
        <p:sp>
          <p:nvSpPr>
            <p:cNvPr id="37" name="TextBox 36">
              <a:extLst>
                <a:ext uri="{FF2B5EF4-FFF2-40B4-BE49-F238E27FC236}">
                  <a16:creationId xmlns:a16="http://schemas.microsoft.com/office/drawing/2014/main" id="{ABFC6248-0F03-BDEB-A6B4-ED394F24BFB1}"/>
                </a:ext>
              </a:extLst>
            </p:cNvPr>
            <p:cNvSpPr txBox="1"/>
            <p:nvPr/>
          </p:nvSpPr>
          <p:spPr>
            <a:xfrm>
              <a:off x="4265860" y="2324246"/>
              <a:ext cx="340008" cy="276999"/>
            </a:xfrm>
            <a:prstGeom prst="rect">
              <a:avLst/>
            </a:prstGeom>
            <a:noFill/>
            <a:effectLst/>
          </p:spPr>
          <p:txBody>
            <a:bodyPr wrap="square" tIns="0" bIns="0" rtlCol="0" anchor="ctr">
              <a:spAutoFit/>
            </a:bodyPr>
            <a:lstStyle/>
            <a:p>
              <a:pPr algn="ctr"/>
              <a:r>
                <a:rPr lang="en-US" dirty="0">
                  <a:latin typeface="Arial Black"/>
                  <a:cs typeface="Arial Black"/>
                </a:rPr>
                <a:t>3</a:t>
              </a:r>
              <a:endParaRPr lang="en-US" baseline="-25000" dirty="0">
                <a:latin typeface="Arial Black"/>
                <a:cs typeface="Arial Black"/>
              </a:endParaRPr>
            </a:p>
          </p:txBody>
        </p:sp>
      </p:grpSp>
      <p:grpSp>
        <p:nvGrpSpPr>
          <p:cNvPr id="38" name="Group 37">
            <a:extLst>
              <a:ext uri="{FF2B5EF4-FFF2-40B4-BE49-F238E27FC236}">
                <a16:creationId xmlns:a16="http://schemas.microsoft.com/office/drawing/2014/main" id="{19C57235-4879-C81B-D6AA-D40988006965}"/>
              </a:ext>
            </a:extLst>
          </p:cNvPr>
          <p:cNvGrpSpPr/>
          <p:nvPr/>
        </p:nvGrpSpPr>
        <p:grpSpPr>
          <a:xfrm>
            <a:off x="4120397" y="4620781"/>
            <a:ext cx="551616" cy="746432"/>
            <a:chOff x="4201994" y="2241185"/>
            <a:chExt cx="464015" cy="427266"/>
          </a:xfrm>
        </p:grpSpPr>
        <p:sp>
          <p:nvSpPr>
            <p:cNvPr id="39" name="Oval 38">
              <a:extLst>
                <a:ext uri="{FF2B5EF4-FFF2-40B4-BE49-F238E27FC236}">
                  <a16:creationId xmlns:a16="http://schemas.microsoft.com/office/drawing/2014/main" id="{9490A2FF-AD7F-5522-035A-410A1A848A95}"/>
                </a:ext>
              </a:extLst>
            </p:cNvPr>
            <p:cNvSpPr/>
            <p:nvPr/>
          </p:nvSpPr>
          <p:spPr>
            <a:xfrm>
              <a:off x="4203770" y="2241185"/>
              <a:ext cx="462239" cy="427266"/>
            </a:xfrm>
            <a:prstGeom prst="ellipse">
              <a:avLst/>
            </a:prstGeom>
            <a:solidFill>
              <a:srgbClr val="0D5729"/>
            </a:solidFill>
            <a:ln w="28575" cmpd="sng">
              <a:solidFill>
                <a:srgbClr val="800000"/>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US" sz="1400" b="1" baseline="-25000" dirty="0">
                <a:solidFill>
                  <a:schemeClr val="tx1"/>
                </a:solidFill>
                <a:latin typeface="Arial Black"/>
                <a:cs typeface="Arial Black"/>
              </a:endParaRPr>
            </a:p>
          </p:txBody>
        </p:sp>
        <p:sp>
          <p:nvSpPr>
            <p:cNvPr id="41" name="TextBox 40">
              <a:extLst>
                <a:ext uri="{FF2B5EF4-FFF2-40B4-BE49-F238E27FC236}">
                  <a16:creationId xmlns:a16="http://schemas.microsoft.com/office/drawing/2014/main" id="{80132CFE-FAB2-0CF6-9857-A492CB07CC6D}"/>
                </a:ext>
              </a:extLst>
            </p:cNvPr>
            <p:cNvSpPr txBox="1"/>
            <p:nvPr/>
          </p:nvSpPr>
          <p:spPr>
            <a:xfrm>
              <a:off x="4201994" y="2292288"/>
              <a:ext cx="462239" cy="287258"/>
            </a:xfrm>
            <a:prstGeom prst="rect">
              <a:avLst/>
            </a:prstGeom>
            <a:noFill/>
            <a:effectLst/>
          </p:spPr>
          <p:txBody>
            <a:bodyPr wrap="square" tIns="0" bIns="0" rtlCol="0" anchor="ctr">
              <a:spAutoFit/>
            </a:bodyPr>
            <a:lstStyle/>
            <a:p>
              <a:pPr algn="ctr"/>
              <a:r>
                <a:rPr lang="en-US" sz="2800" baseline="-25000" dirty="0">
                  <a:latin typeface="Arial Black"/>
                  <a:cs typeface="Arial Black"/>
                </a:rPr>
                <a:t>4</a:t>
              </a:r>
            </a:p>
          </p:txBody>
        </p:sp>
      </p:grpSp>
      <p:cxnSp>
        <p:nvCxnSpPr>
          <p:cNvPr id="42" name="Straight Arrow Connector 41">
            <a:extLst>
              <a:ext uri="{FF2B5EF4-FFF2-40B4-BE49-F238E27FC236}">
                <a16:creationId xmlns:a16="http://schemas.microsoft.com/office/drawing/2014/main" id="{BA095734-227D-86C9-DEAE-B7721627CB54}"/>
              </a:ext>
            </a:extLst>
          </p:cNvPr>
          <p:cNvCxnSpPr>
            <a:cxnSpLocks/>
            <a:stCxn id="24" idx="6"/>
            <a:endCxn id="36" idx="2"/>
          </p:cNvCxnSpPr>
          <p:nvPr/>
        </p:nvCxnSpPr>
        <p:spPr>
          <a:xfrm>
            <a:off x="1484781" y="3761948"/>
            <a:ext cx="2660858" cy="90547"/>
          </a:xfrm>
          <a:prstGeom prst="straightConnector1">
            <a:avLst/>
          </a:prstGeom>
          <a:ln w="5715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8852AF00-767C-7B19-75F9-246840FBF9C4}"/>
              </a:ext>
            </a:extLst>
          </p:cNvPr>
          <p:cNvCxnSpPr>
            <a:cxnSpLocks/>
            <a:stCxn id="24" idx="5"/>
            <a:endCxn id="39" idx="2"/>
          </p:cNvCxnSpPr>
          <p:nvPr/>
        </p:nvCxnSpPr>
        <p:spPr>
          <a:xfrm>
            <a:off x="1404308" y="4025851"/>
            <a:ext cx="2718200" cy="968146"/>
          </a:xfrm>
          <a:prstGeom prst="straightConnector1">
            <a:avLst/>
          </a:prstGeom>
          <a:ln w="5715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1B684D85-C895-50B3-49FB-8D233F16F5F0}"/>
              </a:ext>
            </a:extLst>
          </p:cNvPr>
          <p:cNvCxnSpPr>
            <a:cxnSpLocks/>
            <a:stCxn id="30" idx="6"/>
            <a:endCxn id="47" idx="1"/>
          </p:cNvCxnSpPr>
          <p:nvPr/>
        </p:nvCxnSpPr>
        <p:spPr>
          <a:xfrm>
            <a:off x="4695147" y="2846944"/>
            <a:ext cx="2651507" cy="651101"/>
          </a:xfrm>
          <a:prstGeom prst="straightConnector1">
            <a:avLst/>
          </a:prstGeom>
          <a:ln w="5715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46" name="Group 45">
            <a:extLst>
              <a:ext uri="{FF2B5EF4-FFF2-40B4-BE49-F238E27FC236}">
                <a16:creationId xmlns:a16="http://schemas.microsoft.com/office/drawing/2014/main" id="{169AC110-A335-7AF5-D224-BB40B639E687}"/>
              </a:ext>
            </a:extLst>
          </p:cNvPr>
          <p:cNvGrpSpPr/>
          <p:nvPr/>
        </p:nvGrpSpPr>
        <p:grpSpPr>
          <a:xfrm>
            <a:off x="7266181" y="3388732"/>
            <a:ext cx="549505" cy="746432"/>
            <a:chOff x="4203770" y="2241185"/>
            <a:chExt cx="462239" cy="427266"/>
          </a:xfrm>
        </p:grpSpPr>
        <p:sp>
          <p:nvSpPr>
            <p:cNvPr id="47" name="Oval 46">
              <a:extLst>
                <a:ext uri="{FF2B5EF4-FFF2-40B4-BE49-F238E27FC236}">
                  <a16:creationId xmlns:a16="http://schemas.microsoft.com/office/drawing/2014/main" id="{5A51BA25-91AA-B8A3-A0E1-11A361B802F9}"/>
                </a:ext>
              </a:extLst>
            </p:cNvPr>
            <p:cNvSpPr/>
            <p:nvPr/>
          </p:nvSpPr>
          <p:spPr>
            <a:xfrm>
              <a:off x="4203770" y="2241185"/>
              <a:ext cx="462239" cy="427266"/>
            </a:xfrm>
            <a:prstGeom prst="ellipse">
              <a:avLst/>
            </a:prstGeom>
            <a:solidFill>
              <a:srgbClr val="1763A1"/>
            </a:solidFill>
            <a:ln w="28575" cmpd="sng">
              <a:solidFill>
                <a:srgbClr val="800000"/>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US" sz="1400" b="1" baseline="-25000" dirty="0">
                <a:solidFill>
                  <a:schemeClr val="tx1"/>
                </a:solidFill>
                <a:latin typeface="Arial Black"/>
                <a:cs typeface="Arial Black"/>
              </a:endParaRPr>
            </a:p>
          </p:txBody>
        </p:sp>
        <p:sp>
          <p:nvSpPr>
            <p:cNvPr id="48" name="TextBox 47">
              <a:extLst>
                <a:ext uri="{FF2B5EF4-FFF2-40B4-BE49-F238E27FC236}">
                  <a16:creationId xmlns:a16="http://schemas.microsoft.com/office/drawing/2014/main" id="{A0D29FF8-888C-8E2B-2CEC-6F053F6D962D}"/>
                </a:ext>
              </a:extLst>
            </p:cNvPr>
            <p:cNvSpPr txBox="1"/>
            <p:nvPr/>
          </p:nvSpPr>
          <p:spPr>
            <a:xfrm>
              <a:off x="4265860" y="2324246"/>
              <a:ext cx="340008" cy="276999"/>
            </a:xfrm>
            <a:prstGeom prst="rect">
              <a:avLst/>
            </a:prstGeom>
            <a:noFill/>
            <a:effectLst/>
          </p:spPr>
          <p:txBody>
            <a:bodyPr wrap="square" tIns="0" bIns="0" rtlCol="0" anchor="ctr">
              <a:spAutoFit/>
            </a:bodyPr>
            <a:lstStyle/>
            <a:p>
              <a:pPr algn="ctr"/>
              <a:r>
                <a:rPr lang="en-US" dirty="0">
                  <a:latin typeface="Arial Black"/>
                  <a:cs typeface="Arial Black"/>
                </a:rPr>
                <a:t>5</a:t>
              </a:r>
              <a:endParaRPr lang="en-US" baseline="-25000" dirty="0">
                <a:latin typeface="Arial Black"/>
                <a:cs typeface="Arial Black"/>
              </a:endParaRPr>
            </a:p>
          </p:txBody>
        </p:sp>
      </p:grpSp>
      <p:cxnSp>
        <p:nvCxnSpPr>
          <p:cNvPr id="49" name="Straight Arrow Connector 48">
            <a:extLst>
              <a:ext uri="{FF2B5EF4-FFF2-40B4-BE49-F238E27FC236}">
                <a16:creationId xmlns:a16="http://schemas.microsoft.com/office/drawing/2014/main" id="{002BE7A0-DF92-DCC7-2485-A6BAE567C811}"/>
              </a:ext>
            </a:extLst>
          </p:cNvPr>
          <p:cNvCxnSpPr>
            <a:cxnSpLocks/>
            <a:stCxn id="36" idx="6"/>
            <a:endCxn id="47" idx="2"/>
          </p:cNvCxnSpPr>
          <p:nvPr/>
        </p:nvCxnSpPr>
        <p:spPr>
          <a:xfrm flipV="1">
            <a:off x="4695143" y="3761948"/>
            <a:ext cx="2571039" cy="90547"/>
          </a:xfrm>
          <a:prstGeom prst="straightConnector1">
            <a:avLst/>
          </a:prstGeom>
          <a:ln w="5715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6F5C095B-F4A1-495E-26DB-46831CD1962F}"/>
              </a:ext>
            </a:extLst>
          </p:cNvPr>
          <p:cNvCxnSpPr>
            <a:cxnSpLocks/>
            <a:stCxn id="39" idx="6"/>
            <a:endCxn id="47" idx="4"/>
          </p:cNvCxnSpPr>
          <p:nvPr/>
        </p:nvCxnSpPr>
        <p:spPr>
          <a:xfrm flipV="1">
            <a:off x="4672012" y="4135164"/>
            <a:ext cx="2868922" cy="858833"/>
          </a:xfrm>
          <a:prstGeom prst="straightConnector1">
            <a:avLst/>
          </a:prstGeom>
          <a:ln w="5715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5" name="Group 4">
            <a:extLst>
              <a:ext uri="{FF2B5EF4-FFF2-40B4-BE49-F238E27FC236}">
                <a16:creationId xmlns:a16="http://schemas.microsoft.com/office/drawing/2014/main" id="{3C0945FC-300B-7180-87B2-D4EBA9E8333F}"/>
              </a:ext>
            </a:extLst>
          </p:cNvPr>
          <p:cNvGrpSpPr/>
          <p:nvPr/>
        </p:nvGrpSpPr>
        <p:grpSpPr>
          <a:xfrm>
            <a:off x="935276" y="5482436"/>
            <a:ext cx="549505" cy="746432"/>
            <a:chOff x="4203770" y="2241185"/>
            <a:chExt cx="462239" cy="427266"/>
          </a:xfrm>
        </p:grpSpPr>
        <p:sp>
          <p:nvSpPr>
            <p:cNvPr id="7" name="Oval 6">
              <a:extLst>
                <a:ext uri="{FF2B5EF4-FFF2-40B4-BE49-F238E27FC236}">
                  <a16:creationId xmlns:a16="http://schemas.microsoft.com/office/drawing/2014/main" id="{B6D3732C-243B-BB0A-104D-04C63245A377}"/>
                </a:ext>
              </a:extLst>
            </p:cNvPr>
            <p:cNvSpPr/>
            <p:nvPr/>
          </p:nvSpPr>
          <p:spPr>
            <a:xfrm>
              <a:off x="4203770" y="2241185"/>
              <a:ext cx="462239" cy="427266"/>
            </a:xfrm>
            <a:prstGeom prst="ellipse">
              <a:avLst/>
            </a:prstGeom>
            <a:solidFill>
              <a:srgbClr val="0D5729"/>
            </a:solidFill>
            <a:ln w="28575" cmpd="sng">
              <a:solidFill>
                <a:srgbClr val="800000"/>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US" sz="1400" b="1" baseline="-25000" dirty="0">
                <a:solidFill>
                  <a:schemeClr val="tx1"/>
                </a:solidFill>
                <a:latin typeface="Arial Black"/>
                <a:cs typeface="Arial Black"/>
              </a:endParaRPr>
            </a:p>
          </p:txBody>
        </p:sp>
        <p:sp>
          <p:nvSpPr>
            <p:cNvPr id="8" name="TextBox 7">
              <a:extLst>
                <a:ext uri="{FF2B5EF4-FFF2-40B4-BE49-F238E27FC236}">
                  <a16:creationId xmlns:a16="http://schemas.microsoft.com/office/drawing/2014/main" id="{E9AF95FB-CB7D-BC62-F794-EA5CFF265030}"/>
                </a:ext>
              </a:extLst>
            </p:cNvPr>
            <p:cNvSpPr txBox="1"/>
            <p:nvPr/>
          </p:nvSpPr>
          <p:spPr>
            <a:xfrm>
              <a:off x="4265860" y="2409893"/>
              <a:ext cx="340008" cy="105705"/>
            </a:xfrm>
            <a:prstGeom prst="rect">
              <a:avLst/>
            </a:prstGeom>
            <a:noFill/>
            <a:effectLst/>
          </p:spPr>
          <p:txBody>
            <a:bodyPr wrap="square" tIns="0" bIns="0" rtlCol="0" anchor="ctr">
              <a:spAutoFit/>
            </a:bodyPr>
            <a:lstStyle/>
            <a:p>
              <a:pPr algn="ctr"/>
              <a:endParaRPr lang="en-US" baseline="-25000" dirty="0">
                <a:latin typeface="Arial Black"/>
                <a:cs typeface="Arial Black"/>
              </a:endParaRPr>
            </a:p>
          </p:txBody>
        </p:sp>
      </p:grpSp>
      <p:grpSp>
        <p:nvGrpSpPr>
          <p:cNvPr id="9" name="Group 8">
            <a:extLst>
              <a:ext uri="{FF2B5EF4-FFF2-40B4-BE49-F238E27FC236}">
                <a16:creationId xmlns:a16="http://schemas.microsoft.com/office/drawing/2014/main" id="{23232272-1F5F-F3C7-A5B7-4F79F3BB1255}"/>
              </a:ext>
            </a:extLst>
          </p:cNvPr>
          <p:cNvGrpSpPr/>
          <p:nvPr/>
        </p:nvGrpSpPr>
        <p:grpSpPr>
          <a:xfrm>
            <a:off x="4911194" y="5502555"/>
            <a:ext cx="549505" cy="746432"/>
            <a:chOff x="4203770" y="2241185"/>
            <a:chExt cx="462239" cy="427266"/>
          </a:xfrm>
        </p:grpSpPr>
        <p:sp>
          <p:nvSpPr>
            <p:cNvPr id="11" name="Oval 10">
              <a:extLst>
                <a:ext uri="{FF2B5EF4-FFF2-40B4-BE49-F238E27FC236}">
                  <a16:creationId xmlns:a16="http://schemas.microsoft.com/office/drawing/2014/main" id="{FB14927D-36BC-DC04-E143-CFF7FB3FE68D}"/>
                </a:ext>
              </a:extLst>
            </p:cNvPr>
            <p:cNvSpPr/>
            <p:nvPr/>
          </p:nvSpPr>
          <p:spPr>
            <a:xfrm>
              <a:off x="4203770" y="2241185"/>
              <a:ext cx="462239" cy="427266"/>
            </a:xfrm>
            <a:prstGeom prst="ellipse">
              <a:avLst/>
            </a:prstGeom>
            <a:solidFill>
              <a:srgbClr val="0070C0"/>
            </a:solidFill>
            <a:ln w="28575" cmpd="sng">
              <a:solidFill>
                <a:srgbClr val="800000"/>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US" sz="1400" b="1" baseline="-25000" dirty="0">
                <a:solidFill>
                  <a:schemeClr val="tx1"/>
                </a:solidFill>
                <a:latin typeface="Arial Black"/>
                <a:cs typeface="Arial Black"/>
              </a:endParaRPr>
            </a:p>
          </p:txBody>
        </p:sp>
        <p:sp>
          <p:nvSpPr>
            <p:cNvPr id="12" name="TextBox 11">
              <a:extLst>
                <a:ext uri="{FF2B5EF4-FFF2-40B4-BE49-F238E27FC236}">
                  <a16:creationId xmlns:a16="http://schemas.microsoft.com/office/drawing/2014/main" id="{36AB12C6-0A71-9B98-3D18-02FB1FA0AC66}"/>
                </a:ext>
              </a:extLst>
            </p:cNvPr>
            <p:cNvSpPr txBox="1"/>
            <p:nvPr/>
          </p:nvSpPr>
          <p:spPr>
            <a:xfrm>
              <a:off x="4265860" y="2409893"/>
              <a:ext cx="340008" cy="105705"/>
            </a:xfrm>
            <a:prstGeom prst="rect">
              <a:avLst/>
            </a:prstGeom>
            <a:noFill/>
            <a:effectLst/>
          </p:spPr>
          <p:txBody>
            <a:bodyPr wrap="square" tIns="0" bIns="0" rtlCol="0" anchor="ctr">
              <a:spAutoFit/>
            </a:bodyPr>
            <a:lstStyle/>
            <a:p>
              <a:pPr algn="ctr"/>
              <a:endParaRPr lang="en-US" baseline="-25000" dirty="0">
                <a:latin typeface="Arial Black"/>
                <a:cs typeface="Arial Black"/>
              </a:endParaRPr>
            </a:p>
          </p:txBody>
        </p:sp>
      </p:grpSp>
      <p:sp>
        <p:nvSpPr>
          <p:cNvPr id="13" name="TextBox 12">
            <a:extLst>
              <a:ext uri="{FF2B5EF4-FFF2-40B4-BE49-F238E27FC236}">
                <a16:creationId xmlns:a16="http://schemas.microsoft.com/office/drawing/2014/main" id="{FC337E04-624D-89B0-63D0-E46039D20954}"/>
              </a:ext>
            </a:extLst>
          </p:cNvPr>
          <p:cNvSpPr txBox="1"/>
          <p:nvPr/>
        </p:nvSpPr>
        <p:spPr>
          <a:xfrm>
            <a:off x="5534511" y="5652195"/>
            <a:ext cx="3288977" cy="461665"/>
          </a:xfrm>
          <a:prstGeom prst="rect">
            <a:avLst/>
          </a:prstGeom>
          <a:noFill/>
          <a:effectLst/>
        </p:spPr>
        <p:txBody>
          <a:bodyPr wrap="none" rtlCol="0">
            <a:spAutoFit/>
          </a:bodyPr>
          <a:lstStyle/>
          <a:p>
            <a:r>
              <a:rPr lang="en-US" sz="2400" dirty="0">
                <a:solidFill>
                  <a:schemeClr val="bg1"/>
                </a:solidFill>
                <a:latin typeface="Gill Sans"/>
                <a:cs typeface="Gill Sans"/>
              </a:rPr>
              <a:t>=</a:t>
            </a:r>
            <a:r>
              <a:rPr lang="en-US" sz="2400" b="1" dirty="0">
                <a:solidFill>
                  <a:schemeClr val="bg1"/>
                </a:solidFill>
                <a:latin typeface="Gill Sans"/>
                <a:cs typeface="Gill Sans"/>
              </a:rPr>
              <a:t> </a:t>
            </a:r>
            <a:r>
              <a:rPr lang="en-US" sz="2400" dirty="0">
                <a:solidFill>
                  <a:schemeClr val="bg1"/>
                </a:solidFill>
                <a:latin typeface="Gill Sans"/>
                <a:cs typeface="Gill Sans"/>
              </a:rPr>
              <a:t>Step is a subworkflow. </a:t>
            </a:r>
          </a:p>
        </p:txBody>
      </p:sp>
      <p:sp>
        <p:nvSpPr>
          <p:cNvPr id="15" name="TextBox 14">
            <a:extLst>
              <a:ext uri="{FF2B5EF4-FFF2-40B4-BE49-F238E27FC236}">
                <a16:creationId xmlns:a16="http://schemas.microsoft.com/office/drawing/2014/main" id="{C2413A29-8583-D4BA-1656-CA3497D71727}"/>
              </a:ext>
            </a:extLst>
          </p:cNvPr>
          <p:cNvSpPr txBox="1"/>
          <p:nvPr/>
        </p:nvSpPr>
        <p:spPr>
          <a:xfrm>
            <a:off x="1548405" y="5649804"/>
            <a:ext cx="2975173" cy="461665"/>
          </a:xfrm>
          <a:prstGeom prst="rect">
            <a:avLst/>
          </a:prstGeom>
          <a:noFill/>
          <a:effectLst/>
        </p:spPr>
        <p:txBody>
          <a:bodyPr wrap="none" rtlCol="0">
            <a:spAutoFit/>
          </a:bodyPr>
          <a:lstStyle/>
          <a:p>
            <a:r>
              <a:rPr lang="en-US" sz="2400" dirty="0">
                <a:solidFill>
                  <a:schemeClr val="bg1"/>
                </a:solidFill>
                <a:latin typeface="Gill Sans"/>
                <a:cs typeface="Gill Sans"/>
              </a:rPr>
              <a:t>=</a:t>
            </a:r>
            <a:r>
              <a:rPr lang="en-US" sz="2400" b="1" dirty="0">
                <a:solidFill>
                  <a:schemeClr val="bg1"/>
                </a:solidFill>
                <a:latin typeface="Gill Sans"/>
                <a:cs typeface="Gill Sans"/>
              </a:rPr>
              <a:t> </a:t>
            </a:r>
            <a:r>
              <a:rPr lang="en-US" sz="2400" dirty="0">
                <a:solidFill>
                  <a:schemeClr val="bg1"/>
                </a:solidFill>
                <a:latin typeface="Gill Sans"/>
                <a:cs typeface="Gill Sans"/>
              </a:rPr>
              <a:t>Step is a single tool. </a:t>
            </a:r>
          </a:p>
        </p:txBody>
      </p:sp>
      <p:sp>
        <p:nvSpPr>
          <p:cNvPr id="4" name="Content Placeholder 5">
            <a:extLst>
              <a:ext uri="{FF2B5EF4-FFF2-40B4-BE49-F238E27FC236}">
                <a16:creationId xmlns:a16="http://schemas.microsoft.com/office/drawing/2014/main" id="{A0B99331-D8F5-4C88-6629-C738D0066B07}"/>
              </a:ext>
            </a:extLst>
          </p:cNvPr>
          <p:cNvSpPr txBox="1">
            <a:spLocks/>
          </p:cNvSpPr>
          <p:nvPr/>
        </p:nvSpPr>
        <p:spPr>
          <a:xfrm>
            <a:off x="277805" y="1685928"/>
            <a:ext cx="8621875" cy="715007"/>
          </a:xfrm>
          <a:prstGeom prst="rect">
            <a:avLst/>
          </a:prstGeom>
        </p:spPr>
        <p:txBody>
          <a:bodyPr>
            <a:normAutofit/>
          </a:bodyPr>
          <a:lstStyle>
            <a:lvl1pPr marL="342900" indent="-342900" algn="l" defTabSz="914400" rtl="0" eaLnBrk="1" latinLnBrk="0" hangingPunct="1">
              <a:lnSpc>
                <a:spcPct val="100000"/>
              </a:lnSpc>
              <a:spcBef>
                <a:spcPts val="1500"/>
              </a:spcBef>
              <a:spcAft>
                <a:spcPts val="0"/>
              </a:spcAft>
              <a:buClr>
                <a:srgbClr val="800000"/>
              </a:buClr>
              <a:buSzPct val="75000"/>
              <a:buFont typeface="Wingdings" charset="2"/>
              <a:buChar char="q"/>
              <a:defRPr sz="3200" kern="1200" spc="30" baseline="0">
                <a:solidFill>
                  <a:srgbClr val="000000"/>
                </a:solidFill>
                <a:latin typeface="Gill Sans"/>
                <a:ea typeface="+mn-ea"/>
                <a:cs typeface="Gill Sans"/>
              </a:defRPr>
            </a:lvl1pPr>
            <a:lvl2pPr marL="742950" indent="-285750" algn="l" defTabSz="914400" rtl="0" eaLnBrk="1" latinLnBrk="0" hangingPunct="1">
              <a:lnSpc>
                <a:spcPct val="100000"/>
              </a:lnSpc>
              <a:spcBef>
                <a:spcPts val="300"/>
              </a:spcBef>
              <a:spcAft>
                <a:spcPts val="0"/>
              </a:spcAft>
              <a:buClr>
                <a:srgbClr val="800000"/>
              </a:buClr>
              <a:buFont typeface="Wingdings" charset="2"/>
              <a:buChar char="§"/>
              <a:defRPr sz="2600" kern="1200" spc="30" baseline="0">
                <a:solidFill>
                  <a:srgbClr val="000000"/>
                </a:solidFill>
                <a:latin typeface="Gill Sans"/>
                <a:ea typeface="+mn-ea"/>
                <a:cs typeface="Gill Sans"/>
              </a:defRPr>
            </a:lvl2pPr>
            <a:lvl3pPr marL="1143000" indent="-228600" algn="l" defTabSz="914400" rtl="0" eaLnBrk="1" latinLnBrk="0" hangingPunct="1">
              <a:lnSpc>
                <a:spcPct val="100000"/>
              </a:lnSpc>
              <a:spcBef>
                <a:spcPts val="300"/>
              </a:spcBef>
              <a:spcAft>
                <a:spcPts val="0"/>
              </a:spcAft>
              <a:buClr>
                <a:srgbClr val="800000"/>
              </a:buClr>
              <a:buSzPct val="75000"/>
              <a:buFont typeface="Lucida Grande"/>
              <a:buChar char="-"/>
              <a:defRPr sz="2200" kern="1200" spc="30" baseline="0">
                <a:solidFill>
                  <a:srgbClr val="000000"/>
                </a:solidFill>
                <a:latin typeface="Gill Sans"/>
                <a:ea typeface="+mn-ea"/>
                <a:cs typeface="Gill Sans"/>
              </a:defRPr>
            </a:lvl3pPr>
            <a:lvl4pPr marL="1600200" indent="-228600" algn="l" defTabSz="914400" rtl="0" eaLnBrk="1" latinLnBrk="0" hangingPunct="1">
              <a:lnSpc>
                <a:spcPct val="100000"/>
              </a:lnSpc>
              <a:spcBef>
                <a:spcPts val="300"/>
              </a:spcBef>
              <a:spcAft>
                <a:spcPts val="0"/>
              </a:spcAft>
              <a:buClr>
                <a:srgbClr val="800000"/>
              </a:buClr>
              <a:buFont typeface="Arial" pitchFamily="34" charset="0"/>
              <a:buChar char="•"/>
              <a:defRPr sz="1700" kern="1200" spc="30" baseline="0">
                <a:solidFill>
                  <a:srgbClr val="000000"/>
                </a:solidFill>
                <a:latin typeface="Gill Sans"/>
                <a:ea typeface="+mn-ea"/>
                <a:cs typeface="Gill Sans"/>
              </a:defRPr>
            </a:lvl4pPr>
            <a:lvl5pPr marL="2057400" indent="-228600" algn="l" defTabSz="914400" rtl="0" eaLnBrk="1" latinLnBrk="0" hangingPunct="1">
              <a:lnSpc>
                <a:spcPct val="100000"/>
              </a:lnSpc>
              <a:spcBef>
                <a:spcPts val="300"/>
              </a:spcBef>
              <a:spcAft>
                <a:spcPts val="0"/>
              </a:spcAft>
              <a:buClr>
                <a:srgbClr val="800000"/>
              </a:buClr>
              <a:buFont typeface="Arial" pitchFamily="34" charset="0"/>
              <a:buChar char="•"/>
              <a:defRPr sz="1700" kern="1200" spc="30" baseline="0">
                <a:solidFill>
                  <a:srgbClr val="000000"/>
                </a:solidFill>
                <a:latin typeface="Gill Sans"/>
                <a:ea typeface="+mn-ea"/>
                <a:cs typeface="Gill San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r>
              <a:rPr lang="en-US" dirty="0"/>
              <a:t>A step can be a (sub)workflow</a:t>
            </a:r>
          </a:p>
        </p:txBody>
      </p:sp>
    </p:spTree>
    <p:extLst>
      <p:ext uri="{BB962C8B-B14F-4D97-AF65-F5344CB8AC3E}">
        <p14:creationId xmlns:p14="http://schemas.microsoft.com/office/powerpoint/2010/main" val="1043029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par>
                                <p:cTn id="13" presetID="10" presetClass="entr" presetSubtype="0"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par>
                                <p:cTn id="16" presetID="10" presetClass="entr" presetSubtype="0" fill="hold"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500"/>
                                        <p:tgtEl>
                                          <p:spTgt spid="28"/>
                                        </p:tgtEl>
                                      </p:cBhvr>
                                    </p:animEffect>
                                  </p:childTnLst>
                                </p:cTn>
                              </p:par>
                              <p:par>
                                <p:cTn id="19" presetID="10" presetClass="entr" presetSubtype="0" fill="hold" nodeType="with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fade">
                                      <p:cBhvr>
                                        <p:cTn id="21" dur="500"/>
                                        <p:tgtEl>
                                          <p:spTgt spid="35"/>
                                        </p:tgtEl>
                                      </p:cBhvr>
                                    </p:animEffect>
                                  </p:childTnLst>
                                </p:cTn>
                              </p:par>
                              <p:par>
                                <p:cTn id="22" presetID="10" presetClass="entr" presetSubtype="0" fill="hold" nodeType="with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fade">
                                      <p:cBhvr>
                                        <p:cTn id="24" dur="500"/>
                                        <p:tgtEl>
                                          <p:spTgt spid="38"/>
                                        </p:tgtEl>
                                      </p:cBhvr>
                                    </p:animEffect>
                                  </p:childTnLst>
                                </p:cTn>
                              </p:par>
                              <p:par>
                                <p:cTn id="25" presetID="10" presetClass="entr" presetSubtype="0" fill="hold" nodeType="with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fade">
                                      <p:cBhvr>
                                        <p:cTn id="27" dur="500"/>
                                        <p:tgtEl>
                                          <p:spTgt spid="42"/>
                                        </p:tgtEl>
                                      </p:cBhvr>
                                    </p:animEffect>
                                  </p:childTnLst>
                                </p:cTn>
                              </p:par>
                              <p:par>
                                <p:cTn id="28" presetID="10" presetClass="entr" presetSubtype="0" fill="hold" nodeType="withEffect">
                                  <p:stCondLst>
                                    <p:cond delay="0"/>
                                  </p:stCondLst>
                                  <p:childTnLst>
                                    <p:set>
                                      <p:cBhvr>
                                        <p:cTn id="29" dur="1" fill="hold">
                                          <p:stCondLst>
                                            <p:cond delay="0"/>
                                          </p:stCondLst>
                                        </p:cTn>
                                        <p:tgtEl>
                                          <p:spTgt spid="44"/>
                                        </p:tgtEl>
                                        <p:attrNameLst>
                                          <p:attrName>style.visibility</p:attrName>
                                        </p:attrNameLst>
                                      </p:cBhvr>
                                      <p:to>
                                        <p:strVal val="visible"/>
                                      </p:to>
                                    </p:set>
                                    <p:animEffect transition="in" filter="fade">
                                      <p:cBhvr>
                                        <p:cTn id="30" dur="500"/>
                                        <p:tgtEl>
                                          <p:spTgt spid="44"/>
                                        </p:tgtEl>
                                      </p:cBhvr>
                                    </p:animEffect>
                                  </p:childTnLst>
                                </p:cTn>
                              </p:par>
                              <p:par>
                                <p:cTn id="31" presetID="10" presetClass="entr" presetSubtype="0" fill="hold" nodeType="with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fade">
                                      <p:cBhvr>
                                        <p:cTn id="33" dur="500"/>
                                        <p:tgtEl>
                                          <p:spTgt spid="45"/>
                                        </p:tgtEl>
                                      </p:cBhvr>
                                    </p:animEffect>
                                  </p:childTnLst>
                                </p:cTn>
                              </p:par>
                              <p:par>
                                <p:cTn id="34" presetID="10" presetClass="entr" presetSubtype="0" fill="hold" nodeType="withEffect">
                                  <p:stCondLst>
                                    <p:cond delay="0"/>
                                  </p:stCondLst>
                                  <p:childTnLst>
                                    <p:set>
                                      <p:cBhvr>
                                        <p:cTn id="35" dur="1" fill="hold">
                                          <p:stCondLst>
                                            <p:cond delay="0"/>
                                          </p:stCondLst>
                                        </p:cTn>
                                        <p:tgtEl>
                                          <p:spTgt spid="46"/>
                                        </p:tgtEl>
                                        <p:attrNameLst>
                                          <p:attrName>style.visibility</p:attrName>
                                        </p:attrNameLst>
                                      </p:cBhvr>
                                      <p:to>
                                        <p:strVal val="visible"/>
                                      </p:to>
                                    </p:set>
                                    <p:animEffect transition="in" filter="fade">
                                      <p:cBhvr>
                                        <p:cTn id="36" dur="500"/>
                                        <p:tgtEl>
                                          <p:spTgt spid="46"/>
                                        </p:tgtEl>
                                      </p:cBhvr>
                                    </p:animEffect>
                                  </p:childTnLst>
                                </p:cTn>
                              </p:par>
                              <p:par>
                                <p:cTn id="37" presetID="10" presetClass="entr" presetSubtype="0" fill="hold" nodeType="withEffect">
                                  <p:stCondLst>
                                    <p:cond delay="0"/>
                                  </p:stCondLst>
                                  <p:childTnLst>
                                    <p:set>
                                      <p:cBhvr>
                                        <p:cTn id="38" dur="1" fill="hold">
                                          <p:stCondLst>
                                            <p:cond delay="0"/>
                                          </p:stCondLst>
                                        </p:cTn>
                                        <p:tgtEl>
                                          <p:spTgt spid="49"/>
                                        </p:tgtEl>
                                        <p:attrNameLst>
                                          <p:attrName>style.visibility</p:attrName>
                                        </p:attrNameLst>
                                      </p:cBhvr>
                                      <p:to>
                                        <p:strVal val="visible"/>
                                      </p:to>
                                    </p:set>
                                    <p:animEffect transition="in" filter="fade">
                                      <p:cBhvr>
                                        <p:cTn id="39" dur="500"/>
                                        <p:tgtEl>
                                          <p:spTgt spid="49"/>
                                        </p:tgtEl>
                                      </p:cBhvr>
                                    </p:animEffect>
                                  </p:childTnLst>
                                </p:cTn>
                              </p:par>
                              <p:par>
                                <p:cTn id="40" presetID="10" presetClass="entr" presetSubtype="0" fill="hold" nodeType="withEffect">
                                  <p:stCondLst>
                                    <p:cond delay="0"/>
                                  </p:stCondLst>
                                  <p:childTnLst>
                                    <p:set>
                                      <p:cBhvr>
                                        <p:cTn id="41" dur="1" fill="hold">
                                          <p:stCondLst>
                                            <p:cond delay="0"/>
                                          </p:stCondLst>
                                        </p:cTn>
                                        <p:tgtEl>
                                          <p:spTgt spid="50"/>
                                        </p:tgtEl>
                                        <p:attrNameLst>
                                          <p:attrName>style.visibility</p:attrName>
                                        </p:attrNameLst>
                                      </p:cBhvr>
                                      <p:to>
                                        <p:strVal val="visible"/>
                                      </p:to>
                                    </p:set>
                                    <p:animEffect transition="in" filter="fade">
                                      <p:cBhvr>
                                        <p:cTn id="42" dur="500"/>
                                        <p:tgtEl>
                                          <p:spTgt spid="50"/>
                                        </p:tgtEl>
                                      </p:cBhvr>
                                    </p:animEffect>
                                  </p:childTnLst>
                                </p:cTn>
                              </p:par>
                              <p:par>
                                <p:cTn id="43" presetID="10" presetClass="entr" presetSubtype="0" fill="hold" nodeType="with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fade">
                                      <p:cBhvr>
                                        <p:cTn id="45" dur="500"/>
                                        <p:tgtEl>
                                          <p:spTgt spid="5"/>
                                        </p:tgtEl>
                                      </p:cBhvr>
                                    </p:animEffect>
                                  </p:childTnLst>
                                </p:cTn>
                              </p:par>
                              <p:par>
                                <p:cTn id="46" presetID="10" presetClass="entr" presetSubtype="0" fill="hold" nodeType="with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fade">
                                      <p:cBhvr>
                                        <p:cTn id="48" dur="500"/>
                                        <p:tgtEl>
                                          <p:spTgt spid="9"/>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500"/>
                                        <p:tgtEl>
                                          <p:spTgt spid="13"/>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8237106-F2ED-405E-BC33-CC3CF426205F}" type="slidenum">
              <a:rPr lang="en-US" sz="1800" smtClean="0"/>
              <a:pPr/>
              <a:t>12</a:t>
            </a:fld>
            <a:endParaRPr lang="en-US" sz="1800" dirty="0"/>
          </a:p>
        </p:txBody>
      </p:sp>
      <p:sp>
        <p:nvSpPr>
          <p:cNvPr id="6" name="Footer Placeholder 5"/>
          <p:cNvSpPr>
            <a:spLocks noGrp="1"/>
          </p:cNvSpPr>
          <p:nvPr>
            <p:ph type="ftr" sz="quarter" idx="11"/>
          </p:nvPr>
        </p:nvSpPr>
        <p:spPr/>
        <p:txBody>
          <a:bodyPr/>
          <a:lstStyle/>
          <a:p>
            <a:r>
              <a:rPr lang="en-US"/>
              <a:t>CNT @ BIBE’23</a:t>
            </a:r>
            <a:endParaRPr lang="en-US" dirty="0"/>
          </a:p>
        </p:txBody>
      </p:sp>
      <p:sp>
        <p:nvSpPr>
          <p:cNvPr id="10" name="Title 3">
            <a:extLst>
              <a:ext uri="{FF2B5EF4-FFF2-40B4-BE49-F238E27FC236}">
                <a16:creationId xmlns:a16="http://schemas.microsoft.com/office/drawing/2014/main" id="{3547B49A-6E39-76EE-414E-4B1E9DE0EF88}"/>
              </a:ext>
            </a:extLst>
          </p:cNvPr>
          <p:cNvSpPr>
            <a:spLocks noGrp="1"/>
          </p:cNvSpPr>
          <p:nvPr>
            <p:ph type="title"/>
          </p:nvPr>
        </p:nvSpPr>
        <p:spPr>
          <a:xfrm>
            <a:off x="168667" y="527553"/>
            <a:ext cx="8800465" cy="1143000"/>
          </a:xfrm>
        </p:spPr>
        <p:txBody>
          <a:bodyPr/>
          <a:lstStyle/>
          <a:p>
            <a:r>
              <a:rPr lang="en-US" sz="3200" dirty="0"/>
              <a:t>Challenge #1: </a:t>
            </a:r>
            <a:r>
              <a:rPr lang="en-US" sz="3200" b="0" dirty="0"/>
              <a:t>Exploration &amp; ordering of subworkflows.</a:t>
            </a:r>
            <a:r>
              <a:rPr lang="en-US" sz="3200" dirty="0"/>
              <a:t> </a:t>
            </a:r>
          </a:p>
        </p:txBody>
      </p:sp>
      <p:grpSp>
        <p:nvGrpSpPr>
          <p:cNvPr id="18" name="Group 17">
            <a:extLst>
              <a:ext uri="{FF2B5EF4-FFF2-40B4-BE49-F238E27FC236}">
                <a16:creationId xmlns:a16="http://schemas.microsoft.com/office/drawing/2014/main" id="{7C242F04-B150-A53B-F904-37252A655681}"/>
              </a:ext>
            </a:extLst>
          </p:cNvPr>
          <p:cNvGrpSpPr/>
          <p:nvPr/>
        </p:nvGrpSpPr>
        <p:grpSpPr>
          <a:xfrm>
            <a:off x="46436" y="6293533"/>
            <a:ext cx="5994387" cy="501839"/>
            <a:chOff x="935276" y="4710905"/>
            <a:chExt cx="7382840" cy="766551"/>
          </a:xfrm>
        </p:grpSpPr>
        <p:grpSp>
          <p:nvGrpSpPr>
            <p:cNvPr id="5" name="Group 4">
              <a:extLst>
                <a:ext uri="{FF2B5EF4-FFF2-40B4-BE49-F238E27FC236}">
                  <a16:creationId xmlns:a16="http://schemas.microsoft.com/office/drawing/2014/main" id="{3C0945FC-300B-7180-87B2-D4EBA9E8333F}"/>
                </a:ext>
              </a:extLst>
            </p:cNvPr>
            <p:cNvGrpSpPr/>
            <p:nvPr/>
          </p:nvGrpSpPr>
          <p:grpSpPr>
            <a:xfrm>
              <a:off x="935276" y="4710905"/>
              <a:ext cx="549505" cy="746432"/>
              <a:chOff x="4203770" y="2241185"/>
              <a:chExt cx="462239" cy="427266"/>
            </a:xfrm>
          </p:grpSpPr>
          <p:sp>
            <p:nvSpPr>
              <p:cNvPr id="7" name="Oval 6">
                <a:extLst>
                  <a:ext uri="{FF2B5EF4-FFF2-40B4-BE49-F238E27FC236}">
                    <a16:creationId xmlns:a16="http://schemas.microsoft.com/office/drawing/2014/main" id="{B6D3732C-243B-BB0A-104D-04C63245A377}"/>
                  </a:ext>
                </a:extLst>
              </p:cNvPr>
              <p:cNvSpPr/>
              <p:nvPr/>
            </p:nvSpPr>
            <p:spPr>
              <a:xfrm>
                <a:off x="4203770" y="2241185"/>
                <a:ext cx="462239" cy="427266"/>
              </a:xfrm>
              <a:prstGeom prst="ellipse">
                <a:avLst/>
              </a:prstGeom>
              <a:solidFill>
                <a:srgbClr val="0D5729"/>
              </a:solidFill>
              <a:ln w="28575" cmpd="sng">
                <a:solidFill>
                  <a:srgbClr val="800000"/>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US" sz="1400" b="1" baseline="-25000" dirty="0">
                  <a:solidFill>
                    <a:schemeClr val="tx1"/>
                  </a:solidFill>
                  <a:latin typeface="Arial Black"/>
                  <a:cs typeface="Arial Black"/>
                </a:endParaRPr>
              </a:p>
            </p:txBody>
          </p:sp>
          <p:sp>
            <p:nvSpPr>
              <p:cNvPr id="8" name="TextBox 7">
                <a:extLst>
                  <a:ext uri="{FF2B5EF4-FFF2-40B4-BE49-F238E27FC236}">
                    <a16:creationId xmlns:a16="http://schemas.microsoft.com/office/drawing/2014/main" id="{E9AF95FB-CB7D-BC62-F794-EA5CFF265030}"/>
                  </a:ext>
                </a:extLst>
              </p:cNvPr>
              <p:cNvSpPr txBox="1"/>
              <p:nvPr/>
            </p:nvSpPr>
            <p:spPr>
              <a:xfrm>
                <a:off x="4265860" y="2409893"/>
                <a:ext cx="340008" cy="105705"/>
              </a:xfrm>
              <a:prstGeom prst="rect">
                <a:avLst/>
              </a:prstGeom>
              <a:noFill/>
              <a:effectLst/>
            </p:spPr>
            <p:txBody>
              <a:bodyPr wrap="square" tIns="0" bIns="0" rtlCol="0" anchor="ctr">
                <a:spAutoFit/>
              </a:bodyPr>
              <a:lstStyle/>
              <a:p>
                <a:pPr algn="ctr"/>
                <a:endParaRPr lang="en-US" baseline="-25000" dirty="0">
                  <a:latin typeface="Arial Black"/>
                  <a:cs typeface="Arial Black"/>
                </a:endParaRPr>
              </a:p>
            </p:txBody>
          </p:sp>
        </p:grpSp>
        <p:grpSp>
          <p:nvGrpSpPr>
            <p:cNvPr id="17" name="Group 16">
              <a:extLst>
                <a:ext uri="{FF2B5EF4-FFF2-40B4-BE49-F238E27FC236}">
                  <a16:creationId xmlns:a16="http://schemas.microsoft.com/office/drawing/2014/main" id="{3EBF2BFC-B121-6823-D5A8-58A3623CDA83}"/>
                </a:ext>
              </a:extLst>
            </p:cNvPr>
            <p:cNvGrpSpPr/>
            <p:nvPr/>
          </p:nvGrpSpPr>
          <p:grpSpPr>
            <a:xfrm>
              <a:off x="1548405" y="4731024"/>
              <a:ext cx="6769711" cy="746432"/>
              <a:chOff x="1548405" y="4731024"/>
              <a:chExt cx="6769711" cy="746432"/>
            </a:xfrm>
          </p:grpSpPr>
          <p:grpSp>
            <p:nvGrpSpPr>
              <p:cNvPr id="9" name="Group 8">
                <a:extLst>
                  <a:ext uri="{FF2B5EF4-FFF2-40B4-BE49-F238E27FC236}">
                    <a16:creationId xmlns:a16="http://schemas.microsoft.com/office/drawing/2014/main" id="{23232272-1F5F-F3C7-A5B7-4F79F3BB1255}"/>
                  </a:ext>
                </a:extLst>
              </p:cNvPr>
              <p:cNvGrpSpPr/>
              <p:nvPr/>
            </p:nvGrpSpPr>
            <p:grpSpPr>
              <a:xfrm>
                <a:off x="4911194" y="4731024"/>
                <a:ext cx="549505" cy="746432"/>
                <a:chOff x="4203770" y="2241185"/>
                <a:chExt cx="462239" cy="427266"/>
              </a:xfrm>
            </p:grpSpPr>
            <p:sp>
              <p:nvSpPr>
                <p:cNvPr id="11" name="Oval 10">
                  <a:extLst>
                    <a:ext uri="{FF2B5EF4-FFF2-40B4-BE49-F238E27FC236}">
                      <a16:creationId xmlns:a16="http://schemas.microsoft.com/office/drawing/2014/main" id="{FB14927D-36BC-DC04-E143-CFF7FB3FE68D}"/>
                    </a:ext>
                  </a:extLst>
                </p:cNvPr>
                <p:cNvSpPr/>
                <p:nvPr/>
              </p:nvSpPr>
              <p:spPr>
                <a:xfrm>
                  <a:off x="4203770" y="2241185"/>
                  <a:ext cx="462239" cy="427266"/>
                </a:xfrm>
                <a:prstGeom prst="ellipse">
                  <a:avLst/>
                </a:prstGeom>
                <a:solidFill>
                  <a:srgbClr val="0070C0"/>
                </a:solidFill>
                <a:ln w="28575" cmpd="sng">
                  <a:solidFill>
                    <a:srgbClr val="800000"/>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US" sz="1400" b="1" baseline="-25000" dirty="0">
                    <a:solidFill>
                      <a:schemeClr val="tx1"/>
                    </a:solidFill>
                    <a:latin typeface="Arial Black"/>
                    <a:cs typeface="Arial Black"/>
                  </a:endParaRPr>
                </a:p>
              </p:txBody>
            </p:sp>
            <p:sp>
              <p:nvSpPr>
                <p:cNvPr id="12" name="TextBox 11">
                  <a:extLst>
                    <a:ext uri="{FF2B5EF4-FFF2-40B4-BE49-F238E27FC236}">
                      <a16:creationId xmlns:a16="http://schemas.microsoft.com/office/drawing/2014/main" id="{36AB12C6-0A71-9B98-3D18-02FB1FA0AC66}"/>
                    </a:ext>
                  </a:extLst>
                </p:cNvPr>
                <p:cNvSpPr txBox="1"/>
                <p:nvPr/>
              </p:nvSpPr>
              <p:spPr>
                <a:xfrm>
                  <a:off x="4265860" y="2409893"/>
                  <a:ext cx="340008" cy="105705"/>
                </a:xfrm>
                <a:prstGeom prst="rect">
                  <a:avLst/>
                </a:prstGeom>
                <a:noFill/>
                <a:effectLst/>
              </p:spPr>
              <p:txBody>
                <a:bodyPr wrap="square" tIns="0" bIns="0" rtlCol="0" anchor="ctr">
                  <a:spAutoFit/>
                </a:bodyPr>
                <a:lstStyle/>
                <a:p>
                  <a:pPr algn="ctr"/>
                  <a:endParaRPr lang="en-US" baseline="-25000" dirty="0">
                    <a:latin typeface="Arial Black"/>
                    <a:cs typeface="Arial Black"/>
                  </a:endParaRPr>
                </a:p>
              </p:txBody>
            </p:sp>
          </p:grpSp>
          <p:sp>
            <p:nvSpPr>
              <p:cNvPr id="13" name="TextBox 12">
                <a:extLst>
                  <a:ext uri="{FF2B5EF4-FFF2-40B4-BE49-F238E27FC236}">
                    <a16:creationId xmlns:a16="http://schemas.microsoft.com/office/drawing/2014/main" id="{FC337E04-624D-89B0-63D0-E46039D20954}"/>
                  </a:ext>
                </a:extLst>
              </p:cNvPr>
              <p:cNvSpPr txBox="1"/>
              <p:nvPr/>
            </p:nvSpPr>
            <p:spPr>
              <a:xfrm>
                <a:off x="5534512" y="4880664"/>
                <a:ext cx="2783604" cy="517135"/>
              </a:xfrm>
              <a:prstGeom prst="rect">
                <a:avLst/>
              </a:prstGeom>
              <a:noFill/>
              <a:effectLst/>
            </p:spPr>
            <p:txBody>
              <a:bodyPr wrap="none" rtlCol="0">
                <a:spAutoFit/>
              </a:bodyPr>
              <a:lstStyle/>
              <a:p>
                <a:r>
                  <a:rPr lang="en-US" sz="1600" dirty="0">
                    <a:solidFill>
                      <a:schemeClr val="bg1"/>
                    </a:solidFill>
                    <a:latin typeface="Gill Sans"/>
                    <a:cs typeface="Gill Sans"/>
                  </a:rPr>
                  <a:t>=</a:t>
                </a:r>
                <a:r>
                  <a:rPr lang="en-US" sz="1600" b="1" dirty="0">
                    <a:solidFill>
                      <a:schemeClr val="bg1"/>
                    </a:solidFill>
                    <a:latin typeface="Gill Sans"/>
                    <a:cs typeface="Gill Sans"/>
                  </a:rPr>
                  <a:t> </a:t>
                </a:r>
                <a:r>
                  <a:rPr lang="en-US" sz="1600" dirty="0">
                    <a:solidFill>
                      <a:schemeClr val="bg1"/>
                    </a:solidFill>
                    <a:latin typeface="Gill Sans"/>
                    <a:cs typeface="Gill Sans"/>
                  </a:rPr>
                  <a:t>Step is a subworkflow. </a:t>
                </a:r>
              </a:p>
            </p:txBody>
          </p:sp>
          <p:sp>
            <p:nvSpPr>
              <p:cNvPr id="15" name="TextBox 14">
                <a:extLst>
                  <a:ext uri="{FF2B5EF4-FFF2-40B4-BE49-F238E27FC236}">
                    <a16:creationId xmlns:a16="http://schemas.microsoft.com/office/drawing/2014/main" id="{C2413A29-8583-D4BA-1656-CA3497D71727}"/>
                  </a:ext>
                </a:extLst>
              </p:cNvPr>
              <p:cNvSpPr txBox="1"/>
              <p:nvPr/>
            </p:nvSpPr>
            <p:spPr>
              <a:xfrm>
                <a:off x="1548405" y="4878273"/>
                <a:ext cx="2527893" cy="517135"/>
              </a:xfrm>
              <a:prstGeom prst="rect">
                <a:avLst/>
              </a:prstGeom>
              <a:noFill/>
              <a:effectLst/>
            </p:spPr>
            <p:txBody>
              <a:bodyPr wrap="none" rtlCol="0">
                <a:spAutoFit/>
              </a:bodyPr>
              <a:lstStyle/>
              <a:p>
                <a:r>
                  <a:rPr lang="en-US" sz="1600" dirty="0">
                    <a:solidFill>
                      <a:schemeClr val="bg1"/>
                    </a:solidFill>
                    <a:latin typeface="Gill Sans"/>
                    <a:cs typeface="Gill Sans"/>
                  </a:rPr>
                  <a:t>=</a:t>
                </a:r>
                <a:r>
                  <a:rPr lang="en-US" sz="1600" b="1" dirty="0">
                    <a:solidFill>
                      <a:schemeClr val="bg1"/>
                    </a:solidFill>
                    <a:latin typeface="Gill Sans"/>
                    <a:cs typeface="Gill Sans"/>
                  </a:rPr>
                  <a:t> </a:t>
                </a:r>
                <a:r>
                  <a:rPr lang="en-US" sz="1600" dirty="0">
                    <a:solidFill>
                      <a:schemeClr val="bg1"/>
                    </a:solidFill>
                    <a:latin typeface="Gill Sans"/>
                    <a:cs typeface="Gill Sans"/>
                  </a:rPr>
                  <a:t>Step is a single tool. </a:t>
                </a:r>
              </a:p>
            </p:txBody>
          </p:sp>
        </p:grpSp>
      </p:grpSp>
      <p:grpSp>
        <p:nvGrpSpPr>
          <p:cNvPr id="16" name="Group 15">
            <a:extLst>
              <a:ext uri="{FF2B5EF4-FFF2-40B4-BE49-F238E27FC236}">
                <a16:creationId xmlns:a16="http://schemas.microsoft.com/office/drawing/2014/main" id="{98016722-B2F9-674A-291F-178CD93C795B}"/>
              </a:ext>
            </a:extLst>
          </p:cNvPr>
          <p:cNvGrpSpPr/>
          <p:nvPr/>
        </p:nvGrpSpPr>
        <p:grpSpPr>
          <a:xfrm>
            <a:off x="935276" y="2617201"/>
            <a:ext cx="549505" cy="746432"/>
            <a:chOff x="4203770" y="2241185"/>
            <a:chExt cx="462239" cy="427266"/>
          </a:xfrm>
        </p:grpSpPr>
        <p:sp>
          <p:nvSpPr>
            <p:cNvPr id="24" name="Oval 23">
              <a:extLst>
                <a:ext uri="{FF2B5EF4-FFF2-40B4-BE49-F238E27FC236}">
                  <a16:creationId xmlns:a16="http://schemas.microsoft.com/office/drawing/2014/main" id="{A48E53A1-1985-48F7-81BC-4E8B4CC981C2}"/>
                </a:ext>
              </a:extLst>
            </p:cNvPr>
            <p:cNvSpPr/>
            <p:nvPr/>
          </p:nvSpPr>
          <p:spPr>
            <a:xfrm>
              <a:off x="4203770" y="2241185"/>
              <a:ext cx="462239" cy="427266"/>
            </a:xfrm>
            <a:prstGeom prst="ellipse">
              <a:avLst/>
            </a:prstGeom>
            <a:solidFill>
              <a:srgbClr val="0D5729"/>
            </a:solidFill>
            <a:ln w="28575" cmpd="sng">
              <a:solidFill>
                <a:srgbClr val="800000"/>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US" sz="1400" b="1" baseline="-25000" dirty="0">
                <a:solidFill>
                  <a:schemeClr val="tx1"/>
                </a:solidFill>
                <a:latin typeface="Arial Black"/>
                <a:cs typeface="Arial Black"/>
              </a:endParaRPr>
            </a:p>
          </p:txBody>
        </p:sp>
        <p:sp>
          <p:nvSpPr>
            <p:cNvPr id="25" name="TextBox 24">
              <a:extLst>
                <a:ext uri="{FF2B5EF4-FFF2-40B4-BE49-F238E27FC236}">
                  <a16:creationId xmlns:a16="http://schemas.microsoft.com/office/drawing/2014/main" id="{6B24D498-1B8D-38E1-AC9B-1F125EA52D71}"/>
                </a:ext>
              </a:extLst>
            </p:cNvPr>
            <p:cNvSpPr txBox="1"/>
            <p:nvPr/>
          </p:nvSpPr>
          <p:spPr>
            <a:xfrm>
              <a:off x="4265860" y="2324246"/>
              <a:ext cx="340008" cy="276999"/>
            </a:xfrm>
            <a:prstGeom prst="rect">
              <a:avLst/>
            </a:prstGeom>
            <a:noFill/>
            <a:effectLst/>
          </p:spPr>
          <p:txBody>
            <a:bodyPr wrap="square" tIns="0" bIns="0" rtlCol="0" anchor="ctr">
              <a:spAutoFit/>
            </a:bodyPr>
            <a:lstStyle/>
            <a:p>
              <a:pPr algn="ctr"/>
              <a:r>
                <a:rPr lang="en-US" dirty="0">
                  <a:latin typeface="Arial Black"/>
                  <a:cs typeface="Arial Black"/>
                </a:rPr>
                <a:t>1</a:t>
              </a:r>
              <a:endParaRPr lang="en-US" baseline="-25000" dirty="0">
                <a:latin typeface="Arial Black"/>
                <a:cs typeface="Arial Black"/>
              </a:endParaRPr>
            </a:p>
          </p:txBody>
        </p:sp>
      </p:grpSp>
      <p:cxnSp>
        <p:nvCxnSpPr>
          <p:cNvPr id="27" name="Straight Arrow Connector 26">
            <a:extLst>
              <a:ext uri="{FF2B5EF4-FFF2-40B4-BE49-F238E27FC236}">
                <a16:creationId xmlns:a16="http://schemas.microsoft.com/office/drawing/2014/main" id="{E9852CDD-4E1A-0396-07B6-ADE91A516402}"/>
              </a:ext>
            </a:extLst>
          </p:cNvPr>
          <p:cNvCxnSpPr>
            <a:cxnSpLocks/>
            <a:stCxn id="24" idx="7"/>
            <a:endCxn id="30" idx="2"/>
          </p:cNvCxnSpPr>
          <p:nvPr/>
        </p:nvCxnSpPr>
        <p:spPr>
          <a:xfrm flipV="1">
            <a:off x="1404308" y="2075413"/>
            <a:ext cx="2741335" cy="651101"/>
          </a:xfrm>
          <a:prstGeom prst="straightConnector1">
            <a:avLst/>
          </a:prstGeom>
          <a:ln w="5715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28" name="Group 27">
            <a:extLst>
              <a:ext uri="{FF2B5EF4-FFF2-40B4-BE49-F238E27FC236}">
                <a16:creationId xmlns:a16="http://schemas.microsoft.com/office/drawing/2014/main" id="{291D39B8-163A-E410-CB95-020A51239CC5}"/>
              </a:ext>
            </a:extLst>
          </p:cNvPr>
          <p:cNvGrpSpPr/>
          <p:nvPr/>
        </p:nvGrpSpPr>
        <p:grpSpPr>
          <a:xfrm>
            <a:off x="4145643" y="1702197"/>
            <a:ext cx="549505" cy="746432"/>
            <a:chOff x="4203770" y="2241185"/>
            <a:chExt cx="462239" cy="427266"/>
          </a:xfrm>
        </p:grpSpPr>
        <p:sp>
          <p:nvSpPr>
            <p:cNvPr id="30" name="Oval 29">
              <a:extLst>
                <a:ext uri="{FF2B5EF4-FFF2-40B4-BE49-F238E27FC236}">
                  <a16:creationId xmlns:a16="http://schemas.microsoft.com/office/drawing/2014/main" id="{09AAE49C-62C0-7F4D-6268-F7E1293D8016}"/>
                </a:ext>
              </a:extLst>
            </p:cNvPr>
            <p:cNvSpPr/>
            <p:nvPr/>
          </p:nvSpPr>
          <p:spPr>
            <a:xfrm>
              <a:off x="4203770" y="2241185"/>
              <a:ext cx="462239" cy="427266"/>
            </a:xfrm>
            <a:prstGeom prst="ellipse">
              <a:avLst/>
            </a:prstGeom>
            <a:solidFill>
              <a:srgbClr val="0070C0"/>
            </a:solidFill>
            <a:ln w="28575" cmpd="sng">
              <a:solidFill>
                <a:srgbClr val="800000"/>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US" sz="1400" b="1" baseline="-25000" dirty="0">
                <a:solidFill>
                  <a:schemeClr val="tx1"/>
                </a:solidFill>
                <a:latin typeface="Arial Black"/>
                <a:cs typeface="Arial Black"/>
              </a:endParaRPr>
            </a:p>
          </p:txBody>
        </p:sp>
        <p:sp>
          <p:nvSpPr>
            <p:cNvPr id="31" name="TextBox 30">
              <a:extLst>
                <a:ext uri="{FF2B5EF4-FFF2-40B4-BE49-F238E27FC236}">
                  <a16:creationId xmlns:a16="http://schemas.microsoft.com/office/drawing/2014/main" id="{7F48852B-9BF5-D6A9-1308-A10B7F84927A}"/>
                </a:ext>
              </a:extLst>
            </p:cNvPr>
            <p:cNvSpPr txBox="1"/>
            <p:nvPr/>
          </p:nvSpPr>
          <p:spPr>
            <a:xfrm>
              <a:off x="4265860" y="2324246"/>
              <a:ext cx="340008" cy="276999"/>
            </a:xfrm>
            <a:prstGeom prst="rect">
              <a:avLst/>
            </a:prstGeom>
            <a:noFill/>
            <a:effectLst/>
          </p:spPr>
          <p:txBody>
            <a:bodyPr wrap="square" tIns="0" bIns="0" rtlCol="0" anchor="ctr">
              <a:spAutoFit/>
            </a:bodyPr>
            <a:lstStyle/>
            <a:p>
              <a:pPr algn="ctr"/>
              <a:r>
                <a:rPr lang="en-US" dirty="0">
                  <a:latin typeface="Arial Black"/>
                  <a:cs typeface="Arial Black"/>
                </a:rPr>
                <a:t>2</a:t>
              </a:r>
              <a:endParaRPr lang="en-US" baseline="-25000" dirty="0">
                <a:latin typeface="Arial Black"/>
                <a:cs typeface="Arial Black"/>
              </a:endParaRPr>
            </a:p>
          </p:txBody>
        </p:sp>
      </p:grpSp>
      <p:grpSp>
        <p:nvGrpSpPr>
          <p:cNvPr id="35" name="Group 34">
            <a:extLst>
              <a:ext uri="{FF2B5EF4-FFF2-40B4-BE49-F238E27FC236}">
                <a16:creationId xmlns:a16="http://schemas.microsoft.com/office/drawing/2014/main" id="{879A2A26-BDA7-4E61-E60C-D96271761437}"/>
              </a:ext>
            </a:extLst>
          </p:cNvPr>
          <p:cNvGrpSpPr/>
          <p:nvPr/>
        </p:nvGrpSpPr>
        <p:grpSpPr>
          <a:xfrm>
            <a:off x="4145638" y="2707748"/>
            <a:ext cx="549505" cy="746432"/>
            <a:chOff x="4203770" y="2241185"/>
            <a:chExt cx="462239" cy="427266"/>
          </a:xfrm>
        </p:grpSpPr>
        <p:sp>
          <p:nvSpPr>
            <p:cNvPr id="36" name="Oval 35">
              <a:extLst>
                <a:ext uri="{FF2B5EF4-FFF2-40B4-BE49-F238E27FC236}">
                  <a16:creationId xmlns:a16="http://schemas.microsoft.com/office/drawing/2014/main" id="{49B3BCD6-9459-3529-5579-633FF3EAD63E}"/>
                </a:ext>
              </a:extLst>
            </p:cNvPr>
            <p:cNvSpPr/>
            <p:nvPr/>
          </p:nvSpPr>
          <p:spPr>
            <a:xfrm>
              <a:off x="4203770" y="2241185"/>
              <a:ext cx="462239" cy="427266"/>
            </a:xfrm>
            <a:prstGeom prst="ellipse">
              <a:avLst/>
            </a:prstGeom>
            <a:solidFill>
              <a:srgbClr val="1763A1"/>
            </a:solidFill>
            <a:ln w="28575" cmpd="sng">
              <a:solidFill>
                <a:srgbClr val="800000"/>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US" sz="1400" b="1" baseline="-25000" dirty="0">
                <a:solidFill>
                  <a:schemeClr val="tx1"/>
                </a:solidFill>
                <a:latin typeface="Arial Black"/>
                <a:cs typeface="Arial Black"/>
              </a:endParaRPr>
            </a:p>
          </p:txBody>
        </p:sp>
        <p:sp>
          <p:nvSpPr>
            <p:cNvPr id="37" name="TextBox 36">
              <a:extLst>
                <a:ext uri="{FF2B5EF4-FFF2-40B4-BE49-F238E27FC236}">
                  <a16:creationId xmlns:a16="http://schemas.microsoft.com/office/drawing/2014/main" id="{ABFC6248-0F03-BDEB-A6B4-ED394F24BFB1}"/>
                </a:ext>
              </a:extLst>
            </p:cNvPr>
            <p:cNvSpPr txBox="1"/>
            <p:nvPr/>
          </p:nvSpPr>
          <p:spPr>
            <a:xfrm>
              <a:off x="4265860" y="2324246"/>
              <a:ext cx="340008" cy="276999"/>
            </a:xfrm>
            <a:prstGeom prst="rect">
              <a:avLst/>
            </a:prstGeom>
            <a:noFill/>
            <a:effectLst/>
          </p:spPr>
          <p:txBody>
            <a:bodyPr wrap="square" tIns="0" bIns="0" rtlCol="0" anchor="ctr">
              <a:spAutoFit/>
            </a:bodyPr>
            <a:lstStyle/>
            <a:p>
              <a:pPr algn="ctr"/>
              <a:r>
                <a:rPr lang="en-US" dirty="0">
                  <a:latin typeface="Arial Black"/>
                  <a:cs typeface="Arial Black"/>
                </a:rPr>
                <a:t>3</a:t>
              </a:r>
              <a:endParaRPr lang="en-US" baseline="-25000" dirty="0">
                <a:latin typeface="Arial Black"/>
                <a:cs typeface="Arial Black"/>
              </a:endParaRPr>
            </a:p>
          </p:txBody>
        </p:sp>
      </p:grpSp>
      <p:grpSp>
        <p:nvGrpSpPr>
          <p:cNvPr id="38" name="Group 37">
            <a:extLst>
              <a:ext uri="{FF2B5EF4-FFF2-40B4-BE49-F238E27FC236}">
                <a16:creationId xmlns:a16="http://schemas.microsoft.com/office/drawing/2014/main" id="{19C57235-4879-C81B-D6AA-D40988006965}"/>
              </a:ext>
            </a:extLst>
          </p:cNvPr>
          <p:cNvGrpSpPr/>
          <p:nvPr/>
        </p:nvGrpSpPr>
        <p:grpSpPr>
          <a:xfrm>
            <a:off x="4120397" y="3849250"/>
            <a:ext cx="551616" cy="746432"/>
            <a:chOff x="4201994" y="2241185"/>
            <a:chExt cx="464015" cy="427266"/>
          </a:xfrm>
        </p:grpSpPr>
        <p:sp>
          <p:nvSpPr>
            <p:cNvPr id="39" name="Oval 38">
              <a:extLst>
                <a:ext uri="{FF2B5EF4-FFF2-40B4-BE49-F238E27FC236}">
                  <a16:creationId xmlns:a16="http://schemas.microsoft.com/office/drawing/2014/main" id="{9490A2FF-AD7F-5522-035A-410A1A848A95}"/>
                </a:ext>
              </a:extLst>
            </p:cNvPr>
            <p:cNvSpPr/>
            <p:nvPr/>
          </p:nvSpPr>
          <p:spPr>
            <a:xfrm>
              <a:off x="4203770" y="2241185"/>
              <a:ext cx="462239" cy="427266"/>
            </a:xfrm>
            <a:prstGeom prst="ellipse">
              <a:avLst/>
            </a:prstGeom>
            <a:solidFill>
              <a:srgbClr val="0D5729"/>
            </a:solidFill>
            <a:ln w="28575" cmpd="sng">
              <a:solidFill>
                <a:srgbClr val="800000"/>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US" sz="1400" b="1" baseline="-25000" dirty="0">
                <a:solidFill>
                  <a:schemeClr val="tx1"/>
                </a:solidFill>
                <a:latin typeface="Arial Black"/>
                <a:cs typeface="Arial Black"/>
              </a:endParaRPr>
            </a:p>
          </p:txBody>
        </p:sp>
        <p:sp>
          <p:nvSpPr>
            <p:cNvPr id="41" name="TextBox 40">
              <a:extLst>
                <a:ext uri="{FF2B5EF4-FFF2-40B4-BE49-F238E27FC236}">
                  <a16:creationId xmlns:a16="http://schemas.microsoft.com/office/drawing/2014/main" id="{80132CFE-FAB2-0CF6-9857-A492CB07CC6D}"/>
                </a:ext>
              </a:extLst>
            </p:cNvPr>
            <p:cNvSpPr txBox="1"/>
            <p:nvPr/>
          </p:nvSpPr>
          <p:spPr>
            <a:xfrm>
              <a:off x="4201994" y="2292288"/>
              <a:ext cx="462239" cy="287258"/>
            </a:xfrm>
            <a:prstGeom prst="rect">
              <a:avLst/>
            </a:prstGeom>
            <a:noFill/>
            <a:effectLst/>
          </p:spPr>
          <p:txBody>
            <a:bodyPr wrap="square" tIns="0" bIns="0" rtlCol="0" anchor="ctr">
              <a:spAutoFit/>
            </a:bodyPr>
            <a:lstStyle/>
            <a:p>
              <a:pPr algn="ctr"/>
              <a:r>
                <a:rPr lang="en-US" sz="2800" baseline="-25000" dirty="0">
                  <a:latin typeface="Arial Black"/>
                  <a:cs typeface="Arial Black"/>
                </a:rPr>
                <a:t>4</a:t>
              </a:r>
            </a:p>
          </p:txBody>
        </p:sp>
      </p:grpSp>
      <p:cxnSp>
        <p:nvCxnSpPr>
          <p:cNvPr id="42" name="Straight Arrow Connector 41">
            <a:extLst>
              <a:ext uri="{FF2B5EF4-FFF2-40B4-BE49-F238E27FC236}">
                <a16:creationId xmlns:a16="http://schemas.microsoft.com/office/drawing/2014/main" id="{BA095734-227D-86C9-DEAE-B7721627CB54}"/>
              </a:ext>
            </a:extLst>
          </p:cNvPr>
          <p:cNvCxnSpPr>
            <a:cxnSpLocks/>
            <a:stCxn id="24" idx="6"/>
            <a:endCxn id="36" idx="2"/>
          </p:cNvCxnSpPr>
          <p:nvPr/>
        </p:nvCxnSpPr>
        <p:spPr>
          <a:xfrm>
            <a:off x="1484781" y="2990417"/>
            <a:ext cx="2660858" cy="90547"/>
          </a:xfrm>
          <a:prstGeom prst="straightConnector1">
            <a:avLst/>
          </a:prstGeom>
          <a:ln w="5715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8852AF00-767C-7B19-75F9-246840FBF9C4}"/>
              </a:ext>
            </a:extLst>
          </p:cNvPr>
          <p:cNvCxnSpPr>
            <a:cxnSpLocks/>
            <a:stCxn id="24" idx="5"/>
            <a:endCxn id="39" idx="2"/>
          </p:cNvCxnSpPr>
          <p:nvPr/>
        </p:nvCxnSpPr>
        <p:spPr>
          <a:xfrm>
            <a:off x="1404308" y="3254320"/>
            <a:ext cx="2718200" cy="968146"/>
          </a:xfrm>
          <a:prstGeom prst="straightConnector1">
            <a:avLst/>
          </a:prstGeom>
          <a:ln w="5715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1B684D85-C895-50B3-49FB-8D233F16F5F0}"/>
              </a:ext>
            </a:extLst>
          </p:cNvPr>
          <p:cNvCxnSpPr>
            <a:cxnSpLocks/>
            <a:stCxn id="30" idx="6"/>
            <a:endCxn id="47" idx="1"/>
          </p:cNvCxnSpPr>
          <p:nvPr/>
        </p:nvCxnSpPr>
        <p:spPr>
          <a:xfrm>
            <a:off x="4695147" y="2075413"/>
            <a:ext cx="2651507" cy="651101"/>
          </a:xfrm>
          <a:prstGeom prst="straightConnector1">
            <a:avLst/>
          </a:prstGeom>
          <a:ln w="5715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46" name="Group 45">
            <a:extLst>
              <a:ext uri="{FF2B5EF4-FFF2-40B4-BE49-F238E27FC236}">
                <a16:creationId xmlns:a16="http://schemas.microsoft.com/office/drawing/2014/main" id="{169AC110-A335-7AF5-D224-BB40B639E687}"/>
              </a:ext>
            </a:extLst>
          </p:cNvPr>
          <p:cNvGrpSpPr/>
          <p:nvPr/>
        </p:nvGrpSpPr>
        <p:grpSpPr>
          <a:xfrm>
            <a:off x="7266181" y="2617201"/>
            <a:ext cx="549505" cy="746432"/>
            <a:chOff x="4203770" y="2241185"/>
            <a:chExt cx="462239" cy="427266"/>
          </a:xfrm>
        </p:grpSpPr>
        <p:sp>
          <p:nvSpPr>
            <p:cNvPr id="47" name="Oval 46">
              <a:extLst>
                <a:ext uri="{FF2B5EF4-FFF2-40B4-BE49-F238E27FC236}">
                  <a16:creationId xmlns:a16="http://schemas.microsoft.com/office/drawing/2014/main" id="{5A51BA25-91AA-B8A3-A0E1-11A361B802F9}"/>
                </a:ext>
              </a:extLst>
            </p:cNvPr>
            <p:cNvSpPr/>
            <p:nvPr/>
          </p:nvSpPr>
          <p:spPr>
            <a:xfrm>
              <a:off x="4203770" y="2241185"/>
              <a:ext cx="462239" cy="427266"/>
            </a:xfrm>
            <a:prstGeom prst="ellipse">
              <a:avLst/>
            </a:prstGeom>
            <a:solidFill>
              <a:srgbClr val="1763A1"/>
            </a:solidFill>
            <a:ln w="28575" cmpd="sng">
              <a:solidFill>
                <a:srgbClr val="800000"/>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US" sz="1400" b="1" baseline="-25000" dirty="0">
                <a:solidFill>
                  <a:schemeClr val="tx1"/>
                </a:solidFill>
                <a:latin typeface="Arial Black"/>
                <a:cs typeface="Arial Black"/>
              </a:endParaRPr>
            </a:p>
          </p:txBody>
        </p:sp>
        <p:sp>
          <p:nvSpPr>
            <p:cNvPr id="48" name="TextBox 47">
              <a:extLst>
                <a:ext uri="{FF2B5EF4-FFF2-40B4-BE49-F238E27FC236}">
                  <a16:creationId xmlns:a16="http://schemas.microsoft.com/office/drawing/2014/main" id="{A0D29FF8-888C-8E2B-2CEC-6F053F6D962D}"/>
                </a:ext>
              </a:extLst>
            </p:cNvPr>
            <p:cNvSpPr txBox="1"/>
            <p:nvPr/>
          </p:nvSpPr>
          <p:spPr>
            <a:xfrm>
              <a:off x="4265860" y="2324246"/>
              <a:ext cx="340008" cy="276999"/>
            </a:xfrm>
            <a:prstGeom prst="rect">
              <a:avLst/>
            </a:prstGeom>
            <a:noFill/>
            <a:effectLst/>
          </p:spPr>
          <p:txBody>
            <a:bodyPr wrap="square" tIns="0" bIns="0" rtlCol="0" anchor="ctr">
              <a:spAutoFit/>
            </a:bodyPr>
            <a:lstStyle/>
            <a:p>
              <a:pPr algn="ctr"/>
              <a:r>
                <a:rPr lang="en-US" dirty="0">
                  <a:latin typeface="Arial Black"/>
                  <a:cs typeface="Arial Black"/>
                </a:rPr>
                <a:t>5</a:t>
              </a:r>
              <a:endParaRPr lang="en-US" baseline="-25000" dirty="0">
                <a:latin typeface="Arial Black"/>
                <a:cs typeface="Arial Black"/>
              </a:endParaRPr>
            </a:p>
          </p:txBody>
        </p:sp>
      </p:grpSp>
      <p:cxnSp>
        <p:nvCxnSpPr>
          <p:cNvPr id="49" name="Straight Arrow Connector 48">
            <a:extLst>
              <a:ext uri="{FF2B5EF4-FFF2-40B4-BE49-F238E27FC236}">
                <a16:creationId xmlns:a16="http://schemas.microsoft.com/office/drawing/2014/main" id="{002BE7A0-DF92-DCC7-2485-A6BAE567C811}"/>
              </a:ext>
            </a:extLst>
          </p:cNvPr>
          <p:cNvCxnSpPr>
            <a:cxnSpLocks/>
            <a:stCxn id="36" idx="6"/>
            <a:endCxn id="47" idx="2"/>
          </p:cNvCxnSpPr>
          <p:nvPr/>
        </p:nvCxnSpPr>
        <p:spPr>
          <a:xfrm flipV="1">
            <a:off x="4695143" y="2990417"/>
            <a:ext cx="2571039" cy="90547"/>
          </a:xfrm>
          <a:prstGeom prst="straightConnector1">
            <a:avLst/>
          </a:prstGeom>
          <a:ln w="5715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6F5C095B-F4A1-495E-26DB-46831CD1962F}"/>
              </a:ext>
            </a:extLst>
          </p:cNvPr>
          <p:cNvCxnSpPr>
            <a:cxnSpLocks/>
            <a:stCxn id="39" idx="6"/>
            <a:endCxn id="47" idx="4"/>
          </p:cNvCxnSpPr>
          <p:nvPr/>
        </p:nvCxnSpPr>
        <p:spPr>
          <a:xfrm flipV="1">
            <a:off x="4672012" y="3363633"/>
            <a:ext cx="2868922" cy="858833"/>
          </a:xfrm>
          <a:prstGeom prst="straightConnector1">
            <a:avLst/>
          </a:prstGeom>
          <a:ln w="5715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7A7E171D-C5D7-D694-48C6-E33E5E01CE33}"/>
              </a:ext>
            </a:extLst>
          </p:cNvPr>
          <p:cNvSpPr txBox="1"/>
          <p:nvPr/>
        </p:nvSpPr>
        <p:spPr>
          <a:xfrm>
            <a:off x="4018776" y="1491955"/>
            <a:ext cx="774031" cy="1143000"/>
          </a:xfrm>
          <a:prstGeom prst="rect">
            <a:avLst/>
          </a:prstGeom>
          <a:noFill/>
          <a:ln w="63500" cmpd="sng">
            <a:solidFill>
              <a:schemeClr val="tx2"/>
            </a:solidFill>
          </a:ln>
          <a:effectLst/>
        </p:spPr>
        <p:txBody>
          <a:bodyPr wrap="square" rtlCol="0">
            <a:spAutoFit/>
          </a:bodyPr>
          <a:lstStyle/>
          <a:p>
            <a:endParaRPr lang="en-US" dirty="0">
              <a:solidFill>
                <a:srgbClr val="000000"/>
              </a:solidFill>
              <a:latin typeface="Monaco"/>
              <a:cs typeface="Monaco"/>
            </a:endParaRPr>
          </a:p>
        </p:txBody>
      </p:sp>
    </p:spTree>
    <p:extLst>
      <p:ext uri="{BB962C8B-B14F-4D97-AF65-F5344CB8AC3E}">
        <p14:creationId xmlns:p14="http://schemas.microsoft.com/office/powerpoint/2010/main" val="1648165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Box 115">
            <a:extLst>
              <a:ext uri="{FF2B5EF4-FFF2-40B4-BE49-F238E27FC236}">
                <a16:creationId xmlns:a16="http://schemas.microsoft.com/office/drawing/2014/main" id="{FB58956E-B9EF-2626-4C69-2EF2AF64DB46}"/>
              </a:ext>
            </a:extLst>
          </p:cNvPr>
          <p:cNvSpPr txBox="1"/>
          <p:nvPr/>
        </p:nvSpPr>
        <p:spPr>
          <a:xfrm>
            <a:off x="4310900" y="3015087"/>
            <a:ext cx="4010624" cy="2455954"/>
          </a:xfrm>
          <a:prstGeom prst="rect">
            <a:avLst/>
          </a:prstGeom>
          <a:noFill/>
          <a:ln w="63500" cmpd="sng">
            <a:solidFill>
              <a:schemeClr val="tx2"/>
            </a:solidFill>
          </a:ln>
          <a:effectLst/>
        </p:spPr>
        <p:txBody>
          <a:bodyPr wrap="square" rtlCol="0">
            <a:spAutoFit/>
          </a:bodyPr>
          <a:lstStyle/>
          <a:p>
            <a:endParaRPr lang="en-US" dirty="0">
              <a:solidFill>
                <a:srgbClr val="000000"/>
              </a:solidFill>
              <a:latin typeface="Monaco"/>
              <a:cs typeface="Monaco"/>
            </a:endParaRPr>
          </a:p>
        </p:txBody>
      </p:sp>
      <p:sp>
        <p:nvSpPr>
          <p:cNvPr id="3" name="Slide Number Placeholder 2"/>
          <p:cNvSpPr>
            <a:spLocks noGrp="1"/>
          </p:cNvSpPr>
          <p:nvPr>
            <p:ph type="sldNum" sz="quarter" idx="12"/>
          </p:nvPr>
        </p:nvSpPr>
        <p:spPr/>
        <p:txBody>
          <a:bodyPr/>
          <a:lstStyle/>
          <a:p>
            <a:fld id="{38237106-F2ED-405E-BC33-CC3CF426205F}" type="slidenum">
              <a:rPr lang="en-US" sz="1800" smtClean="0"/>
              <a:pPr/>
              <a:t>13</a:t>
            </a:fld>
            <a:endParaRPr lang="en-US" sz="1800" dirty="0"/>
          </a:p>
        </p:txBody>
      </p:sp>
      <p:sp>
        <p:nvSpPr>
          <p:cNvPr id="6" name="Footer Placeholder 5"/>
          <p:cNvSpPr>
            <a:spLocks noGrp="1"/>
          </p:cNvSpPr>
          <p:nvPr>
            <p:ph type="ftr" sz="quarter" idx="11"/>
          </p:nvPr>
        </p:nvSpPr>
        <p:spPr/>
        <p:txBody>
          <a:bodyPr/>
          <a:lstStyle/>
          <a:p>
            <a:r>
              <a:rPr lang="en-US"/>
              <a:t>CNT @ BIBE’23</a:t>
            </a:r>
            <a:endParaRPr lang="en-US" dirty="0"/>
          </a:p>
        </p:txBody>
      </p:sp>
      <p:sp>
        <p:nvSpPr>
          <p:cNvPr id="10" name="Title 3">
            <a:extLst>
              <a:ext uri="{FF2B5EF4-FFF2-40B4-BE49-F238E27FC236}">
                <a16:creationId xmlns:a16="http://schemas.microsoft.com/office/drawing/2014/main" id="{3547B49A-6E39-76EE-414E-4B1E9DE0EF88}"/>
              </a:ext>
            </a:extLst>
          </p:cNvPr>
          <p:cNvSpPr>
            <a:spLocks noGrp="1"/>
          </p:cNvSpPr>
          <p:nvPr>
            <p:ph type="title"/>
          </p:nvPr>
        </p:nvSpPr>
        <p:spPr>
          <a:xfrm>
            <a:off x="168667" y="527553"/>
            <a:ext cx="8800465" cy="1143000"/>
          </a:xfrm>
        </p:spPr>
        <p:txBody>
          <a:bodyPr/>
          <a:lstStyle/>
          <a:p>
            <a:r>
              <a:rPr lang="en-US" sz="3200" dirty="0"/>
              <a:t>Challenge #1: </a:t>
            </a:r>
            <a:r>
              <a:rPr lang="en-US" sz="3200" b="0" dirty="0"/>
              <a:t>Exploration &amp; ordering of subworkflows.</a:t>
            </a:r>
            <a:r>
              <a:rPr lang="en-US" sz="3200" dirty="0"/>
              <a:t> </a:t>
            </a:r>
          </a:p>
        </p:txBody>
      </p:sp>
      <p:grpSp>
        <p:nvGrpSpPr>
          <p:cNvPr id="18" name="Group 17">
            <a:extLst>
              <a:ext uri="{FF2B5EF4-FFF2-40B4-BE49-F238E27FC236}">
                <a16:creationId xmlns:a16="http://schemas.microsoft.com/office/drawing/2014/main" id="{7C242F04-B150-A53B-F904-37252A655681}"/>
              </a:ext>
            </a:extLst>
          </p:cNvPr>
          <p:cNvGrpSpPr/>
          <p:nvPr/>
        </p:nvGrpSpPr>
        <p:grpSpPr>
          <a:xfrm>
            <a:off x="46436" y="6293533"/>
            <a:ext cx="5994387" cy="501839"/>
            <a:chOff x="935276" y="4710905"/>
            <a:chExt cx="7382840" cy="766551"/>
          </a:xfrm>
        </p:grpSpPr>
        <p:grpSp>
          <p:nvGrpSpPr>
            <p:cNvPr id="5" name="Group 4">
              <a:extLst>
                <a:ext uri="{FF2B5EF4-FFF2-40B4-BE49-F238E27FC236}">
                  <a16:creationId xmlns:a16="http://schemas.microsoft.com/office/drawing/2014/main" id="{3C0945FC-300B-7180-87B2-D4EBA9E8333F}"/>
                </a:ext>
              </a:extLst>
            </p:cNvPr>
            <p:cNvGrpSpPr/>
            <p:nvPr/>
          </p:nvGrpSpPr>
          <p:grpSpPr>
            <a:xfrm>
              <a:off x="935276" y="4710905"/>
              <a:ext cx="549505" cy="746432"/>
              <a:chOff x="4203770" y="2241185"/>
              <a:chExt cx="462239" cy="427266"/>
            </a:xfrm>
          </p:grpSpPr>
          <p:sp>
            <p:nvSpPr>
              <p:cNvPr id="7" name="Oval 6">
                <a:extLst>
                  <a:ext uri="{FF2B5EF4-FFF2-40B4-BE49-F238E27FC236}">
                    <a16:creationId xmlns:a16="http://schemas.microsoft.com/office/drawing/2014/main" id="{B6D3732C-243B-BB0A-104D-04C63245A377}"/>
                  </a:ext>
                </a:extLst>
              </p:cNvPr>
              <p:cNvSpPr/>
              <p:nvPr/>
            </p:nvSpPr>
            <p:spPr>
              <a:xfrm>
                <a:off x="4203770" y="2241185"/>
                <a:ext cx="462239" cy="427266"/>
              </a:xfrm>
              <a:prstGeom prst="ellipse">
                <a:avLst/>
              </a:prstGeom>
              <a:solidFill>
                <a:srgbClr val="0D5729"/>
              </a:solidFill>
              <a:ln w="28575" cmpd="sng">
                <a:solidFill>
                  <a:srgbClr val="800000"/>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US" sz="1400" b="1" baseline="-25000" dirty="0">
                  <a:solidFill>
                    <a:schemeClr val="tx1"/>
                  </a:solidFill>
                  <a:latin typeface="Arial Black"/>
                  <a:cs typeface="Arial Black"/>
                </a:endParaRPr>
              </a:p>
            </p:txBody>
          </p:sp>
          <p:sp>
            <p:nvSpPr>
              <p:cNvPr id="8" name="TextBox 7">
                <a:extLst>
                  <a:ext uri="{FF2B5EF4-FFF2-40B4-BE49-F238E27FC236}">
                    <a16:creationId xmlns:a16="http://schemas.microsoft.com/office/drawing/2014/main" id="{E9AF95FB-CB7D-BC62-F794-EA5CFF265030}"/>
                  </a:ext>
                </a:extLst>
              </p:cNvPr>
              <p:cNvSpPr txBox="1"/>
              <p:nvPr/>
            </p:nvSpPr>
            <p:spPr>
              <a:xfrm>
                <a:off x="4265860" y="2409893"/>
                <a:ext cx="340008" cy="105705"/>
              </a:xfrm>
              <a:prstGeom prst="rect">
                <a:avLst/>
              </a:prstGeom>
              <a:noFill/>
              <a:effectLst/>
            </p:spPr>
            <p:txBody>
              <a:bodyPr wrap="square" tIns="0" bIns="0" rtlCol="0" anchor="ctr">
                <a:spAutoFit/>
              </a:bodyPr>
              <a:lstStyle/>
              <a:p>
                <a:pPr algn="ctr"/>
                <a:endParaRPr lang="en-US" baseline="-25000" dirty="0">
                  <a:latin typeface="Arial Black"/>
                  <a:cs typeface="Arial Black"/>
                </a:endParaRPr>
              </a:p>
            </p:txBody>
          </p:sp>
        </p:grpSp>
        <p:grpSp>
          <p:nvGrpSpPr>
            <p:cNvPr id="17" name="Group 16">
              <a:extLst>
                <a:ext uri="{FF2B5EF4-FFF2-40B4-BE49-F238E27FC236}">
                  <a16:creationId xmlns:a16="http://schemas.microsoft.com/office/drawing/2014/main" id="{3EBF2BFC-B121-6823-D5A8-58A3623CDA83}"/>
                </a:ext>
              </a:extLst>
            </p:cNvPr>
            <p:cNvGrpSpPr/>
            <p:nvPr/>
          </p:nvGrpSpPr>
          <p:grpSpPr>
            <a:xfrm>
              <a:off x="1548405" y="4731024"/>
              <a:ext cx="6769711" cy="746432"/>
              <a:chOff x="1548405" y="4731024"/>
              <a:chExt cx="6769711" cy="746432"/>
            </a:xfrm>
          </p:grpSpPr>
          <p:grpSp>
            <p:nvGrpSpPr>
              <p:cNvPr id="9" name="Group 8">
                <a:extLst>
                  <a:ext uri="{FF2B5EF4-FFF2-40B4-BE49-F238E27FC236}">
                    <a16:creationId xmlns:a16="http://schemas.microsoft.com/office/drawing/2014/main" id="{23232272-1F5F-F3C7-A5B7-4F79F3BB1255}"/>
                  </a:ext>
                </a:extLst>
              </p:cNvPr>
              <p:cNvGrpSpPr/>
              <p:nvPr/>
            </p:nvGrpSpPr>
            <p:grpSpPr>
              <a:xfrm>
                <a:off x="4911194" y="4731024"/>
                <a:ext cx="549505" cy="746432"/>
                <a:chOff x="4203770" y="2241185"/>
                <a:chExt cx="462239" cy="427266"/>
              </a:xfrm>
            </p:grpSpPr>
            <p:sp>
              <p:nvSpPr>
                <p:cNvPr id="11" name="Oval 10">
                  <a:extLst>
                    <a:ext uri="{FF2B5EF4-FFF2-40B4-BE49-F238E27FC236}">
                      <a16:creationId xmlns:a16="http://schemas.microsoft.com/office/drawing/2014/main" id="{FB14927D-36BC-DC04-E143-CFF7FB3FE68D}"/>
                    </a:ext>
                  </a:extLst>
                </p:cNvPr>
                <p:cNvSpPr/>
                <p:nvPr/>
              </p:nvSpPr>
              <p:spPr>
                <a:xfrm>
                  <a:off x="4203770" y="2241185"/>
                  <a:ext cx="462239" cy="427266"/>
                </a:xfrm>
                <a:prstGeom prst="ellipse">
                  <a:avLst/>
                </a:prstGeom>
                <a:solidFill>
                  <a:srgbClr val="0070C0"/>
                </a:solidFill>
                <a:ln w="28575" cmpd="sng">
                  <a:solidFill>
                    <a:srgbClr val="800000"/>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US" sz="1400" b="1" baseline="-25000" dirty="0">
                    <a:solidFill>
                      <a:schemeClr val="tx1"/>
                    </a:solidFill>
                    <a:latin typeface="Arial Black"/>
                    <a:cs typeface="Arial Black"/>
                  </a:endParaRPr>
                </a:p>
              </p:txBody>
            </p:sp>
            <p:sp>
              <p:nvSpPr>
                <p:cNvPr id="12" name="TextBox 11">
                  <a:extLst>
                    <a:ext uri="{FF2B5EF4-FFF2-40B4-BE49-F238E27FC236}">
                      <a16:creationId xmlns:a16="http://schemas.microsoft.com/office/drawing/2014/main" id="{36AB12C6-0A71-9B98-3D18-02FB1FA0AC66}"/>
                    </a:ext>
                  </a:extLst>
                </p:cNvPr>
                <p:cNvSpPr txBox="1"/>
                <p:nvPr/>
              </p:nvSpPr>
              <p:spPr>
                <a:xfrm>
                  <a:off x="4265860" y="2409893"/>
                  <a:ext cx="340008" cy="105705"/>
                </a:xfrm>
                <a:prstGeom prst="rect">
                  <a:avLst/>
                </a:prstGeom>
                <a:noFill/>
                <a:effectLst/>
              </p:spPr>
              <p:txBody>
                <a:bodyPr wrap="square" tIns="0" bIns="0" rtlCol="0" anchor="ctr">
                  <a:spAutoFit/>
                </a:bodyPr>
                <a:lstStyle/>
                <a:p>
                  <a:pPr algn="ctr"/>
                  <a:endParaRPr lang="en-US" baseline="-25000" dirty="0">
                    <a:latin typeface="Arial Black"/>
                    <a:cs typeface="Arial Black"/>
                  </a:endParaRPr>
                </a:p>
              </p:txBody>
            </p:sp>
          </p:grpSp>
          <p:sp>
            <p:nvSpPr>
              <p:cNvPr id="13" name="TextBox 12">
                <a:extLst>
                  <a:ext uri="{FF2B5EF4-FFF2-40B4-BE49-F238E27FC236}">
                    <a16:creationId xmlns:a16="http://schemas.microsoft.com/office/drawing/2014/main" id="{FC337E04-624D-89B0-63D0-E46039D20954}"/>
                  </a:ext>
                </a:extLst>
              </p:cNvPr>
              <p:cNvSpPr txBox="1"/>
              <p:nvPr/>
            </p:nvSpPr>
            <p:spPr>
              <a:xfrm>
                <a:off x="5534512" y="4880664"/>
                <a:ext cx="2783604" cy="517135"/>
              </a:xfrm>
              <a:prstGeom prst="rect">
                <a:avLst/>
              </a:prstGeom>
              <a:noFill/>
              <a:effectLst/>
            </p:spPr>
            <p:txBody>
              <a:bodyPr wrap="none" rtlCol="0">
                <a:spAutoFit/>
              </a:bodyPr>
              <a:lstStyle/>
              <a:p>
                <a:r>
                  <a:rPr lang="en-US" sz="1600" dirty="0">
                    <a:solidFill>
                      <a:schemeClr val="bg1"/>
                    </a:solidFill>
                    <a:latin typeface="Gill Sans"/>
                    <a:cs typeface="Gill Sans"/>
                  </a:rPr>
                  <a:t>=</a:t>
                </a:r>
                <a:r>
                  <a:rPr lang="en-US" sz="1600" b="1" dirty="0">
                    <a:solidFill>
                      <a:schemeClr val="bg1"/>
                    </a:solidFill>
                    <a:latin typeface="Gill Sans"/>
                    <a:cs typeface="Gill Sans"/>
                  </a:rPr>
                  <a:t> </a:t>
                </a:r>
                <a:r>
                  <a:rPr lang="en-US" sz="1600" dirty="0">
                    <a:solidFill>
                      <a:schemeClr val="bg1"/>
                    </a:solidFill>
                    <a:latin typeface="Gill Sans"/>
                    <a:cs typeface="Gill Sans"/>
                  </a:rPr>
                  <a:t>Step is a subworkflow. </a:t>
                </a:r>
              </a:p>
            </p:txBody>
          </p:sp>
          <p:sp>
            <p:nvSpPr>
              <p:cNvPr id="15" name="TextBox 14">
                <a:extLst>
                  <a:ext uri="{FF2B5EF4-FFF2-40B4-BE49-F238E27FC236}">
                    <a16:creationId xmlns:a16="http://schemas.microsoft.com/office/drawing/2014/main" id="{C2413A29-8583-D4BA-1656-CA3497D71727}"/>
                  </a:ext>
                </a:extLst>
              </p:cNvPr>
              <p:cNvSpPr txBox="1"/>
              <p:nvPr/>
            </p:nvSpPr>
            <p:spPr>
              <a:xfrm>
                <a:off x="1548405" y="4878273"/>
                <a:ext cx="2527893" cy="517135"/>
              </a:xfrm>
              <a:prstGeom prst="rect">
                <a:avLst/>
              </a:prstGeom>
              <a:noFill/>
              <a:effectLst/>
            </p:spPr>
            <p:txBody>
              <a:bodyPr wrap="none" rtlCol="0">
                <a:spAutoFit/>
              </a:bodyPr>
              <a:lstStyle/>
              <a:p>
                <a:r>
                  <a:rPr lang="en-US" sz="1600" dirty="0">
                    <a:solidFill>
                      <a:schemeClr val="bg1"/>
                    </a:solidFill>
                    <a:latin typeface="Gill Sans"/>
                    <a:cs typeface="Gill Sans"/>
                  </a:rPr>
                  <a:t>=</a:t>
                </a:r>
                <a:r>
                  <a:rPr lang="en-US" sz="1600" b="1" dirty="0">
                    <a:solidFill>
                      <a:schemeClr val="bg1"/>
                    </a:solidFill>
                    <a:latin typeface="Gill Sans"/>
                    <a:cs typeface="Gill Sans"/>
                  </a:rPr>
                  <a:t> </a:t>
                </a:r>
                <a:r>
                  <a:rPr lang="en-US" sz="1600" dirty="0">
                    <a:solidFill>
                      <a:schemeClr val="bg1"/>
                    </a:solidFill>
                    <a:latin typeface="Gill Sans"/>
                    <a:cs typeface="Gill Sans"/>
                  </a:rPr>
                  <a:t>Step is a single tool. </a:t>
                </a:r>
              </a:p>
            </p:txBody>
          </p:sp>
        </p:grpSp>
      </p:grpSp>
      <p:grpSp>
        <p:nvGrpSpPr>
          <p:cNvPr id="14" name="Group 13">
            <a:extLst>
              <a:ext uri="{FF2B5EF4-FFF2-40B4-BE49-F238E27FC236}">
                <a16:creationId xmlns:a16="http://schemas.microsoft.com/office/drawing/2014/main" id="{96F2D219-7CEE-3F26-8AAF-F4FF529BE2B8}"/>
              </a:ext>
            </a:extLst>
          </p:cNvPr>
          <p:cNvGrpSpPr/>
          <p:nvPr/>
        </p:nvGrpSpPr>
        <p:grpSpPr>
          <a:xfrm>
            <a:off x="187653" y="1670553"/>
            <a:ext cx="4481133" cy="1937045"/>
            <a:chOff x="935276" y="1491955"/>
            <a:chExt cx="6880410" cy="3103727"/>
          </a:xfrm>
          <a:solidFill>
            <a:schemeClr val="bg1">
              <a:alpha val="5208"/>
            </a:schemeClr>
          </a:solidFill>
        </p:grpSpPr>
        <p:grpSp>
          <p:nvGrpSpPr>
            <p:cNvPr id="2" name="Group 1">
              <a:extLst>
                <a:ext uri="{FF2B5EF4-FFF2-40B4-BE49-F238E27FC236}">
                  <a16:creationId xmlns:a16="http://schemas.microsoft.com/office/drawing/2014/main" id="{0834AE38-2C33-B4BB-F806-00480E5DB6E4}"/>
                </a:ext>
              </a:extLst>
            </p:cNvPr>
            <p:cNvGrpSpPr/>
            <p:nvPr/>
          </p:nvGrpSpPr>
          <p:grpSpPr>
            <a:xfrm>
              <a:off x="935276" y="1702197"/>
              <a:ext cx="6880410" cy="2893485"/>
              <a:chOff x="935276" y="1702197"/>
              <a:chExt cx="6880410" cy="2893485"/>
            </a:xfrm>
            <a:grpFill/>
          </p:grpSpPr>
          <p:grpSp>
            <p:nvGrpSpPr>
              <p:cNvPr id="16" name="Group 15">
                <a:extLst>
                  <a:ext uri="{FF2B5EF4-FFF2-40B4-BE49-F238E27FC236}">
                    <a16:creationId xmlns:a16="http://schemas.microsoft.com/office/drawing/2014/main" id="{98016722-B2F9-674A-291F-178CD93C795B}"/>
                  </a:ext>
                </a:extLst>
              </p:cNvPr>
              <p:cNvGrpSpPr/>
              <p:nvPr/>
            </p:nvGrpSpPr>
            <p:grpSpPr>
              <a:xfrm>
                <a:off x="935276" y="2617201"/>
                <a:ext cx="549505" cy="746432"/>
                <a:chOff x="4203770" y="2241185"/>
                <a:chExt cx="462239" cy="427266"/>
              </a:xfrm>
              <a:grpFill/>
            </p:grpSpPr>
            <p:sp>
              <p:nvSpPr>
                <p:cNvPr id="24" name="Oval 23">
                  <a:extLst>
                    <a:ext uri="{FF2B5EF4-FFF2-40B4-BE49-F238E27FC236}">
                      <a16:creationId xmlns:a16="http://schemas.microsoft.com/office/drawing/2014/main" id="{A48E53A1-1985-48F7-81BC-4E8B4CC981C2}"/>
                    </a:ext>
                  </a:extLst>
                </p:cNvPr>
                <p:cNvSpPr/>
                <p:nvPr/>
              </p:nvSpPr>
              <p:spPr>
                <a:xfrm>
                  <a:off x="4203770" y="2241185"/>
                  <a:ext cx="462239" cy="427266"/>
                </a:xfrm>
                <a:prstGeom prst="ellipse">
                  <a:avLst/>
                </a:prstGeom>
                <a:grpFill/>
                <a:ln w="28575" cmpd="sng">
                  <a:solidFill>
                    <a:srgbClr val="800000"/>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US" sz="1400" b="1" baseline="-25000" dirty="0">
                    <a:solidFill>
                      <a:schemeClr val="tx1"/>
                    </a:solidFill>
                    <a:latin typeface="Arial Black"/>
                    <a:cs typeface="Arial Black"/>
                  </a:endParaRPr>
                </a:p>
              </p:txBody>
            </p:sp>
            <p:sp>
              <p:nvSpPr>
                <p:cNvPr id="25" name="TextBox 24">
                  <a:extLst>
                    <a:ext uri="{FF2B5EF4-FFF2-40B4-BE49-F238E27FC236}">
                      <a16:creationId xmlns:a16="http://schemas.microsoft.com/office/drawing/2014/main" id="{6B24D498-1B8D-38E1-AC9B-1F125EA52D71}"/>
                    </a:ext>
                  </a:extLst>
                </p:cNvPr>
                <p:cNvSpPr txBox="1"/>
                <p:nvPr/>
              </p:nvSpPr>
              <p:spPr>
                <a:xfrm>
                  <a:off x="4265860" y="2324246"/>
                  <a:ext cx="340008" cy="276999"/>
                </a:xfrm>
                <a:prstGeom prst="rect">
                  <a:avLst/>
                </a:prstGeom>
                <a:grpFill/>
                <a:effectLst/>
              </p:spPr>
              <p:txBody>
                <a:bodyPr wrap="square" tIns="0" bIns="0" rtlCol="0" anchor="ctr">
                  <a:spAutoFit/>
                </a:bodyPr>
                <a:lstStyle/>
                <a:p>
                  <a:pPr algn="ctr"/>
                  <a:r>
                    <a:rPr lang="en-US" dirty="0">
                      <a:latin typeface="Arial Black"/>
                      <a:cs typeface="Arial Black"/>
                    </a:rPr>
                    <a:t>1</a:t>
                  </a:r>
                  <a:endParaRPr lang="en-US" baseline="-25000" dirty="0">
                    <a:latin typeface="Arial Black"/>
                    <a:cs typeface="Arial Black"/>
                  </a:endParaRPr>
                </a:p>
              </p:txBody>
            </p:sp>
          </p:grpSp>
          <p:cxnSp>
            <p:nvCxnSpPr>
              <p:cNvPr id="27" name="Straight Arrow Connector 26">
                <a:extLst>
                  <a:ext uri="{FF2B5EF4-FFF2-40B4-BE49-F238E27FC236}">
                    <a16:creationId xmlns:a16="http://schemas.microsoft.com/office/drawing/2014/main" id="{E9852CDD-4E1A-0396-07B6-ADE91A516402}"/>
                  </a:ext>
                </a:extLst>
              </p:cNvPr>
              <p:cNvCxnSpPr>
                <a:cxnSpLocks/>
                <a:stCxn id="24" idx="7"/>
                <a:endCxn id="30" idx="2"/>
              </p:cNvCxnSpPr>
              <p:nvPr/>
            </p:nvCxnSpPr>
            <p:spPr>
              <a:xfrm flipV="1">
                <a:off x="1404308" y="2075413"/>
                <a:ext cx="2741335" cy="651101"/>
              </a:xfrm>
              <a:prstGeom prst="straightConnector1">
                <a:avLst/>
              </a:prstGeom>
              <a:grpFill/>
              <a:ln w="5715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28" name="Group 27">
                <a:extLst>
                  <a:ext uri="{FF2B5EF4-FFF2-40B4-BE49-F238E27FC236}">
                    <a16:creationId xmlns:a16="http://schemas.microsoft.com/office/drawing/2014/main" id="{291D39B8-163A-E410-CB95-020A51239CC5}"/>
                  </a:ext>
                </a:extLst>
              </p:cNvPr>
              <p:cNvGrpSpPr/>
              <p:nvPr/>
            </p:nvGrpSpPr>
            <p:grpSpPr>
              <a:xfrm>
                <a:off x="4145643" y="1702197"/>
                <a:ext cx="549505" cy="746432"/>
                <a:chOff x="4203770" y="2241185"/>
                <a:chExt cx="462239" cy="427266"/>
              </a:xfrm>
              <a:grpFill/>
            </p:grpSpPr>
            <p:sp>
              <p:nvSpPr>
                <p:cNvPr id="30" name="Oval 29">
                  <a:extLst>
                    <a:ext uri="{FF2B5EF4-FFF2-40B4-BE49-F238E27FC236}">
                      <a16:creationId xmlns:a16="http://schemas.microsoft.com/office/drawing/2014/main" id="{09AAE49C-62C0-7F4D-6268-F7E1293D8016}"/>
                    </a:ext>
                  </a:extLst>
                </p:cNvPr>
                <p:cNvSpPr/>
                <p:nvPr/>
              </p:nvSpPr>
              <p:spPr>
                <a:xfrm>
                  <a:off x="4203770" y="2241185"/>
                  <a:ext cx="462239" cy="427266"/>
                </a:xfrm>
                <a:prstGeom prst="ellipse">
                  <a:avLst/>
                </a:prstGeom>
                <a:grpFill/>
                <a:ln w="28575" cmpd="sng">
                  <a:solidFill>
                    <a:srgbClr val="800000"/>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US" sz="1400" b="1" baseline="-25000" dirty="0">
                    <a:solidFill>
                      <a:schemeClr val="tx1"/>
                    </a:solidFill>
                    <a:latin typeface="Arial Black"/>
                    <a:cs typeface="Arial Black"/>
                  </a:endParaRPr>
                </a:p>
              </p:txBody>
            </p:sp>
            <p:sp>
              <p:nvSpPr>
                <p:cNvPr id="31" name="TextBox 30">
                  <a:extLst>
                    <a:ext uri="{FF2B5EF4-FFF2-40B4-BE49-F238E27FC236}">
                      <a16:creationId xmlns:a16="http://schemas.microsoft.com/office/drawing/2014/main" id="{7F48852B-9BF5-D6A9-1308-A10B7F84927A}"/>
                    </a:ext>
                  </a:extLst>
                </p:cNvPr>
                <p:cNvSpPr txBox="1"/>
                <p:nvPr/>
              </p:nvSpPr>
              <p:spPr>
                <a:xfrm>
                  <a:off x="4265860" y="2324246"/>
                  <a:ext cx="340008" cy="276999"/>
                </a:xfrm>
                <a:prstGeom prst="rect">
                  <a:avLst/>
                </a:prstGeom>
                <a:grpFill/>
                <a:effectLst/>
              </p:spPr>
              <p:txBody>
                <a:bodyPr wrap="square" tIns="0" bIns="0" rtlCol="0" anchor="ctr">
                  <a:spAutoFit/>
                </a:bodyPr>
                <a:lstStyle/>
                <a:p>
                  <a:pPr algn="ctr"/>
                  <a:r>
                    <a:rPr lang="en-US" dirty="0">
                      <a:latin typeface="Arial Black"/>
                      <a:cs typeface="Arial Black"/>
                    </a:rPr>
                    <a:t>2</a:t>
                  </a:r>
                  <a:endParaRPr lang="en-US" baseline="-25000" dirty="0">
                    <a:latin typeface="Arial Black"/>
                    <a:cs typeface="Arial Black"/>
                  </a:endParaRPr>
                </a:p>
              </p:txBody>
            </p:sp>
          </p:grpSp>
          <p:grpSp>
            <p:nvGrpSpPr>
              <p:cNvPr id="35" name="Group 34">
                <a:extLst>
                  <a:ext uri="{FF2B5EF4-FFF2-40B4-BE49-F238E27FC236}">
                    <a16:creationId xmlns:a16="http://schemas.microsoft.com/office/drawing/2014/main" id="{879A2A26-BDA7-4E61-E60C-D96271761437}"/>
                  </a:ext>
                </a:extLst>
              </p:cNvPr>
              <p:cNvGrpSpPr/>
              <p:nvPr/>
            </p:nvGrpSpPr>
            <p:grpSpPr>
              <a:xfrm>
                <a:off x="4145638" y="2707748"/>
                <a:ext cx="549505" cy="746432"/>
                <a:chOff x="4203770" y="2241185"/>
                <a:chExt cx="462239" cy="427266"/>
              </a:xfrm>
              <a:grpFill/>
            </p:grpSpPr>
            <p:sp>
              <p:nvSpPr>
                <p:cNvPr id="36" name="Oval 35">
                  <a:extLst>
                    <a:ext uri="{FF2B5EF4-FFF2-40B4-BE49-F238E27FC236}">
                      <a16:creationId xmlns:a16="http://schemas.microsoft.com/office/drawing/2014/main" id="{49B3BCD6-9459-3529-5579-633FF3EAD63E}"/>
                    </a:ext>
                  </a:extLst>
                </p:cNvPr>
                <p:cNvSpPr/>
                <p:nvPr/>
              </p:nvSpPr>
              <p:spPr>
                <a:xfrm>
                  <a:off x="4203770" y="2241185"/>
                  <a:ext cx="462239" cy="427266"/>
                </a:xfrm>
                <a:prstGeom prst="ellipse">
                  <a:avLst/>
                </a:prstGeom>
                <a:grpFill/>
                <a:ln w="28575" cmpd="sng">
                  <a:solidFill>
                    <a:srgbClr val="800000"/>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US" sz="1400" b="1" baseline="-25000" dirty="0">
                    <a:solidFill>
                      <a:schemeClr val="tx1"/>
                    </a:solidFill>
                    <a:latin typeface="Arial Black"/>
                    <a:cs typeface="Arial Black"/>
                  </a:endParaRPr>
                </a:p>
              </p:txBody>
            </p:sp>
            <p:sp>
              <p:nvSpPr>
                <p:cNvPr id="37" name="TextBox 36">
                  <a:extLst>
                    <a:ext uri="{FF2B5EF4-FFF2-40B4-BE49-F238E27FC236}">
                      <a16:creationId xmlns:a16="http://schemas.microsoft.com/office/drawing/2014/main" id="{ABFC6248-0F03-BDEB-A6B4-ED394F24BFB1}"/>
                    </a:ext>
                  </a:extLst>
                </p:cNvPr>
                <p:cNvSpPr txBox="1"/>
                <p:nvPr/>
              </p:nvSpPr>
              <p:spPr>
                <a:xfrm>
                  <a:off x="4265860" y="2324246"/>
                  <a:ext cx="340008" cy="276999"/>
                </a:xfrm>
                <a:prstGeom prst="rect">
                  <a:avLst/>
                </a:prstGeom>
                <a:grpFill/>
                <a:effectLst/>
              </p:spPr>
              <p:txBody>
                <a:bodyPr wrap="square" tIns="0" bIns="0" rtlCol="0" anchor="ctr">
                  <a:spAutoFit/>
                </a:bodyPr>
                <a:lstStyle/>
                <a:p>
                  <a:pPr algn="ctr"/>
                  <a:r>
                    <a:rPr lang="en-US" dirty="0">
                      <a:latin typeface="Arial Black"/>
                      <a:cs typeface="Arial Black"/>
                    </a:rPr>
                    <a:t>3</a:t>
                  </a:r>
                  <a:endParaRPr lang="en-US" baseline="-25000" dirty="0">
                    <a:latin typeface="Arial Black"/>
                    <a:cs typeface="Arial Black"/>
                  </a:endParaRPr>
                </a:p>
              </p:txBody>
            </p:sp>
          </p:grpSp>
          <p:grpSp>
            <p:nvGrpSpPr>
              <p:cNvPr id="38" name="Group 37">
                <a:extLst>
                  <a:ext uri="{FF2B5EF4-FFF2-40B4-BE49-F238E27FC236}">
                    <a16:creationId xmlns:a16="http://schemas.microsoft.com/office/drawing/2014/main" id="{19C57235-4879-C81B-D6AA-D40988006965}"/>
                  </a:ext>
                </a:extLst>
              </p:cNvPr>
              <p:cNvGrpSpPr/>
              <p:nvPr/>
            </p:nvGrpSpPr>
            <p:grpSpPr>
              <a:xfrm>
                <a:off x="4120397" y="3849250"/>
                <a:ext cx="551616" cy="746432"/>
                <a:chOff x="4201994" y="2241185"/>
                <a:chExt cx="464015" cy="427266"/>
              </a:xfrm>
              <a:grpFill/>
            </p:grpSpPr>
            <p:sp>
              <p:nvSpPr>
                <p:cNvPr id="39" name="Oval 38">
                  <a:extLst>
                    <a:ext uri="{FF2B5EF4-FFF2-40B4-BE49-F238E27FC236}">
                      <a16:creationId xmlns:a16="http://schemas.microsoft.com/office/drawing/2014/main" id="{9490A2FF-AD7F-5522-035A-410A1A848A95}"/>
                    </a:ext>
                  </a:extLst>
                </p:cNvPr>
                <p:cNvSpPr/>
                <p:nvPr/>
              </p:nvSpPr>
              <p:spPr>
                <a:xfrm>
                  <a:off x="4203770" y="2241185"/>
                  <a:ext cx="462239" cy="427266"/>
                </a:xfrm>
                <a:prstGeom prst="ellipse">
                  <a:avLst/>
                </a:prstGeom>
                <a:grpFill/>
                <a:ln w="28575" cmpd="sng">
                  <a:solidFill>
                    <a:srgbClr val="800000"/>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US" sz="1400" b="1" baseline="-25000" dirty="0">
                    <a:solidFill>
                      <a:schemeClr val="tx1"/>
                    </a:solidFill>
                    <a:latin typeface="Arial Black"/>
                    <a:cs typeface="Arial Black"/>
                  </a:endParaRPr>
                </a:p>
              </p:txBody>
            </p:sp>
            <p:sp>
              <p:nvSpPr>
                <p:cNvPr id="41" name="TextBox 40">
                  <a:extLst>
                    <a:ext uri="{FF2B5EF4-FFF2-40B4-BE49-F238E27FC236}">
                      <a16:creationId xmlns:a16="http://schemas.microsoft.com/office/drawing/2014/main" id="{80132CFE-FAB2-0CF6-9857-A492CB07CC6D}"/>
                    </a:ext>
                  </a:extLst>
                </p:cNvPr>
                <p:cNvSpPr txBox="1"/>
                <p:nvPr/>
              </p:nvSpPr>
              <p:spPr>
                <a:xfrm>
                  <a:off x="4201994" y="2292288"/>
                  <a:ext cx="462239" cy="287258"/>
                </a:xfrm>
                <a:prstGeom prst="rect">
                  <a:avLst/>
                </a:prstGeom>
                <a:grpFill/>
                <a:effectLst/>
              </p:spPr>
              <p:txBody>
                <a:bodyPr wrap="square" tIns="0" bIns="0" rtlCol="0" anchor="ctr">
                  <a:spAutoFit/>
                </a:bodyPr>
                <a:lstStyle/>
                <a:p>
                  <a:pPr algn="ctr"/>
                  <a:r>
                    <a:rPr lang="en-US" sz="2800" baseline="-25000" dirty="0">
                      <a:latin typeface="Arial Black"/>
                      <a:cs typeface="Arial Black"/>
                    </a:rPr>
                    <a:t>4</a:t>
                  </a:r>
                </a:p>
              </p:txBody>
            </p:sp>
          </p:grpSp>
          <p:cxnSp>
            <p:nvCxnSpPr>
              <p:cNvPr id="42" name="Straight Arrow Connector 41">
                <a:extLst>
                  <a:ext uri="{FF2B5EF4-FFF2-40B4-BE49-F238E27FC236}">
                    <a16:creationId xmlns:a16="http://schemas.microsoft.com/office/drawing/2014/main" id="{BA095734-227D-86C9-DEAE-B7721627CB54}"/>
                  </a:ext>
                </a:extLst>
              </p:cNvPr>
              <p:cNvCxnSpPr>
                <a:cxnSpLocks/>
                <a:stCxn id="24" idx="6"/>
                <a:endCxn id="36" idx="2"/>
              </p:cNvCxnSpPr>
              <p:nvPr/>
            </p:nvCxnSpPr>
            <p:spPr>
              <a:xfrm>
                <a:off x="1484781" y="2990417"/>
                <a:ext cx="2660858" cy="90547"/>
              </a:xfrm>
              <a:prstGeom prst="straightConnector1">
                <a:avLst/>
              </a:prstGeom>
              <a:grpFill/>
              <a:ln w="5715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8852AF00-767C-7B19-75F9-246840FBF9C4}"/>
                  </a:ext>
                </a:extLst>
              </p:cNvPr>
              <p:cNvCxnSpPr>
                <a:cxnSpLocks/>
                <a:stCxn id="24" idx="5"/>
                <a:endCxn id="39" idx="2"/>
              </p:cNvCxnSpPr>
              <p:nvPr/>
            </p:nvCxnSpPr>
            <p:spPr>
              <a:xfrm>
                <a:off x="1404308" y="3254320"/>
                <a:ext cx="2718200" cy="968146"/>
              </a:xfrm>
              <a:prstGeom prst="straightConnector1">
                <a:avLst/>
              </a:prstGeom>
              <a:grpFill/>
              <a:ln w="5715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1B684D85-C895-50B3-49FB-8D233F16F5F0}"/>
                  </a:ext>
                </a:extLst>
              </p:cNvPr>
              <p:cNvCxnSpPr>
                <a:cxnSpLocks/>
                <a:stCxn id="30" idx="6"/>
                <a:endCxn id="47" idx="1"/>
              </p:cNvCxnSpPr>
              <p:nvPr/>
            </p:nvCxnSpPr>
            <p:spPr>
              <a:xfrm>
                <a:off x="4695147" y="2075413"/>
                <a:ext cx="2651507" cy="651101"/>
              </a:xfrm>
              <a:prstGeom prst="straightConnector1">
                <a:avLst/>
              </a:prstGeom>
              <a:grpFill/>
              <a:ln w="5715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46" name="Group 45">
                <a:extLst>
                  <a:ext uri="{FF2B5EF4-FFF2-40B4-BE49-F238E27FC236}">
                    <a16:creationId xmlns:a16="http://schemas.microsoft.com/office/drawing/2014/main" id="{169AC110-A335-7AF5-D224-BB40B639E687}"/>
                  </a:ext>
                </a:extLst>
              </p:cNvPr>
              <p:cNvGrpSpPr/>
              <p:nvPr/>
            </p:nvGrpSpPr>
            <p:grpSpPr>
              <a:xfrm>
                <a:off x="7266181" y="2617201"/>
                <a:ext cx="549505" cy="746432"/>
                <a:chOff x="4203770" y="2241185"/>
                <a:chExt cx="462239" cy="427266"/>
              </a:xfrm>
              <a:grpFill/>
            </p:grpSpPr>
            <p:sp>
              <p:nvSpPr>
                <p:cNvPr id="47" name="Oval 46">
                  <a:extLst>
                    <a:ext uri="{FF2B5EF4-FFF2-40B4-BE49-F238E27FC236}">
                      <a16:creationId xmlns:a16="http://schemas.microsoft.com/office/drawing/2014/main" id="{5A51BA25-91AA-B8A3-A0E1-11A361B802F9}"/>
                    </a:ext>
                  </a:extLst>
                </p:cNvPr>
                <p:cNvSpPr/>
                <p:nvPr/>
              </p:nvSpPr>
              <p:spPr>
                <a:xfrm>
                  <a:off x="4203770" y="2241185"/>
                  <a:ext cx="462239" cy="427266"/>
                </a:xfrm>
                <a:prstGeom prst="ellipse">
                  <a:avLst/>
                </a:prstGeom>
                <a:grpFill/>
                <a:ln w="28575" cmpd="sng">
                  <a:solidFill>
                    <a:srgbClr val="800000"/>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US" sz="1400" b="1" baseline="-25000" dirty="0">
                    <a:solidFill>
                      <a:schemeClr val="tx1"/>
                    </a:solidFill>
                    <a:latin typeface="Arial Black"/>
                    <a:cs typeface="Arial Black"/>
                  </a:endParaRPr>
                </a:p>
              </p:txBody>
            </p:sp>
            <p:sp>
              <p:nvSpPr>
                <p:cNvPr id="48" name="TextBox 47">
                  <a:extLst>
                    <a:ext uri="{FF2B5EF4-FFF2-40B4-BE49-F238E27FC236}">
                      <a16:creationId xmlns:a16="http://schemas.microsoft.com/office/drawing/2014/main" id="{A0D29FF8-888C-8E2B-2CEC-6F053F6D962D}"/>
                    </a:ext>
                  </a:extLst>
                </p:cNvPr>
                <p:cNvSpPr txBox="1"/>
                <p:nvPr/>
              </p:nvSpPr>
              <p:spPr>
                <a:xfrm>
                  <a:off x="4265860" y="2324246"/>
                  <a:ext cx="340008" cy="276999"/>
                </a:xfrm>
                <a:prstGeom prst="rect">
                  <a:avLst/>
                </a:prstGeom>
                <a:grpFill/>
                <a:effectLst/>
              </p:spPr>
              <p:txBody>
                <a:bodyPr wrap="square" tIns="0" bIns="0" rtlCol="0" anchor="ctr">
                  <a:spAutoFit/>
                </a:bodyPr>
                <a:lstStyle/>
                <a:p>
                  <a:pPr algn="ctr"/>
                  <a:r>
                    <a:rPr lang="en-US" dirty="0">
                      <a:latin typeface="Arial Black"/>
                      <a:cs typeface="Arial Black"/>
                    </a:rPr>
                    <a:t>5</a:t>
                  </a:r>
                  <a:endParaRPr lang="en-US" baseline="-25000" dirty="0">
                    <a:latin typeface="Arial Black"/>
                    <a:cs typeface="Arial Black"/>
                  </a:endParaRPr>
                </a:p>
              </p:txBody>
            </p:sp>
          </p:grpSp>
          <p:cxnSp>
            <p:nvCxnSpPr>
              <p:cNvPr id="49" name="Straight Arrow Connector 48">
                <a:extLst>
                  <a:ext uri="{FF2B5EF4-FFF2-40B4-BE49-F238E27FC236}">
                    <a16:creationId xmlns:a16="http://schemas.microsoft.com/office/drawing/2014/main" id="{002BE7A0-DF92-DCC7-2485-A6BAE567C811}"/>
                  </a:ext>
                </a:extLst>
              </p:cNvPr>
              <p:cNvCxnSpPr>
                <a:cxnSpLocks/>
                <a:stCxn id="36" idx="6"/>
                <a:endCxn id="47" idx="2"/>
              </p:cNvCxnSpPr>
              <p:nvPr/>
            </p:nvCxnSpPr>
            <p:spPr>
              <a:xfrm flipV="1">
                <a:off x="4695143" y="2990417"/>
                <a:ext cx="2571039" cy="90547"/>
              </a:xfrm>
              <a:prstGeom prst="straightConnector1">
                <a:avLst/>
              </a:prstGeom>
              <a:grpFill/>
              <a:ln w="5715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6F5C095B-F4A1-495E-26DB-46831CD1962F}"/>
                  </a:ext>
                </a:extLst>
              </p:cNvPr>
              <p:cNvCxnSpPr>
                <a:cxnSpLocks/>
                <a:stCxn id="39" idx="6"/>
                <a:endCxn id="47" idx="4"/>
              </p:cNvCxnSpPr>
              <p:nvPr/>
            </p:nvCxnSpPr>
            <p:spPr>
              <a:xfrm flipV="1">
                <a:off x="4672012" y="3363633"/>
                <a:ext cx="2868922" cy="858833"/>
              </a:xfrm>
              <a:prstGeom prst="straightConnector1">
                <a:avLst/>
              </a:prstGeom>
              <a:grpFill/>
              <a:ln w="5715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sp>
          <p:nvSpPr>
            <p:cNvPr id="19" name="TextBox 18">
              <a:extLst>
                <a:ext uri="{FF2B5EF4-FFF2-40B4-BE49-F238E27FC236}">
                  <a16:creationId xmlns:a16="http://schemas.microsoft.com/office/drawing/2014/main" id="{7A7E171D-C5D7-D694-48C6-E33E5E01CE33}"/>
                </a:ext>
              </a:extLst>
            </p:cNvPr>
            <p:cNvSpPr txBox="1"/>
            <p:nvPr/>
          </p:nvSpPr>
          <p:spPr>
            <a:xfrm>
              <a:off x="4018776" y="1491955"/>
              <a:ext cx="774031" cy="1143000"/>
            </a:xfrm>
            <a:prstGeom prst="rect">
              <a:avLst/>
            </a:prstGeom>
            <a:grpFill/>
            <a:ln w="63500" cmpd="sng">
              <a:solidFill>
                <a:schemeClr val="tx2"/>
              </a:solidFill>
            </a:ln>
            <a:effectLst/>
          </p:spPr>
          <p:txBody>
            <a:bodyPr wrap="square" rtlCol="0">
              <a:spAutoFit/>
            </a:bodyPr>
            <a:lstStyle/>
            <a:p>
              <a:endParaRPr lang="en-US" dirty="0">
                <a:solidFill>
                  <a:srgbClr val="000000"/>
                </a:solidFill>
                <a:latin typeface="Monaco"/>
                <a:cs typeface="Monaco"/>
              </a:endParaRPr>
            </a:p>
          </p:txBody>
        </p:sp>
      </p:grpSp>
      <p:cxnSp>
        <p:nvCxnSpPr>
          <p:cNvPr id="20" name="Straight Arrow Connector 19">
            <a:extLst>
              <a:ext uri="{FF2B5EF4-FFF2-40B4-BE49-F238E27FC236}">
                <a16:creationId xmlns:a16="http://schemas.microsoft.com/office/drawing/2014/main" id="{FDB7164D-E9D5-F3EB-7748-F243391215D3}"/>
              </a:ext>
            </a:extLst>
          </p:cNvPr>
          <p:cNvCxnSpPr>
            <a:cxnSpLocks/>
            <a:stCxn id="19" idx="3"/>
            <a:endCxn id="116" idx="0"/>
          </p:cNvCxnSpPr>
          <p:nvPr/>
        </p:nvCxnSpPr>
        <p:spPr>
          <a:xfrm>
            <a:off x="2700020" y="2027228"/>
            <a:ext cx="3616192" cy="987859"/>
          </a:xfrm>
          <a:prstGeom prst="straightConnector1">
            <a:avLst/>
          </a:prstGeom>
          <a:ln w="57150" cmpd="sng">
            <a:solidFill>
              <a:schemeClr val="tx2"/>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0270A5CF-23B7-52C9-ED47-EA8F3204595D}"/>
              </a:ext>
            </a:extLst>
          </p:cNvPr>
          <p:cNvCxnSpPr>
            <a:cxnSpLocks/>
            <a:stCxn id="19" idx="3"/>
            <a:endCxn id="116" idx="1"/>
          </p:cNvCxnSpPr>
          <p:nvPr/>
        </p:nvCxnSpPr>
        <p:spPr>
          <a:xfrm>
            <a:off x="2700020" y="2027228"/>
            <a:ext cx="1610880" cy="2215836"/>
          </a:xfrm>
          <a:prstGeom prst="straightConnector1">
            <a:avLst/>
          </a:prstGeom>
          <a:ln w="57150" cmpd="sng">
            <a:solidFill>
              <a:schemeClr val="tx2"/>
            </a:solidFill>
            <a:headEnd type="none"/>
            <a:tailEnd type="none"/>
          </a:ln>
          <a:effectLst/>
        </p:spPr>
        <p:style>
          <a:lnRef idx="2">
            <a:schemeClr val="accent1"/>
          </a:lnRef>
          <a:fillRef idx="0">
            <a:schemeClr val="accent1"/>
          </a:fillRef>
          <a:effectRef idx="1">
            <a:schemeClr val="accent1"/>
          </a:effectRef>
          <a:fontRef idx="minor">
            <a:schemeClr val="tx1"/>
          </a:fontRef>
        </p:style>
      </p:cxnSp>
      <p:grpSp>
        <p:nvGrpSpPr>
          <p:cNvPr id="93" name="Group 92">
            <a:extLst>
              <a:ext uri="{FF2B5EF4-FFF2-40B4-BE49-F238E27FC236}">
                <a16:creationId xmlns:a16="http://schemas.microsoft.com/office/drawing/2014/main" id="{C672815F-5EED-361D-F04D-989D49DE522C}"/>
              </a:ext>
            </a:extLst>
          </p:cNvPr>
          <p:cNvGrpSpPr/>
          <p:nvPr/>
        </p:nvGrpSpPr>
        <p:grpSpPr>
          <a:xfrm>
            <a:off x="6052027" y="3881796"/>
            <a:ext cx="549505" cy="746432"/>
            <a:chOff x="4203770" y="2241185"/>
            <a:chExt cx="462239" cy="427266"/>
          </a:xfrm>
        </p:grpSpPr>
        <p:sp>
          <p:nvSpPr>
            <p:cNvPr id="94" name="Oval 93">
              <a:extLst>
                <a:ext uri="{FF2B5EF4-FFF2-40B4-BE49-F238E27FC236}">
                  <a16:creationId xmlns:a16="http://schemas.microsoft.com/office/drawing/2014/main" id="{06495D59-20C0-61DD-BFA7-E64EB0BC6D55}"/>
                </a:ext>
              </a:extLst>
            </p:cNvPr>
            <p:cNvSpPr/>
            <p:nvPr/>
          </p:nvSpPr>
          <p:spPr>
            <a:xfrm>
              <a:off x="4203770" y="2241185"/>
              <a:ext cx="462239" cy="427266"/>
            </a:xfrm>
            <a:prstGeom prst="ellipse">
              <a:avLst/>
            </a:prstGeom>
            <a:solidFill>
              <a:srgbClr val="0D5729"/>
            </a:solidFill>
            <a:ln w="28575" cmpd="sng">
              <a:solidFill>
                <a:srgbClr val="800000"/>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US" sz="1400" b="1" baseline="-25000" dirty="0">
                <a:solidFill>
                  <a:schemeClr val="tx1"/>
                </a:solidFill>
                <a:latin typeface="Arial Black"/>
                <a:cs typeface="Arial Black"/>
              </a:endParaRPr>
            </a:p>
          </p:txBody>
        </p:sp>
        <p:sp>
          <p:nvSpPr>
            <p:cNvPr id="95" name="TextBox 94">
              <a:extLst>
                <a:ext uri="{FF2B5EF4-FFF2-40B4-BE49-F238E27FC236}">
                  <a16:creationId xmlns:a16="http://schemas.microsoft.com/office/drawing/2014/main" id="{3781BD33-DEA3-285B-5CBD-A7088776DA35}"/>
                </a:ext>
              </a:extLst>
            </p:cNvPr>
            <p:cNvSpPr txBox="1"/>
            <p:nvPr/>
          </p:nvSpPr>
          <p:spPr>
            <a:xfrm>
              <a:off x="4265860" y="2409893"/>
              <a:ext cx="340008" cy="105705"/>
            </a:xfrm>
            <a:prstGeom prst="rect">
              <a:avLst/>
            </a:prstGeom>
            <a:noFill/>
            <a:effectLst/>
          </p:spPr>
          <p:txBody>
            <a:bodyPr wrap="square" tIns="0" bIns="0" rtlCol="0" anchor="ctr">
              <a:spAutoFit/>
            </a:bodyPr>
            <a:lstStyle/>
            <a:p>
              <a:pPr algn="ctr"/>
              <a:endParaRPr lang="en-US" baseline="-25000" dirty="0">
                <a:latin typeface="Arial Black"/>
                <a:cs typeface="Arial Black"/>
              </a:endParaRPr>
            </a:p>
          </p:txBody>
        </p:sp>
      </p:grpSp>
      <p:cxnSp>
        <p:nvCxnSpPr>
          <p:cNvPr id="96" name="Straight Arrow Connector 95">
            <a:extLst>
              <a:ext uri="{FF2B5EF4-FFF2-40B4-BE49-F238E27FC236}">
                <a16:creationId xmlns:a16="http://schemas.microsoft.com/office/drawing/2014/main" id="{C1C11F4A-4855-A188-BCE5-50EBB0A36E86}"/>
              </a:ext>
            </a:extLst>
          </p:cNvPr>
          <p:cNvCxnSpPr>
            <a:cxnSpLocks/>
            <a:stCxn id="94" idx="7"/>
            <a:endCxn id="98" idx="2"/>
          </p:cNvCxnSpPr>
          <p:nvPr/>
        </p:nvCxnSpPr>
        <p:spPr>
          <a:xfrm flipV="1">
            <a:off x="6521059" y="3573471"/>
            <a:ext cx="542884" cy="417637"/>
          </a:xfrm>
          <a:prstGeom prst="straightConnector1">
            <a:avLst/>
          </a:prstGeom>
          <a:ln w="5715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98" name="Oval 97">
            <a:extLst>
              <a:ext uri="{FF2B5EF4-FFF2-40B4-BE49-F238E27FC236}">
                <a16:creationId xmlns:a16="http://schemas.microsoft.com/office/drawing/2014/main" id="{A5F1E47F-D851-71C3-638E-242E6DE24FAE}"/>
              </a:ext>
            </a:extLst>
          </p:cNvPr>
          <p:cNvSpPr/>
          <p:nvPr/>
        </p:nvSpPr>
        <p:spPr>
          <a:xfrm>
            <a:off x="7063943" y="3200255"/>
            <a:ext cx="549505" cy="746432"/>
          </a:xfrm>
          <a:prstGeom prst="ellipse">
            <a:avLst/>
          </a:prstGeom>
          <a:solidFill>
            <a:srgbClr val="0070C0"/>
          </a:solidFill>
          <a:ln w="28575" cmpd="sng">
            <a:solidFill>
              <a:srgbClr val="800000"/>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US" sz="1400" b="1" baseline="-25000" dirty="0">
              <a:solidFill>
                <a:schemeClr val="tx1"/>
              </a:solidFill>
              <a:latin typeface="Arial Black"/>
              <a:cs typeface="Arial Black"/>
            </a:endParaRPr>
          </a:p>
        </p:txBody>
      </p:sp>
      <p:grpSp>
        <p:nvGrpSpPr>
          <p:cNvPr id="103" name="Group 102">
            <a:extLst>
              <a:ext uri="{FF2B5EF4-FFF2-40B4-BE49-F238E27FC236}">
                <a16:creationId xmlns:a16="http://schemas.microsoft.com/office/drawing/2014/main" id="{0AC5A925-BE72-F81A-09E6-F98453F8BC9D}"/>
              </a:ext>
            </a:extLst>
          </p:cNvPr>
          <p:cNvGrpSpPr/>
          <p:nvPr/>
        </p:nvGrpSpPr>
        <p:grpSpPr>
          <a:xfrm>
            <a:off x="6999787" y="4569098"/>
            <a:ext cx="551616" cy="746432"/>
            <a:chOff x="4201994" y="2241185"/>
            <a:chExt cx="464015" cy="427266"/>
          </a:xfrm>
        </p:grpSpPr>
        <p:sp>
          <p:nvSpPr>
            <p:cNvPr id="104" name="Oval 103">
              <a:extLst>
                <a:ext uri="{FF2B5EF4-FFF2-40B4-BE49-F238E27FC236}">
                  <a16:creationId xmlns:a16="http://schemas.microsoft.com/office/drawing/2014/main" id="{771B3871-8616-7389-1095-719D01A18D53}"/>
                </a:ext>
              </a:extLst>
            </p:cNvPr>
            <p:cNvSpPr/>
            <p:nvPr/>
          </p:nvSpPr>
          <p:spPr>
            <a:xfrm>
              <a:off x="4203770" y="2241185"/>
              <a:ext cx="462239" cy="427266"/>
            </a:xfrm>
            <a:prstGeom prst="ellipse">
              <a:avLst/>
            </a:prstGeom>
            <a:solidFill>
              <a:srgbClr val="0D5729"/>
            </a:solidFill>
            <a:ln w="28575" cmpd="sng">
              <a:solidFill>
                <a:srgbClr val="800000"/>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US" sz="1400" b="1" baseline="-25000" dirty="0">
                <a:solidFill>
                  <a:schemeClr val="tx1"/>
                </a:solidFill>
                <a:latin typeface="Arial Black"/>
                <a:cs typeface="Arial Black"/>
              </a:endParaRPr>
            </a:p>
          </p:txBody>
        </p:sp>
        <p:sp>
          <p:nvSpPr>
            <p:cNvPr id="105" name="TextBox 104">
              <a:extLst>
                <a:ext uri="{FF2B5EF4-FFF2-40B4-BE49-F238E27FC236}">
                  <a16:creationId xmlns:a16="http://schemas.microsoft.com/office/drawing/2014/main" id="{18FEA5D4-1CAA-169C-C694-74C465A1F216}"/>
                </a:ext>
              </a:extLst>
            </p:cNvPr>
            <p:cNvSpPr txBox="1"/>
            <p:nvPr/>
          </p:nvSpPr>
          <p:spPr>
            <a:xfrm>
              <a:off x="4201994" y="2353702"/>
              <a:ext cx="462239" cy="164430"/>
            </a:xfrm>
            <a:prstGeom prst="rect">
              <a:avLst/>
            </a:prstGeom>
            <a:noFill/>
            <a:effectLst/>
          </p:spPr>
          <p:txBody>
            <a:bodyPr wrap="square" tIns="0" bIns="0" rtlCol="0" anchor="ctr">
              <a:spAutoFit/>
            </a:bodyPr>
            <a:lstStyle/>
            <a:p>
              <a:pPr algn="ctr"/>
              <a:endParaRPr lang="en-US" sz="2800" baseline="-25000" dirty="0">
                <a:latin typeface="Arial Black"/>
                <a:cs typeface="Arial Black"/>
              </a:endParaRPr>
            </a:p>
          </p:txBody>
        </p:sp>
      </p:grpSp>
      <p:cxnSp>
        <p:nvCxnSpPr>
          <p:cNvPr id="107" name="Straight Arrow Connector 106">
            <a:extLst>
              <a:ext uri="{FF2B5EF4-FFF2-40B4-BE49-F238E27FC236}">
                <a16:creationId xmlns:a16="http://schemas.microsoft.com/office/drawing/2014/main" id="{8CBCEC00-CAF3-A3DF-C274-E520797C937A}"/>
              </a:ext>
            </a:extLst>
          </p:cNvPr>
          <p:cNvCxnSpPr>
            <a:cxnSpLocks/>
            <a:stCxn id="94" idx="5"/>
            <a:endCxn id="104" idx="2"/>
          </p:cNvCxnSpPr>
          <p:nvPr/>
        </p:nvCxnSpPr>
        <p:spPr>
          <a:xfrm>
            <a:off x="6521059" y="4518916"/>
            <a:ext cx="480839" cy="423398"/>
          </a:xfrm>
          <a:prstGeom prst="straightConnector1">
            <a:avLst/>
          </a:prstGeom>
          <a:ln w="5715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109" name="Group 108">
            <a:extLst>
              <a:ext uri="{FF2B5EF4-FFF2-40B4-BE49-F238E27FC236}">
                <a16:creationId xmlns:a16="http://schemas.microsoft.com/office/drawing/2014/main" id="{27B10135-BD5B-66D7-5E43-18C4B58487A7}"/>
              </a:ext>
            </a:extLst>
          </p:cNvPr>
          <p:cNvGrpSpPr/>
          <p:nvPr/>
        </p:nvGrpSpPr>
        <p:grpSpPr>
          <a:xfrm>
            <a:off x="4792533" y="3898582"/>
            <a:ext cx="564950" cy="746432"/>
            <a:chOff x="4203770" y="2241185"/>
            <a:chExt cx="475232" cy="427266"/>
          </a:xfrm>
        </p:grpSpPr>
        <p:sp>
          <p:nvSpPr>
            <p:cNvPr id="110" name="Oval 109">
              <a:extLst>
                <a:ext uri="{FF2B5EF4-FFF2-40B4-BE49-F238E27FC236}">
                  <a16:creationId xmlns:a16="http://schemas.microsoft.com/office/drawing/2014/main" id="{E324D128-0E01-BF20-3064-1C7434A29FDC}"/>
                </a:ext>
              </a:extLst>
            </p:cNvPr>
            <p:cNvSpPr/>
            <p:nvPr/>
          </p:nvSpPr>
          <p:spPr>
            <a:xfrm>
              <a:off x="4203770" y="2241185"/>
              <a:ext cx="462239" cy="427266"/>
            </a:xfrm>
            <a:prstGeom prst="ellipse">
              <a:avLst/>
            </a:prstGeom>
            <a:solidFill>
              <a:srgbClr val="0D5729"/>
            </a:solidFill>
            <a:ln w="28575" cmpd="sng">
              <a:solidFill>
                <a:srgbClr val="800000"/>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US" sz="1400" b="1" baseline="-25000" dirty="0">
                <a:solidFill>
                  <a:schemeClr val="tx1"/>
                </a:solidFill>
                <a:latin typeface="Arial Black"/>
                <a:cs typeface="Arial Black"/>
              </a:endParaRPr>
            </a:p>
          </p:txBody>
        </p:sp>
        <p:sp>
          <p:nvSpPr>
            <p:cNvPr id="111" name="TextBox 110">
              <a:extLst>
                <a:ext uri="{FF2B5EF4-FFF2-40B4-BE49-F238E27FC236}">
                  <a16:creationId xmlns:a16="http://schemas.microsoft.com/office/drawing/2014/main" id="{05D51D66-180D-4F3B-B277-33F2B84E9EEC}"/>
                </a:ext>
              </a:extLst>
            </p:cNvPr>
            <p:cNvSpPr txBox="1"/>
            <p:nvPr/>
          </p:nvSpPr>
          <p:spPr>
            <a:xfrm>
              <a:off x="4216764" y="2335379"/>
              <a:ext cx="462238" cy="187920"/>
            </a:xfrm>
            <a:prstGeom prst="rect">
              <a:avLst/>
            </a:prstGeom>
            <a:noFill/>
            <a:effectLst/>
          </p:spPr>
          <p:txBody>
            <a:bodyPr wrap="square" tIns="0" bIns="0" rtlCol="0" anchor="ctr">
              <a:spAutoFit/>
            </a:bodyPr>
            <a:lstStyle/>
            <a:p>
              <a:pPr algn="ctr"/>
              <a:r>
                <a:rPr lang="en-US" sz="3200" baseline="-25000" dirty="0">
                  <a:latin typeface="Arial Black"/>
                  <a:cs typeface="Arial Black"/>
                </a:rPr>
                <a:t>2a</a:t>
              </a:r>
              <a:endParaRPr lang="en-US" baseline="-25000" dirty="0">
                <a:latin typeface="Arial Black"/>
                <a:cs typeface="Arial Black"/>
              </a:endParaRPr>
            </a:p>
          </p:txBody>
        </p:sp>
      </p:grpSp>
      <p:cxnSp>
        <p:nvCxnSpPr>
          <p:cNvPr id="112" name="Straight Arrow Connector 111">
            <a:extLst>
              <a:ext uri="{FF2B5EF4-FFF2-40B4-BE49-F238E27FC236}">
                <a16:creationId xmlns:a16="http://schemas.microsoft.com/office/drawing/2014/main" id="{FEF621B0-7DBF-68D8-13B2-ECF6BE909F07}"/>
              </a:ext>
            </a:extLst>
          </p:cNvPr>
          <p:cNvCxnSpPr>
            <a:cxnSpLocks/>
            <a:stCxn id="110" idx="6"/>
            <a:endCxn id="94" idx="2"/>
          </p:cNvCxnSpPr>
          <p:nvPr/>
        </p:nvCxnSpPr>
        <p:spPr>
          <a:xfrm flipV="1">
            <a:off x="5342046" y="4255012"/>
            <a:ext cx="709981" cy="16786"/>
          </a:xfrm>
          <a:prstGeom prst="straightConnector1">
            <a:avLst/>
          </a:prstGeom>
          <a:ln w="5715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21" name="Title 3">
            <a:extLst>
              <a:ext uri="{FF2B5EF4-FFF2-40B4-BE49-F238E27FC236}">
                <a16:creationId xmlns:a16="http://schemas.microsoft.com/office/drawing/2014/main" id="{871E1367-2A65-011B-984E-6A40256713A4}"/>
              </a:ext>
            </a:extLst>
          </p:cNvPr>
          <p:cNvSpPr txBox="1">
            <a:spLocks/>
          </p:cNvSpPr>
          <p:nvPr/>
        </p:nvSpPr>
        <p:spPr>
          <a:xfrm>
            <a:off x="4411017" y="5561470"/>
            <a:ext cx="4627513" cy="538309"/>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4500" b="1" kern="1200" cap="none" spc="50" baseline="0">
                <a:ln w="12700" cmpd="sng">
                  <a:solidFill>
                    <a:schemeClr val="bg1"/>
                  </a:solidFill>
                  <a:prstDash val="solid"/>
                </a:ln>
                <a:solidFill>
                  <a:srgbClr val="600A18"/>
                </a:solidFill>
                <a:effectLst/>
                <a:latin typeface="Gill Sans"/>
                <a:ea typeface="+mj-ea"/>
                <a:cs typeface="Gill San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0" dirty="0"/>
              <a:t>… up to arbitrary depth.</a:t>
            </a:r>
          </a:p>
        </p:txBody>
      </p:sp>
      <p:sp>
        <p:nvSpPr>
          <p:cNvPr id="122" name="TextBox 121">
            <a:extLst>
              <a:ext uri="{FF2B5EF4-FFF2-40B4-BE49-F238E27FC236}">
                <a16:creationId xmlns:a16="http://schemas.microsoft.com/office/drawing/2014/main" id="{9B671EA8-C578-27E8-ECD3-DC53C91859B8}"/>
              </a:ext>
            </a:extLst>
          </p:cNvPr>
          <p:cNvSpPr txBox="1"/>
          <p:nvPr/>
        </p:nvSpPr>
        <p:spPr>
          <a:xfrm>
            <a:off x="6069336" y="4040442"/>
            <a:ext cx="549503" cy="328295"/>
          </a:xfrm>
          <a:prstGeom prst="rect">
            <a:avLst/>
          </a:prstGeom>
          <a:noFill/>
          <a:effectLst/>
        </p:spPr>
        <p:txBody>
          <a:bodyPr wrap="square" tIns="0" bIns="0" rtlCol="0" anchor="ctr">
            <a:spAutoFit/>
          </a:bodyPr>
          <a:lstStyle/>
          <a:p>
            <a:pPr algn="ctr"/>
            <a:r>
              <a:rPr lang="en-US" sz="3200" baseline="-25000" dirty="0">
                <a:latin typeface="Arial Black"/>
                <a:cs typeface="Arial Black"/>
              </a:rPr>
              <a:t>2b</a:t>
            </a:r>
            <a:endParaRPr lang="en-US" baseline="-25000" dirty="0">
              <a:latin typeface="Arial Black"/>
              <a:cs typeface="Arial Black"/>
            </a:endParaRPr>
          </a:p>
        </p:txBody>
      </p:sp>
      <p:sp>
        <p:nvSpPr>
          <p:cNvPr id="123" name="TextBox 122">
            <a:extLst>
              <a:ext uri="{FF2B5EF4-FFF2-40B4-BE49-F238E27FC236}">
                <a16:creationId xmlns:a16="http://schemas.microsoft.com/office/drawing/2014/main" id="{677DB8CA-FF05-B5E0-C5F4-9A359C6454B6}"/>
              </a:ext>
            </a:extLst>
          </p:cNvPr>
          <p:cNvSpPr txBox="1"/>
          <p:nvPr/>
        </p:nvSpPr>
        <p:spPr>
          <a:xfrm>
            <a:off x="7058314" y="3336810"/>
            <a:ext cx="549503" cy="328295"/>
          </a:xfrm>
          <a:prstGeom prst="rect">
            <a:avLst/>
          </a:prstGeom>
          <a:noFill/>
          <a:effectLst/>
        </p:spPr>
        <p:txBody>
          <a:bodyPr wrap="square" tIns="0" bIns="0" rtlCol="0" anchor="ctr">
            <a:spAutoFit/>
          </a:bodyPr>
          <a:lstStyle/>
          <a:p>
            <a:pPr algn="ctr"/>
            <a:r>
              <a:rPr lang="en-US" sz="3200" baseline="-25000" dirty="0">
                <a:latin typeface="Arial Black"/>
                <a:cs typeface="Arial Black"/>
              </a:rPr>
              <a:t>2c</a:t>
            </a:r>
            <a:endParaRPr lang="en-US" baseline="-25000" dirty="0">
              <a:latin typeface="Arial Black"/>
              <a:cs typeface="Arial Black"/>
            </a:endParaRPr>
          </a:p>
        </p:txBody>
      </p:sp>
      <p:sp>
        <p:nvSpPr>
          <p:cNvPr id="124" name="TextBox 123">
            <a:extLst>
              <a:ext uri="{FF2B5EF4-FFF2-40B4-BE49-F238E27FC236}">
                <a16:creationId xmlns:a16="http://schemas.microsoft.com/office/drawing/2014/main" id="{6C5A657A-4229-DF67-9715-2382C2D0E692}"/>
              </a:ext>
            </a:extLst>
          </p:cNvPr>
          <p:cNvSpPr txBox="1"/>
          <p:nvPr/>
        </p:nvSpPr>
        <p:spPr>
          <a:xfrm>
            <a:off x="7016164" y="4734350"/>
            <a:ext cx="549503" cy="328295"/>
          </a:xfrm>
          <a:prstGeom prst="rect">
            <a:avLst/>
          </a:prstGeom>
          <a:noFill/>
          <a:effectLst/>
        </p:spPr>
        <p:txBody>
          <a:bodyPr wrap="square" tIns="0" bIns="0" rtlCol="0" anchor="ctr">
            <a:spAutoFit/>
          </a:bodyPr>
          <a:lstStyle/>
          <a:p>
            <a:pPr algn="ctr"/>
            <a:r>
              <a:rPr lang="en-US" sz="3200" baseline="-25000" dirty="0">
                <a:latin typeface="Arial Black"/>
                <a:cs typeface="Arial Black"/>
              </a:rPr>
              <a:t>2d</a:t>
            </a:r>
            <a:endParaRPr lang="en-US" baseline="-25000" dirty="0">
              <a:latin typeface="Arial Black"/>
              <a:cs typeface="Arial Black"/>
            </a:endParaRPr>
          </a:p>
        </p:txBody>
      </p:sp>
      <p:sp>
        <p:nvSpPr>
          <p:cNvPr id="22" name="Oval Callout 21">
            <a:extLst>
              <a:ext uri="{FF2B5EF4-FFF2-40B4-BE49-F238E27FC236}">
                <a16:creationId xmlns:a16="http://schemas.microsoft.com/office/drawing/2014/main" id="{CB4C401A-049A-F941-A45E-7895CB52B7E8}"/>
              </a:ext>
            </a:extLst>
          </p:cNvPr>
          <p:cNvSpPr/>
          <p:nvPr/>
        </p:nvSpPr>
        <p:spPr>
          <a:xfrm>
            <a:off x="6267510" y="1703468"/>
            <a:ext cx="2588823" cy="1002293"/>
          </a:xfrm>
          <a:prstGeom prst="wedgeEllipseCallout">
            <a:avLst>
              <a:gd name="adj1" fmla="val -8740"/>
              <a:gd name="adj2" fmla="val 90889"/>
            </a:avLst>
          </a:prstGeom>
          <a:solidFill>
            <a:srgbClr val="FFFF00"/>
          </a:solidFill>
          <a:ln w="190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r>
              <a:rPr lang="en-US" dirty="0">
                <a:solidFill>
                  <a:schemeClr val="bg1"/>
                </a:solidFill>
                <a:latin typeface="Gill Sans"/>
                <a:cs typeface="Gill Sans"/>
              </a:rPr>
              <a:t>Another subworkflow to explore!</a:t>
            </a:r>
          </a:p>
        </p:txBody>
      </p:sp>
    </p:spTree>
    <p:extLst>
      <p:ext uri="{BB962C8B-B14F-4D97-AF65-F5344CB8AC3E}">
        <p14:creationId xmlns:p14="http://schemas.microsoft.com/office/powerpoint/2010/main" val="2346861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1"/>
                                        </p:tgtEl>
                                        <p:attrNameLst>
                                          <p:attrName>style.visibility</p:attrName>
                                        </p:attrNameLst>
                                      </p:cBhvr>
                                      <p:to>
                                        <p:strVal val="visible"/>
                                      </p:to>
                                    </p:set>
                                    <p:animEffect transition="in" filter="fade">
                                      <p:cBhvr>
                                        <p:cTn id="12"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p:bldP spid="2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8237106-F2ED-405E-BC33-CC3CF426205F}" type="slidenum">
              <a:rPr lang="en-US" sz="1800" smtClean="0"/>
              <a:pPr/>
              <a:t>14</a:t>
            </a:fld>
            <a:endParaRPr lang="en-US" sz="1800" dirty="0"/>
          </a:p>
        </p:txBody>
      </p:sp>
      <p:sp>
        <p:nvSpPr>
          <p:cNvPr id="6" name="Footer Placeholder 5"/>
          <p:cNvSpPr>
            <a:spLocks noGrp="1"/>
          </p:cNvSpPr>
          <p:nvPr>
            <p:ph type="ftr" sz="quarter" idx="11"/>
          </p:nvPr>
        </p:nvSpPr>
        <p:spPr/>
        <p:txBody>
          <a:bodyPr/>
          <a:lstStyle/>
          <a:p>
            <a:r>
              <a:rPr lang="en-US"/>
              <a:t>CNT @ BIBE’23</a:t>
            </a:r>
            <a:endParaRPr lang="en-US" dirty="0"/>
          </a:p>
        </p:txBody>
      </p:sp>
      <p:sp>
        <p:nvSpPr>
          <p:cNvPr id="10" name="Title 3">
            <a:extLst>
              <a:ext uri="{FF2B5EF4-FFF2-40B4-BE49-F238E27FC236}">
                <a16:creationId xmlns:a16="http://schemas.microsoft.com/office/drawing/2014/main" id="{3547B49A-6E39-76EE-414E-4B1E9DE0EF88}"/>
              </a:ext>
            </a:extLst>
          </p:cNvPr>
          <p:cNvSpPr>
            <a:spLocks noGrp="1"/>
          </p:cNvSpPr>
          <p:nvPr>
            <p:ph type="title"/>
          </p:nvPr>
        </p:nvSpPr>
        <p:spPr>
          <a:xfrm>
            <a:off x="168667" y="527553"/>
            <a:ext cx="8800465" cy="1143000"/>
          </a:xfrm>
        </p:spPr>
        <p:txBody>
          <a:bodyPr/>
          <a:lstStyle/>
          <a:p>
            <a:r>
              <a:rPr lang="en-US" sz="3200" dirty="0"/>
              <a:t>Challenge #2: </a:t>
            </a:r>
            <a:r>
              <a:rPr lang="en-US" sz="3200" b="0" dirty="0"/>
              <a:t>Ordering of input &amp; output variables.</a:t>
            </a:r>
            <a:r>
              <a:rPr lang="en-US" sz="3200" dirty="0"/>
              <a:t> </a:t>
            </a:r>
          </a:p>
        </p:txBody>
      </p:sp>
      <p:sp>
        <p:nvSpPr>
          <p:cNvPr id="21" name="Content Placeholder 5">
            <a:extLst>
              <a:ext uri="{FF2B5EF4-FFF2-40B4-BE49-F238E27FC236}">
                <a16:creationId xmlns:a16="http://schemas.microsoft.com/office/drawing/2014/main" id="{A20C53BF-1B86-FD11-AA72-FBEF1ECF3F03}"/>
              </a:ext>
            </a:extLst>
          </p:cNvPr>
          <p:cNvSpPr txBox="1">
            <a:spLocks/>
          </p:cNvSpPr>
          <p:nvPr/>
        </p:nvSpPr>
        <p:spPr>
          <a:xfrm>
            <a:off x="220012" y="1814264"/>
            <a:ext cx="8101512" cy="2470766"/>
          </a:xfrm>
          <a:prstGeom prst="rect">
            <a:avLst/>
          </a:prstGeom>
        </p:spPr>
        <p:txBody>
          <a:bodyPr>
            <a:noAutofit/>
          </a:bodyPr>
          <a:lstStyle>
            <a:lvl1pPr marL="342900" indent="-342900" algn="l" defTabSz="914400" rtl="0" eaLnBrk="1" latinLnBrk="0" hangingPunct="1">
              <a:lnSpc>
                <a:spcPct val="100000"/>
              </a:lnSpc>
              <a:spcBef>
                <a:spcPts val="1500"/>
              </a:spcBef>
              <a:spcAft>
                <a:spcPts val="0"/>
              </a:spcAft>
              <a:buClr>
                <a:srgbClr val="800000"/>
              </a:buClr>
              <a:buSzPct val="75000"/>
              <a:buFont typeface="Wingdings" charset="2"/>
              <a:buChar char="q"/>
              <a:defRPr sz="3200" kern="1200" spc="30" baseline="0">
                <a:solidFill>
                  <a:srgbClr val="000000"/>
                </a:solidFill>
                <a:latin typeface="Gill Sans"/>
                <a:ea typeface="+mn-ea"/>
                <a:cs typeface="Gill Sans"/>
              </a:defRPr>
            </a:lvl1pPr>
            <a:lvl2pPr marL="742950" indent="-285750" algn="l" defTabSz="914400" rtl="0" eaLnBrk="1" latinLnBrk="0" hangingPunct="1">
              <a:lnSpc>
                <a:spcPct val="100000"/>
              </a:lnSpc>
              <a:spcBef>
                <a:spcPts val="300"/>
              </a:spcBef>
              <a:spcAft>
                <a:spcPts val="0"/>
              </a:spcAft>
              <a:buClr>
                <a:srgbClr val="800000"/>
              </a:buClr>
              <a:buFont typeface="Wingdings" charset="2"/>
              <a:buChar char="§"/>
              <a:defRPr sz="2600" kern="1200" spc="30" baseline="0">
                <a:solidFill>
                  <a:srgbClr val="000000"/>
                </a:solidFill>
                <a:latin typeface="Gill Sans"/>
                <a:ea typeface="+mn-ea"/>
                <a:cs typeface="Gill Sans"/>
              </a:defRPr>
            </a:lvl2pPr>
            <a:lvl3pPr marL="1143000" indent="-228600" algn="l" defTabSz="914400" rtl="0" eaLnBrk="1" latinLnBrk="0" hangingPunct="1">
              <a:lnSpc>
                <a:spcPct val="100000"/>
              </a:lnSpc>
              <a:spcBef>
                <a:spcPts val="300"/>
              </a:spcBef>
              <a:spcAft>
                <a:spcPts val="0"/>
              </a:spcAft>
              <a:buClr>
                <a:srgbClr val="800000"/>
              </a:buClr>
              <a:buSzPct val="75000"/>
              <a:buFont typeface="Lucida Grande"/>
              <a:buChar char="-"/>
              <a:defRPr sz="2200" kern="1200" spc="30" baseline="0">
                <a:solidFill>
                  <a:srgbClr val="000000"/>
                </a:solidFill>
                <a:latin typeface="Gill Sans"/>
                <a:ea typeface="+mn-ea"/>
                <a:cs typeface="Gill Sans"/>
              </a:defRPr>
            </a:lvl3pPr>
            <a:lvl4pPr marL="1600200" indent="-228600" algn="l" defTabSz="914400" rtl="0" eaLnBrk="1" latinLnBrk="0" hangingPunct="1">
              <a:lnSpc>
                <a:spcPct val="100000"/>
              </a:lnSpc>
              <a:spcBef>
                <a:spcPts val="300"/>
              </a:spcBef>
              <a:spcAft>
                <a:spcPts val="0"/>
              </a:spcAft>
              <a:buClr>
                <a:srgbClr val="800000"/>
              </a:buClr>
              <a:buFont typeface="Arial" pitchFamily="34" charset="0"/>
              <a:buChar char="•"/>
              <a:defRPr sz="1700" kern="1200" spc="30" baseline="0">
                <a:solidFill>
                  <a:srgbClr val="000000"/>
                </a:solidFill>
                <a:latin typeface="Gill Sans"/>
                <a:ea typeface="+mn-ea"/>
                <a:cs typeface="Gill Sans"/>
              </a:defRPr>
            </a:lvl4pPr>
            <a:lvl5pPr marL="2057400" indent="-228600" algn="l" defTabSz="914400" rtl="0" eaLnBrk="1" latinLnBrk="0" hangingPunct="1">
              <a:lnSpc>
                <a:spcPct val="100000"/>
              </a:lnSpc>
              <a:spcBef>
                <a:spcPts val="300"/>
              </a:spcBef>
              <a:spcAft>
                <a:spcPts val="0"/>
              </a:spcAft>
              <a:buClr>
                <a:srgbClr val="800000"/>
              </a:buClr>
              <a:buFont typeface="Arial" pitchFamily="34" charset="0"/>
              <a:buChar char="•"/>
              <a:defRPr sz="1700" kern="1200" spc="30" baseline="0">
                <a:solidFill>
                  <a:srgbClr val="000000"/>
                </a:solidFill>
                <a:latin typeface="Gill Sans"/>
                <a:ea typeface="+mn-ea"/>
                <a:cs typeface="Gill San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r>
              <a:rPr lang="en-US" b="1" dirty="0">
                <a:solidFill>
                  <a:schemeClr val="bg1"/>
                </a:solidFill>
              </a:rPr>
              <a:t>Difference in </a:t>
            </a:r>
            <a:r>
              <a:rPr lang="en-US" b="1" dirty="0">
                <a:solidFill>
                  <a:srgbClr val="C0504D"/>
                </a:solidFill>
              </a:rPr>
              <a:t>invocations:</a:t>
            </a:r>
          </a:p>
          <a:p>
            <a:pPr lvl="1"/>
            <a:r>
              <a:rPr lang="en-US" dirty="0">
                <a:solidFill>
                  <a:schemeClr val="bg1"/>
                </a:solidFill>
              </a:rPr>
              <a:t>CWL: </a:t>
            </a:r>
            <a:r>
              <a:rPr lang="en-US" dirty="0">
                <a:solidFill>
                  <a:srgbClr val="C00000"/>
                </a:solidFill>
              </a:rPr>
              <a:t>named</a:t>
            </a:r>
            <a:r>
              <a:rPr lang="en-US" dirty="0">
                <a:solidFill>
                  <a:schemeClr val="bg1"/>
                </a:solidFill>
              </a:rPr>
              <a:t> arguments.</a:t>
            </a:r>
          </a:p>
          <a:p>
            <a:pPr lvl="1"/>
            <a:r>
              <a:rPr lang="en-US" dirty="0">
                <a:solidFill>
                  <a:schemeClr val="bg1"/>
                </a:solidFill>
              </a:rPr>
              <a:t>Nextflow: </a:t>
            </a:r>
            <a:r>
              <a:rPr lang="en-US" dirty="0">
                <a:solidFill>
                  <a:srgbClr val="C00000"/>
                </a:solidFill>
              </a:rPr>
              <a:t>positional </a:t>
            </a:r>
            <a:r>
              <a:rPr lang="en-US" dirty="0">
                <a:solidFill>
                  <a:schemeClr val="bg1"/>
                </a:solidFill>
              </a:rPr>
              <a:t>arguments. </a:t>
            </a:r>
          </a:p>
        </p:txBody>
      </p:sp>
      <p:grpSp>
        <p:nvGrpSpPr>
          <p:cNvPr id="64" name="Group 63">
            <a:extLst>
              <a:ext uri="{FF2B5EF4-FFF2-40B4-BE49-F238E27FC236}">
                <a16:creationId xmlns:a16="http://schemas.microsoft.com/office/drawing/2014/main" id="{3F1D9B81-EC1F-32B3-2DEF-AFDF278A052C}"/>
              </a:ext>
            </a:extLst>
          </p:cNvPr>
          <p:cNvGrpSpPr/>
          <p:nvPr/>
        </p:nvGrpSpPr>
        <p:grpSpPr>
          <a:xfrm>
            <a:off x="622659" y="3628274"/>
            <a:ext cx="6880410" cy="2893485"/>
            <a:chOff x="935276" y="1702197"/>
            <a:chExt cx="6880410" cy="2893485"/>
          </a:xfrm>
        </p:grpSpPr>
        <p:grpSp>
          <p:nvGrpSpPr>
            <p:cNvPr id="22" name="Group 21">
              <a:extLst>
                <a:ext uri="{FF2B5EF4-FFF2-40B4-BE49-F238E27FC236}">
                  <a16:creationId xmlns:a16="http://schemas.microsoft.com/office/drawing/2014/main" id="{1A429F7B-1D8B-33CD-A67D-C589B6978C2D}"/>
                </a:ext>
              </a:extLst>
            </p:cNvPr>
            <p:cNvGrpSpPr/>
            <p:nvPr/>
          </p:nvGrpSpPr>
          <p:grpSpPr>
            <a:xfrm>
              <a:off x="935276" y="2617201"/>
              <a:ext cx="549505" cy="746432"/>
              <a:chOff x="4203770" y="2241185"/>
              <a:chExt cx="462239" cy="427266"/>
            </a:xfrm>
          </p:grpSpPr>
          <p:sp>
            <p:nvSpPr>
              <p:cNvPr id="23" name="Oval 22">
                <a:extLst>
                  <a:ext uri="{FF2B5EF4-FFF2-40B4-BE49-F238E27FC236}">
                    <a16:creationId xmlns:a16="http://schemas.microsoft.com/office/drawing/2014/main" id="{96246E59-4802-8D6F-17FF-63A66F95D8AD}"/>
                  </a:ext>
                </a:extLst>
              </p:cNvPr>
              <p:cNvSpPr/>
              <p:nvPr/>
            </p:nvSpPr>
            <p:spPr>
              <a:xfrm>
                <a:off x="4203770" y="2241185"/>
                <a:ext cx="462239" cy="427266"/>
              </a:xfrm>
              <a:prstGeom prst="ellipse">
                <a:avLst/>
              </a:prstGeom>
              <a:solidFill>
                <a:srgbClr val="0D5729"/>
              </a:solidFill>
              <a:ln w="28575" cmpd="sng">
                <a:solidFill>
                  <a:srgbClr val="800000"/>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US" sz="1400" b="1" baseline="-25000" dirty="0">
                  <a:solidFill>
                    <a:schemeClr val="tx1"/>
                  </a:solidFill>
                  <a:latin typeface="Arial Black"/>
                  <a:cs typeface="Arial Black"/>
                </a:endParaRPr>
              </a:p>
            </p:txBody>
          </p:sp>
          <p:sp>
            <p:nvSpPr>
              <p:cNvPr id="29" name="TextBox 28">
                <a:extLst>
                  <a:ext uri="{FF2B5EF4-FFF2-40B4-BE49-F238E27FC236}">
                    <a16:creationId xmlns:a16="http://schemas.microsoft.com/office/drawing/2014/main" id="{A1B2D5EB-5999-2A79-6F86-6C7ABEAC7567}"/>
                  </a:ext>
                </a:extLst>
              </p:cNvPr>
              <p:cNvSpPr txBox="1"/>
              <p:nvPr/>
            </p:nvSpPr>
            <p:spPr>
              <a:xfrm>
                <a:off x="4265860" y="2324246"/>
                <a:ext cx="340008" cy="276999"/>
              </a:xfrm>
              <a:prstGeom prst="rect">
                <a:avLst/>
              </a:prstGeom>
              <a:noFill/>
              <a:effectLst/>
            </p:spPr>
            <p:txBody>
              <a:bodyPr wrap="square" tIns="0" bIns="0" rtlCol="0" anchor="ctr">
                <a:spAutoFit/>
              </a:bodyPr>
              <a:lstStyle/>
              <a:p>
                <a:pPr algn="ctr"/>
                <a:r>
                  <a:rPr lang="en-US" dirty="0">
                    <a:latin typeface="Arial Black"/>
                    <a:cs typeface="Arial Black"/>
                  </a:rPr>
                  <a:t>1</a:t>
                </a:r>
                <a:endParaRPr lang="en-US" baseline="-25000" dirty="0">
                  <a:latin typeface="Arial Black"/>
                  <a:cs typeface="Arial Black"/>
                </a:endParaRPr>
              </a:p>
            </p:txBody>
          </p:sp>
        </p:grpSp>
        <p:cxnSp>
          <p:nvCxnSpPr>
            <p:cNvPr id="32" name="Straight Arrow Connector 31">
              <a:extLst>
                <a:ext uri="{FF2B5EF4-FFF2-40B4-BE49-F238E27FC236}">
                  <a16:creationId xmlns:a16="http://schemas.microsoft.com/office/drawing/2014/main" id="{0D34F8A7-B708-0436-5FC8-99A1CAD37D1F}"/>
                </a:ext>
              </a:extLst>
            </p:cNvPr>
            <p:cNvCxnSpPr>
              <a:cxnSpLocks/>
              <a:stCxn id="23" idx="7"/>
              <a:endCxn id="34" idx="2"/>
            </p:cNvCxnSpPr>
            <p:nvPr/>
          </p:nvCxnSpPr>
          <p:spPr>
            <a:xfrm flipV="1">
              <a:off x="1404308" y="2075413"/>
              <a:ext cx="2741335" cy="651101"/>
            </a:xfrm>
            <a:prstGeom prst="straightConnector1">
              <a:avLst/>
            </a:prstGeom>
            <a:ln w="5715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33" name="Group 32">
              <a:extLst>
                <a:ext uri="{FF2B5EF4-FFF2-40B4-BE49-F238E27FC236}">
                  <a16:creationId xmlns:a16="http://schemas.microsoft.com/office/drawing/2014/main" id="{ACC043FF-4010-AD5A-FEA8-C3836729504D}"/>
                </a:ext>
              </a:extLst>
            </p:cNvPr>
            <p:cNvGrpSpPr/>
            <p:nvPr/>
          </p:nvGrpSpPr>
          <p:grpSpPr>
            <a:xfrm>
              <a:off x="4145643" y="1702197"/>
              <a:ext cx="549505" cy="746432"/>
              <a:chOff x="4203770" y="2241185"/>
              <a:chExt cx="462239" cy="427266"/>
            </a:xfrm>
          </p:grpSpPr>
          <p:sp>
            <p:nvSpPr>
              <p:cNvPr id="34" name="Oval 33">
                <a:extLst>
                  <a:ext uri="{FF2B5EF4-FFF2-40B4-BE49-F238E27FC236}">
                    <a16:creationId xmlns:a16="http://schemas.microsoft.com/office/drawing/2014/main" id="{E70E3406-D74C-2148-4AE4-FC5D748992A3}"/>
                  </a:ext>
                </a:extLst>
              </p:cNvPr>
              <p:cNvSpPr/>
              <p:nvPr/>
            </p:nvSpPr>
            <p:spPr>
              <a:xfrm>
                <a:off x="4203770" y="2241185"/>
                <a:ext cx="462239" cy="427266"/>
              </a:xfrm>
              <a:prstGeom prst="ellipse">
                <a:avLst/>
              </a:prstGeom>
              <a:solidFill>
                <a:srgbClr val="0070C0"/>
              </a:solidFill>
              <a:ln w="28575" cmpd="sng">
                <a:solidFill>
                  <a:srgbClr val="800000"/>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US" sz="1400" b="1" baseline="-25000" dirty="0">
                  <a:solidFill>
                    <a:schemeClr val="tx1"/>
                  </a:solidFill>
                  <a:latin typeface="Arial Black"/>
                  <a:cs typeface="Arial Black"/>
                </a:endParaRPr>
              </a:p>
            </p:txBody>
          </p:sp>
          <p:sp>
            <p:nvSpPr>
              <p:cNvPr id="40" name="TextBox 39">
                <a:extLst>
                  <a:ext uri="{FF2B5EF4-FFF2-40B4-BE49-F238E27FC236}">
                    <a16:creationId xmlns:a16="http://schemas.microsoft.com/office/drawing/2014/main" id="{D880F656-D849-8EE6-43A9-6FBB2C7C5999}"/>
                  </a:ext>
                </a:extLst>
              </p:cNvPr>
              <p:cNvSpPr txBox="1"/>
              <p:nvPr/>
            </p:nvSpPr>
            <p:spPr>
              <a:xfrm>
                <a:off x="4265860" y="2324246"/>
                <a:ext cx="340008" cy="276999"/>
              </a:xfrm>
              <a:prstGeom prst="rect">
                <a:avLst/>
              </a:prstGeom>
              <a:noFill/>
              <a:effectLst/>
            </p:spPr>
            <p:txBody>
              <a:bodyPr wrap="square" tIns="0" bIns="0" rtlCol="0" anchor="ctr">
                <a:spAutoFit/>
              </a:bodyPr>
              <a:lstStyle/>
              <a:p>
                <a:pPr algn="ctr"/>
                <a:r>
                  <a:rPr lang="en-US" dirty="0">
                    <a:latin typeface="Arial Black"/>
                    <a:cs typeface="Arial Black"/>
                  </a:rPr>
                  <a:t>2</a:t>
                </a:r>
                <a:endParaRPr lang="en-US" baseline="-25000" dirty="0">
                  <a:latin typeface="Arial Black"/>
                  <a:cs typeface="Arial Black"/>
                </a:endParaRPr>
              </a:p>
            </p:txBody>
          </p:sp>
        </p:grpSp>
        <p:grpSp>
          <p:nvGrpSpPr>
            <p:cNvPr id="43" name="Group 42">
              <a:extLst>
                <a:ext uri="{FF2B5EF4-FFF2-40B4-BE49-F238E27FC236}">
                  <a16:creationId xmlns:a16="http://schemas.microsoft.com/office/drawing/2014/main" id="{033D2B6A-0223-EDE3-E4D4-39E8AA997CDB}"/>
                </a:ext>
              </a:extLst>
            </p:cNvPr>
            <p:cNvGrpSpPr/>
            <p:nvPr/>
          </p:nvGrpSpPr>
          <p:grpSpPr>
            <a:xfrm>
              <a:off x="4145638" y="2707748"/>
              <a:ext cx="549505" cy="746432"/>
              <a:chOff x="4203770" y="2241185"/>
              <a:chExt cx="462239" cy="427266"/>
            </a:xfrm>
          </p:grpSpPr>
          <p:sp>
            <p:nvSpPr>
              <p:cNvPr id="51" name="Oval 50">
                <a:extLst>
                  <a:ext uri="{FF2B5EF4-FFF2-40B4-BE49-F238E27FC236}">
                    <a16:creationId xmlns:a16="http://schemas.microsoft.com/office/drawing/2014/main" id="{86D70B39-4BF1-9F95-5A3E-D200C1FEBBE8}"/>
                  </a:ext>
                </a:extLst>
              </p:cNvPr>
              <p:cNvSpPr/>
              <p:nvPr/>
            </p:nvSpPr>
            <p:spPr>
              <a:xfrm>
                <a:off x="4203770" y="2241185"/>
                <a:ext cx="462239" cy="427266"/>
              </a:xfrm>
              <a:prstGeom prst="ellipse">
                <a:avLst/>
              </a:prstGeom>
              <a:solidFill>
                <a:srgbClr val="1763A1"/>
              </a:solidFill>
              <a:ln w="28575" cmpd="sng">
                <a:solidFill>
                  <a:srgbClr val="800000"/>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US" sz="1400" b="1" baseline="-25000" dirty="0">
                  <a:solidFill>
                    <a:schemeClr val="tx1"/>
                  </a:solidFill>
                  <a:latin typeface="Arial Black"/>
                  <a:cs typeface="Arial Black"/>
                </a:endParaRPr>
              </a:p>
            </p:txBody>
          </p:sp>
          <p:sp>
            <p:nvSpPr>
              <p:cNvPr id="52" name="TextBox 51">
                <a:extLst>
                  <a:ext uri="{FF2B5EF4-FFF2-40B4-BE49-F238E27FC236}">
                    <a16:creationId xmlns:a16="http://schemas.microsoft.com/office/drawing/2014/main" id="{4A3ECD50-8517-86DC-1650-A7DF3D3F90C5}"/>
                  </a:ext>
                </a:extLst>
              </p:cNvPr>
              <p:cNvSpPr txBox="1"/>
              <p:nvPr/>
            </p:nvSpPr>
            <p:spPr>
              <a:xfrm>
                <a:off x="4265860" y="2324246"/>
                <a:ext cx="340008" cy="276999"/>
              </a:xfrm>
              <a:prstGeom prst="rect">
                <a:avLst/>
              </a:prstGeom>
              <a:noFill/>
              <a:effectLst/>
            </p:spPr>
            <p:txBody>
              <a:bodyPr wrap="square" tIns="0" bIns="0" rtlCol="0" anchor="ctr">
                <a:spAutoFit/>
              </a:bodyPr>
              <a:lstStyle/>
              <a:p>
                <a:pPr algn="ctr"/>
                <a:r>
                  <a:rPr lang="en-US" dirty="0">
                    <a:latin typeface="Arial Black"/>
                    <a:cs typeface="Arial Black"/>
                  </a:rPr>
                  <a:t>3</a:t>
                </a:r>
                <a:endParaRPr lang="en-US" baseline="-25000" dirty="0">
                  <a:latin typeface="Arial Black"/>
                  <a:cs typeface="Arial Black"/>
                </a:endParaRPr>
              </a:p>
            </p:txBody>
          </p:sp>
        </p:grpSp>
        <p:grpSp>
          <p:nvGrpSpPr>
            <p:cNvPr id="53" name="Group 52">
              <a:extLst>
                <a:ext uri="{FF2B5EF4-FFF2-40B4-BE49-F238E27FC236}">
                  <a16:creationId xmlns:a16="http://schemas.microsoft.com/office/drawing/2014/main" id="{BAE29D83-532D-6CDA-0E90-012DC2FEE42D}"/>
                </a:ext>
              </a:extLst>
            </p:cNvPr>
            <p:cNvGrpSpPr/>
            <p:nvPr/>
          </p:nvGrpSpPr>
          <p:grpSpPr>
            <a:xfrm>
              <a:off x="4120397" y="3849250"/>
              <a:ext cx="551616" cy="746432"/>
              <a:chOff x="4201994" y="2241185"/>
              <a:chExt cx="464015" cy="427266"/>
            </a:xfrm>
          </p:grpSpPr>
          <p:sp>
            <p:nvSpPr>
              <p:cNvPr id="54" name="Oval 53">
                <a:extLst>
                  <a:ext uri="{FF2B5EF4-FFF2-40B4-BE49-F238E27FC236}">
                    <a16:creationId xmlns:a16="http://schemas.microsoft.com/office/drawing/2014/main" id="{110B9E1C-B7CD-C0D2-620D-37766ADC64A9}"/>
                  </a:ext>
                </a:extLst>
              </p:cNvPr>
              <p:cNvSpPr/>
              <p:nvPr/>
            </p:nvSpPr>
            <p:spPr>
              <a:xfrm>
                <a:off x="4203770" y="2241185"/>
                <a:ext cx="462239" cy="427266"/>
              </a:xfrm>
              <a:prstGeom prst="ellipse">
                <a:avLst/>
              </a:prstGeom>
              <a:solidFill>
                <a:srgbClr val="0D5729"/>
              </a:solidFill>
              <a:ln w="28575" cmpd="sng">
                <a:solidFill>
                  <a:srgbClr val="800000"/>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US" sz="1400" b="1" baseline="-25000" dirty="0">
                  <a:solidFill>
                    <a:schemeClr val="tx1"/>
                  </a:solidFill>
                  <a:latin typeface="Arial Black"/>
                  <a:cs typeface="Arial Black"/>
                </a:endParaRPr>
              </a:p>
            </p:txBody>
          </p:sp>
          <p:sp>
            <p:nvSpPr>
              <p:cNvPr id="55" name="TextBox 54">
                <a:extLst>
                  <a:ext uri="{FF2B5EF4-FFF2-40B4-BE49-F238E27FC236}">
                    <a16:creationId xmlns:a16="http://schemas.microsoft.com/office/drawing/2014/main" id="{73368A26-C894-C562-DC98-1822BA1748D5}"/>
                  </a:ext>
                </a:extLst>
              </p:cNvPr>
              <p:cNvSpPr txBox="1"/>
              <p:nvPr/>
            </p:nvSpPr>
            <p:spPr>
              <a:xfrm>
                <a:off x="4201994" y="2292288"/>
                <a:ext cx="462239" cy="287258"/>
              </a:xfrm>
              <a:prstGeom prst="rect">
                <a:avLst/>
              </a:prstGeom>
              <a:noFill/>
              <a:effectLst/>
            </p:spPr>
            <p:txBody>
              <a:bodyPr wrap="square" tIns="0" bIns="0" rtlCol="0" anchor="ctr">
                <a:spAutoFit/>
              </a:bodyPr>
              <a:lstStyle/>
              <a:p>
                <a:pPr algn="ctr"/>
                <a:r>
                  <a:rPr lang="en-US" sz="2800" baseline="-25000" dirty="0">
                    <a:latin typeface="Arial Black"/>
                    <a:cs typeface="Arial Black"/>
                  </a:rPr>
                  <a:t>4</a:t>
                </a:r>
              </a:p>
            </p:txBody>
          </p:sp>
        </p:grpSp>
        <p:cxnSp>
          <p:nvCxnSpPr>
            <p:cNvPr id="56" name="Straight Arrow Connector 55">
              <a:extLst>
                <a:ext uri="{FF2B5EF4-FFF2-40B4-BE49-F238E27FC236}">
                  <a16:creationId xmlns:a16="http://schemas.microsoft.com/office/drawing/2014/main" id="{9F8A1DEC-9F7B-6968-CD93-F0D73EBFCD11}"/>
                </a:ext>
              </a:extLst>
            </p:cNvPr>
            <p:cNvCxnSpPr>
              <a:cxnSpLocks/>
              <a:stCxn id="23" idx="6"/>
              <a:endCxn id="51" idx="2"/>
            </p:cNvCxnSpPr>
            <p:nvPr/>
          </p:nvCxnSpPr>
          <p:spPr>
            <a:xfrm>
              <a:off x="1484781" y="2990417"/>
              <a:ext cx="2660858" cy="90547"/>
            </a:xfrm>
            <a:prstGeom prst="straightConnector1">
              <a:avLst/>
            </a:prstGeom>
            <a:ln w="5715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92D9325D-3522-34BA-659D-95FD76635346}"/>
                </a:ext>
              </a:extLst>
            </p:cNvPr>
            <p:cNvCxnSpPr>
              <a:cxnSpLocks/>
              <a:stCxn id="23" idx="5"/>
              <a:endCxn id="54" idx="2"/>
            </p:cNvCxnSpPr>
            <p:nvPr/>
          </p:nvCxnSpPr>
          <p:spPr>
            <a:xfrm>
              <a:off x="1404308" y="3254320"/>
              <a:ext cx="2718200" cy="968146"/>
            </a:xfrm>
            <a:prstGeom prst="straightConnector1">
              <a:avLst/>
            </a:prstGeom>
            <a:ln w="5715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58" name="Straight Arrow Connector 57">
              <a:extLst>
                <a:ext uri="{FF2B5EF4-FFF2-40B4-BE49-F238E27FC236}">
                  <a16:creationId xmlns:a16="http://schemas.microsoft.com/office/drawing/2014/main" id="{18C40A43-727C-5B0F-68F1-9D6180EB9507}"/>
                </a:ext>
              </a:extLst>
            </p:cNvPr>
            <p:cNvCxnSpPr>
              <a:cxnSpLocks/>
              <a:stCxn id="34" idx="6"/>
              <a:endCxn id="60" idx="1"/>
            </p:cNvCxnSpPr>
            <p:nvPr/>
          </p:nvCxnSpPr>
          <p:spPr>
            <a:xfrm>
              <a:off x="4695147" y="2075413"/>
              <a:ext cx="2651507" cy="651101"/>
            </a:xfrm>
            <a:prstGeom prst="straightConnector1">
              <a:avLst/>
            </a:prstGeom>
            <a:ln w="5715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59" name="Group 58">
              <a:extLst>
                <a:ext uri="{FF2B5EF4-FFF2-40B4-BE49-F238E27FC236}">
                  <a16:creationId xmlns:a16="http://schemas.microsoft.com/office/drawing/2014/main" id="{789F77C7-1361-985B-DD8E-84C2ECF671ED}"/>
                </a:ext>
              </a:extLst>
            </p:cNvPr>
            <p:cNvGrpSpPr/>
            <p:nvPr/>
          </p:nvGrpSpPr>
          <p:grpSpPr>
            <a:xfrm>
              <a:off x="7266181" y="2617201"/>
              <a:ext cx="549505" cy="746432"/>
              <a:chOff x="4203770" y="2241185"/>
              <a:chExt cx="462239" cy="427266"/>
            </a:xfrm>
          </p:grpSpPr>
          <p:sp>
            <p:nvSpPr>
              <p:cNvPr id="60" name="Oval 59">
                <a:extLst>
                  <a:ext uri="{FF2B5EF4-FFF2-40B4-BE49-F238E27FC236}">
                    <a16:creationId xmlns:a16="http://schemas.microsoft.com/office/drawing/2014/main" id="{CC1F0812-C751-24AC-E5F8-F81E3B51EBCF}"/>
                  </a:ext>
                </a:extLst>
              </p:cNvPr>
              <p:cNvSpPr/>
              <p:nvPr/>
            </p:nvSpPr>
            <p:spPr>
              <a:xfrm>
                <a:off x="4203770" y="2241185"/>
                <a:ext cx="462239" cy="427266"/>
              </a:xfrm>
              <a:prstGeom prst="ellipse">
                <a:avLst/>
              </a:prstGeom>
              <a:solidFill>
                <a:srgbClr val="1763A1"/>
              </a:solidFill>
              <a:ln w="28575" cmpd="sng">
                <a:solidFill>
                  <a:srgbClr val="800000"/>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US" sz="1400" b="1" baseline="-25000" dirty="0">
                  <a:solidFill>
                    <a:schemeClr val="tx1"/>
                  </a:solidFill>
                  <a:latin typeface="Arial Black"/>
                  <a:cs typeface="Arial Black"/>
                </a:endParaRPr>
              </a:p>
            </p:txBody>
          </p:sp>
          <p:sp>
            <p:nvSpPr>
              <p:cNvPr id="61" name="TextBox 60">
                <a:extLst>
                  <a:ext uri="{FF2B5EF4-FFF2-40B4-BE49-F238E27FC236}">
                    <a16:creationId xmlns:a16="http://schemas.microsoft.com/office/drawing/2014/main" id="{1D2F2F24-6388-7CFA-ADAE-25997EA4DEAF}"/>
                  </a:ext>
                </a:extLst>
              </p:cNvPr>
              <p:cNvSpPr txBox="1"/>
              <p:nvPr/>
            </p:nvSpPr>
            <p:spPr>
              <a:xfrm>
                <a:off x="4265860" y="2324246"/>
                <a:ext cx="340008" cy="276999"/>
              </a:xfrm>
              <a:prstGeom prst="rect">
                <a:avLst/>
              </a:prstGeom>
              <a:noFill/>
              <a:effectLst/>
            </p:spPr>
            <p:txBody>
              <a:bodyPr wrap="square" tIns="0" bIns="0" rtlCol="0" anchor="ctr">
                <a:spAutoFit/>
              </a:bodyPr>
              <a:lstStyle/>
              <a:p>
                <a:pPr algn="ctr"/>
                <a:r>
                  <a:rPr lang="en-US" dirty="0">
                    <a:latin typeface="Arial Black"/>
                    <a:cs typeface="Arial Black"/>
                  </a:rPr>
                  <a:t>5</a:t>
                </a:r>
                <a:endParaRPr lang="en-US" baseline="-25000" dirty="0">
                  <a:latin typeface="Arial Black"/>
                  <a:cs typeface="Arial Black"/>
                </a:endParaRPr>
              </a:p>
            </p:txBody>
          </p:sp>
        </p:grpSp>
        <p:cxnSp>
          <p:nvCxnSpPr>
            <p:cNvPr id="62" name="Straight Arrow Connector 61">
              <a:extLst>
                <a:ext uri="{FF2B5EF4-FFF2-40B4-BE49-F238E27FC236}">
                  <a16:creationId xmlns:a16="http://schemas.microsoft.com/office/drawing/2014/main" id="{E83C34B8-198D-AD01-617E-0BE20B3AB233}"/>
                </a:ext>
              </a:extLst>
            </p:cNvPr>
            <p:cNvCxnSpPr>
              <a:cxnSpLocks/>
              <a:stCxn id="51" idx="6"/>
              <a:endCxn id="60" idx="2"/>
            </p:cNvCxnSpPr>
            <p:nvPr/>
          </p:nvCxnSpPr>
          <p:spPr>
            <a:xfrm flipV="1">
              <a:off x="4695143" y="2990417"/>
              <a:ext cx="2571039" cy="90547"/>
            </a:xfrm>
            <a:prstGeom prst="straightConnector1">
              <a:avLst/>
            </a:prstGeom>
            <a:ln w="5715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63" name="Straight Arrow Connector 62">
              <a:extLst>
                <a:ext uri="{FF2B5EF4-FFF2-40B4-BE49-F238E27FC236}">
                  <a16:creationId xmlns:a16="http://schemas.microsoft.com/office/drawing/2014/main" id="{F4195B04-A662-8E97-F9CD-203A5C7FD9C1}"/>
                </a:ext>
              </a:extLst>
            </p:cNvPr>
            <p:cNvCxnSpPr>
              <a:cxnSpLocks/>
              <a:stCxn id="54" idx="6"/>
              <a:endCxn id="60" idx="4"/>
            </p:cNvCxnSpPr>
            <p:nvPr/>
          </p:nvCxnSpPr>
          <p:spPr>
            <a:xfrm flipV="1">
              <a:off x="4672012" y="3363633"/>
              <a:ext cx="2868922" cy="858833"/>
            </a:xfrm>
            <a:prstGeom prst="straightConnector1">
              <a:avLst/>
            </a:prstGeom>
            <a:ln w="5715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sp>
        <p:nvSpPr>
          <p:cNvPr id="65" name="Oval 64">
            <a:extLst>
              <a:ext uri="{FF2B5EF4-FFF2-40B4-BE49-F238E27FC236}">
                <a16:creationId xmlns:a16="http://schemas.microsoft.com/office/drawing/2014/main" id="{E877DAA3-02AD-FEC7-9603-9D72BC6AEA19}"/>
              </a:ext>
            </a:extLst>
          </p:cNvPr>
          <p:cNvSpPr/>
          <p:nvPr/>
        </p:nvSpPr>
        <p:spPr>
          <a:xfrm rot="20724701">
            <a:off x="878585" y="3805529"/>
            <a:ext cx="3171683" cy="1102524"/>
          </a:xfrm>
          <a:prstGeom prst="ellipse">
            <a:avLst/>
          </a:prstGeom>
          <a:noFill/>
          <a:ln w="571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latin typeface="Arial Narrow"/>
            </a:endParaRPr>
          </a:p>
        </p:txBody>
      </p:sp>
    </p:spTree>
    <p:extLst>
      <p:ext uri="{BB962C8B-B14F-4D97-AF65-F5344CB8AC3E}">
        <p14:creationId xmlns:p14="http://schemas.microsoft.com/office/powerpoint/2010/main" val="542879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4"/>
                                        </p:tgtEl>
                                        <p:attrNameLst>
                                          <p:attrName>style.visibility</p:attrName>
                                        </p:attrNameLst>
                                      </p:cBhvr>
                                      <p:to>
                                        <p:strVal val="visible"/>
                                      </p:to>
                                    </p:set>
                                    <p:animEffect transition="in" filter="fade">
                                      <p:cBhvr>
                                        <p:cTn id="12" dur="500"/>
                                        <p:tgtEl>
                                          <p:spTgt spid="6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5"/>
                                        </p:tgtEl>
                                        <p:attrNameLst>
                                          <p:attrName>style.visibility</p:attrName>
                                        </p:attrNameLst>
                                      </p:cBhvr>
                                      <p:to>
                                        <p:strVal val="visible"/>
                                      </p:to>
                                    </p:set>
                                    <p:animEffect transition="in" filter="fade">
                                      <p:cBhvr>
                                        <p:cTn id="17"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6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8237106-F2ED-405E-BC33-CC3CF426205F}" type="slidenum">
              <a:rPr lang="en-US" sz="1800" smtClean="0"/>
              <a:pPr/>
              <a:t>15</a:t>
            </a:fld>
            <a:endParaRPr lang="en-US" sz="1800" dirty="0"/>
          </a:p>
        </p:txBody>
      </p:sp>
      <p:sp>
        <p:nvSpPr>
          <p:cNvPr id="6" name="Footer Placeholder 5"/>
          <p:cNvSpPr>
            <a:spLocks noGrp="1"/>
          </p:cNvSpPr>
          <p:nvPr>
            <p:ph type="ftr" sz="quarter" idx="11"/>
          </p:nvPr>
        </p:nvSpPr>
        <p:spPr/>
        <p:txBody>
          <a:bodyPr/>
          <a:lstStyle/>
          <a:p>
            <a:r>
              <a:rPr lang="en-US"/>
              <a:t>CNT @ BIBE’23</a:t>
            </a:r>
            <a:endParaRPr lang="en-US" dirty="0"/>
          </a:p>
        </p:txBody>
      </p:sp>
      <p:sp>
        <p:nvSpPr>
          <p:cNvPr id="10" name="Title 3">
            <a:extLst>
              <a:ext uri="{FF2B5EF4-FFF2-40B4-BE49-F238E27FC236}">
                <a16:creationId xmlns:a16="http://schemas.microsoft.com/office/drawing/2014/main" id="{3547B49A-6E39-76EE-414E-4B1E9DE0EF88}"/>
              </a:ext>
            </a:extLst>
          </p:cNvPr>
          <p:cNvSpPr>
            <a:spLocks noGrp="1"/>
          </p:cNvSpPr>
          <p:nvPr>
            <p:ph type="title"/>
          </p:nvPr>
        </p:nvSpPr>
        <p:spPr>
          <a:xfrm>
            <a:off x="168667" y="527553"/>
            <a:ext cx="8800465" cy="1143000"/>
          </a:xfrm>
        </p:spPr>
        <p:txBody>
          <a:bodyPr/>
          <a:lstStyle/>
          <a:p>
            <a:r>
              <a:rPr lang="en-US" sz="3200" dirty="0"/>
              <a:t>Challenge #2: </a:t>
            </a:r>
            <a:r>
              <a:rPr lang="en-US" sz="3200" b="0" dirty="0"/>
              <a:t>Ordering of input &amp; output variables.</a:t>
            </a:r>
            <a:r>
              <a:rPr lang="en-US" sz="3200" dirty="0"/>
              <a:t> </a:t>
            </a:r>
          </a:p>
        </p:txBody>
      </p:sp>
      <p:sp>
        <p:nvSpPr>
          <p:cNvPr id="21" name="Content Placeholder 5">
            <a:extLst>
              <a:ext uri="{FF2B5EF4-FFF2-40B4-BE49-F238E27FC236}">
                <a16:creationId xmlns:a16="http://schemas.microsoft.com/office/drawing/2014/main" id="{A20C53BF-1B86-FD11-AA72-FBEF1ECF3F03}"/>
              </a:ext>
            </a:extLst>
          </p:cNvPr>
          <p:cNvSpPr txBox="1">
            <a:spLocks/>
          </p:cNvSpPr>
          <p:nvPr/>
        </p:nvSpPr>
        <p:spPr>
          <a:xfrm>
            <a:off x="220012" y="1814264"/>
            <a:ext cx="8101512" cy="2470766"/>
          </a:xfrm>
          <a:prstGeom prst="rect">
            <a:avLst/>
          </a:prstGeom>
        </p:spPr>
        <p:txBody>
          <a:bodyPr>
            <a:noAutofit/>
          </a:bodyPr>
          <a:lstStyle>
            <a:lvl1pPr marL="342900" indent="-342900" algn="l" defTabSz="914400" rtl="0" eaLnBrk="1" latinLnBrk="0" hangingPunct="1">
              <a:lnSpc>
                <a:spcPct val="100000"/>
              </a:lnSpc>
              <a:spcBef>
                <a:spcPts val="1500"/>
              </a:spcBef>
              <a:spcAft>
                <a:spcPts val="0"/>
              </a:spcAft>
              <a:buClr>
                <a:srgbClr val="800000"/>
              </a:buClr>
              <a:buSzPct val="75000"/>
              <a:buFont typeface="Wingdings" charset="2"/>
              <a:buChar char="q"/>
              <a:defRPr sz="3200" kern="1200" spc="30" baseline="0">
                <a:solidFill>
                  <a:srgbClr val="000000"/>
                </a:solidFill>
                <a:latin typeface="Gill Sans"/>
                <a:ea typeface="+mn-ea"/>
                <a:cs typeface="Gill Sans"/>
              </a:defRPr>
            </a:lvl1pPr>
            <a:lvl2pPr marL="742950" indent="-285750" algn="l" defTabSz="914400" rtl="0" eaLnBrk="1" latinLnBrk="0" hangingPunct="1">
              <a:lnSpc>
                <a:spcPct val="100000"/>
              </a:lnSpc>
              <a:spcBef>
                <a:spcPts val="300"/>
              </a:spcBef>
              <a:spcAft>
                <a:spcPts val="0"/>
              </a:spcAft>
              <a:buClr>
                <a:srgbClr val="800000"/>
              </a:buClr>
              <a:buFont typeface="Wingdings" charset="2"/>
              <a:buChar char="§"/>
              <a:defRPr sz="2600" kern="1200" spc="30" baseline="0">
                <a:solidFill>
                  <a:srgbClr val="000000"/>
                </a:solidFill>
                <a:latin typeface="Gill Sans"/>
                <a:ea typeface="+mn-ea"/>
                <a:cs typeface="Gill Sans"/>
              </a:defRPr>
            </a:lvl2pPr>
            <a:lvl3pPr marL="1143000" indent="-228600" algn="l" defTabSz="914400" rtl="0" eaLnBrk="1" latinLnBrk="0" hangingPunct="1">
              <a:lnSpc>
                <a:spcPct val="100000"/>
              </a:lnSpc>
              <a:spcBef>
                <a:spcPts val="300"/>
              </a:spcBef>
              <a:spcAft>
                <a:spcPts val="0"/>
              </a:spcAft>
              <a:buClr>
                <a:srgbClr val="800000"/>
              </a:buClr>
              <a:buSzPct val="75000"/>
              <a:buFont typeface="Lucida Grande"/>
              <a:buChar char="-"/>
              <a:defRPr sz="2200" kern="1200" spc="30" baseline="0">
                <a:solidFill>
                  <a:srgbClr val="000000"/>
                </a:solidFill>
                <a:latin typeface="Gill Sans"/>
                <a:ea typeface="+mn-ea"/>
                <a:cs typeface="Gill Sans"/>
              </a:defRPr>
            </a:lvl3pPr>
            <a:lvl4pPr marL="1600200" indent="-228600" algn="l" defTabSz="914400" rtl="0" eaLnBrk="1" latinLnBrk="0" hangingPunct="1">
              <a:lnSpc>
                <a:spcPct val="100000"/>
              </a:lnSpc>
              <a:spcBef>
                <a:spcPts val="300"/>
              </a:spcBef>
              <a:spcAft>
                <a:spcPts val="0"/>
              </a:spcAft>
              <a:buClr>
                <a:srgbClr val="800000"/>
              </a:buClr>
              <a:buFont typeface="Arial" pitchFamily="34" charset="0"/>
              <a:buChar char="•"/>
              <a:defRPr sz="1700" kern="1200" spc="30" baseline="0">
                <a:solidFill>
                  <a:srgbClr val="000000"/>
                </a:solidFill>
                <a:latin typeface="Gill Sans"/>
                <a:ea typeface="+mn-ea"/>
                <a:cs typeface="Gill Sans"/>
              </a:defRPr>
            </a:lvl4pPr>
            <a:lvl5pPr marL="2057400" indent="-228600" algn="l" defTabSz="914400" rtl="0" eaLnBrk="1" latinLnBrk="0" hangingPunct="1">
              <a:lnSpc>
                <a:spcPct val="100000"/>
              </a:lnSpc>
              <a:spcBef>
                <a:spcPts val="300"/>
              </a:spcBef>
              <a:spcAft>
                <a:spcPts val="0"/>
              </a:spcAft>
              <a:buClr>
                <a:srgbClr val="800000"/>
              </a:buClr>
              <a:buFont typeface="Arial" pitchFamily="34" charset="0"/>
              <a:buChar char="•"/>
              <a:defRPr sz="1700" kern="1200" spc="30" baseline="0">
                <a:solidFill>
                  <a:srgbClr val="000000"/>
                </a:solidFill>
                <a:latin typeface="Gill Sans"/>
                <a:ea typeface="+mn-ea"/>
                <a:cs typeface="Gill San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r>
              <a:rPr lang="en-US" b="1" dirty="0">
                <a:solidFill>
                  <a:schemeClr val="bg1"/>
                </a:solidFill>
              </a:rPr>
              <a:t>Difference in </a:t>
            </a:r>
            <a:r>
              <a:rPr lang="en-US" b="1" dirty="0">
                <a:solidFill>
                  <a:srgbClr val="C0504D"/>
                </a:solidFill>
              </a:rPr>
              <a:t>invocations:</a:t>
            </a:r>
          </a:p>
          <a:p>
            <a:pPr lvl="1"/>
            <a:r>
              <a:rPr lang="en-US" dirty="0">
                <a:solidFill>
                  <a:schemeClr val="bg1"/>
                </a:solidFill>
              </a:rPr>
              <a:t>CWL: </a:t>
            </a:r>
            <a:r>
              <a:rPr lang="en-US" dirty="0">
                <a:solidFill>
                  <a:srgbClr val="C00000"/>
                </a:solidFill>
              </a:rPr>
              <a:t>named</a:t>
            </a:r>
            <a:r>
              <a:rPr lang="en-US" dirty="0">
                <a:solidFill>
                  <a:schemeClr val="bg1"/>
                </a:solidFill>
              </a:rPr>
              <a:t> arguments.</a:t>
            </a:r>
          </a:p>
          <a:p>
            <a:pPr lvl="1"/>
            <a:r>
              <a:rPr lang="en-US" dirty="0">
                <a:solidFill>
                  <a:schemeClr val="bg1"/>
                </a:solidFill>
              </a:rPr>
              <a:t>Nextflow: </a:t>
            </a:r>
            <a:r>
              <a:rPr lang="en-US" dirty="0">
                <a:solidFill>
                  <a:srgbClr val="C00000"/>
                </a:solidFill>
              </a:rPr>
              <a:t>positional </a:t>
            </a:r>
            <a:r>
              <a:rPr lang="en-US" dirty="0">
                <a:solidFill>
                  <a:schemeClr val="bg1"/>
                </a:solidFill>
              </a:rPr>
              <a:t>arguments. </a:t>
            </a:r>
          </a:p>
        </p:txBody>
      </p:sp>
      <p:grpSp>
        <p:nvGrpSpPr>
          <p:cNvPr id="64" name="Group 63">
            <a:extLst>
              <a:ext uri="{FF2B5EF4-FFF2-40B4-BE49-F238E27FC236}">
                <a16:creationId xmlns:a16="http://schemas.microsoft.com/office/drawing/2014/main" id="{3F1D9B81-EC1F-32B3-2DEF-AFDF278A052C}"/>
              </a:ext>
            </a:extLst>
          </p:cNvPr>
          <p:cNvGrpSpPr/>
          <p:nvPr/>
        </p:nvGrpSpPr>
        <p:grpSpPr>
          <a:xfrm>
            <a:off x="622659" y="3628275"/>
            <a:ext cx="2879298" cy="1469020"/>
            <a:chOff x="935276" y="1702197"/>
            <a:chExt cx="6880410" cy="2893485"/>
          </a:xfrm>
        </p:grpSpPr>
        <p:grpSp>
          <p:nvGrpSpPr>
            <p:cNvPr id="22" name="Group 21">
              <a:extLst>
                <a:ext uri="{FF2B5EF4-FFF2-40B4-BE49-F238E27FC236}">
                  <a16:creationId xmlns:a16="http://schemas.microsoft.com/office/drawing/2014/main" id="{1A429F7B-1D8B-33CD-A67D-C589B6978C2D}"/>
                </a:ext>
              </a:extLst>
            </p:cNvPr>
            <p:cNvGrpSpPr/>
            <p:nvPr/>
          </p:nvGrpSpPr>
          <p:grpSpPr>
            <a:xfrm>
              <a:off x="935276" y="2617201"/>
              <a:ext cx="549505" cy="746432"/>
              <a:chOff x="4203770" y="2241185"/>
              <a:chExt cx="462239" cy="427266"/>
            </a:xfrm>
          </p:grpSpPr>
          <p:sp>
            <p:nvSpPr>
              <p:cNvPr id="23" name="Oval 22">
                <a:extLst>
                  <a:ext uri="{FF2B5EF4-FFF2-40B4-BE49-F238E27FC236}">
                    <a16:creationId xmlns:a16="http://schemas.microsoft.com/office/drawing/2014/main" id="{96246E59-4802-8D6F-17FF-63A66F95D8AD}"/>
                  </a:ext>
                </a:extLst>
              </p:cNvPr>
              <p:cNvSpPr/>
              <p:nvPr/>
            </p:nvSpPr>
            <p:spPr>
              <a:xfrm>
                <a:off x="4203770" y="2241185"/>
                <a:ext cx="462239" cy="427266"/>
              </a:xfrm>
              <a:prstGeom prst="ellipse">
                <a:avLst/>
              </a:prstGeom>
              <a:solidFill>
                <a:srgbClr val="0D5729"/>
              </a:solidFill>
              <a:ln w="28575" cmpd="sng">
                <a:solidFill>
                  <a:srgbClr val="800000"/>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US" sz="1400" b="1" baseline="-25000" dirty="0">
                  <a:solidFill>
                    <a:schemeClr val="tx1"/>
                  </a:solidFill>
                  <a:latin typeface="Arial Black"/>
                  <a:cs typeface="Arial Black"/>
                </a:endParaRPr>
              </a:p>
            </p:txBody>
          </p:sp>
          <p:sp>
            <p:nvSpPr>
              <p:cNvPr id="29" name="TextBox 28">
                <a:extLst>
                  <a:ext uri="{FF2B5EF4-FFF2-40B4-BE49-F238E27FC236}">
                    <a16:creationId xmlns:a16="http://schemas.microsoft.com/office/drawing/2014/main" id="{A1B2D5EB-5999-2A79-6F86-6C7ABEAC7567}"/>
                  </a:ext>
                </a:extLst>
              </p:cNvPr>
              <p:cNvSpPr txBox="1"/>
              <p:nvPr/>
            </p:nvSpPr>
            <p:spPr>
              <a:xfrm>
                <a:off x="4265860" y="2324246"/>
                <a:ext cx="340008" cy="276999"/>
              </a:xfrm>
              <a:prstGeom prst="rect">
                <a:avLst/>
              </a:prstGeom>
              <a:noFill/>
              <a:effectLst/>
            </p:spPr>
            <p:txBody>
              <a:bodyPr wrap="square" tIns="0" bIns="0" rtlCol="0" anchor="ctr">
                <a:spAutoFit/>
              </a:bodyPr>
              <a:lstStyle/>
              <a:p>
                <a:pPr algn="ctr"/>
                <a:r>
                  <a:rPr lang="en-US" dirty="0">
                    <a:latin typeface="Arial Black"/>
                    <a:cs typeface="Arial Black"/>
                  </a:rPr>
                  <a:t>1</a:t>
                </a:r>
                <a:endParaRPr lang="en-US" baseline="-25000" dirty="0">
                  <a:latin typeface="Arial Black"/>
                  <a:cs typeface="Arial Black"/>
                </a:endParaRPr>
              </a:p>
            </p:txBody>
          </p:sp>
        </p:grpSp>
        <p:cxnSp>
          <p:nvCxnSpPr>
            <p:cNvPr id="32" name="Straight Arrow Connector 31">
              <a:extLst>
                <a:ext uri="{FF2B5EF4-FFF2-40B4-BE49-F238E27FC236}">
                  <a16:creationId xmlns:a16="http://schemas.microsoft.com/office/drawing/2014/main" id="{0D34F8A7-B708-0436-5FC8-99A1CAD37D1F}"/>
                </a:ext>
              </a:extLst>
            </p:cNvPr>
            <p:cNvCxnSpPr>
              <a:cxnSpLocks/>
              <a:stCxn id="23" idx="7"/>
              <a:endCxn id="34" idx="2"/>
            </p:cNvCxnSpPr>
            <p:nvPr/>
          </p:nvCxnSpPr>
          <p:spPr>
            <a:xfrm flipV="1">
              <a:off x="1404308" y="2075413"/>
              <a:ext cx="2741335" cy="651101"/>
            </a:xfrm>
            <a:prstGeom prst="straightConnector1">
              <a:avLst/>
            </a:prstGeom>
            <a:ln w="5715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33" name="Group 32">
              <a:extLst>
                <a:ext uri="{FF2B5EF4-FFF2-40B4-BE49-F238E27FC236}">
                  <a16:creationId xmlns:a16="http://schemas.microsoft.com/office/drawing/2014/main" id="{ACC043FF-4010-AD5A-FEA8-C3836729504D}"/>
                </a:ext>
              </a:extLst>
            </p:cNvPr>
            <p:cNvGrpSpPr/>
            <p:nvPr/>
          </p:nvGrpSpPr>
          <p:grpSpPr>
            <a:xfrm>
              <a:off x="4145643" y="1702197"/>
              <a:ext cx="549505" cy="746432"/>
              <a:chOff x="4203770" y="2241185"/>
              <a:chExt cx="462239" cy="427266"/>
            </a:xfrm>
          </p:grpSpPr>
          <p:sp>
            <p:nvSpPr>
              <p:cNvPr id="34" name="Oval 33">
                <a:extLst>
                  <a:ext uri="{FF2B5EF4-FFF2-40B4-BE49-F238E27FC236}">
                    <a16:creationId xmlns:a16="http://schemas.microsoft.com/office/drawing/2014/main" id="{E70E3406-D74C-2148-4AE4-FC5D748992A3}"/>
                  </a:ext>
                </a:extLst>
              </p:cNvPr>
              <p:cNvSpPr/>
              <p:nvPr/>
            </p:nvSpPr>
            <p:spPr>
              <a:xfrm>
                <a:off x="4203770" y="2241185"/>
                <a:ext cx="462239" cy="427266"/>
              </a:xfrm>
              <a:prstGeom prst="ellipse">
                <a:avLst/>
              </a:prstGeom>
              <a:solidFill>
                <a:srgbClr val="0070C0"/>
              </a:solidFill>
              <a:ln w="28575" cmpd="sng">
                <a:solidFill>
                  <a:srgbClr val="800000"/>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US" sz="1400" b="1" baseline="-25000" dirty="0">
                  <a:solidFill>
                    <a:schemeClr val="tx1"/>
                  </a:solidFill>
                  <a:latin typeface="Arial Black"/>
                  <a:cs typeface="Arial Black"/>
                </a:endParaRPr>
              </a:p>
            </p:txBody>
          </p:sp>
          <p:sp>
            <p:nvSpPr>
              <p:cNvPr id="40" name="TextBox 39">
                <a:extLst>
                  <a:ext uri="{FF2B5EF4-FFF2-40B4-BE49-F238E27FC236}">
                    <a16:creationId xmlns:a16="http://schemas.microsoft.com/office/drawing/2014/main" id="{D880F656-D849-8EE6-43A9-6FBB2C7C5999}"/>
                  </a:ext>
                </a:extLst>
              </p:cNvPr>
              <p:cNvSpPr txBox="1"/>
              <p:nvPr/>
            </p:nvSpPr>
            <p:spPr>
              <a:xfrm>
                <a:off x="4265860" y="2324246"/>
                <a:ext cx="340008" cy="276999"/>
              </a:xfrm>
              <a:prstGeom prst="rect">
                <a:avLst/>
              </a:prstGeom>
              <a:noFill/>
              <a:effectLst/>
            </p:spPr>
            <p:txBody>
              <a:bodyPr wrap="square" tIns="0" bIns="0" rtlCol="0" anchor="ctr">
                <a:spAutoFit/>
              </a:bodyPr>
              <a:lstStyle/>
              <a:p>
                <a:pPr algn="ctr"/>
                <a:r>
                  <a:rPr lang="en-US" dirty="0">
                    <a:latin typeface="Arial Black"/>
                    <a:cs typeface="Arial Black"/>
                  </a:rPr>
                  <a:t>2</a:t>
                </a:r>
                <a:endParaRPr lang="en-US" baseline="-25000" dirty="0">
                  <a:latin typeface="Arial Black"/>
                  <a:cs typeface="Arial Black"/>
                </a:endParaRPr>
              </a:p>
            </p:txBody>
          </p:sp>
        </p:grpSp>
        <p:grpSp>
          <p:nvGrpSpPr>
            <p:cNvPr id="43" name="Group 42">
              <a:extLst>
                <a:ext uri="{FF2B5EF4-FFF2-40B4-BE49-F238E27FC236}">
                  <a16:creationId xmlns:a16="http://schemas.microsoft.com/office/drawing/2014/main" id="{033D2B6A-0223-EDE3-E4D4-39E8AA997CDB}"/>
                </a:ext>
              </a:extLst>
            </p:cNvPr>
            <p:cNvGrpSpPr/>
            <p:nvPr/>
          </p:nvGrpSpPr>
          <p:grpSpPr>
            <a:xfrm>
              <a:off x="4145638" y="2707748"/>
              <a:ext cx="549505" cy="746432"/>
              <a:chOff x="4203770" y="2241185"/>
              <a:chExt cx="462239" cy="427266"/>
            </a:xfrm>
          </p:grpSpPr>
          <p:sp>
            <p:nvSpPr>
              <p:cNvPr id="51" name="Oval 50">
                <a:extLst>
                  <a:ext uri="{FF2B5EF4-FFF2-40B4-BE49-F238E27FC236}">
                    <a16:creationId xmlns:a16="http://schemas.microsoft.com/office/drawing/2014/main" id="{86D70B39-4BF1-9F95-5A3E-D200C1FEBBE8}"/>
                  </a:ext>
                </a:extLst>
              </p:cNvPr>
              <p:cNvSpPr/>
              <p:nvPr/>
            </p:nvSpPr>
            <p:spPr>
              <a:xfrm>
                <a:off x="4203770" y="2241185"/>
                <a:ext cx="462239" cy="427266"/>
              </a:xfrm>
              <a:prstGeom prst="ellipse">
                <a:avLst/>
              </a:prstGeom>
              <a:solidFill>
                <a:srgbClr val="1763A1"/>
              </a:solidFill>
              <a:ln w="28575" cmpd="sng">
                <a:solidFill>
                  <a:srgbClr val="800000"/>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US" sz="1400" b="1" baseline="-25000" dirty="0">
                  <a:solidFill>
                    <a:schemeClr val="tx1"/>
                  </a:solidFill>
                  <a:latin typeface="Arial Black"/>
                  <a:cs typeface="Arial Black"/>
                </a:endParaRPr>
              </a:p>
            </p:txBody>
          </p:sp>
          <p:sp>
            <p:nvSpPr>
              <p:cNvPr id="52" name="TextBox 51">
                <a:extLst>
                  <a:ext uri="{FF2B5EF4-FFF2-40B4-BE49-F238E27FC236}">
                    <a16:creationId xmlns:a16="http://schemas.microsoft.com/office/drawing/2014/main" id="{4A3ECD50-8517-86DC-1650-A7DF3D3F90C5}"/>
                  </a:ext>
                </a:extLst>
              </p:cNvPr>
              <p:cNvSpPr txBox="1"/>
              <p:nvPr/>
            </p:nvSpPr>
            <p:spPr>
              <a:xfrm>
                <a:off x="4265860" y="2324246"/>
                <a:ext cx="340008" cy="276999"/>
              </a:xfrm>
              <a:prstGeom prst="rect">
                <a:avLst/>
              </a:prstGeom>
              <a:noFill/>
              <a:effectLst/>
            </p:spPr>
            <p:txBody>
              <a:bodyPr wrap="square" tIns="0" bIns="0" rtlCol="0" anchor="ctr">
                <a:spAutoFit/>
              </a:bodyPr>
              <a:lstStyle/>
              <a:p>
                <a:pPr algn="ctr"/>
                <a:r>
                  <a:rPr lang="en-US" dirty="0">
                    <a:latin typeface="Arial Black"/>
                    <a:cs typeface="Arial Black"/>
                  </a:rPr>
                  <a:t>3</a:t>
                </a:r>
                <a:endParaRPr lang="en-US" baseline="-25000" dirty="0">
                  <a:latin typeface="Arial Black"/>
                  <a:cs typeface="Arial Black"/>
                </a:endParaRPr>
              </a:p>
            </p:txBody>
          </p:sp>
        </p:grpSp>
        <p:grpSp>
          <p:nvGrpSpPr>
            <p:cNvPr id="53" name="Group 52">
              <a:extLst>
                <a:ext uri="{FF2B5EF4-FFF2-40B4-BE49-F238E27FC236}">
                  <a16:creationId xmlns:a16="http://schemas.microsoft.com/office/drawing/2014/main" id="{BAE29D83-532D-6CDA-0E90-012DC2FEE42D}"/>
                </a:ext>
              </a:extLst>
            </p:cNvPr>
            <p:cNvGrpSpPr/>
            <p:nvPr/>
          </p:nvGrpSpPr>
          <p:grpSpPr>
            <a:xfrm>
              <a:off x="4120397" y="3849250"/>
              <a:ext cx="551616" cy="746432"/>
              <a:chOff x="4201994" y="2241185"/>
              <a:chExt cx="464015" cy="427266"/>
            </a:xfrm>
          </p:grpSpPr>
          <p:sp>
            <p:nvSpPr>
              <p:cNvPr id="54" name="Oval 53">
                <a:extLst>
                  <a:ext uri="{FF2B5EF4-FFF2-40B4-BE49-F238E27FC236}">
                    <a16:creationId xmlns:a16="http://schemas.microsoft.com/office/drawing/2014/main" id="{110B9E1C-B7CD-C0D2-620D-37766ADC64A9}"/>
                  </a:ext>
                </a:extLst>
              </p:cNvPr>
              <p:cNvSpPr/>
              <p:nvPr/>
            </p:nvSpPr>
            <p:spPr>
              <a:xfrm>
                <a:off x="4203770" y="2241185"/>
                <a:ext cx="462239" cy="427266"/>
              </a:xfrm>
              <a:prstGeom prst="ellipse">
                <a:avLst/>
              </a:prstGeom>
              <a:solidFill>
                <a:srgbClr val="0D5729"/>
              </a:solidFill>
              <a:ln w="28575" cmpd="sng">
                <a:solidFill>
                  <a:srgbClr val="800000"/>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US" sz="1400" b="1" baseline="-25000" dirty="0">
                  <a:solidFill>
                    <a:schemeClr val="tx1"/>
                  </a:solidFill>
                  <a:latin typeface="Arial Black"/>
                  <a:cs typeface="Arial Black"/>
                </a:endParaRPr>
              </a:p>
            </p:txBody>
          </p:sp>
          <p:sp>
            <p:nvSpPr>
              <p:cNvPr id="55" name="TextBox 54">
                <a:extLst>
                  <a:ext uri="{FF2B5EF4-FFF2-40B4-BE49-F238E27FC236}">
                    <a16:creationId xmlns:a16="http://schemas.microsoft.com/office/drawing/2014/main" id="{73368A26-C894-C562-DC98-1822BA1748D5}"/>
                  </a:ext>
                </a:extLst>
              </p:cNvPr>
              <p:cNvSpPr txBox="1"/>
              <p:nvPr/>
            </p:nvSpPr>
            <p:spPr>
              <a:xfrm>
                <a:off x="4201994" y="2292288"/>
                <a:ext cx="462239" cy="287258"/>
              </a:xfrm>
              <a:prstGeom prst="rect">
                <a:avLst/>
              </a:prstGeom>
              <a:noFill/>
              <a:effectLst/>
            </p:spPr>
            <p:txBody>
              <a:bodyPr wrap="square" tIns="0" bIns="0" rtlCol="0" anchor="ctr">
                <a:spAutoFit/>
              </a:bodyPr>
              <a:lstStyle/>
              <a:p>
                <a:pPr algn="ctr"/>
                <a:r>
                  <a:rPr lang="en-US" sz="2800" baseline="-25000" dirty="0">
                    <a:latin typeface="Arial Black"/>
                    <a:cs typeface="Arial Black"/>
                  </a:rPr>
                  <a:t>4</a:t>
                </a:r>
              </a:p>
            </p:txBody>
          </p:sp>
        </p:grpSp>
        <p:cxnSp>
          <p:nvCxnSpPr>
            <p:cNvPr id="56" name="Straight Arrow Connector 55">
              <a:extLst>
                <a:ext uri="{FF2B5EF4-FFF2-40B4-BE49-F238E27FC236}">
                  <a16:creationId xmlns:a16="http://schemas.microsoft.com/office/drawing/2014/main" id="{9F8A1DEC-9F7B-6968-CD93-F0D73EBFCD11}"/>
                </a:ext>
              </a:extLst>
            </p:cNvPr>
            <p:cNvCxnSpPr>
              <a:cxnSpLocks/>
              <a:stCxn id="23" idx="6"/>
              <a:endCxn id="51" idx="2"/>
            </p:cNvCxnSpPr>
            <p:nvPr/>
          </p:nvCxnSpPr>
          <p:spPr>
            <a:xfrm>
              <a:off x="1484781" y="2990417"/>
              <a:ext cx="2660858" cy="90547"/>
            </a:xfrm>
            <a:prstGeom prst="straightConnector1">
              <a:avLst/>
            </a:prstGeom>
            <a:ln w="5715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92D9325D-3522-34BA-659D-95FD76635346}"/>
                </a:ext>
              </a:extLst>
            </p:cNvPr>
            <p:cNvCxnSpPr>
              <a:cxnSpLocks/>
              <a:stCxn id="23" idx="5"/>
              <a:endCxn id="54" idx="2"/>
            </p:cNvCxnSpPr>
            <p:nvPr/>
          </p:nvCxnSpPr>
          <p:spPr>
            <a:xfrm>
              <a:off x="1404308" y="3254320"/>
              <a:ext cx="2718200" cy="968146"/>
            </a:xfrm>
            <a:prstGeom prst="straightConnector1">
              <a:avLst/>
            </a:prstGeom>
            <a:ln w="5715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58" name="Straight Arrow Connector 57">
              <a:extLst>
                <a:ext uri="{FF2B5EF4-FFF2-40B4-BE49-F238E27FC236}">
                  <a16:creationId xmlns:a16="http://schemas.microsoft.com/office/drawing/2014/main" id="{18C40A43-727C-5B0F-68F1-9D6180EB9507}"/>
                </a:ext>
              </a:extLst>
            </p:cNvPr>
            <p:cNvCxnSpPr>
              <a:cxnSpLocks/>
              <a:stCxn id="34" idx="6"/>
              <a:endCxn id="60" idx="1"/>
            </p:cNvCxnSpPr>
            <p:nvPr/>
          </p:nvCxnSpPr>
          <p:spPr>
            <a:xfrm>
              <a:off x="4695147" y="2075413"/>
              <a:ext cx="2651507" cy="651101"/>
            </a:xfrm>
            <a:prstGeom prst="straightConnector1">
              <a:avLst/>
            </a:prstGeom>
            <a:ln w="5715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59" name="Group 58">
              <a:extLst>
                <a:ext uri="{FF2B5EF4-FFF2-40B4-BE49-F238E27FC236}">
                  <a16:creationId xmlns:a16="http://schemas.microsoft.com/office/drawing/2014/main" id="{789F77C7-1361-985B-DD8E-84C2ECF671ED}"/>
                </a:ext>
              </a:extLst>
            </p:cNvPr>
            <p:cNvGrpSpPr/>
            <p:nvPr/>
          </p:nvGrpSpPr>
          <p:grpSpPr>
            <a:xfrm>
              <a:off x="7266181" y="2617201"/>
              <a:ext cx="549505" cy="746432"/>
              <a:chOff x="4203770" y="2241185"/>
              <a:chExt cx="462239" cy="427266"/>
            </a:xfrm>
          </p:grpSpPr>
          <p:sp>
            <p:nvSpPr>
              <p:cNvPr id="60" name="Oval 59">
                <a:extLst>
                  <a:ext uri="{FF2B5EF4-FFF2-40B4-BE49-F238E27FC236}">
                    <a16:creationId xmlns:a16="http://schemas.microsoft.com/office/drawing/2014/main" id="{CC1F0812-C751-24AC-E5F8-F81E3B51EBCF}"/>
                  </a:ext>
                </a:extLst>
              </p:cNvPr>
              <p:cNvSpPr/>
              <p:nvPr/>
            </p:nvSpPr>
            <p:spPr>
              <a:xfrm>
                <a:off x="4203770" y="2241185"/>
                <a:ext cx="462239" cy="427266"/>
              </a:xfrm>
              <a:prstGeom prst="ellipse">
                <a:avLst/>
              </a:prstGeom>
              <a:solidFill>
                <a:srgbClr val="1763A1"/>
              </a:solidFill>
              <a:ln w="28575" cmpd="sng">
                <a:solidFill>
                  <a:srgbClr val="800000"/>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US" sz="1400" b="1" baseline="-25000" dirty="0">
                  <a:solidFill>
                    <a:schemeClr val="tx1"/>
                  </a:solidFill>
                  <a:latin typeface="Arial Black"/>
                  <a:cs typeface="Arial Black"/>
                </a:endParaRPr>
              </a:p>
            </p:txBody>
          </p:sp>
          <p:sp>
            <p:nvSpPr>
              <p:cNvPr id="61" name="TextBox 60">
                <a:extLst>
                  <a:ext uri="{FF2B5EF4-FFF2-40B4-BE49-F238E27FC236}">
                    <a16:creationId xmlns:a16="http://schemas.microsoft.com/office/drawing/2014/main" id="{1D2F2F24-6388-7CFA-ADAE-25997EA4DEAF}"/>
                  </a:ext>
                </a:extLst>
              </p:cNvPr>
              <p:cNvSpPr txBox="1"/>
              <p:nvPr/>
            </p:nvSpPr>
            <p:spPr>
              <a:xfrm>
                <a:off x="4265860" y="2324246"/>
                <a:ext cx="340008" cy="276999"/>
              </a:xfrm>
              <a:prstGeom prst="rect">
                <a:avLst/>
              </a:prstGeom>
              <a:noFill/>
              <a:effectLst/>
            </p:spPr>
            <p:txBody>
              <a:bodyPr wrap="square" tIns="0" bIns="0" rtlCol="0" anchor="ctr">
                <a:spAutoFit/>
              </a:bodyPr>
              <a:lstStyle/>
              <a:p>
                <a:pPr algn="ctr"/>
                <a:r>
                  <a:rPr lang="en-US" dirty="0">
                    <a:latin typeface="Arial Black"/>
                    <a:cs typeface="Arial Black"/>
                  </a:rPr>
                  <a:t>5</a:t>
                </a:r>
                <a:endParaRPr lang="en-US" baseline="-25000" dirty="0">
                  <a:latin typeface="Arial Black"/>
                  <a:cs typeface="Arial Black"/>
                </a:endParaRPr>
              </a:p>
            </p:txBody>
          </p:sp>
        </p:grpSp>
        <p:cxnSp>
          <p:nvCxnSpPr>
            <p:cNvPr id="62" name="Straight Arrow Connector 61">
              <a:extLst>
                <a:ext uri="{FF2B5EF4-FFF2-40B4-BE49-F238E27FC236}">
                  <a16:creationId xmlns:a16="http://schemas.microsoft.com/office/drawing/2014/main" id="{E83C34B8-198D-AD01-617E-0BE20B3AB233}"/>
                </a:ext>
              </a:extLst>
            </p:cNvPr>
            <p:cNvCxnSpPr>
              <a:cxnSpLocks/>
              <a:stCxn id="51" idx="6"/>
              <a:endCxn id="60" idx="2"/>
            </p:cNvCxnSpPr>
            <p:nvPr/>
          </p:nvCxnSpPr>
          <p:spPr>
            <a:xfrm flipV="1">
              <a:off x="4695143" y="2990417"/>
              <a:ext cx="2571039" cy="90547"/>
            </a:xfrm>
            <a:prstGeom prst="straightConnector1">
              <a:avLst/>
            </a:prstGeom>
            <a:ln w="5715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63" name="Straight Arrow Connector 62">
              <a:extLst>
                <a:ext uri="{FF2B5EF4-FFF2-40B4-BE49-F238E27FC236}">
                  <a16:creationId xmlns:a16="http://schemas.microsoft.com/office/drawing/2014/main" id="{F4195B04-A662-8E97-F9CD-203A5C7FD9C1}"/>
                </a:ext>
              </a:extLst>
            </p:cNvPr>
            <p:cNvCxnSpPr>
              <a:cxnSpLocks/>
              <a:stCxn id="54" idx="6"/>
              <a:endCxn id="60" idx="4"/>
            </p:cNvCxnSpPr>
            <p:nvPr/>
          </p:nvCxnSpPr>
          <p:spPr>
            <a:xfrm flipV="1">
              <a:off x="4672012" y="3363633"/>
              <a:ext cx="2868922" cy="858833"/>
            </a:xfrm>
            <a:prstGeom prst="straightConnector1">
              <a:avLst/>
            </a:prstGeom>
            <a:ln w="5715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sp>
        <p:nvSpPr>
          <p:cNvPr id="5" name="Oval 4">
            <a:extLst>
              <a:ext uri="{FF2B5EF4-FFF2-40B4-BE49-F238E27FC236}">
                <a16:creationId xmlns:a16="http://schemas.microsoft.com/office/drawing/2014/main" id="{C6E4F3AD-24D7-7D42-1F34-BBC2439816C7}"/>
              </a:ext>
            </a:extLst>
          </p:cNvPr>
          <p:cNvSpPr/>
          <p:nvPr/>
        </p:nvSpPr>
        <p:spPr>
          <a:xfrm rot="20724701">
            <a:off x="814595" y="3766179"/>
            <a:ext cx="1156182" cy="481292"/>
          </a:xfrm>
          <a:prstGeom prst="ellipse">
            <a:avLst/>
          </a:prstGeom>
          <a:noFill/>
          <a:ln w="571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latin typeface="Arial Narrow"/>
            </a:endParaRPr>
          </a:p>
        </p:txBody>
      </p:sp>
      <p:grpSp>
        <p:nvGrpSpPr>
          <p:cNvPr id="12" name="Group 11">
            <a:extLst>
              <a:ext uri="{FF2B5EF4-FFF2-40B4-BE49-F238E27FC236}">
                <a16:creationId xmlns:a16="http://schemas.microsoft.com/office/drawing/2014/main" id="{917EF25F-389F-8B6A-C2DB-BFF96086B7CB}"/>
              </a:ext>
            </a:extLst>
          </p:cNvPr>
          <p:cNvGrpSpPr/>
          <p:nvPr/>
        </p:nvGrpSpPr>
        <p:grpSpPr>
          <a:xfrm>
            <a:off x="1831138" y="3352800"/>
            <a:ext cx="7042994" cy="3381230"/>
            <a:chOff x="1831138" y="3352800"/>
            <a:chExt cx="7042994" cy="3381230"/>
          </a:xfrm>
        </p:grpSpPr>
        <p:sp>
          <p:nvSpPr>
            <p:cNvPr id="7" name="TextBox 6">
              <a:extLst>
                <a:ext uri="{FF2B5EF4-FFF2-40B4-BE49-F238E27FC236}">
                  <a16:creationId xmlns:a16="http://schemas.microsoft.com/office/drawing/2014/main" id="{AB99D6FA-8C7C-2E16-75CF-C741E283F901}"/>
                </a:ext>
              </a:extLst>
            </p:cNvPr>
            <p:cNvSpPr txBox="1"/>
            <p:nvPr/>
          </p:nvSpPr>
          <p:spPr>
            <a:xfrm>
              <a:off x="3942194" y="3352800"/>
              <a:ext cx="4931938" cy="3381230"/>
            </a:xfrm>
            <a:prstGeom prst="rect">
              <a:avLst/>
            </a:prstGeom>
            <a:noFill/>
            <a:ln w="63500" cmpd="sng">
              <a:solidFill>
                <a:schemeClr val="tx2"/>
              </a:solidFill>
            </a:ln>
            <a:effectLst/>
          </p:spPr>
          <p:txBody>
            <a:bodyPr wrap="square" rtlCol="0">
              <a:spAutoFit/>
            </a:bodyPr>
            <a:lstStyle/>
            <a:p>
              <a:endParaRPr lang="en-US" dirty="0">
                <a:solidFill>
                  <a:srgbClr val="000000"/>
                </a:solidFill>
                <a:latin typeface="Monaco"/>
                <a:cs typeface="Monaco"/>
              </a:endParaRPr>
            </a:p>
          </p:txBody>
        </p:sp>
        <p:cxnSp>
          <p:nvCxnSpPr>
            <p:cNvPr id="8" name="Straight Arrow Connector 7">
              <a:extLst>
                <a:ext uri="{FF2B5EF4-FFF2-40B4-BE49-F238E27FC236}">
                  <a16:creationId xmlns:a16="http://schemas.microsoft.com/office/drawing/2014/main" id="{5BE499CC-B598-02F5-23FA-93E4D1DB679E}"/>
                </a:ext>
              </a:extLst>
            </p:cNvPr>
            <p:cNvCxnSpPr>
              <a:cxnSpLocks/>
              <a:stCxn id="5" idx="6"/>
            </p:cNvCxnSpPr>
            <p:nvPr/>
          </p:nvCxnSpPr>
          <p:spPr>
            <a:xfrm flipV="1">
              <a:off x="1952140" y="3352800"/>
              <a:ext cx="1990054" cy="508420"/>
            </a:xfrm>
            <a:prstGeom prst="straightConnector1">
              <a:avLst/>
            </a:prstGeom>
            <a:ln w="57150" cmpd="sng">
              <a:solidFill>
                <a:schemeClr val="tx2"/>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0A9C97B2-81E2-C609-9635-AA1A004CA381}"/>
                </a:ext>
              </a:extLst>
            </p:cNvPr>
            <p:cNvCxnSpPr>
              <a:cxnSpLocks/>
              <a:stCxn id="5" idx="5"/>
              <a:endCxn id="7" idx="1"/>
            </p:cNvCxnSpPr>
            <p:nvPr/>
          </p:nvCxnSpPr>
          <p:spPr>
            <a:xfrm>
              <a:off x="1831138" y="4068543"/>
              <a:ext cx="2111056" cy="974872"/>
            </a:xfrm>
            <a:prstGeom prst="straightConnector1">
              <a:avLst/>
            </a:prstGeom>
            <a:ln w="57150" cmpd="sng">
              <a:solidFill>
                <a:schemeClr val="tx2"/>
              </a:solidFill>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16" name="Group 15">
            <a:extLst>
              <a:ext uri="{FF2B5EF4-FFF2-40B4-BE49-F238E27FC236}">
                <a16:creationId xmlns:a16="http://schemas.microsoft.com/office/drawing/2014/main" id="{A91249F7-2FA1-F659-8230-B23548EC58D1}"/>
              </a:ext>
            </a:extLst>
          </p:cNvPr>
          <p:cNvGrpSpPr/>
          <p:nvPr/>
        </p:nvGrpSpPr>
        <p:grpSpPr>
          <a:xfrm>
            <a:off x="4172149" y="3429000"/>
            <a:ext cx="2088673" cy="3383535"/>
            <a:chOff x="4172149" y="3429000"/>
            <a:chExt cx="2088673" cy="3383535"/>
          </a:xfrm>
        </p:grpSpPr>
        <p:sp>
          <p:nvSpPr>
            <p:cNvPr id="2" name="Folded Corner 1">
              <a:extLst>
                <a:ext uri="{FF2B5EF4-FFF2-40B4-BE49-F238E27FC236}">
                  <a16:creationId xmlns:a16="http://schemas.microsoft.com/office/drawing/2014/main" id="{58E5E6CF-CBF5-939C-1877-F0B705E01779}"/>
                </a:ext>
              </a:extLst>
            </p:cNvPr>
            <p:cNvSpPr/>
            <p:nvPr/>
          </p:nvSpPr>
          <p:spPr>
            <a:xfrm>
              <a:off x="4172149" y="3429000"/>
              <a:ext cx="2088673" cy="3086100"/>
            </a:xfrm>
            <a:prstGeom prst="foldedCorner">
              <a:avLst>
                <a:gd name="adj" fmla="val 36020"/>
              </a:avLst>
            </a:prstGeom>
            <a:solidFill>
              <a:schemeClr val="tx2"/>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b="1" u="sng" dirty="0">
                  <a:solidFill>
                    <a:schemeClr val="bg1"/>
                  </a:solidFill>
                  <a:latin typeface="Gill Sans"/>
                  <a:cs typeface="Gill Sans"/>
                </a:rPr>
                <a:t>CWL</a:t>
              </a:r>
            </a:p>
          </p:txBody>
        </p:sp>
        <p:sp>
          <p:nvSpPr>
            <p:cNvPr id="15" name="TextBox 14">
              <a:extLst>
                <a:ext uri="{FF2B5EF4-FFF2-40B4-BE49-F238E27FC236}">
                  <a16:creationId xmlns:a16="http://schemas.microsoft.com/office/drawing/2014/main" id="{047291BB-CC50-E8BC-3FF1-DE353319CD54}"/>
                </a:ext>
              </a:extLst>
            </p:cNvPr>
            <p:cNvSpPr txBox="1"/>
            <p:nvPr/>
          </p:nvSpPr>
          <p:spPr>
            <a:xfrm>
              <a:off x="4176625" y="3765547"/>
              <a:ext cx="1809877" cy="3046988"/>
            </a:xfrm>
            <a:prstGeom prst="rect">
              <a:avLst/>
            </a:prstGeom>
            <a:noFill/>
            <a:ln w="28575" cmpd="sng">
              <a:noFill/>
            </a:ln>
            <a:effectLst/>
          </p:spPr>
          <p:txBody>
            <a:bodyPr wrap="square" rtlCol="0">
              <a:spAutoFit/>
            </a:bodyPr>
            <a:lstStyle/>
            <a:p>
              <a:r>
                <a:rPr lang="en-US" sz="1600" dirty="0">
                  <a:solidFill>
                    <a:srgbClr val="000000"/>
                  </a:solidFill>
                  <a:latin typeface="Monaco"/>
                  <a:cs typeface="Monaco"/>
                </a:rPr>
                <a:t>Step1:</a:t>
              </a:r>
            </a:p>
            <a:p>
              <a:r>
                <a:rPr lang="en-US" sz="1600" dirty="0">
                  <a:solidFill>
                    <a:srgbClr val="000000"/>
                  </a:solidFill>
                  <a:latin typeface="Monaco"/>
                  <a:cs typeface="Monaco"/>
                </a:rPr>
                <a:t>-out:</a:t>
              </a:r>
            </a:p>
            <a:p>
              <a:r>
                <a:rPr lang="en-US" sz="1600" dirty="0">
                  <a:solidFill>
                    <a:srgbClr val="000000"/>
                  </a:solidFill>
                  <a:latin typeface="Monaco"/>
                  <a:cs typeface="Monaco"/>
                </a:rPr>
                <a:t>  1a: X</a:t>
              </a:r>
            </a:p>
            <a:p>
              <a:r>
                <a:rPr lang="en-US" sz="1600" dirty="0">
                  <a:solidFill>
                    <a:srgbClr val="000000"/>
                  </a:solidFill>
                  <a:latin typeface="Monaco"/>
                  <a:cs typeface="Monaco"/>
                </a:rPr>
                <a:t>  1b: Y</a:t>
              </a:r>
            </a:p>
            <a:p>
              <a:r>
                <a:rPr lang="en-US" sz="1600" dirty="0">
                  <a:solidFill>
                    <a:srgbClr val="000000"/>
                  </a:solidFill>
                  <a:latin typeface="Monaco"/>
                  <a:cs typeface="Monaco"/>
                </a:rPr>
                <a:t>  1c: Z</a:t>
              </a:r>
            </a:p>
            <a:p>
              <a:endParaRPr lang="en-US" sz="1600" dirty="0">
                <a:solidFill>
                  <a:srgbClr val="000000"/>
                </a:solidFill>
                <a:latin typeface="Monaco"/>
                <a:cs typeface="Monaco"/>
              </a:endParaRPr>
            </a:p>
            <a:p>
              <a:r>
                <a:rPr lang="en-US" sz="1600" dirty="0">
                  <a:solidFill>
                    <a:srgbClr val="000000"/>
                  </a:solidFill>
                  <a:latin typeface="Monaco"/>
                  <a:cs typeface="Monaco"/>
                </a:rPr>
                <a:t>Step2:</a:t>
              </a:r>
            </a:p>
            <a:p>
              <a:r>
                <a:rPr lang="en-US" sz="1600" dirty="0">
                  <a:solidFill>
                    <a:srgbClr val="000000"/>
                  </a:solidFill>
                  <a:latin typeface="Monaco"/>
                  <a:cs typeface="Monaco"/>
                </a:rPr>
                <a:t>-inp:</a:t>
              </a:r>
            </a:p>
            <a:p>
              <a:r>
                <a:rPr lang="en-US" sz="1600" dirty="0">
                  <a:solidFill>
                    <a:srgbClr val="000000"/>
                  </a:solidFill>
                  <a:latin typeface="Monaco"/>
                  <a:cs typeface="Monaco"/>
                </a:rPr>
                <a:t>  2b: 1b</a:t>
              </a:r>
            </a:p>
            <a:p>
              <a:r>
                <a:rPr lang="en-US" sz="1600" dirty="0">
                  <a:solidFill>
                    <a:srgbClr val="000000"/>
                  </a:solidFill>
                  <a:latin typeface="Monaco"/>
                  <a:cs typeface="Monaco"/>
                </a:rPr>
                <a:t>  2a: 1a</a:t>
              </a:r>
            </a:p>
            <a:p>
              <a:r>
                <a:rPr lang="en-US" sz="1600" dirty="0">
                  <a:solidFill>
                    <a:srgbClr val="000000"/>
                  </a:solidFill>
                  <a:latin typeface="Monaco"/>
                  <a:cs typeface="Monaco"/>
                </a:rPr>
                <a:t>  2c: 1c</a:t>
              </a:r>
            </a:p>
            <a:p>
              <a:r>
                <a:rPr lang="en-US" sz="1600" dirty="0">
                  <a:solidFill>
                    <a:srgbClr val="000000"/>
                  </a:solidFill>
                  <a:latin typeface="Monaco"/>
                  <a:cs typeface="Monaco"/>
                </a:rPr>
                <a:t> </a:t>
              </a:r>
            </a:p>
          </p:txBody>
        </p:sp>
      </p:grpSp>
      <p:grpSp>
        <p:nvGrpSpPr>
          <p:cNvPr id="11" name="Group 10">
            <a:extLst>
              <a:ext uri="{FF2B5EF4-FFF2-40B4-BE49-F238E27FC236}">
                <a16:creationId xmlns:a16="http://schemas.microsoft.com/office/drawing/2014/main" id="{443FBCF5-1C91-688E-9EC6-E5D8EBAC6619}"/>
              </a:ext>
            </a:extLst>
          </p:cNvPr>
          <p:cNvGrpSpPr/>
          <p:nvPr/>
        </p:nvGrpSpPr>
        <p:grpSpPr>
          <a:xfrm>
            <a:off x="6313738" y="3429000"/>
            <a:ext cx="2448022" cy="3086101"/>
            <a:chOff x="6313738" y="3429000"/>
            <a:chExt cx="2448022" cy="3086101"/>
          </a:xfrm>
        </p:grpSpPr>
        <p:sp>
          <p:nvSpPr>
            <p:cNvPr id="4" name="Folded Corner 3">
              <a:extLst>
                <a:ext uri="{FF2B5EF4-FFF2-40B4-BE49-F238E27FC236}">
                  <a16:creationId xmlns:a16="http://schemas.microsoft.com/office/drawing/2014/main" id="{820760D9-53C4-F94F-3ECC-88A9EA856E00}"/>
                </a:ext>
              </a:extLst>
            </p:cNvPr>
            <p:cNvSpPr/>
            <p:nvPr/>
          </p:nvSpPr>
          <p:spPr>
            <a:xfrm>
              <a:off x="6343969" y="3429000"/>
              <a:ext cx="2417791" cy="3086101"/>
            </a:xfrm>
            <a:prstGeom prst="foldedCorner">
              <a:avLst>
                <a:gd name="adj" fmla="val 36020"/>
              </a:avLst>
            </a:prstGeom>
            <a:solidFill>
              <a:schemeClr val="tx2"/>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b="1" u="sng" dirty="0">
                  <a:solidFill>
                    <a:schemeClr val="bg1"/>
                  </a:solidFill>
                  <a:latin typeface="Monaco"/>
                  <a:cs typeface="Monaco"/>
                </a:rPr>
                <a:t>Nextflow</a:t>
              </a:r>
            </a:p>
          </p:txBody>
        </p:sp>
        <p:sp>
          <p:nvSpPr>
            <p:cNvPr id="17" name="TextBox 16">
              <a:extLst>
                <a:ext uri="{FF2B5EF4-FFF2-40B4-BE49-F238E27FC236}">
                  <a16:creationId xmlns:a16="http://schemas.microsoft.com/office/drawing/2014/main" id="{F14AC85F-3727-F857-1427-E2F96375B556}"/>
                </a:ext>
              </a:extLst>
            </p:cNvPr>
            <p:cNvSpPr txBox="1"/>
            <p:nvPr/>
          </p:nvSpPr>
          <p:spPr>
            <a:xfrm>
              <a:off x="6313738" y="3827461"/>
              <a:ext cx="2417791" cy="2554545"/>
            </a:xfrm>
            <a:prstGeom prst="rect">
              <a:avLst/>
            </a:prstGeom>
            <a:noFill/>
            <a:ln w="28575" cmpd="sng">
              <a:noFill/>
            </a:ln>
            <a:effectLst/>
          </p:spPr>
          <p:txBody>
            <a:bodyPr wrap="square" rtlCol="0">
              <a:spAutoFit/>
            </a:bodyPr>
            <a:lstStyle/>
            <a:p>
              <a:r>
                <a:rPr lang="en-US" sz="1600" dirty="0">
                  <a:solidFill>
                    <a:srgbClr val="000000"/>
                  </a:solidFill>
                  <a:latin typeface="Monaco"/>
                  <a:cs typeface="Monaco"/>
                </a:rPr>
                <a:t>Process Step2 {</a:t>
              </a:r>
            </a:p>
            <a:p>
              <a:r>
                <a:rPr lang="en-US" sz="1600" dirty="0">
                  <a:solidFill>
                    <a:srgbClr val="000000"/>
                  </a:solidFill>
                  <a:latin typeface="Monaco"/>
                  <a:cs typeface="Monaco"/>
                </a:rPr>
                <a:t> file 2b</a:t>
              </a:r>
            </a:p>
            <a:p>
              <a:r>
                <a:rPr lang="en-US" sz="1600" dirty="0">
                  <a:solidFill>
                    <a:srgbClr val="000000"/>
                  </a:solidFill>
                  <a:latin typeface="Monaco"/>
                  <a:cs typeface="Monaco"/>
                </a:rPr>
                <a:t> file 2c</a:t>
              </a:r>
            </a:p>
            <a:p>
              <a:r>
                <a:rPr lang="en-US" sz="1600" dirty="0">
                  <a:solidFill>
                    <a:srgbClr val="000000"/>
                  </a:solidFill>
                  <a:latin typeface="Monaco"/>
                  <a:cs typeface="Monaco"/>
                </a:rPr>
                <a:t> var  2a</a:t>
              </a:r>
            </a:p>
            <a:p>
              <a:r>
                <a:rPr lang="en-US" sz="1600" dirty="0">
                  <a:solidFill>
                    <a:srgbClr val="000000"/>
                  </a:solidFill>
                  <a:latin typeface="Monaco"/>
                  <a:cs typeface="Monaco"/>
                </a:rPr>
                <a:t> …</a:t>
              </a:r>
            </a:p>
            <a:p>
              <a:r>
                <a:rPr lang="en-US" sz="1600" dirty="0">
                  <a:solidFill>
                    <a:srgbClr val="000000"/>
                  </a:solidFill>
                  <a:latin typeface="Monaco"/>
                  <a:cs typeface="Monaco"/>
                </a:rPr>
                <a:t>}</a:t>
              </a:r>
            </a:p>
            <a:p>
              <a:endParaRPr lang="en-US" sz="1600" b="1" dirty="0">
                <a:solidFill>
                  <a:srgbClr val="000000"/>
                </a:solidFill>
                <a:latin typeface="Monaco"/>
                <a:cs typeface="Monaco"/>
              </a:endParaRPr>
            </a:p>
            <a:p>
              <a:r>
                <a:rPr lang="en-US" sz="1600" b="1" dirty="0">
                  <a:solidFill>
                    <a:srgbClr val="000000"/>
                  </a:solidFill>
                  <a:latin typeface="Monaco"/>
                  <a:cs typeface="Monaco"/>
                </a:rPr>
                <a:t>Step2(1b,</a:t>
              </a:r>
            </a:p>
            <a:p>
              <a:r>
                <a:rPr lang="en-US" sz="1600" b="1" dirty="0">
                  <a:solidFill>
                    <a:srgbClr val="000000"/>
                  </a:solidFill>
                  <a:latin typeface="Monaco"/>
                  <a:cs typeface="Monaco"/>
                </a:rPr>
                <a:t>      1c, 1a)</a:t>
              </a:r>
            </a:p>
            <a:p>
              <a:r>
                <a:rPr lang="en-US" sz="1600" b="1" dirty="0">
                  <a:solidFill>
                    <a:srgbClr val="000000"/>
                  </a:solidFill>
                  <a:latin typeface="Monaco"/>
                  <a:cs typeface="Monaco"/>
                </a:rPr>
                <a:t> </a:t>
              </a:r>
            </a:p>
          </p:txBody>
        </p:sp>
      </p:grpSp>
      <p:sp>
        <p:nvSpPr>
          <p:cNvPr id="13" name="Oval 12">
            <a:extLst>
              <a:ext uri="{FF2B5EF4-FFF2-40B4-BE49-F238E27FC236}">
                <a16:creationId xmlns:a16="http://schemas.microsoft.com/office/drawing/2014/main" id="{D26B63EC-09AB-9085-5BB4-1460B7CA9BB6}"/>
              </a:ext>
            </a:extLst>
          </p:cNvPr>
          <p:cNvSpPr/>
          <p:nvPr/>
        </p:nvSpPr>
        <p:spPr>
          <a:xfrm rot="5400000">
            <a:off x="4224056" y="4363593"/>
            <a:ext cx="834928" cy="632481"/>
          </a:xfrm>
          <a:prstGeom prst="ellipse">
            <a:avLst/>
          </a:prstGeom>
          <a:noFill/>
          <a:ln w="1905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latin typeface="Arial Narrow"/>
            </a:endParaRPr>
          </a:p>
        </p:txBody>
      </p:sp>
      <p:grpSp>
        <p:nvGrpSpPr>
          <p:cNvPr id="24" name="Group 23">
            <a:extLst>
              <a:ext uri="{FF2B5EF4-FFF2-40B4-BE49-F238E27FC236}">
                <a16:creationId xmlns:a16="http://schemas.microsoft.com/office/drawing/2014/main" id="{D05840FA-CF30-D726-765D-E018A0133F84}"/>
              </a:ext>
            </a:extLst>
          </p:cNvPr>
          <p:cNvGrpSpPr/>
          <p:nvPr/>
        </p:nvGrpSpPr>
        <p:grpSpPr>
          <a:xfrm>
            <a:off x="4803359" y="4679834"/>
            <a:ext cx="632482" cy="1874520"/>
            <a:chOff x="4803359" y="4679834"/>
            <a:chExt cx="632482" cy="1874520"/>
          </a:xfrm>
        </p:grpSpPr>
        <p:cxnSp>
          <p:nvCxnSpPr>
            <p:cNvPr id="14" name="Curved Connector 13">
              <a:extLst>
                <a:ext uri="{FF2B5EF4-FFF2-40B4-BE49-F238E27FC236}">
                  <a16:creationId xmlns:a16="http://schemas.microsoft.com/office/drawing/2014/main" id="{DC54A70B-1335-4D90-EED8-10B2DA56B637}"/>
                </a:ext>
              </a:extLst>
            </p:cNvPr>
            <p:cNvCxnSpPr>
              <a:cxnSpLocks/>
              <a:stCxn id="13" idx="0"/>
              <a:endCxn id="19" idx="0"/>
            </p:cNvCxnSpPr>
            <p:nvPr/>
          </p:nvCxnSpPr>
          <p:spPr bwMode="auto">
            <a:xfrm>
              <a:off x="4957761" y="4679834"/>
              <a:ext cx="478080" cy="1457056"/>
            </a:xfrm>
            <a:prstGeom prst="curvedConnector3">
              <a:avLst>
                <a:gd name="adj1" fmla="val 168989"/>
              </a:avLst>
            </a:prstGeom>
            <a:noFill/>
            <a:ln w="12700">
              <a:solidFill>
                <a:srgbClr val="C00000"/>
              </a:solidFill>
              <a:miter lim="800000"/>
              <a:headEnd type="none" w="med" len="med"/>
              <a:tailEnd type="arrow"/>
            </a:ln>
            <a:effectLst/>
          </p:spPr>
        </p:cxnSp>
        <p:sp>
          <p:nvSpPr>
            <p:cNvPr id="19" name="Oval 18">
              <a:extLst>
                <a:ext uri="{FF2B5EF4-FFF2-40B4-BE49-F238E27FC236}">
                  <a16:creationId xmlns:a16="http://schemas.microsoft.com/office/drawing/2014/main" id="{74C57E79-5A8F-296D-AE3A-2AED27905C06}"/>
                </a:ext>
              </a:extLst>
            </p:cNvPr>
            <p:cNvSpPr/>
            <p:nvPr/>
          </p:nvSpPr>
          <p:spPr>
            <a:xfrm rot="5400000">
              <a:off x="4702136" y="5820649"/>
              <a:ext cx="834928" cy="632481"/>
            </a:xfrm>
            <a:prstGeom prst="ellipse">
              <a:avLst/>
            </a:prstGeom>
            <a:noFill/>
            <a:ln w="1905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latin typeface="Arial Narrow"/>
              </a:endParaRPr>
            </a:p>
          </p:txBody>
        </p:sp>
      </p:grpSp>
      <p:sp>
        <p:nvSpPr>
          <p:cNvPr id="25" name="Right Brace 24">
            <a:extLst>
              <a:ext uri="{FF2B5EF4-FFF2-40B4-BE49-F238E27FC236}">
                <a16:creationId xmlns:a16="http://schemas.microsoft.com/office/drawing/2014/main" id="{3D6349EB-2797-3907-4612-7313C5A3780A}"/>
              </a:ext>
            </a:extLst>
          </p:cNvPr>
          <p:cNvSpPr/>
          <p:nvPr/>
        </p:nvSpPr>
        <p:spPr>
          <a:xfrm>
            <a:off x="7442811" y="4142097"/>
            <a:ext cx="523651" cy="765717"/>
          </a:xfrm>
          <a:prstGeom prst="rightBrace">
            <a:avLst/>
          </a:prstGeom>
          <a:ln w="25400" cmpd="sng">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68" name="Group 67">
            <a:extLst>
              <a:ext uri="{FF2B5EF4-FFF2-40B4-BE49-F238E27FC236}">
                <a16:creationId xmlns:a16="http://schemas.microsoft.com/office/drawing/2014/main" id="{60C2729E-A06A-239F-B374-710670764E86}"/>
              </a:ext>
            </a:extLst>
          </p:cNvPr>
          <p:cNvGrpSpPr/>
          <p:nvPr/>
        </p:nvGrpSpPr>
        <p:grpSpPr>
          <a:xfrm>
            <a:off x="6333693" y="1904117"/>
            <a:ext cx="2646271" cy="4340604"/>
            <a:chOff x="6333693" y="1904117"/>
            <a:chExt cx="2646271" cy="4340604"/>
          </a:xfrm>
        </p:grpSpPr>
        <p:sp>
          <p:nvSpPr>
            <p:cNvPr id="38" name="Oval 37">
              <a:extLst>
                <a:ext uri="{FF2B5EF4-FFF2-40B4-BE49-F238E27FC236}">
                  <a16:creationId xmlns:a16="http://schemas.microsoft.com/office/drawing/2014/main" id="{777184A7-BF25-033C-F55B-5BF61353E840}"/>
                </a:ext>
              </a:extLst>
            </p:cNvPr>
            <p:cNvSpPr/>
            <p:nvPr/>
          </p:nvSpPr>
          <p:spPr>
            <a:xfrm rot="5400000">
              <a:off x="6782841" y="4837299"/>
              <a:ext cx="958274" cy="1856570"/>
            </a:xfrm>
            <a:prstGeom prst="ellipse">
              <a:avLst/>
            </a:prstGeom>
            <a:noFill/>
            <a:ln w="1905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latin typeface="Arial Narrow"/>
              </a:endParaRPr>
            </a:p>
          </p:txBody>
        </p:sp>
        <p:cxnSp>
          <p:nvCxnSpPr>
            <p:cNvPr id="39" name="Curved Connector 38">
              <a:extLst>
                <a:ext uri="{FF2B5EF4-FFF2-40B4-BE49-F238E27FC236}">
                  <a16:creationId xmlns:a16="http://schemas.microsoft.com/office/drawing/2014/main" id="{0A30D22D-0D8D-DC34-7BC9-83DE71D552CA}"/>
                </a:ext>
              </a:extLst>
            </p:cNvPr>
            <p:cNvCxnSpPr>
              <a:cxnSpLocks/>
              <a:stCxn id="25" idx="1"/>
              <a:endCxn id="38" idx="1"/>
            </p:cNvCxnSpPr>
            <p:nvPr/>
          </p:nvCxnSpPr>
          <p:spPr bwMode="auto">
            <a:xfrm rot="10800000" flipV="1">
              <a:off x="7918376" y="4524955"/>
              <a:ext cx="48087" cy="901827"/>
            </a:xfrm>
            <a:prstGeom prst="curvedConnector5">
              <a:avLst>
                <a:gd name="adj1" fmla="val -802219"/>
                <a:gd name="adj2" fmla="val 67816"/>
                <a:gd name="adj3" fmla="val -761642"/>
              </a:avLst>
            </a:prstGeom>
            <a:noFill/>
            <a:ln w="12700">
              <a:solidFill>
                <a:srgbClr val="C00000"/>
              </a:solidFill>
              <a:miter lim="800000"/>
              <a:headEnd type="none" w="med" len="med"/>
              <a:tailEnd type="arrow"/>
            </a:ln>
            <a:effectLst/>
          </p:spPr>
        </p:cxnSp>
        <p:sp>
          <p:nvSpPr>
            <p:cNvPr id="66" name="Oval Callout 65">
              <a:extLst>
                <a:ext uri="{FF2B5EF4-FFF2-40B4-BE49-F238E27FC236}">
                  <a16:creationId xmlns:a16="http://schemas.microsoft.com/office/drawing/2014/main" id="{17D1844B-B166-62E0-B667-EB4872C66F07}"/>
                </a:ext>
              </a:extLst>
            </p:cNvPr>
            <p:cNvSpPr/>
            <p:nvPr/>
          </p:nvSpPr>
          <p:spPr>
            <a:xfrm>
              <a:off x="6958005" y="1904117"/>
              <a:ext cx="2021959" cy="809137"/>
            </a:xfrm>
            <a:prstGeom prst="wedgeEllipseCallout">
              <a:avLst>
                <a:gd name="adj1" fmla="val 5663"/>
                <a:gd name="adj2" fmla="val 266151"/>
              </a:avLst>
            </a:prstGeom>
            <a:solidFill>
              <a:srgbClr val="FFFF00"/>
            </a:solidFill>
            <a:ln w="190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r>
                <a:rPr lang="en-US" dirty="0">
                  <a:solidFill>
                    <a:schemeClr val="bg1"/>
                  </a:solidFill>
                  <a:latin typeface="Gill Sans"/>
                  <a:cs typeface="Gill Sans"/>
                </a:rPr>
                <a:t>Order affects invocation!</a:t>
              </a:r>
            </a:p>
          </p:txBody>
        </p:sp>
      </p:grpSp>
    </p:spTree>
    <p:extLst>
      <p:ext uri="{BB962C8B-B14F-4D97-AF65-F5344CB8AC3E}">
        <p14:creationId xmlns:p14="http://schemas.microsoft.com/office/powerpoint/2010/main" val="2823963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8"/>
                                        </p:tgtEl>
                                        <p:attrNameLst>
                                          <p:attrName>style.visibility</p:attrName>
                                        </p:attrNameLst>
                                      </p:cBhvr>
                                      <p:to>
                                        <p:strVal val="visible"/>
                                      </p:to>
                                    </p:set>
                                    <p:animEffect transition="in" filter="fade">
                                      <p:cBhvr>
                                        <p:cTn id="37"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8237106-F2ED-405E-BC33-CC3CF426205F}" type="slidenum">
              <a:rPr lang="en-US" sz="1800" smtClean="0"/>
              <a:pPr/>
              <a:t>16</a:t>
            </a:fld>
            <a:endParaRPr lang="en-US" sz="1800" dirty="0"/>
          </a:p>
        </p:txBody>
      </p:sp>
      <p:sp>
        <p:nvSpPr>
          <p:cNvPr id="6" name="Footer Placeholder 5"/>
          <p:cNvSpPr>
            <a:spLocks noGrp="1"/>
          </p:cNvSpPr>
          <p:nvPr>
            <p:ph type="ftr" sz="quarter" idx="11"/>
          </p:nvPr>
        </p:nvSpPr>
        <p:spPr/>
        <p:txBody>
          <a:bodyPr/>
          <a:lstStyle/>
          <a:p>
            <a:r>
              <a:rPr lang="en-US"/>
              <a:t>CNT @ BIBE’23</a:t>
            </a:r>
            <a:endParaRPr lang="en-US" dirty="0"/>
          </a:p>
        </p:txBody>
      </p:sp>
      <p:sp>
        <p:nvSpPr>
          <p:cNvPr id="10" name="Title 3">
            <a:extLst>
              <a:ext uri="{FF2B5EF4-FFF2-40B4-BE49-F238E27FC236}">
                <a16:creationId xmlns:a16="http://schemas.microsoft.com/office/drawing/2014/main" id="{3547B49A-6E39-76EE-414E-4B1E9DE0EF88}"/>
              </a:ext>
            </a:extLst>
          </p:cNvPr>
          <p:cNvSpPr>
            <a:spLocks noGrp="1"/>
          </p:cNvSpPr>
          <p:nvPr>
            <p:ph type="title"/>
          </p:nvPr>
        </p:nvSpPr>
        <p:spPr>
          <a:xfrm>
            <a:off x="168667" y="488643"/>
            <a:ext cx="8800465" cy="701313"/>
          </a:xfrm>
        </p:spPr>
        <p:txBody>
          <a:bodyPr/>
          <a:lstStyle/>
          <a:p>
            <a:r>
              <a:rPr lang="en-US" sz="3200" dirty="0"/>
              <a:t>Challenge #3: </a:t>
            </a:r>
            <a:r>
              <a:rPr lang="en-US" sz="3200" b="0" dirty="0"/>
              <a:t>Scripting Languages.</a:t>
            </a:r>
            <a:r>
              <a:rPr lang="en-US" sz="3200" dirty="0"/>
              <a:t> </a:t>
            </a:r>
          </a:p>
        </p:txBody>
      </p:sp>
      <p:sp>
        <p:nvSpPr>
          <p:cNvPr id="14" name="Content Placeholder 5">
            <a:extLst>
              <a:ext uri="{FF2B5EF4-FFF2-40B4-BE49-F238E27FC236}">
                <a16:creationId xmlns:a16="http://schemas.microsoft.com/office/drawing/2014/main" id="{BBE80AE7-B391-82D4-B98B-A7FF85025BD3}"/>
              </a:ext>
            </a:extLst>
          </p:cNvPr>
          <p:cNvSpPr txBox="1">
            <a:spLocks/>
          </p:cNvSpPr>
          <p:nvPr/>
        </p:nvSpPr>
        <p:spPr>
          <a:xfrm>
            <a:off x="220012" y="1561350"/>
            <a:ext cx="8101512" cy="2470766"/>
          </a:xfrm>
          <a:prstGeom prst="rect">
            <a:avLst/>
          </a:prstGeom>
        </p:spPr>
        <p:txBody>
          <a:bodyPr>
            <a:noAutofit/>
          </a:bodyPr>
          <a:lstStyle>
            <a:lvl1pPr marL="342900" indent="-342900" algn="l" defTabSz="914400" rtl="0" eaLnBrk="1" latinLnBrk="0" hangingPunct="1">
              <a:lnSpc>
                <a:spcPct val="100000"/>
              </a:lnSpc>
              <a:spcBef>
                <a:spcPts val="1500"/>
              </a:spcBef>
              <a:spcAft>
                <a:spcPts val="0"/>
              </a:spcAft>
              <a:buClr>
                <a:srgbClr val="800000"/>
              </a:buClr>
              <a:buSzPct val="75000"/>
              <a:buFont typeface="Wingdings" charset="2"/>
              <a:buChar char="q"/>
              <a:defRPr sz="3200" kern="1200" spc="30" baseline="0">
                <a:solidFill>
                  <a:srgbClr val="000000"/>
                </a:solidFill>
                <a:latin typeface="Gill Sans"/>
                <a:ea typeface="+mn-ea"/>
                <a:cs typeface="Gill Sans"/>
              </a:defRPr>
            </a:lvl1pPr>
            <a:lvl2pPr marL="742950" indent="-285750" algn="l" defTabSz="914400" rtl="0" eaLnBrk="1" latinLnBrk="0" hangingPunct="1">
              <a:lnSpc>
                <a:spcPct val="100000"/>
              </a:lnSpc>
              <a:spcBef>
                <a:spcPts val="300"/>
              </a:spcBef>
              <a:spcAft>
                <a:spcPts val="0"/>
              </a:spcAft>
              <a:buClr>
                <a:srgbClr val="800000"/>
              </a:buClr>
              <a:buFont typeface="Wingdings" charset="2"/>
              <a:buChar char="§"/>
              <a:defRPr sz="2600" kern="1200" spc="30" baseline="0">
                <a:solidFill>
                  <a:srgbClr val="000000"/>
                </a:solidFill>
                <a:latin typeface="Gill Sans"/>
                <a:ea typeface="+mn-ea"/>
                <a:cs typeface="Gill Sans"/>
              </a:defRPr>
            </a:lvl2pPr>
            <a:lvl3pPr marL="1143000" indent="-228600" algn="l" defTabSz="914400" rtl="0" eaLnBrk="1" latinLnBrk="0" hangingPunct="1">
              <a:lnSpc>
                <a:spcPct val="100000"/>
              </a:lnSpc>
              <a:spcBef>
                <a:spcPts val="300"/>
              </a:spcBef>
              <a:spcAft>
                <a:spcPts val="0"/>
              </a:spcAft>
              <a:buClr>
                <a:srgbClr val="800000"/>
              </a:buClr>
              <a:buSzPct val="75000"/>
              <a:buFont typeface="Lucida Grande"/>
              <a:buChar char="-"/>
              <a:defRPr sz="2200" kern="1200" spc="30" baseline="0">
                <a:solidFill>
                  <a:srgbClr val="000000"/>
                </a:solidFill>
                <a:latin typeface="Gill Sans"/>
                <a:ea typeface="+mn-ea"/>
                <a:cs typeface="Gill Sans"/>
              </a:defRPr>
            </a:lvl3pPr>
            <a:lvl4pPr marL="1600200" indent="-228600" algn="l" defTabSz="914400" rtl="0" eaLnBrk="1" latinLnBrk="0" hangingPunct="1">
              <a:lnSpc>
                <a:spcPct val="100000"/>
              </a:lnSpc>
              <a:spcBef>
                <a:spcPts val="300"/>
              </a:spcBef>
              <a:spcAft>
                <a:spcPts val="0"/>
              </a:spcAft>
              <a:buClr>
                <a:srgbClr val="800000"/>
              </a:buClr>
              <a:buFont typeface="Arial" pitchFamily="34" charset="0"/>
              <a:buChar char="•"/>
              <a:defRPr sz="1700" kern="1200" spc="30" baseline="0">
                <a:solidFill>
                  <a:srgbClr val="000000"/>
                </a:solidFill>
                <a:latin typeface="Gill Sans"/>
                <a:ea typeface="+mn-ea"/>
                <a:cs typeface="Gill Sans"/>
              </a:defRPr>
            </a:lvl4pPr>
            <a:lvl5pPr marL="2057400" indent="-228600" algn="l" defTabSz="914400" rtl="0" eaLnBrk="1" latinLnBrk="0" hangingPunct="1">
              <a:lnSpc>
                <a:spcPct val="100000"/>
              </a:lnSpc>
              <a:spcBef>
                <a:spcPts val="300"/>
              </a:spcBef>
              <a:spcAft>
                <a:spcPts val="0"/>
              </a:spcAft>
              <a:buClr>
                <a:srgbClr val="800000"/>
              </a:buClr>
              <a:buFont typeface="Arial" pitchFamily="34" charset="0"/>
              <a:buChar char="•"/>
              <a:defRPr sz="1700" kern="1200" spc="30" baseline="0">
                <a:solidFill>
                  <a:srgbClr val="000000"/>
                </a:solidFill>
                <a:latin typeface="Gill Sans"/>
                <a:ea typeface="+mn-ea"/>
                <a:cs typeface="Gill San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marL="0" indent="0">
              <a:buNone/>
            </a:pPr>
            <a:r>
              <a:rPr lang="en-US" sz="3600" dirty="0">
                <a:solidFill>
                  <a:schemeClr val="bg1"/>
                </a:solidFill>
                <a:sym typeface="Wingdings" pitchFamily="2" charset="2"/>
              </a:rPr>
              <a:t> </a:t>
            </a:r>
            <a:endParaRPr lang="en-US" sz="3600" dirty="0">
              <a:solidFill>
                <a:schemeClr val="bg1"/>
              </a:solidFill>
            </a:endParaRPr>
          </a:p>
          <a:p>
            <a:endParaRPr lang="en-US" sz="3600" dirty="0">
              <a:solidFill>
                <a:schemeClr val="bg1"/>
              </a:solidFill>
            </a:endParaRPr>
          </a:p>
        </p:txBody>
      </p:sp>
      <p:sp>
        <p:nvSpPr>
          <p:cNvPr id="2" name="Folded Corner 1">
            <a:extLst>
              <a:ext uri="{FF2B5EF4-FFF2-40B4-BE49-F238E27FC236}">
                <a16:creationId xmlns:a16="http://schemas.microsoft.com/office/drawing/2014/main" id="{32DDDA77-0CC7-467E-C857-A2A66C50B8B5}"/>
              </a:ext>
            </a:extLst>
          </p:cNvPr>
          <p:cNvSpPr/>
          <p:nvPr/>
        </p:nvSpPr>
        <p:spPr>
          <a:xfrm>
            <a:off x="1165377" y="2762242"/>
            <a:ext cx="6930873" cy="3562350"/>
          </a:xfrm>
          <a:prstGeom prst="foldedCorner">
            <a:avLst>
              <a:gd name="adj" fmla="val 36020"/>
            </a:avLst>
          </a:prstGeom>
          <a:solidFill>
            <a:schemeClr val="tx2"/>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400" dirty="0">
                <a:solidFill>
                  <a:schemeClr val="bg1"/>
                </a:solidFill>
                <a:latin typeface="Monaco"/>
                <a:cs typeface="Monaco"/>
              </a:rPr>
              <a:t>arguments:</a:t>
            </a:r>
          </a:p>
          <a:p>
            <a:r>
              <a:rPr lang="en-US" sz="1400" dirty="0">
                <a:solidFill>
                  <a:schemeClr val="bg1"/>
                </a:solidFill>
                <a:latin typeface="Monaco"/>
                <a:cs typeface="Monaco"/>
              </a:rPr>
              <a:t>  - valueFrom: |</a:t>
            </a:r>
          </a:p>
          <a:p>
            <a:r>
              <a:rPr lang="en-US" sz="1400" dirty="0">
                <a:solidFill>
                  <a:schemeClr val="bg1"/>
                </a:solidFill>
                <a:latin typeface="Monaco"/>
                <a:cs typeface="Monaco"/>
              </a:rPr>
              <a:t>      ${</a:t>
            </a:r>
          </a:p>
          <a:p>
            <a:r>
              <a:rPr lang="en-US" sz="1400" dirty="0">
                <a:solidFill>
                  <a:schemeClr val="bg1"/>
                </a:solidFill>
                <a:latin typeface="Monaco"/>
                <a:cs typeface="Monaco"/>
              </a:rPr>
              <a:t>        function to_rg() {</a:t>
            </a:r>
          </a:p>
          <a:p>
            <a:r>
              <a:rPr lang="en-US" sz="1400" dirty="0">
                <a:solidFill>
                  <a:schemeClr val="bg1"/>
                </a:solidFill>
                <a:latin typeface="Monaco"/>
                <a:cs typeface="Monaco"/>
              </a:rPr>
              <a:t>          var readgroup_str = "@RG";</a:t>
            </a:r>
          </a:p>
          <a:p>
            <a:r>
              <a:rPr lang="en-US" sz="1400" dirty="0">
                <a:solidFill>
                  <a:schemeClr val="bg1"/>
                </a:solidFill>
                <a:latin typeface="Monaco"/>
                <a:cs typeface="Monaco"/>
              </a:rPr>
              <a:t>          var keys = Object.keys(inputs.readgroup_meta).sort();</a:t>
            </a:r>
          </a:p>
          <a:p>
            <a:r>
              <a:rPr lang="en-US" sz="1400" dirty="0">
                <a:solidFill>
                  <a:schemeClr val="bg1"/>
                </a:solidFill>
                <a:latin typeface="Monaco"/>
                <a:cs typeface="Monaco"/>
              </a:rPr>
              <a:t>          for (var i = 0; i &lt; keys.length; i++) {</a:t>
            </a:r>
          </a:p>
          <a:p>
            <a:r>
              <a:rPr lang="en-US" sz="1400" dirty="0">
                <a:solidFill>
                  <a:schemeClr val="bg1"/>
                </a:solidFill>
                <a:latin typeface="Monaco"/>
                <a:cs typeface="Monaco"/>
              </a:rPr>
              <a:t>            var key = keys[i];</a:t>
            </a:r>
          </a:p>
          <a:p>
            <a:r>
              <a:rPr lang="en-US" sz="1400" dirty="0">
                <a:solidFill>
                  <a:schemeClr val="bg1"/>
                </a:solidFill>
                <a:latin typeface="Monaco"/>
                <a:cs typeface="Monaco"/>
              </a:rPr>
              <a:t>            var value = inputs.readgroup_meta[key];</a:t>
            </a:r>
          </a:p>
          <a:p>
            <a:r>
              <a:rPr lang="en-US" sz="1400" dirty="0">
                <a:solidFill>
                  <a:schemeClr val="bg1"/>
                </a:solidFill>
                <a:latin typeface="Monaco"/>
                <a:cs typeface="Monaco"/>
              </a:rPr>
              <a:t>            if (key.length == 2 &amp;&amp; value != null) {</a:t>
            </a:r>
          </a:p>
          <a:p>
            <a:r>
              <a:rPr lang="en-US" sz="1400" dirty="0">
                <a:solidFill>
                  <a:schemeClr val="bg1"/>
                </a:solidFill>
                <a:latin typeface="Monaco"/>
                <a:cs typeface="Monaco"/>
              </a:rPr>
              <a:t>              readgroup_str = readgroup_str + "\\t" + key + ":" + value;</a:t>
            </a:r>
          </a:p>
          <a:p>
            <a:r>
              <a:rPr lang="en-US" sz="1400" dirty="0">
                <a:solidFill>
                  <a:schemeClr val="bg1"/>
                </a:solidFill>
                <a:latin typeface="Monaco"/>
                <a:cs typeface="Monaco"/>
              </a:rPr>
              <a:t>            }</a:t>
            </a:r>
          </a:p>
          <a:p>
            <a:r>
              <a:rPr lang="en-US" sz="1400" dirty="0">
                <a:solidFill>
                  <a:schemeClr val="bg1"/>
                </a:solidFill>
                <a:latin typeface="Monaco"/>
                <a:cs typeface="Monaco"/>
              </a:rPr>
              <a:t>          }</a:t>
            </a:r>
          </a:p>
          <a:p>
            <a:r>
              <a:rPr lang="en-US" sz="1400" dirty="0">
                <a:solidFill>
                  <a:schemeClr val="bg1"/>
                </a:solidFill>
                <a:latin typeface="Monaco"/>
                <a:cs typeface="Monaco"/>
              </a:rPr>
              <a:t>          return readgroup_str</a:t>
            </a:r>
          </a:p>
          <a:p>
            <a:r>
              <a:rPr lang="en-US" sz="1400" dirty="0">
                <a:solidFill>
                  <a:schemeClr val="bg1"/>
                </a:solidFill>
                <a:latin typeface="Monaco"/>
                <a:cs typeface="Monaco"/>
              </a:rPr>
              <a:t>        }</a:t>
            </a:r>
          </a:p>
          <a:p>
            <a:endParaRPr lang="en-US" sz="1400" dirty="0">
              <a:solidFill>
                <a:schemeClr val="bg1"/>
              </a:solidFill>
              <a:latin typeface="Monaco"/>
              <a:cs typeface="Monaco"/>
            </a:endParaRPr>
          </a:p>
        </p:txBody>
      </p:sp>
      <p:sp>
        <p:nvSpPr>
          <p:cNvPr id="5" name="Content Placeholder 5">
            <a:extLst>
              <a:ext uri="{FF2B5EF4-FFF2-40B4-BE49-F238E27FC236}">
                <a16:creationId xmlns:a16="http://schemas.microsoft.com/office/drawing/2014/main" id="{ABC708BB-3B3B-1FF5-2267-5984E72D5860}"/>
              </a:ext>
            </a:extLst>
          </p:cNvPr>
          <p:cNvSpPr txBox="1">
            <a:spLocks/>
          </p:cNvSpPr>
          <p:nvPr/>
        </p:nvSpPr>
        <p:spPr>
          <a:xfrm>
            <a:off x="220012" y="1483527"/>
            <a:ext cx="8101512" cy="2470766"/>
          </a:xfrm>
          <a:prstGeom prst="rect">
            <a:avLst/>
          </a:prstGeom>
        </p:spPr>
        <p:txBody>
          <a:bodyPr>
            <a:noAutofit/>
          </a:bodyPr>
          <a:lstStyle>
            <a:lvl1pPr marL="342900" indent="-342900" algn="l" defTabSz="914400" rtl="0" eaLnBrk="1" latinLnBrk="0" hangingPunct="1">
              <a:lnSpc>
                <a:spcPct val="100000"/>
              </a:lnSpc>
              <a:spcBef>
                <a:spcPts val="1500"/>
              </a:spcBef>
              <a:spcAft>
                <a:spcPts val="0"/>
              </a:spcAft>
              <a:buClr>
                <a:srgbClr val="800000"/>
              </a:buClr>
              <a:buSzPct val="75000"/>
              <a:buFont typeface="Wingdings" charset="2"/>
              <a:buChar char="q"/>
              <a:defRPr sz="3200" kern="1200" spc="30" baseline="0">
                <a:solidFill>
                  <a:srgbClr val="000000"/>
                </a:solidFill>
                <a:latin typeface="Gill Sans"/>
                <a:ea typeface="+mn-ea"/>
                <a:cs typeface="Gill Sans"/>
              </a:defRPr>
            </a:lvl1pPr>
            <a:lvl2pPr marL="742950" indent="-285750" algn="l" defTabSz="914400" rtl="0" eaLnBrk="1" latinLnBrk="0" hangingPunct="1">
              <a:lnSpc>
                <a:spcPct val="100000"/>
              </a:lnSpc>
              <a:spcBef>
                <a:spcPts val="300"/>
              </a:spcBef>
              <a:spcAft>
                <a:spcPts val="0"/>
              </a:spcAft>
              <a:buClr>
                <a:srgbClr val="800000"/>
              </a:buClr>
              <a:buFont typeface="Wingdings" charset="2"/>
              <a:buChar char="§"/>
              <a:defRPr sz="2600" kern="1200" spc="30" baseline="0">
                <a:solidFill>
                  <a:srgbClr val="000000"/>
                </a:solidFill>
                <a:latin typeface="Gill Sans"/>
                <a:ea typeface="+mn-ea"/>
                <a:cs typeface="Gill Sans"/>
              </a:defRPr>
            </a:lvl2pPr>
            <a:lvl3pPr marL="1143000" indent="-228600" algn="l" defTabSz="914400" rtl="0" eaLnBrk="1" latinLnBrk="0" hangingPunct="1">
              <a:lnSpc>
                <a:spcPct val="100000"/>
              </a:lnSpc>
              <a:spcBef>
                <a:spcPts val="300"/>
              </a:spcBef>
              <a:spcAft>
                <a:spcPts val="0"/>
              </a:spcAft>
              <a:buClr>
                <a:srgbClr val="800000"/>
              </a:buClr>
              <a:buSzPct val="75000"/>
              <a:buFont typeface="Lucida Grande"/>
              <a:buChar char="-"/>
              <a:defRPr sz="2200" kern="1200" spc="30" baseline="0">
                <a:solidFill>
                  <a:srgbClr val="000000"/>
                </a:solidFill>
                <a:latin typeface="Gill Sans"/>
                <a:ea typeface="+mn-ea"/>
                <a:cs typeface="Gill Sans"/>
              </a:defRPr>
            </a:lvl3pPr>
            <a:lvl4pPr marL="1600200" indent="-228600" algn="l" defTabSz="914400" rtl="0" eaLnBrk="1" latinLnBrk="0" hangingPunct="1">
              <a:lnSpc>
                <a:spcPct val="100000"/>
              </a:lnSpc>
              <a:spcBef>
                <a:spcPts val="300"/>
              </a:spcBef>
              <a:spcAft>
                <a:spcPts val="0"/>
              </a:spcAft>
              <a:buClr>
                <a:srgbClr val="800000"/>
              </a:buClr>
              <a:buFont typeface="Arial" pitchFamily="34" charset="0"/>
              <a:buChar char="•"/>
              <a:defRPr sz="1700" kern="1200" spc="30" baseline="0">
                <a:solidFill>
                  <a:srgbClr val="000000"/>
                </a:solidFill>
                <a:latin typeface="Gill Sans"/>
                <a:ea typeface="+mn-ea"/>
                <a:cs typeface="Gill Sans"/>
              </a:defRPr>
            </a:lvl4pPr>
            <a:lvl5pPr marL="2057400" indent="-228600" algn="l" defTabSz="914400" rtl="0" eaLnBrk="1" latinLnBrk="0" hangingPunct="1">
              <a:lnSpc>
                <a:spcPct val="100000"/>
              </a:lnSpc>
              <a:spcBef>
                <a:spcPts val="300"/>
              </a:spcBef>
              <a:spcAft>
                <a:spcPts val="0"/>
              </a:spcAft>
              <a:buClr>
                <a:srgbClr val="800000"/>
              </a:buClr>
              <a:buFont typeface="Arial" pitchFamily="34" charset="0"/>
              <a:buChar char="•"/>
              <a:defRPr sz="1700" kern="1200" spc="30" baseline="0">
                <a:solidFill>
                  <a:srgbClr val="000000"/>
                </a:solidFill>
                <a:latin typeface="Gill Sans"/>
                <a:ea typeface="+mn-ea"/>
                <a:cs typeface="Gill San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r>
              <a:rPr lang="en-US" b="1" dirty="0">
                <a:solidFill>
                  <a:srgbClr val="C0504D"/>
                </a:solidFill>
              </a:rPr>
              <a:t>Javascript</a:t>
            </a:r>
            <a:r>
              <a:rPr lang="en-US" b="1" dirty="0">
                <a:solidFill>
                  <a:schemeClr val="bg1"/>
                </a:solidFill>
              </a:rPr>
              <a:t> </a:t>
            </a:r>
            <a:r>
              <a:rPr lang="en-US" dirty="0">
                <a:solidFill>
                  <a:schemeClr val="bg1"/>
                </a:solidFill>
              </a:rPr>
              <a:t>usage is complex and pervasive.</a:t>
            </a:r>
          </a:p>
          <a:p>
            <a:r>
              <a:rPr lang="en-US" dirty="0">
                <a:solidFill>
                  <a:schemeClr val="bg1"/>
                </a:solidFill>
              </a:rPr>
              <a:t>Translation to </a:t>
            </a:r>
            <a:r>
              <a:rPr lang="en-US" dirty="0">
                <a:solidFill>
                  <a:srgbClr val="C00000"/>
                </a:solidFill>
              </a:rPr>
              <a:t>groovy</a:t>
            </a:r>
            <a:r>
              <a:rPr lang="en-US" dirty="0">
                <a:solidFill>
                  <a:schemeClr val="bg1"/>
                </a:solidFill>
              </a:rPr>
              <a:t> or </a:t>
            </a:r>
            <a:r>
              <a:rPr lang="en-US" dirty="0">
                <a:solidFill>
                  <a:srgbClr val="C00000"/>
                </a:solidFill>
              </a:rPr>
              <a:t>nextflow operators</a:t>
            </a:r>
            <a:r>
              <a:rPr lang="en-US" dirty="0">
                <a:solidFill>
                  <a:schemeClr val="bg1"/>
                </a:solidFill>
              </a:rPr>
              <a:t>.</a:t>
            </a:r>
          </a:p>
        </p:txBody>
      </p:sp>
      <p:sp>
        <p:nvSpPr>
          <p:cNvPr id="4" name="Content Placeholder 5">
            <a:extLst>
              <a:ext uri="{FF2B5EF4-FFF2-40B4-BE49-F238E27FC236}">
                <a16:creationId xmlns:a16="http://schemas.microsoft.com/office/drawing/2014/main" id="{A016086D-5BFF-0C88-81B0-89345FD0AA92}"/>
              </a:ext>
            </a:extLst>
          </p:cNvPr>
          <p:cNvSpPr txBox="1">
            <a:spLocks/>
          </p:cNvSpPr>
          <p:nvPr/>
        </p:nvSpPr>
        <p:spPr>
          <a:xfrm>
            <a:off x="2380175" y="6366489"/>
            <a:ext cx="4377447" cy="699038"/>
          </a:xfrm>
          <a:prstGeom prst="rect">
            <a:avLst/>
          </a:prstGeom>
        </p:spPr>
        <p:txBody>
          <a:bodyPr>
            <a:noAutofit/>
          </a:bodyPr>
          <a:lstStyle>
            <a:lvl1pPr marL="342900" indent="-342900" algn="l" defTabSz="914400" rtl="0" eaLnBrk="1" latinLnBrk="0" hangingPunct="1">
              <a:lnSpc>
                <a:spcPct val="100000"/>
              </a:lnSpc>
              <a:spcBef>
                <a:spcPts val="1500"/>
              </a:spcBef>
              <a:spcAft>
                <a:spcPts val="0"/>
              </a:spcAft>
              <a:buClr>
                <a:srgbClr val="800000"/>
              </a:buClr>
              <a:buSzPct val="75000"/>
              <a:buFont typeface="Wingdings" charset="2"/>
              <a:buChar char="q"/>
              <a:defRPr sz="3200" kern="1200" spc="30" baseline="0">
                <a:solidFill>
                  <a:srgbClr val="000000"/>
                </a:solidFill>
                <a:latin typeface="Gill Sans"/>
                <a:ea typeface="+mn-ea"/>
                <a:cs typeface="Gill Sans"/>
              </a:defRPr>
            </a:lvl1pPr>
            <a:lvl2pPr marL="742950" indent="-285750" algn="l" defTabSz="914400" rtl="0" eaLnBrk="1" latinLnBrk="0" hangingPunct="1">
              <a:lnSpc>
                <a:spcPct val="100000"/>
              </a:lnSpc>
              <a:spcBef>
                <a:spcPts val="300"/>
              </a:spcBef>
              <a:spcAft>
                <a:spcPts val="0"/>
              </a:spcAft>
              <a:buClr>
                <a:srgbClr val="800000"/>
              </a:buClr>
              <a:buFont typeface="Wingdings" charset="2"/>
              <a:buChar char="§"/>
              <a:defRPr sz="2600" kern="1200" spc="30" baseline="0">
                <a:solidFill>
                  <a:srgbClr val="000000"/>
                </a:solidFill>
                <a:latin typeface="Gill Sans"/>
                <a:ea typeface="+mn-ea"/>
                <a:cs typeface="Gill Sans"/>
              </a:defRPr>
            </a:lvl2pPr>
            <a:lvl3pPr marL="1143000" indent="-228600" algn="l" defTabSz="914400" rtl="0" eaLnBrk="1" latinLnBrk="0" hangingPunct="1">
              <a:lnSpc>
                <a:spcPct val="100000"/>
              </a:lnSpc>
              <a:spcBef>
                <a:spcPts val="300"/>
              </a:spcBef>
              <a:spcAft>
                <a:spcPts val="0"/>
              </a:spcAft>
              <a:buClr>
                <a:srgbClr val="800000"/>
              </a:buClr>
              <a:buSzPct val="75000"/>
              <a:buFont typeface="Lucida Grande"/>
              <a:buChar char="-"/>
              <a:defRPr sz="2200" kern="1200" spc="30" baseline="0">
                <a:solidFill>
                  <a:srgbClr val="000000"/>
                </a:solidFill>
                <a:latin typeface="Gill Sans"/>
                <a:ea typeface="+mn-ea"/>
                <a:cs typeface="Gill Sans"/>
              </a:defRPr>
            </a:lvl3pPr>
            <a:lvl4pPr marL="1600200" indent="-228600" algn="l" defTabSz="914400" rtl="0" eaLnBrk="1" latinLnBrk="0" hangingPunct="1">
              <a:lnSpc>
                <a:spcPct val="100000"/>
              </a:lnSpc>
              <a:spcBef>
                <a:spcPts val="300"/>
              </a:spcBef>
              <a:spcAft>
                <a:spcPts val="0"/>
              </a:spcAft>
              <a:buClr>
                <a:srgbClr val="800000"/>
              </a:buClr>
              <a:buFont typeface="Arial" pitchFamily="34" charset="0"/>
              <a:buChar char="•"/>
              <a:defRPr sz="1700" kern="1200" spc="30" baseline="0">
                <a:solidFill>
                  <a:srgbClr val="000000"/>
                </a:solidFill>
                <a:latin typeface="Gill Sans"/>
                <a:ea typeface="+mn-ea"/>
                <a:cs typeface="Gill Sans"/>
              </a:defRPr>
            </a:lvl4pPr>
            <a:lvl5pPr marL="2057400" indent="-228600" algn="l" defTabSz="914400" rtl="0" eaLnBrk="1" latinLnBrk="0" hangingPunct="1">
              <a:lnSpc>
                <a:spcPct val="100000"/>
              </a:lnSpc>
              <a:spcBef>
                <a:spcPts val="300"/>
              </a:spcBef>
              <a:spcAft>
                <a:spcPts val="0"/>
              </a:spcAft>
              <a:buClr>
                <a:srgbClr val="800000"/>
              </a:buClr>
              <a:buFont typeface="Arial" pitchFamily="34" charset="0"/>
              <a:buChar char="•"/>
              <a:defRPr sz="1700" kern="1200" spc="30" baseline="0">
                <a:solidFill>
                  <a:srgbClr val="000000"/>
                </a:solidFill>
                <a:latin typeface="Gill Sans"/>
                <a:ea typeface="+mn-ea"/>
                <a:cs typeface="Gill San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marL="0" indent="0" algn="r">
              <a:buNone/>
            </a:pPr>
            <a:r>
              <a:rPr lang="en-US" sz="2000" b="1" i="1" dirty="0">
                <a:solidFill>
                  <a:srgbClr val="C0504D"/>
                </a:solidFill>
              </a:rPr>
              <a:t>Example of JavaScript in CWL</a:t>
            </a:r>
          </a:p>
        </p:txBody>
      </p:sp>
    </p:spTree>
    <p:extLst>
      <p:ext uri="{BB962C8B-B14F-4D97-AF65-F5344CB8AC3E}">
        <p14:creationId xmlns:p14="http://schemas.microsoft.com/office/powerpoint/2010/main" val="3876218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8237106-F2ED-405E-BC33-CC3CF426205F}" type="slidenum">
              <a:rPr lang="en-US" sz="1800" smtClean="0"/>
              <a:pPr/>
              <a:t>17</a:t>
            </a:fld>
            <a:endParaRPr lang="en-US" sz="1800" dirty="0"/>
          </a:p>
        </p:txBody>
      </p:sp>
      <p:sp>
        <p:nvSpPr>
          <p:cNvPr id="6" name="Footer Placeholder 5"/>
          <p:cNvSpPr>
            <a:spLocks noGrp="1"/>
          </p:cNvSpPr>
          <p:nvPr>
            <p:ph type="ftr" sz="quarter" idx="11"/>
          </p:nvPr>
        </p:nvSpPr>
        <p:spPr/>
        <p:txBody>
          <a:bodyPr/>
          <a:lstStyle/>
          <a:p>
            <a:r>
              <a:rPr lang="en-US"/>
              <a:t>CNT @ BIBE’23</a:t>
            </a:r>
            <a:endParaRPr lang="en-US" dirty="0"/>
          </a:p>
        </p:txBody>
      </p:sp>
      <p:sp>
        <p:nvSpPr>
          <p:cNvPr id="2" name="Content Placeholder 5">
            <a:extLst>
              <a:ext uri="{FF2B5EF4-FFF2-40B4-BE49-F238E27FC236}">
                <a16:creationId xmlns:a16="http://schemas.microsoft.com/office/drawing/2014/main" id="{18B2149D-8B6F-7FFE-051A-DC95C01E6D0D}"/>
              </a:ext>
            </a:extLst>
          </p:cNvPr>
          <p:cNvSpPr txBox="1">
            <a:spLocks/>
          </p:cNvSpPr>
          <p:nvPr/>
        </p:nvSpPr>
        <p:spPr>
          <a:xfrm>
            <a:off x="220012" y="1483527"/>
            <a:ext cx="8101512" cy="2470766"/>
          </a:xfrm>
          <a:prstGeom prst="rect">
            <a:avLst/>
          </a:prstGeom>
        </p:spPr>
        <p:txBody>
          <a:bodyPr>
            <a:noAutofit/>
          </a:bodyPr>
          <a:lstStyle>
            <a:lvl1pPr marL="342900" indent="-342900" algn="l" defTabSz="914400" rtl="0" eaLnBrk="1" latinLnBrk="0" hangingPunct="1">
              <a:lnSpc>
                <a:spcPct val="100000"/>
              </a:lnSpc>
              <a:spcBef>
                <a:spcPts val="1500"/>
              </a:spcBef>
              <a:spcAft>
                <a:spcPts val="0"/>
              </a:spcAft>
              <a:buClr>
                <a:srgbClr val="800000"/>
              </a:buClr>
              <a:buSzPct val="75000"/>
              <a:buFont typeface="Wingdings" charset="2"/>
              <a:buChar char="q"/>
              <a:defRPr sz="3200" kern="1200" spc="30" baseline="0">
                <a:solidFill>
                  <a:srgbClr val="000000"/>
                </a:solidFill>
                <a:latin typeface="Gill Sans"/>
                <a:ea typeface="+mn-ea"/>
                <a:cs typeface="Gill Sans"/>
              </a:defRPr>
            </a:lvl1pPr>
            <a:lvl2pPr marL="742950" indent="-285750" algn="l" defTabSz="914400" rtl="0" eaLnBrk="1" latinLnBrk="0" hangingPunct="1">
              <a:lnSpc>
                <a:spcPct val="100000"/>
              </a:lnSpc>
              <a:spcBef>
                <a:spcPts val="300"/>
              </a:spcBef>
              <a:spcAft>
                <a:spcPts val="0"/>
              </a:spcAft>
              <a:buClr>
                <a:srgbClr val="800000"/>
              </a:buClr>
              <a:buFont typeface="Wingdings" charset="2"/>
              <a:buChar char="§"/>
              <a:defRPr sz="2600" kern="1200" spc="30" baseline="0">
                <a:solidFill>
                  <a:srgbClr val="000000"/>
                </a:solidFill>
                <a:latin typeface="Gill Sans"/>
                <a:ea typeface="+mn-ea"/>
                <a:cs typeface="Gill Sans"/>
              </a:defRPr>
            </a:lvl2pPr>
            <a:lvl3pPr marL="1143000" indent="-228600" algn="l" defTabSz="914400" rtl="0" eaLnBrk="1" latinLnBrk="0" hangingPunct="1">
              <a:lnSpc>
                <a:spcPct val="100000"/>
              </a:lnSpc>
              <a:spcBef>
                <a:spcPts val="300"/>
              </a:spcBef>
              <a:spcAft>
                <a:spcPts val="0"/>
              </a:spcAft>
              <a:buClr>
                <a:srgbClr val="800000"/>
              </a:buClr>
              <a:buSzPct val="75000"/>
              <a:buFont typeface="Lucida Grande"/>
              <a:buChar char="-"/>
              <a:defRPr sz="2200" kern="1200" spc="30" baseline="0">
                <a:solidFill>
                  <a:srgbClr val="000000"/>
                </a:solidFill>
                <a:latin typeface="Gill Sans"/>
                <a:ea typeface="+mn-ea"/>
                <a:cs typeface="Gill Sans"/>
              </a:defRPr>
            </a:lvl3pPr>
            <a:lvl4pPr marL="1600200" indent="-228600" algn="l" defTabSz="914400" rtl="0" eaLnBrk="1" latinLnBrk="0" hangingPunct="1">
              <a:lnSpc>
                <a:spcPct val="100000"/>
              </a:lnSpc>
              <a:spcBef>
                <a:spcPts val="300"/>
              </a:spcBef>
              <a:spcAft>
                <a:spcPts val="0"/>
              </a:spcAft>
              <a:buClr>
                <a:srgbClr val="800000"/>
              </a:buClr>
              <a:buFont typeface="Arial" pitchFamily="34" charset="0"/>
              <a:buChar char="•"/>
              <a:defRPr sz="1700" kern="1200" spc="30" baseline="0">
                <a:solidFill>
                  <a:srgbClr val="000000"/>
                </a:solidFill>
                <a:latin typeface="Gill Sans"/>
                <a:ea typeface="+mn-ea"/>
                <a:cs typeface="Gill Sans"/>
              </a:defRPr>
            </a:lvl4pPr>
            <a:lvl5pPr marL="2057400" indent="-228600" algn="l" defTabSz="914400" rtl="0" eaLnBrk="1" latinLnBrk="0" hangingPunct="1">
              <a:lnSpc>
                <a:spcPct val="100000"/>
              </a:lnSpc>
              <a:spcBef>
                <a:spcPts val="300"/>
              </a:spcBef>
              <a:spcAft>
                <a:spcPts val="0"/>
              </a:spcAft>
              <a:buClr>
                <a:srgbClr val="800000"/>
              </a:buClr>
              <a:buFont typeface="Arial" pitchFamily="34" charset="0"/>
              <a:buChar char="•"/>
              <a:defRPr sz="1700" kern="1200" spc="30" baseline="0">
                <a:solidFill>
                  <a:srgbClr val="000000"/>
                </a:solidFill>
                <a:latin typeface="Gill Sans"/>
                <a:ea typeface="+mn-ea"/>
                <a:cs typeface="Gill San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r>
              <a:rPr lang="en-US" b="1" dirty="0">
                <a:solidFill>
                  <a:srgbClr val="C0504D"/>
                </a:solidFill>
              </a:rPr>
              <a:t>C1. </a:t>
            </a:r>
            <a:r>
              <a:rPr lang="en-US" dirty="0">
                <a:solidFill>
                  <a:schemeClr val="bg1"/>
                </a:solidFill>
              </a:rPr>
              <a:t>Exploration &amp; ordering of subworkflows.</a:t>
            </a:r>
            <a:r>
              <a:rPr lang="en-US" dirty="0">
                <a:solidFill>
                  <a:srgbClr val="C0504D"/>
                </a:solidFill>
              </a:rPr>
              <a:t> </a:t>
            </a:r>
          </a:p>
          <a:p>
            <a:r>
              <a:rPr lang="en-US" b="1" dirty="0">
                <a:solidFill>
                  <a:srgbClr val="C0504D"/>
                </a:solidFill>
              </a:rPr>
              <a:t>C2. </a:t>
            </a:r>
            <a:r>
              <a:rPr lang="en-US" dirty="0">
                <a:solidFill>
                  <a:schemeClr val="bg1"/>
                </a:solidFill>
              </a:rPr>
              <a:t>Ordering of input &amp; output variables. </a:t>
            </a:r>
          </a:p>
          <a:p>
            <a:r>
              <a:rPr lang="en-US" b="1" dirty="0">
                <a:solidFill>
                  <a:srgbClr val="C0504D"/>
                </a:solidFill>
              </a:rPr>
              <a:t>C3. </a:t>
            </a:r>
            <a:r>
              <a:rPr lang="en-US" dirty="0">
                <a:solidFill>
                  <a:schemeClr val="bg1"/>
                </a:solidFill>
              </a:rPr>
              <a:t>Scripting language. </a:t>
            </a:r>
          </a:p>
        </p:txBody>
      </p:sp>
      <p:sp>
        <p:nvSpPr>
          <p:cNvPr id="10" name="Title 3">
            <a:extLst>
              <a:ext uri="{FF2B5EF4-FFF2-40B4-BE49-F238E27FC236}">
                <a16:creationId xmlns:a16="http://schemas.microsoft.com/office/drawing/2014/main" id="{3547B49A-6E39-76EE-414E-4B1E9DE0EF88}"/>
              </a:ext>
            </a:extLst>
          </p:cNvPr>
          <p:cNvSpPr>
            <a:spLocks noGrp="1"/>
          </p:cNvSpPr>
          <p:nvPr>
            <p:ph type="title"/>
          </p:nvPr>
        </p:nvSpPr>
        <p:spPr>
          <a:xfrm>
            <a:off x="168667" y="274638"/>
            <a:ext cx="8800465" cy="1143000"/>
          </a:xfrm>
        </p:spPr>
        <p:txBody>
          <a:bodyPr/>
          <a:lstStyle/>
          <a:p>
            <a:r>
              <a:rPr lang="en-US" dirty="0"/>
              <a:t>Summary of Challenges</a:t>
            </a:r>
          </a:p>
        </p:txBody>
      </p:sp>
    </p:spTree>
    <p:extLst>
      <p:ext uri="{BB962C8B-B14F-4D97-AF65-F5344CB8AC3E}">
        <p14:creationId xmlns:p14="http://schemas.microsoft.com/office/powerpoint/2010/main" val="391068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8237106-F2ED-405E-BC33-CC3CF426205F}" type="slidenum">
              <a:rPr lang="en-US" sz="1800" smtClean="0"/>
              <a:pPr/>
              <a:t>18</a:t>
            </a:fld>
            <a:endParaRPr lang="en-US" sz="1800" dirty="0"/>
          </a:p>
        </p:txBody>
      </p:sp>
      <p:sp>
        <p:nvSpPr>
          <p:cNvPr id="6" name="Footer Placeholder 5"/>
          <p:cNvSpPr>
            <a:spLocks noGrp="1"/>
          </p:cNvSpPr>
          <p:nvPr>
            <p:ph type="ftr" sz="quarter" idx="11"/>
          </p:nvPr>
        </p:nvSpPr>
        <p:spPr/>
        <p:txBody>
          <a:bodyPr/>
          <a:lstStyle/>
          <a:p>
            <a:r>
              <a:rPr lang="en-US"/>
              <a:t>CNT @ BIBE’23</a:t>
            </a:r>
            <a:endParaRPr lang="en-US" dirty="0"/>
          </a:p>
        </p:txBody>
      </p:sp>
      <p:graphicFrame>
        <p:nvGraphicFramePr>
          <p:cNvPr id="9" name="Table 8">
            <a:extLst>
              <a:ext uri="{FF2B5EF4-FFF2-40B4-BE49-F238E27FC236}">
                <a16:creationId xmlns:a16="http://schemas.microsoft.com/office/drawing/2014/main" id="{DBBDF1E4-7BD4-129A-08F1-8FD8E7FB170C}"/>
              </a:ext>
            </a:extLst>
          </p:cNvPr>
          <p:cNvGraphicFramePr>
            <a:graphicFrameLocks noGrp="1"/>
          </p:cNvGraphicFramePr>
          <p:nvPr>
            <p:extLst>
              <p:ext uri="{D42A27DB-BD31-4B8C-83A1-F6EECF244321}">
                <p14:modId xmlns:p14="http://schemas.microsoft.com/office/powerpoint/2010/main" val="173378807"/>
              </p:ext>
            </p:extLst>
          </p:nvPr>
        </p:nvGraphicFramePr>
        <p:xfrm>
          <a:off x="291828" y="1869922"/>
          <a:ext cx="8318772" cy="4285468"/>
        </p:xfrm>
        <a:graphic>
          <a:graphicData uri="http://schemas.openxmlformats.org/drawingml/2006/table">
            <a:tbl>
              <a:tblPr firstRow="1" bandRow="1">
                <a:tableStyleId>{2D5ABB26-0587-4C30-8999-92F81FD0307C}</a:tableStyleId>
              </a:tblPr>
              <a:tblGrid>
                <a:gridCol w="1651272">
                  <a:extLst>
                    <a:ext uri="{9D8B030D-6E8A-4147-A177-3AD203B41FA5}">
                      <a16:colId xmlns:a16="http://schemas.microsoft.com/office/drawing/2014/main" val="20000"/>
                    </a:ext>
                  </a:extLst>
                </a:gridCol>
                <a:gridCol w="3621682">
                  <a:extLst>
                    <a:ext uri="{9D8B030D-6E8A-4147-A177-3AD203B41FA5}">
                      <a16:colId xmlns:a16="http://schemas.microsoft.com/office/drawing/2014/main" val="1098458018"/>
                    </a:ext>
                  </a:extLst>
                </a:gridCol>
                <a:gridCol w="3045818">
                  <a:extLst>
                    <a:ext uri="{9D8B030D-6E8A-4147-A177-3AD203B41FA5}">
                      <a16:colId xmlns:a16="http://schemas.microsoft.com/office/drawing/2014/main" val="20001"/>
                    </a:ext>
                  </a:extLst>
                </a:gridCol>
              </a:tblGrid>
              <a:tr h="107136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solidFill>
                          <a:srgbClr val="000000"/>
                        </a:solidFill>
                        <a:latin typeface="Gill Sans"/>
                        <a:cs typeface="Gill Sans"/>
                      </a:endParaRPr>
                    </a:p>
                  </a:txBody>
                  <a:tcPr anchor="ctr">
                    <a:lnL w="12700" cap="flat" cmpd="sng" algn="ctr">
                      <a:solidFill>
                        <a:schemeClr val="tx1"/>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50" normalizeH="0" baseline="0" noProof="0" dirty="0">
                          <a:ln w="12700" cmpd="sng">
                            <a:solidFill>
                              <a:srgbClr val="000000"/>
                            </a:solidFill>
                            <a:prstDash val="solid"/>
                          </a:ln>
                          <a:solidFill>
                            <a:schemeClr val="bg1"/>
                          </a:solidFill>
                          <a:effectLst/>
                          <a:uLnTx/>
                          <a:uFillTx/>
                          <a:latin typeface="Gill Sans"/>
                          <a:ea typeface="+mn-ea"/>
                          <a:cs typeface="Gill Sans"/>
                        </a:rPr>
                        <a:t>Challenges</a:t>
                      </a:r>
                      <a:endParaRPr lang="en-US" sz="1800" b="1" dirty="0">
                        <a:solidFill>
                          <a:schemeClr val="bg1"/>
                        </a:solidFill>
                        <a:latin typeface="Gill Sans"/>
                        <a:cs typeface="Gill Sans"/>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0" lang="en-US" sz="2000" b="1" i="0" u="none" strike="noStrike" kern="1200" cap="none" spc="50" normalizeH="0" baseline="0" noProof="0" dirty="0">
                          <a:ln w="12700" cmpd="sng">
                            <a:solidFill>
                              <a:srgbClr val="000000"/>
                            </a:solidFill>
                            <a:prstDash val="solid"/>
                          </a:ln>
                          <a:solidFill>
                            <a:schemeClr val="bg1"/>
                          </a:solidFill>
                          <a:effectLst/>
                          <a:uLnTx/>
                          <a:uFillTx/>
                          <a:latin typeface="Gill Sans"/>
                          <a:ea typeface="+mn-ea"/>
                          <a:cs typeface="Gill Sans"/>
                        </a:rPr>
                        <a:t>Automatic/Manual</a:t>
                      </a:r>
                      <a:endParaRPr lang="en-US" sz="1800" b="1" dirty="0">
                        <a:solidFill>
                          <a:schemeClr val="bg1"/>
                        </a:solidFill>
                        <a:latin typeface="Gill Sans"/>
                        <a:cs typeface="Gill Sans"/>
                      </a:endParaRPr>
                    </a:p>
                  </a:txBody>
                  <a:tcPr anchor="ctr">
                    <a:lnL w="12700"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1071367">
                <a:tc>
                  <a:txBody>
                    <a:bodyPr/>
                    <a:lstStyle/>
                    <a:p>
                      <a:pPr algn="ctr"/>
                      <a:r>
                        <a:rPr kumimoji="0" lang="en-US" sz="1800" b="1" i="0" u="none" strike="noStrike" kern="1200" cap="none" spc="50" normalizeH="0" baseline="0" noProof="0" dirty="0">
                          <a:ln w="12700" cmpd="sng">
                            <a:solidFill>
                              <a:srgbClr val="000000"/>
                            </a:solidFill>
                            <a:prstDash val="solid"/>
                          </a:ln>
                          <a:solidFill>
                            <a:schemeClr val="bg1"/>
                          </a:solidFill>
                          <a:effectLst/>
                          <a:uLnTx/>
                          <a:uFillTx/>
                          <a:latin typeface="Gill Sans"/>
                          <a:ea typeface="+mn-ea"/>
                          <a:cs typeface="Gill Sans"/>
                        </a:rPr>
                        <a:t>#1</a:t>
                      </a:r>
                      <a:endParaRPr lang="en-US" sz="1800" b="1" dirty="0">
                        <a:solidFill>
                          <a:schemeClr val="bg1"/>
                        </a:solidFill>
                        <a:latin typeface="Gill Sans"/>
                        <a:cs typeface="Gill Sans"/>
                      </a:endParaRPr>
                    </a:p>
                  </a:txBody>
                  <a:tcPr anchor="ctr">
                    <a:lnL w="12700" cap="flat" cmpd="sng" algn="ctr">
                      <a:solidFill>
                        <a:schemeClr val="tx1"/>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0" lang="en-US" sz="1800" b="1" i="0" u="none" strike="noStrike" kern="1200" cap="none" spc="50" normalizeH="0" baseline="0" noProof="0" dirty="0">
                          <a:ln w="12700" cmpd="sng">
                            <a:solidFill>
                              <a:srgbClr val="000000"/>
                            </a:solidFill>
                            <a:prstDash val="solid"/>
                          </a:ln>
                          <a:solidFill>
                            <a:schemeClr val="bg1"/>
                          </a:solidFill>
                          <a:effectLst/>
                          <a:uLnTx/>
                          <a:uFillTx/>
                          <a:latin typeface="Gill Sans"/>
                          <a:ea typeface="+mn-ea"/>
                          <a:cs typeface="Gill Sans"/>
                        </a:rPr>
                        <a:t>Exploration &amp; Ordering of Subworkflows</a:t>
                      </a:r>
                      <a:endParaRPr lang="en-US" sz="1800" b="1" dirty="0">
                        <a:solidFill>
                          <a:schemeClr val="bg1"/>
                        </a:solidFill>
                        <a:latin typeface="Gill Sans"/>
                        <a:cs typeface="Gill Sans"/>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0" lang="en-US" sz="2400" b="1" i="0" u="none" strike="noStrike" kern="1200" cap="none" spc="50" normalizeH="0" baseline="0" noProof="0" dirty="0">
                          <a:ln w="12700" cmpd="sng">
                            <a:solidFill>
                              <a:srgbClr val="000000"/>
                            </a:solidFill>
                            <a:prstDash val="solid"/>
                          </a:ln>
                          <a:solidFill>
                            <a:srgbClr val="5AD049"/>
                          </a:solidFill>
                          <a:effectLst/>
                          <a:uLnTx/>
                          <a:uFillTx/>
                          <a:latin typeface="Gill Sans"/>
                          <a:ea typeface="+mn-ea"/>
                          <a:cs typeface="Gill Sans"/>
                        </a:rPr>
                        <a:t>Automatic</a:t>
                      </a:r>
                      <a:endParaRPr lang="en-US" sz="1800" b="1" dirty="0">
                        <a:solidFill>
                          <a:srgbClr val="5AD049"/>
                        </a:solidFill>
                        <a:latin typeface="Gill Sans"/>
                        <a:cs typeface="Gill Sans"/>
                      </a:endParaRPr>
                    </a:p>
                  </a:txBody>
                  <a:tcPr anchor="ctr">
                    <a:lnL w="12700"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1071367">
                <a:tc>
                  <a:txBody>
                    <a:bodyPr/>
                    <a:lstStyle/>
                    <a:p>
                      <a:pPr algn="ctr"/>
                      <a:r>
                        <a:rPr kumimoji="0" lang="en-US" sz="1800" b="1" i="0" u="none" strike="noStrike" kern="1200" cap="none" spc="50" normalizeH="0" baseline="0" noProof="0" dirty="0">
                          <a:ln w="12700" cmpd="sng">
                            <a:solidFill>
                              <a:srgbClr val="000000"/>
                            </a:solidFill>
                            <a:prstDash val="solid"/>
                          </a:ln>
                          <a:solidFill>
                            <a:schemeClr val="bg1"/>
                          </a:solidFill>
                          <a:effectLst/>
                          <a:uLnTx/>
                          <a:uFillTx/>
                          <a:latin typeface="Gill Sans"/>
                          <a:ea typeface="+mn-ea"/>
                          <a:cs typeface="Gill Sans"/>
                        </a:rPr>
                        <a:t>#2</a:t>
                      </a:r>
                      <a:endParaRPr lang="en-US" sz="1800" b="1" dirty="0">
                        <a:solidFill>
                          <a:schemeClr val="bg1"/>
                        </a:solidFill>
                        <a:latin typeface="Gill Sans"/>
                        <a:cs typeface="Gill Sans"/>
                      </a:endParaRPr>
                    </a:p>
                  </a:txBody>
                  <a:tcPr anchor="ctr">
                    <a:lnL w="12700" cap="flat" cmpd="sng" algn="ctr">
                      <a:solidFill>
                        <a:schemeClr val="tx1"/>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0" lang="en-US" sz="1800" b="1" i="0" u="none" strike="noStrike" kern="1200" cap="none" spc="50" normalizeH="0" baseline="0" noProof="0" dirty="0">
                          <a:ln w="12700" cmpd="sng">
                            <a:solidFill>
                              <a:srgbClr val="000000"/>
                            </a:solidFill>
                            <a:prstDash val="solid"/>
                          </a:ln>
                          <a:solidFill>
                            <a:schemeClr val="bg1"/>
                          </a:solidFill>
                          <a:effectLst/>
                          <a:uLnTx/>
                          <a:uFillTx/>
                          <a:latin typeface="Gill Sans"/>
                          <a:ea typeface="+mn-ea"/>
                          <a:cs typeface="Gill Sans"/>
                        </a:rPr>
                        <a:t>Ordering of Input/Output Variables</a:t>
                      </a:r>
                      <a:endParaRPr lang="en-US" sz="1800" b="1" dirty="0">
                        <a:solidFill>
                          <a:schemeClr val="bg1"/>
                        </a:solidFill>
                        <a:latin typeface="Gill Sans"/>
                        <a:cs typeface="Gill Sans"/>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50" normalizeH="0" baseline="0" noProof="0" dirty="0">
                          <a:ln w="12700" cmpd="sng">
                            <a:solidFill>
                              <a:srgbClr val="000000"/>
                            </a:solidFill>
                            <a:prstDash val="solid"/>
                          </a:ln>
                          <a:solidFill>
                            <a:srgbClr val="5AD049"/>
                          </a:solidFill>
                          <a:effectLst/>
                          <a:uLnTx/>
                          <a:uFillTx/>
                          <a:latin typeface="Gill Sans"/>
                          <a:ea typeface="+mn-ea"/>
                          <a:cs typeface="Gill Sans"/>
                        </a:rPr>
                        <a:t>Automatic</a:t>
                      </a:r>
                      <a:endParaRPr lang="en-US" sz="1800" b="1" dirty="0">
                        <a:solidFill>
                          <a:srgbClr val="000000"/>
                        </a:solidFill>
                        <a:latin typeface="Gill Sans"/>
                        <a:cs typeface="Gill Sans"/>
                      </a:endParaRPr>
                    </a:p>
                  </a:txBody>
                  <a:tcPr anchor="ctr">
                    <a:lnL w="12700"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1071367">
                <a:tc>
                  <a:txBody>
                    <a:bodyPr/>
                    <a:lstStyle/>
                    <a:p>
                      <a:pPr algn="ctr"/>
                      <a:r>
                        <a:rPr kumimoji="0" lang="en-US" sz="1800" b="1" i="0" u="none" strike="noStrike" kern="1200" cap="none" spc="50" normalizeH="0" baseline="0" noProof="0" dirty="0">
                          <a:ln w="12700" cmpd="sng">
                            <a:solidFill>
                              <a:srgbClr val="000000"/>
                            </a:solidFill>
                            <a:prstDash val="solid"/>
                          </a:ln>
                          <a:solidFill>
                            <a:schemeClr val="bg1"/>
                          </a:solidFill>
                          <a:effectLst/>
                          <a:uLnTx/>
                          <a:uFillTx/>
                          <a:latin typeface="Gill Sans"/>
                          <a:ea typeface="+mn-ea"/>
                          <a:cs typeface="Gill Sans"/>
                        </a:rPr>
                        <a:t>#3</a:t>
                      </a:r>
                      <a:endParaRPr lang="en-US" sz="1800" b="1" dirty="0">
                        <a:solidFill>
                          <a:schemeClr val="bg1"/>
                        </a:solidFill>
                        <a:latin typeface="Gill Sans"/>
                        <a:cs typeface="Gill Sans"/>
                      </a:endParaRPr>
                    </a:p>
                  </a:txBody>
                  <a:tcPr anchor="ctr">
                    <a:lnL w="12700" cap="flat" cmpd="sng" algn="ctr">
                      <a:solidFill>
                        <a:schemeClr val="tx1"/>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0" lang="en-US" sz="1800" b="1" i="0" u="none" strike="noStrike" kern="1200" cap="none" spc="50" normalizeH="0" baseline="0" noProof="0" dirty="0">
                          <a:ln w="12700" cmpd="sng">
                            <a:solidFill>
                              <a:srgbClr val="000000"/>
                            </a:solidFill>
                            <a:prstDash val="solid"/>
                          </a:ln>
                          <a:solidFill>
                            <a:schemeClr val="bg1"/>
                          </a:solidFill>
                          <a:effectLst/>
                          <a:uLnTx/>
                          <a:uFillTx/>
                          <a:latin typeface="Gill Sans"/>
                          <a:ea typeface="+mn-ea"/>
                          <a:cs typeface="Gill Sans"/>
                        </a:rPr>
                        <a:t>Scripting Language</a:t>
                      </a:r>
                      <a:endParaRPr lang="en-US" sz="1800" b="1" dirty="0">
                        <a:solidFill>
                          <a:schemeClr val="bg1"/>
                        </a:solidFill>
                        <a:latin typeface="Gill Sans"/>
                        <a:cs typeface="Gill Sans"/>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0" lang="en-US" sz="1800" b="1" i="0" u="none" strike="noStrike" kern="1200" cap="none" spc="50" normalizeH="0" baseline="0" noProof="0" dirty="0">
                          <a:ln w="12700" cmpd="sng">
                            <a:solidFill>
                              <a:srgbClr val="000000"/>
                            </a:solidFill>
                            <a:prstDash val="solid"/>
                          </a:ln>
                          <a:solidFill>
                            <a:srgbClr val="5AD049"/>
                          </a:solidFill>
                          <a:effectLst/>
                          <a:uLnTx/>
                          <a:uFillTx/>
                          <a:latin typeface="Gill Sans"/>
                          <a:ea typeface="+mn-ea"/>
                          <a:cs typeface="Gill Sans"/>
                        </a:rPr>
                        <a:t>Automatic</a:t>
                      </a:r>
                      <a:r>
                        <a:rPr kumimoji="0" lang="en-US" sz="1800" b="1" i="0" u="none" strike="noStrike" kern="1200" cap="none" spc="50" normalizeH="0" baseline="0" noProof="0" dirty="0">
                          <a:ln w="12700" cmpd="sng">
                            <a:solidFill>
                              <a:srgbClr val="000000"/>
                            </a:solidFill>
                            <a:prstDash val="solid"/>
                          </a:ln>
                          <a:solidFill>
                            <a:srgbClr val="600A18"/>
                          </a:solidFill>
                          <a:effectLst/>
                          <a:uLnTx/>
                          <a:uFillTx/>
                          <a:latin typeface="Gill Sans"/>
                          <a:ea typeface="+mn-ea"/>
                          <a:cs typeface="Gill Sans"/>
                        </a:rPr>
                        <a:t>, </a:t>
                      </a:r>
                      <a:r>
                        <a:rPr kumimoji="0" lang="en-US" sz="1800" b="1" i="0" u="none" strike="noStrike" kern="1200" cap="none" spc="50" normalizeH="0" baseline="0" noProof="0" dirty="0">
                          <a:ln w="12700" cmpd="sng">
                            <a:solidFill>
                              <a:srgbClr val="000000"/>
                            </a:solidFill>
                            <a:prstDash val="solid"/>
                          </a:ln>
                          <a:solidFill>
                            <a:srgbClr val="C00000"/>
                          </a:solidFill>
                          <a:effectLst/>
                          <a:uLnTx/>
                          <a:uFillTx/>
                          <a:latin typeface="Gill Sans"/>
                          <a:ea typeface="+mn-ea"/>
                          <a:cs typeface="Gill Sans"/>
                        </a:rPr>
                        <a:t>Manual</a:t>
                      </a:r>
                      <a:endParaRPr lang="en-US" sz="1800" b="1" dirty="0">
                        <a:solidFill>
                          <a:srgbClr val="C00000"/>
                        </a:solidFill>
                        <a:latin typeface="Gill Sans"/>
                        <a:cs typeface="Gill Sans"/>
                      </a:endParaRPr>
                    </a:p>
                  </a:txBody>
                  <a:tcPr anchor="ctr">
                    <a:lnL w="12700"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3281430400"/>
                  </a:ext>
                </a:extLst>
              </a:tr>
            </a:tbl>
          </a:graphicData>
        </a:graphic>
      </p:graphicFrame>
      <p:sp>
        <p:nvSpPr>
          <p:cNvPr id="10" name="Title 3">
            <a:extLst>
              <a:ext uri="{FF2B5EF4-FFF2-40B4-BE49-F238E27FC236}">
                <a16:creationId xmlns:a16="http://schemas.microsoft.com/office/drawing/2014/main" id="{DE2782EC-8F14-314E-E92C-7CE52E3B64C5}"/>
              </a:ext>
            </a:extLst>
          </p:cNvPr>
          <p:cNvSpPr>
            <a:spLocks noGrp="1"/>
          </p:cNvSpPr>
          <p:nvPr>
            <p:ph type="title"/>
          </p:nvPr>
        </p:nvSpPr>
        <p:spPr>
          <a:xfrm>
            <a:off x="168667" y="274638"/>
            <a:ext cx="8800465" cy="1143000"/>
          </a:xfrm>
        </p:spPr>
        <p:txBody>
          <a:bodyPr/>
          <a:lstStyle/>
          <a:p>
            <a:r>
              <a:rPr lang="en-US" dirty="0"/>
              <a:t>CNT: Summary of Design</a:t>
            </a:r>
          </a:p>
        </p:txBody>
      </p:sp>
    </p:spTree>
    <p:extLst>
      <p:ext uri="{BB962C8B-B14F-4D97-AF65-F5344CB8AC3E}">
        <p14:creationId xmlns:p14="http://schemas.microsoft.com/office/powerpoint/2010/main" val="28599298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5" name="Slide Number Placeholder 4"/>
          <p:cNvSpPr>
            <a:spLocks noGrp="1"/>
          </p:cNvSpPr>
          <p:nvPr>
            <p:ph type="sldNum" sz="quarter" idx="12"/>
          </p:nvPr>
        </p:nvSpPr>
        <p:spPr/>
        <p:txBody>
          <a:bodyPr/>
          <a:lstStyle/>
          <a:p>
            <a:fld id="{38237106-F2ED-405E-BC33-CC3CF426205F}" type="slidenum">
              <a:rPr lang="en-US" smtClean="0"/>
              <a:pPr/>
              <a:t>19</a:t>
            </a:fld>
            <a:endParaRPr lang="en-US" dirty="0"/>
          </a:p>
        </p:txBody>
      </p:sp>
      <p:sp>
        <p:nvSpPr>
          <p:cNvPr id="6" name="Content Placeholder 5"/>
          <p:cNvSpPr>
            <a:spLocks noGrp="1"/>
          </p:cNvSpPr>
          <p:nvPr>
            <p:ph sz="quarter" idx="13"/>
          </p:nvPr>
        </p:nvSpPr>
        <p:spPr>
          <a:xfrm>
            <a:off x="277805" y="1600200"/>
            <a:ext cx="8621875" cy="5116424"/>
          </a:xfrm>
        </p:spPr>
        <p:txBody>
          <a:bodyPr>
            <a:normAutofit/>
          </a:bodyPr>
          <a:lstStyle/>
          <a:p>
            <a:r>
              <a:rPr lang="en-US" dirty="0">
                <a:solidFill>
                  <a:srgbClr val="000000">
                    <a:alpha val="30000"/>
                  </a:srgbClr>
                </a:solidFill>
              </a:rPr>
              <a:t>Challenges</a:t>
            </a:r>
          </a:p>
          <a:p>
            <a:r>
              <a:rPr lang="en-US" dirty="0">
                <a:solidFill>
                  <a:srgbClr val="C00000"/>
                </a:solidFill>
              </a:rPr>
              <a:t>Fully Automatic Translation</a:t>
            </a:r>
          </a:p>
          <a:p>
            <a:r>
              <a:rPr lang="en-US" dirty="0">
                <a:solidFill>
                  <a:srgbClr val="000000">
                    <a:alpha val="30000"/>
                  </a:srgbClr>
                </a:solidFill>
              </a:rPr>
              <a:t>Semi-automatic Translation</a:t>
            </a:r>
          </a:p>
          <a:p>
            <a:r>
              <a:rPr lang="en-US" dirty="0">
                <a:solidFill>
                  <a:srgbClr val="000000">
                    <a:alpha val="30000"/>
                  </a:srgbClr>
                </a:solidFill>
              </a:rPr>
              <a:t>Evaluation</a:t>
            </a:r>
          </a:p>
          <a:p>
            <a:r>
              <a:rPr lang="en-US" dirty="0">
                <a:solidFill>
                  <a:srgbClr val="000000">
                    <a:alpha val="30000"/>
                  </a:srgbClr>
                </a:solidFill>
              </a:rPr>
              <a:t>Conclusion</a:t>
            </a:r>
          </a:p>
          <a:p>
            <a:pPr lvl="1"/>
            <a:endParaRPr lang="en-US" dirty="0"/>
          </a:p>
        </p:txBody>
      </p:sp>
    </p:spTree>
    <p:extLst>
      <p:ext uri="{BB962C8B-B14F-4D97-AF65-F5344CB8AC3E}">
        <p14:creationId xmlns:p14="http://schemas.microsoft.com/office/powerpoint/2010/main" val="925881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8237106-F2ED-405E-BC33-CC3CF426205F}" type="slidenum">
              <a:rPr lang="en-US" sz="1800" smtClean="0"/>
              <a:pPr/>
              <a:t>2</a:t>
            </a:fld>
            <a:endParaRPr lang="en-US" sz="1800" dirty="0"/>
          </a:p>
        </p:txBody>
      </p:sp>
      <p:sp>
        <p:nvSpPr>
          <p:cNvPr id="6" name="Footer Placeholder 5"/>
          <p:cNvSpPr>
            <a:spLocks noGrp="1"/>
          </p:cNvSpPr>
          <p:nvPr>
            <p:ph type="ftr" sz="quarter" idx="11"/>
          </p:nvPr>
        </p:nvSpPr>
        <p:spPr/>
        <p:txBody>
          <a:bodyPr/>
          <a:lstStyle/>
          <a:p>
            <a:r>
              <a:rPr lang="en-US"/>
              <a:t>CNT @ BIBE’23</a:t>
            </a:r>
            <a:endParaRPr lang="en-US" dirty="0"/>
          </a:p>
        </p:txBody>
      </p:sp>
      <p:sp>
        <p:nvSpPr>
          <p:cNvPr id="14" name="Content Placeholder 5">
            <a:extLst>
              <a:ext uri="{FF2B5EF4-FFF2-40B4-BE49-F238E27FC236}">
                <a16:creationId xmlns:a16="http://schemas.microsoft.com/office/drawing/2014/main" id="{3A42DADE-1DC7-2389-6175-AEC30598835F}"/>
              </a:ext>
            </a:extLst>
          </p:cNvPr>
          <p:cNvSpPr txBox="1">
            <a:spLocks/>
          </p:cNvSpPr>
          <p:nvPr/>
        </p:nvSpPr>
        <p:spPr>
          <a:xfrm>
            <a:off x="159223" y="1481580"/>
            <a:ext cx="6550005" cy="2497426"/>
          </a:xfrm>
          <a:prstGeom prst="rect">
            <a:avLst/>
          </a:prstGeom>
        </p:spPr>
        <p:txBody>
          <a:bodyPr>
            <a:noAutofit/>
          </a:bodyPr>
          <a:lstStyle>
            <a:lvl1pPr marL="342900" indent="-342900" algn="l" defTabSz="914400" rtl="0" eaLnBrk="1" latinLnBrk="0" hangingPunct="1">
              <a:lnSpc>
                <a:spcPct val="100000"/>
              </a:lnSpc>
              <a:spcBef>
                <a:spcPts val="1500"/>
              </a:spcBef>
              <a:spcAft>
                <a:spcPts val="0"/>
              </a:spcAft>
              <a:buClr>
                <a:srgbClr val="800000"/>
              </a:buClr>
              <a:buSzPct val="75000"/>
              <a:buFont typeface="Wingdings" charset="2"/>
              <a:buChar char="q"/>
              <a:defRPr sz="3200" kern="1200" spc="30" baseline="0">
                <a:solidFill>
                  <a:srgbClr val="000000"/>
                </a:solidFill>
                <a:latin typeface="Gill Sans"/>
                <a:ea typeface="+mn-ea"/>
                <a:cs typeface="Gill Sans"/>
              </a:defRPr>
            </a:lvl1pPr>
            <a:lvl2pPr marL="742950" indent="-285750" algn="l" defTabSz="914400" rtl="0" eaLnBrk="1" latinLnBrk="0" hangingPunct="1">
              <a:lnSpc>
                <a:spcPct val="100000"/>
              </a:lnSpc>
              <a:spcBef>
                <a:spcPts val="300"/>
              </a:spcBef>
              <a:spcAft>
                <a:spcPts val="0"/>
              </a:spcAft>
              <a:buClr>
                <a:srgbClr val="800000"/>
              </a:buClr>
              <a:buFont typeface="Wingdings" charset="2"/>
              <a:buChar char="§"/>
              <a:defRPr sz="2600" kern="1200" spc="30" baseline="0">
                <a:solidFill>
                  <a:srgbClr val="000000"/>
                </a:solidFill>
                <a:latin typeface="Gill Sans"/>
                <a:ea typeface="+mn-ea"/>
                <a:cs typeface="Gill Sans"/>
              </a:defRPr>
            </a:lvl2pPr>
            <a:lvl3pPr marL="1143000" indent="-228600" algn="l" defTabSz="914400" rtl="0" eaLnBrk="1" latinLnBrk="0" hangingPunct="1">
              <a:lnSpc>
                <a:spcPct val="100000"/>
              </a:lnSpc>
              <a:spcBef>
                <a:spcPts val="300"/>
              </a:spcBef>
              <a:spcAft>
                <a:spcPts val="0"/>
              </a:spcAft>
              <a:buClr>
                <a:srgbClr val="800000"/>
              </a:buClr>
              <a:buSzPct val="75000"/>
              <a:buFont typeface="Lucida Grande"/>
              <a:buChar char="-"/>
              <a:defRPr sz="2200" kern="1200" spc="30" baseline="0">
                <a:solidFill>
                  <a:srgbClr val="000000"/>
                </a:solidFill>
                <a:latin typeface="Gill Sans"/>
                <a:ea typeface="+mn-ea"/>
                <a:cs typeface="Gill Sans"/>
              </a:defRPr>
            </a:lvl3pPr>
            <a:lvl4pPr marL="1600200" indent="-228600" algn="l" defTabSz="914400" rtl="0" eaLnBrk="1" latinLnBrk="0" hangingPunct="1">
              <a:lnSpc>
                <a:spcPct val="100000"/>
              </a:lnSpc>
              <a:spcBef>
                <a:spcPts val="300"/>
              </a:spcBef>
              <a:spcAft>
                <a:spcPts val="0"/>
              </a:spcAft>
              <a:buClr>
                <a:srgbClr val="800000"/>
              </a:buClr>
              <a:buFont typeface="Arial" pitchFamily="34" charset="0"/>
              <a:buChar char="•"/>
              <a:defRPr sz="1700" kern="1200" spc="30" baseline="0">
                <a:solidFill>
                  <a:srgbClr val="000000"/>
                </a:solidFill>
                <a:latin typeface="Gill Sans"/>
                <a:ea typeface="+mn-ea"/>
                <a:cs typeface="Gill Sans"/>
              </a:defRPr>
            </a:lvl4pPr>
            <a:lvl5pPr marL="2057400" indent="-228600" algn="l" defTabSz="914400" rtl="0" eaLnBrk="1" latinLnBrk="0" hangingPunct="1">
              <a:lnSpc>
                <a:spcPct val="100000"/>
              </a:lnSpc>
              <a:spcBef>
                <a:spcPts val="300"/>
              </a:spcBef>
              <a:spcAft>
                <a:spcPts val="0"/>
              </a:spcAft>
              <a:buClr>
                <a:srgbClr val="800000"/>
              </a:buClr>
              <a:buFont typeface="Arial" pitchFamily="34" charset="0"/>
              <a:buChar char="•"/>
              <a:defRPr sz="1700" kern="1200" spc="30" baseline="0">
                <a:solidFill>
                  <a:srgbClr val="000000"/>
                </a:solidFill>
                <a:latin typeface="Gill Sans"/>
                <a:ea typeface="+mn-ea"/>
                <a:cs typeface="Gill San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r>
              <a:rPr lang="en-US" sz="2800" b="1" dirty="0">
                <a:solidFill>
                  <a:srgbClr val="C0504D"/>
                </a:solidFill>
              </a:rPr>
              <a:t>CWL</a:t>
            </a:r>
          </a:p>
          <a:p>
            <a:pPr lvl="1"/>
            <a:r>
              <a:rPr lang="en-US" sz="2400" dirty="0"/>
              <a:t>Used in many production-grade genomics workflows.</a:t>
            </a:r>
          </a:p>
          <a:p>
            <a:pPr lvl="1"/>
            <a:r>
              <a:rPr lang="en-US" sz="2400" dirty="0"/>
              <a:t>Has been around longer, wider user base</a:t>
            </a:r>
          </a:p>
          <a:p>
            <a:pPr lvl="1"/>
            <a:r>
              <a:rPr lang="en-US" sz="2400" dirty="0">
                <a:solidFill>
                  <a:srgbClr val="FF0000"/>
                </a:solidFill>
              </a:rPr>
              <a:t>Decoupled</a:t>
            </a:r>
            <a:r>
              <a:rPr lang="en-US" sz="2400" dirty="0"/>
              <a:t> from any workflow engine. </a:t>
            </a:r>
          </a:p>
        </p:txBody>
      </p:sp>
      <p:pic>
        <p:nvPicPr>
          <p:cNvPr id="16" name="Picture 10">
            <a:extLst>
              <a:ext uri="{FF2B5EF4-FFF2-40B4-BE49-F238E27FC236}">
                <a16:creationId xmlns:a16="http://schemas.microsoft.com/office/drawing/2014/main" id="{3ED4D17F-34F9-474A-8DAB-06D163FF71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3336" y="4386844"/>
            <a:ext cx="2950230" cy="591969"/>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5">
            <a:extLst>
              <a:ext uri="{FF2B5EF4-FFF2-40B4-BE49-F238E27FC236}">
                <a16:creationId xmlns:a16="http://schemas.microsoft.com/office/drawing/2014/main" id="{8BF87DF9-DB8B-6D42-02ED-2942A737DB14}"/>
              </a:ext>
            </a:extLst>
          </p:cNvPr>
          <p:cNvSpPr txBox="1">
            <a:spLocks/>
          </p:cNvSpPr>
          <p:nvPr/>
        </p:nvSpPr>
        <p:spPr>
          <a:xfrm>
            <a:off x="179101" y="4196074"/>
            <a:ext cx="6550005" cy="2609097"/>
          </a:xfrm>
          <a:prstGeom prst="rect">
            <a:avLst/>
          </a:prstGeom>
        </p:spPr>
        <p:txBody>
          <a:bodyPr>
            <a:noAutofit/>
          </a:bodyPr>
          <a:lstStyle>
            <a:lvl1pPr marL="342900" indent="-342900" algn="l" defTabSz="914400" rtl="0" eaLnBrk="1" latinLnBrk="0" hangingPunct="1">
              <a:lnSpc>
                <a:spcPct val="100000"/>
              </a:lnSpc>
              <a:spcBef>
                <a:spcPts val="1500"/>
              </a:spcBef>
              <a:spcAft>
                <a:spcPts val="0"/>
              </a:spcAft>
              <a:buClr>
                <a:srgbClr val="800000"/>
              </a:buClr>
              <a:buSzPct val="75000"/>
              <a:buFont typeface="Wingdings" charset="2"/>
              <a:buChar char="q"/>
              <a:defRPr sz="3200" kern="1200" spc="30" baseline="0">
                <a:solidFill>
                  <a:srgbClr val="000000"/>
                </a:solidFill>
                <a:latin typeface="Gill Sans"/>
                <a:ea typeface="+mn-ea"/>
                <a:cs typeface="Gill Sans"/>
              </a:defRPr>
            </a:lvl1pPr>
            <a:lvl2pPr marL="742950" indent="-285750" algn="l" defTabSz="914400" rtl="0" eaLnBrk="1" latinLnBrk="0" hangingPunct="1">
              <a:lnSpc>
                <a:spcPct val="100000"/>
              </a:lnSpc>
              <a:spcBef>
                <a:spcPts val="300"/>
              </a:spcBef>
              <a:spcAft>
                <a:spcPts val="0"/>
              </a:spcAft>
              <a:buClr>
                <a:srgbClr val="800000"/>
              </a:buClr>
              <a:buFont typeface="Wingdings" charset="2"/>
              <a:buChar char="§"/>
              <a:defRPr sz="2600" kern="1200" spc="30" baseline="0">
                <a:solidFill>
                  <a:srgbClr val="000000"/>
                </a:solidFill>
                <a:latin typeface="Gill Sans"/>
                <a:ea typeface="+mn-ea"/>
                <a:cs typeface="Gill Sans"/>
              </a:defRPr>
            </a:lvl2pPr>
            <a:lvl3pPr marL="1143000" indent="-228600" algn="l" defTabSz="914400" rtl="0" eaLnBrk="1" latinLnBrk="0" hangingPunct="1">
              <a:lnSpc>
                <a:spcPct val="100000"/>
              </a:lnSpc>
              <a:spcBef>
                <a:spcPts val="300"/>
              </a:spcBef>
              <a:spcAft>
                <a:spcPts val="0"/>
              </a:spcAft>
              <a:buClr>
                <a:srgbClr val="800000"/>
              </a:buClr>
              <a:buSzPct val="75000"/>
              <a:buFont typeface="Lucida Grande"/>
              <a:buChar char="-"/>
              <a:defRPr sz="2200" kern="1200" spc="30" baseline="0">
                <a:solidFill>
                  <a:srgbClr val="000000"/>
                </a:solidFill>
                <a:latin typeface="Gill Sans"/>
                <a:ea typeface="+mn-ea"/>
                <a:cs typeface="Gill Sans"/>
              </a:defRPr>
            </a:lvl3pPr>
            <a:lvl4pPr marL="1600200" indent="-228600" algn="l" defTabSz="914400" rtl="0" eaLnBrk="1" latinLnBrk="0" hangingPunct="1">
              <a:lnSpc>
                <a:spcPct val="100000"/>
              </a:lnSpc>
              <a:spcBef>
                <a:spcPts val="300"/>
              </a:spcBef>
              <a:spcAft>
                <a:spcPts val="0"/>
              </a:spcAft>
              <a:buClr>
                <a:srgbClr val="800000"/>
              </a:buClr>
              <a:buFont typeface="Arial" pitchFamily="34" charset="0"/>
              <a:buChar char="•"/>
              <a:defRPr sz="1700" kern="1200" spc="30" baseline="0">
                <a:solidFill>
                  <a:srgbClr val="000000"/>
                </a:solidFill>
                <a:latin typeface="Gill Sans"/>
                <a:ea typeface="+mn-ea"/>
                <a:cs typeface="Gill Sans"/>
              </a:defRPr>
            </a:lvl4pPr>
            <a:lvl5pPr marL="2057400" indent="-228600" algn="l" defTabSz="914400" rtl="0" eaLnBrk="1" latinLnBrk="0" hangingPunct="1">
              <a:lnSpc>
                <a:spcPct val="100000"/>
              </a:lnSpc>
              <a:spcBef>
                <a:spcPts val="300"/>
              </a:spcBef>
              <a:spcAft>
                <a:spcPts val="0"/>
              </a:spcAft>
              <a:buClr>
                <a:srgbClr val="800000"/>
              </a:buClr>
              <a:buFont typeface="Arial" pitchFamily="34" charset="0"/>
              <a:buChar char="•"/>
              <a:defRPr sz="1700" kern="1200" spc="30" baseline="0">
                <a:solidFill>
                  <a:srgbClr val="000000"/>
                </a:solidFill>
                <a:latin typeface="Gill Sans"/>
                <a:ea typeface="+mn-ea"/>
                <a:cs typeface="Gill San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r>
              <a:rPr lang="en-US" sz="2800" b="1" dirty="0">
                <a:solidFill>
                  <a:srgbClr val="C0504D"/>
                </a:solidFill>
              </a:rPr>
              <a:t>Nextflow</a:t>
            </a:r>
          </a:p>
          <a:p>
            <a:pPr lvl="1"/>
            <a:r>
              <a:rPr lang="en-US" sz="2400" dirty="0"/>
              <a:t>Rising in popularity </a:t>
            </a:r>
          </a:p>
          <a:p>
            <a:pPr lvl="1"/>
            <a:r>
              <a:rPr lang="en-US" sz="2400" dirty="0">
                <a:solidFill>
                  <a:srgbClr val="FF0000"/>
                </a:solidFill>
              </a:rPr>
              <a:t>Coupled</a:t>
            </a:r>
            <a:r>
              <a:rPr lang="en-US" sz="2400" dirty="0"/>
              <a:t> with its own workflow engine. </a:t>
            </a:r>
          </a:p>
          <a:p>
            <a:pPr lvl="1"/>
            <a:r>
              <a:rPr lang="en-US" sz="2400" dirty="0"/>
              <a:t>Native supports for </a:t>
            </a:r>
            <a:r>
              <a:rPr lang="en-US" sz="2400" dirty="0">
                <a:solidFill>
                  <a:srgbClr val="FF0000"/>
                </a:solidFill>
              </a:rPr>
              <a:t>parallel</a:t>
            </a:r>
            <a:r>
              <a:rPr lang="en-US" sz="2800" dirty="0"/>
              <a:t> </a:t>
            </a:r>
            <a:r>
              <a:rPr lang="en-US" sz="2400" dirty="0"/>
              <a:t>workflow execution.</a:t>
            </a:r>
          </a:p>
          <a:p>
            <a:endParaRPr lang="en-US" sz="2800" dirty="0"/>
          </a:p>
        </p:txBody>
      </p:sp>
      <p:grpSp>
        <p:nvGrpSpPr>
          <p:cNvPr id="8" name="Group 7">
            <a:extLst>
              <a:ext uri="{FF2B5EF4-FFF2-40B4-BE49-F238E27FC236}">
                <a16:creationId xmlns:a16="http://schemas.microsoft.com/office/drawing/2014/main" id="{1CAC1FBA-F8C5-6B13-D705-E7123DD48309}"/>
              </a:ext>
            </a:extLst>
          </p:cNvPr>
          <p:cNvGrpSpPr/>
          <p:nvPr/>
        </p:nvGrpSpPr>
        <p:grpSpPr>
          <a:xfrm>
            <a:off x="6627667" y="1766312"/>
            <a:ext cx="2310938" cy="1497574"/>
            <a:chOff x="6627667" y="1290062"/>
            <a:chExt cx="2310938" cy="1497574"/>
          </a:xfrm>
        </p:grpSpPr>
        <p:pic>
          <p:nvPicPr>
            <p:cNvPr id="15" name="Picture 8" descr="Home | Common Workflow Language (CWL)">
              <a:extLst>
                <a:ext uri="{FF2B5EF4-FFF2-40B4-BE49-F238E27FC236}">
                  <a16:creationId xmlns:a16="http://schemas.microsoft.com/office/drawing/2014/main" id="{59C2E334-561A-327C-373A-B612E63465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7667" y="1290062"/>
              <a:ext cx="2310938" cy="149368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8" descr="Home | Common Workflow Language (CWL)">
              <a:extLst>
                <a:ext uri="{FF2B5EF4-FFF2-40B4-BE49-F238E27FC236}">
                  <a16:creationId xmlns:a16="http://schemas.microsoft.com/office/drawing/2014/main" id="{CC1F3A6A-D964-2CB0-0BB6-96F1ABCFE09D}"/>
                </a:ext>
              </a:extLst>
            </p:cNvPr>
            <p:cNvPicPr>
              <a:picLocks noChangeAspect="1" noChangeArrowheads="1"/>
            </p:cNvPicPr>
            <p:nvPr/>
          </p:nvPicPr>
          <p:blipFill rotWithShape="1">
            <a:blip r:embed="rId4">
              <a:biLevel thresh="75000"/>
              <a:extLst>
                <a:ext uri="{28A0092B-C50C-407E-A947-70E740481C1C}">
                  <a14:useLocalDpi xmlns:a14="http://schemas.microsoft.com/office/drawing/2010/main" val="0"/>
                </a:ext>
              </a:extLst>
            </a:blip>
            <a:srcRect l="24323"/>
            <a:stretch/>
          </p:blipFill>
          <p:spPr bwMode="auto">
            <a:xfrm>
              <a:off x="7189747" y="1293952"/>
              <a:ext cx="1748858" cy="1493684"/>
            </a:xfrm>
            <a:prstGeom prst="rect">
              <a:avLst/>
            </a:prstGeom>
            <a:noFill/>
            <a:extLst>
              <a:ext uri="{909E8E84-426E-40DD-AFC4-6F175D3DCCD1}">
                <a14:hiddenFill xmlns:a14="http://schemas.microsoft.com/office/drawing/2010/main">
                  <a:solidFill>
                    <a:srgbClr val="FFFFFF"/>
                  </a:solidFill>
                </a14:hiddenFill>
              </a:ext>
            </a:extLst>
          </p:spPr>
        </p:pic>
      </p:grpSp>
      <p:sp>
        <p:nvSpPr>
          <p:cNvPr id="7" name="Title 3">
            <a:extLst>
              <a:ext uri="{FF2B5EF4-FFF2-40B4-BE49-F238E27FC236}">
                <a16:creationId xmlns:a16="http://schemas.microsoft.com/office/drawing/2014/main" id="{5EF232A7-EE01-3CD5-D25A-682729CC957B}"/>
              </a:ext>
            </a:extLst>
          </p:cNvPr>
          <p:cNvSpPr>
            <a:spLocks noGrp="1"/>
          </p:cNvSpPr>
          <p:nvPr>
            <p:ph type="title"/>
          </p:nvPr>
        </p:nvSpPr>
        <p:spPr>
          <a:xfrm>
            <a:off x="168667" y="26178"/>
            <a:ext cx="8800465" cy="1143000"/>
          </a:xfrm>
        </p:spPr>
        <p:txBody>
          <a:bodyPr/>
          <a:lstStyle/>
          <a:p>
            <a:r>
              <a:rPr lang="en-US" sz="3600" dirty="0"/>
              <a:t>Two popular workflow languages</a:t>
            </a:r>
          </a:p>
        </p:txBody>
      </p:sp>
    </p:spTree>
    <p:extLst>
      <p:ext uri="{BB962C8B-B14F-4D97-AF65-F5344CB8AC3E}">
        <p14:creationId xmlns:p14="http://schemas.microsoft.com/office/powerpoint/2010/main" val="781617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Effect transition="in" filter="fade">
                                      <p:cBhvr>
                                        <p:cTn id="7" dur="500"/>
                                        <p:tgtEl>
                                          <p:spTgt spid="14">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4">
                                            <p:txEl>
                                              <p:pRg st="2" end="2"/>
                                            </p:txEl>
                                          </p:spTgt>
                                        </p:tgtEl>
                                        <p:attrNameLst>
                                          <p:attrName>style.visibility</p:attrName>
                                        </p:attrNameLst>
                                      </p:cBhvr>
                                      <p:to>
                                        <p:strVal val="visible"/>
                                      </p:to>
                                    </p:set>
                                    <p:animEffect transition="in" filter="fade">
                                      <p:cBhvr>
                                        <p:cTn id="10" dur="500"/>
                                        <p:tgtEl>
                                          <p:spTgt spid="14">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
                                            <p:txEl>
                                              <p:pRg st="3" end="3"/>
                                            </p:txEl>
                                          </p:spTgt>
                                        </p:tgtEl>
                                        <p:attrNameLst>
                                          <p:attrName>style.visibility</p:attrName>
                                        </p:attrNameLst>
                                      </p:cBhvr>
                                      <p:to>
                                        <p:strVal val="visible"/>
                                      </p:to>
                                    </p:set>
                                    <p:animEffect transition="in" filter="fade">
                                      <p:cBhvr>
                                        <p:cTn id="15" dur="500"/>
                                        <p:tgtEl>
                                          <p:spTgt spid="14">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
                                            <p:txEl>
                                              <p:pRg st="0" end="0"/>
                                            </p:txEl>
                                          </p:spTgt>
                                        </p:tgtEl>
                                        <p:attrNameLst>
                                          <p:attrName>style.visibility</p:attrName>
                                        </p:attrNameLst>
                                      </p:cBhvr>
                                      <p:to>
                                        <p:strVal val="visible"/>
                                      </p:to>
                                    </p:set>
                                    <p:animEffect transition="in" filter="fade">
                                      <p:cBhvr>
                                        <p:cTn id="25" dur="500"/>
                                        <p:tgtEl>
                                          <p:spTgt spid="2">
                                            <p:txEl>
                                              <p:pRg st="0" end="0"/>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
                                            <p:txEl>
                                              <p:pRg st="1" end="1"/>
                                            </p:txEl>
                                          </p:spTgt>
                                        </p:tgtEl>
                                        <p:attrNameLst>
                                          <p:attrName>style.visibility</p:attrName>
                                        </p:attrNameLst>
                                      </p:cBhvr>
                                      <p:to>
                                        <p:strVal val="visible"/>
                                      </p:to>
                                    </p:set>
                                    <p:animEffect transition="in" filter="fade">
                                      <p:cBhvr>
                                        <p:cTn id="28" dur="500"/>
                                        <p:tgtEl>
                                          <p:spTgt spid="2">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
                                            <p:txEl>
                                              <p:pRg st="2" end="2"/>
                                            </p:txEl>
                                          </p:spTgt>
                                        </p:tgtEl>
                                        <p:attrNameLst>
                                          <p:attrName>style.visibility</p:attrName>
                                        </p:attrNameLst>
                                      </p:cBhvr>
                                      <p:to>
                                        <p:strVal val="visible"/>
                                      </p:to>
                                    </p:set>
                                    <p:animEffect transition="in" filter="fade">
                                      <p:cBhvr>
                                        <p:cTn id="33" dur="500"/>
                                        <p:tgtEl>
                                          <p:spTgt spid="2">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
                                            <p:txEl>
                                              <p:pRg st="3" end="3"/>
                                            </p:txEl>
                                          </p:spTgt>
                                        </p:tgtEl>
                                        <p:attrNameLst>
                                          <p:attrName>style.visibility</p:attrName>
                                        </p:attrNameLst>
                                      </p:cBhvr>
                                      <p:to>
                                        <p:strVal val="visible"/>
                                      </p:to>
                                    </p:set>
                                    <p:animEffect transition="in" filter="fade">
                                      <p:cBhvr>
                                        <p:cTn id="38"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8237106-F2ED-405E-BC33-CC3CF426205F}" type="slidenum">
              <a:rPr lang="en-US" sz="1800" smtClean="0"/>
              <a:pPr/>
              <a:t>20</a:t>
            </a:fld>
            <a:endParaRPr lang="en-US" sz="1800" dirty="0"/>
          </a:p>
        </p:txBody>
      </p:sp>
      <p:sp>
        <p:nvSpPr>
          <p:cNvPr id="6" name="Footer Placeholder 5"/>
          <p:cNvSpPr>
            <a:spLocks noGrp="1"/>
          </p:cNvSpPr>
          <p:nvPr>
            <p:ph type="ftr" sz="quarter" idx="11"/>
          </p:nvPr>
        </p:nvSpPr>
        <p:spPr/>
        <p:txBody>
          <a:bodyPr/>
          <a:lstStyle/>
          <a:p>
            <a:r>
              <a:rPr lang="en-US"/>
              <a:t>CNT @ BIBE’23</a:t>
            </a:r>
            <a:endParaRPr lang="en-US" dirty="0"/>
          </a:p>
        </p:txBody>
      </p:sp>
      <p:sp>
        <p:nvSpPr>
          <p:cNvPr id="5" name="Title 3">
            <a:extLst>
              <a:ext uri="{FF2B5EF4-FFF2-40B4-BE49-F238E27FC236}">
                <a16:creationId xmlns:a16="http://schemas.microsoft.com/office/drawing/2014/main" id="{0DAA7A09-EA84-8CF1-4E19-F697C1A7C944}"/>
              </a:ext>
            </a:extLst>
          </p:cNvPr>
          <p:cNvSpPr>
            <a:spLocks noGrp="1"/>
          </p:cNvSpPr>
          <p:nvPr>
            <p:ph type="title"/>
          </p:nvPr>
        </p:nvSpPr>
        <p:spPr>
          <a:xfrm>
            <a:off x="168667" y="274638"/>
            <a:ext cx="8800465" cy="1143000"/>
          </a:xfrm>
        </p:spPr>
        <p:txBody>
          <a:bodyPr/>
          <a:lstStyle/>
          <a:p>
            <a:r>
              <a:rPr lang="en-US" dirty="0"/>
              <a:t>Fully Automatic Translation</a:t>
            </a:r>
          </a:p>
        </p:txBody>
      </p:sp>
      <p:grpSp>
        <p:nvGrpSpPr>
          <p:cNvPr id="32" name="Group 31">
            <a:extLst>
              <a:ext uri="{FF2B5EF4-FFF2-40B4-BE49-F238E27FC236}">
                <a16:creationId xmlns:a16="http://schemas.microsoft.com/office/drawing/2014/main" id="{F554A585-D8EE-AAA1-ABA4-2680361FA8FF}"/>
              </a:ext>
            </a:extLst>
          </p:cNvPr>
          <p:cNvGrpSpPr/>
          <p:nvPr/>
        </p:nvGrpSpPr>
        <p:grpSpPr>
          <a:xfrm>
            <a:off x="291808" y="2816188"/>
            <a:ext cx="8554182" cy="1225624"/>
            <a:chOff x="220012" y="4051571"/>
            <a:chExt cx="8554182" cy="1225624"/>
          </a:xfrm>
        </p:grpSpPr>
        <p:sp>
          <p:nvSpPr>
            <p:cNvPr id="7" name="Rounded Rectangle 6">
              <a:extLst>
                <a:ext uri="{FF2B5EF4-FFF2-40B4-BE49-F238E27FC236}">
                  <a16:creationId xmlns:a16="http://schemas.microsoft.com/office/drawing/2014/main" id="{5CAD088C-0490-CF02-41B7-C45231EDB1E8}"/>
                </a:ext>
              </a:extLst>
            </p:cNvPr>
            <p:cNvSpPr/>
            <p:nvPr/>
          </p:nvSpPr>
          <p:spPr>
            <a:xfrm>
              <a:off x="354517" y="4525105"/>
              <a:ext cx="2282419" cy="752090"/>
            </a:xfrm>
            <a:prstGeom prst="roundRect">
              <a:avLst/>
            </a:prstGeom>
            <a:solidFill>
              <a:srgbClr val="800000"/>
            </a:solidFill>
            <a:ln w="28575" cmpd="sng">
              <a:noFill/>
            </a:ln>
            <a:effectLst/>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1600" b="1" dirty="0">
                  <a:solidFill>
                    <a:schemeClr val="tx1"/>
                  </a:solidFill>
                  <a:latin typeface="Gill Sans"/>
                  <a:cs typeface="Gill Sans"/>
                </a:rPr>
                <a:t>Tool-level Translation</a:t>
              </a:r>
            </a:p>
          </p:txBody>
        </p:sp>
        <p:sp>
          <p:nvSpPr>
            <p:cNvPr id="10" name="Right Arrow 9">
              <a:extLst>
                <a:ext uri="{FF2B5EF4-FFF2-40B4-BE49-F238E27FC236}">
                  <a16:creationId xmlns:a16="http://schemas.microsoft.com/office/drawing/2014/main" id="{19AE77AC-B07B-BAE9-1C82-2885CBB37E4A}"/>
                </a:ext>
              </a:extLst>
            </p:cNvPr>
            <p:cNvSpPr/>
            <p:nvPr/>
          </p:nvSpPr>
          <p:spPr>
            <a:xfrm>
              <a:off x="2636936" y="4598750"/>
              <a:ext cx="786210" cy="604800"/>
            </a:xfrm>
            <a:prstGeom prst="rightArrow">
              <a:avLst/>
            </a:prstGeom>
            <a:solidFill>
              <a:srgbClr val="FF00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latin typeface="Gill Sans"/>
                <a:cs typeface="Gill Sans"/>
              </a:endParaRPr>
            </a:p>
          </p:txBody>
        </p:sp>
        <p:sp>
          <p:nvSpPr>
            <p:cNvPr id="11" name="Rounded Rectangle 10">
              <a:extLst>
                <a:ext uri="{FF2B5EF4-FFF2-40B4-BE49-F238E27FC236}">
                  <a16:creationId xmlns:a16="http://schemas.microsoft.com/office/drawing/2014/main" id="{BCE3DF5A-BA6F-A55C-7348-6F6041C0DA12}"/>
                </a:ext>
              </a:extLst>
            </p:cNvPr>
            <p:cNvSpPr/>
            <p:nvPr/>
          </p:nvSpPr>
          <p:spPr>
            <a:xfrm>
              <a:off x="3423146" y="4525105"/>
              <a:ext cx="2282419" cy="752090"/>
            </a:xfrm>
            <a:prstGeom prst="roundRect">
              <a:avLst/>
            </a:prstGeom>
            <a:solidFill>
              <a:srgbClr val="800000"/>
            </a:solidFill>
            <a:ln w="28575" cmpd="sng">
              <a:noFill/>
            </a:ln>
            <a:effectLst/>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1600" b="1" dirty="0">
                  <a:solidFill>
                    <a:schemeClr val="tx1"/>
                  </a:solidFill>
                  <a:latin typeface="Gill Sans"/>
                  <a:cs typeface="Gill Sans"/>
                </a:rPr>
                <a:t>Graph-dependency Analysis</a:t>
              </a:r>
            </a:p>
          </p:txBody>
        </p:sp>
        <p:sp>
          <p:nvSpPr>
            <p:cNvPr id="12" name="Right Arrow 11">
              <a:extLst>
                <a:ext uri="{FF2B5EF4-FFF2-40B4-BE49-F238E27FC236}">
                  <a16:creationId xmlns:a16="http://schemas.microsoft.com/office/drawing/2014/main" id="{E168FAD3-10E5-47C8-E5D6-173B0A323A4C}"/>
                </a:ext>
              </a:extLst>
            </p:cNvPr>
            <p:cNvSpPr/>
            <p:nvPr/>
          </p:nvSpPr>
          <p:spPr>
            <a:xfrm>
              <a:off x="5705565" y="4598750"/>
              <a:ext cx="786210" cy="604800"/>
            </a:xfrm>
            <a:prstGeom prst="rightArrow">
              <a:avLst/>
            </a:prstGeom>
            <a:solidFill>
              <a:srgbClr val="FF00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latin typeface="Gill Sans"/>
                <a:cs typeface="Gill Sans"/>
              </a:endParaRPr>
            </a:p>
          </p:txBody>
        </p:sp>
        <p:sp>
          <p:nvSpPr>
            <p:cNvPr id="13" name="Rounded Rectangle 12">
              <a:extLst>
                <a:ext uri="{FF2B5EF4-FFF2-40B4-BE49-F238E27FC236}">
                  <a16:creationId xmlns:a16="http://schemas.microsoft.com/office/drawing/2014/main" id="{06517F92-8FF6-0403-190D-99D658DFF877}"/>
                </a:ext>
              </a:extLst>
            </p:cNvPr>
            <p:cNvSpPr/>
            <p:nvPr/>
          </p:nvSpPr>
          <p:spPr>
            <a:xfrm>
              <a:off x="6491775" y="4525105"/>
              <a:ext cx="2282419" cy="752090"/>
            </a:xfrm>
            <a:prstGeom prst="roundRect">
              <a:avLst/>
            </a:prstGeom>
            <a:solidFill>
              <a:srgbClr val="800000"/>
            </a:solidFill>
            <a:ln w="28575" cmpd="sng">
              <a:noFill/>
            </a:ln>
            <a:effectLst/>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b="1" dirty="0">
                  <a:solidFill>
                    <a:schemeClr val="tx1"/>
                  </a:solidFill>
                  <a:latin typeface="Gill Sans"/>
                  <a:cs typeface="Gill Sans"/>
                </a:rPr>
                <a:t>Correctness Check</a:t>
              </a:r>
            </a:p>
          </p:txBody>
        </p:sp>
        <p:grpSp>
          <p:nvGrpSpPr>
            <p:cNvPr id="24" name="Group 23">
              <a:extLst>
                <a:ext uri="{FF2B5EF4-FFF2-40B4-BE49-F238E27FC236}">
                  <a16:creationId xmlns:a16="http://schemas.microsoft.com/office/drawing/2014/main" id="{2908E5AD-7614-BC00-4986-ED677C3E69D8}"/>
                </a:ext>
              </a:extLst>
            </p:cNvPr>
            <p:cNvGrpSpPr/>
            <p:nvPr/>
          </p:nvGrpSpPr>
          <p:grpSpPr>
            <a:xfrm>
              <a:off x="220012" y="4051571"/>
              <a:ext cx="476852" cy="588660"/>
              <a:chOff x="3755816" y="5807879"/>
              <a:chExt cx="476852" cy="588660"/>
            </a:xfrm>
          </p:grpSpPr>
          <p:sp>
            <p:nvSpPr>
              <p:cNvPr id="21" name="Oval 20">
                <a:extLst>
                  <a:ext uri="{FF2B5EF4-FFF2-40B4-BE49-F238E27FC236}">
                    <a16:creationId xmlns:a16="http://schemas.microsoft.com/office/drawing/2014/main" id="{3D638660-EA21-1A98-7D33-0BD6B2F90009}"/>
                  </a:ext>
                </a:extLst>
              </p:cNvPr>
              <p:cNvSpPr/>
              <p:nvPr/>
            </p:nvSpPr>
            <p:spPr>
              <a:xfrm>
                <a:off x="3755816" y="5807879"/>
                <a:ext cx="476852" cy="588660"/>
              </a:xfrm>
              <a:prstGeom prst="ellipse">
                <a:avLst/>
              </a:prstGeom>
              <a:solidFill>
                <a:srgbClr val="FF0000"/>
              </a:solidFill>
              <a:ln w="28575"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US" sz="1400" b="1" baseline="-25000" dirty="0">
                  <a:solidFill>
                    <a:schemeClr val="tx1"/>
                  </a:solidFill>
                  <a:latin typeface="Arial Black"/>
                  <a:cs typeface="Arial Black"/>
                </a:endParaRPr>
              </a:p>
            </p:txBody>
          </p:sp>
          <p:sp>
            <p:nvSpPr>
              <p:cNvPr id="23" name="TextBox 22">
                <a:extLst>
                  <a:ext uri="{FF2B5EF4-FFF2-40B4-BE49-F238E27FC236}">
                    <a16:creationId xmlns:a16="http://schemas.microsoft.com/office/drawing/2014/main" id="{2875713F-828C-215E-6EB3-6772A177BBE8}"/>
                  </a:ext>
                </a:extLst>
              </p:cNvPr>
              <p:cNvSpPr txBox="1"/>
              <p:nvPr/>
            </p:nvSpPr>
            <p:spPr>
              <a:xfrm>
                <a:off x="3793916" y="5908502"/>
                <a:ext cx="404198" cy="430887"/>
              </a:xfrm>
              <a:prstGeom prst="rect">
                <a:avLst/>
              </a:prstGeom>
              <a:noFill/>
              <a:effectLst/>
            </p:spPr>
            <p:txBody>
              <a:bodyPr wrap="square" tIns="0" bIns="0" rtlCol="0" anchor="ctr">
                <a:spAutoFit/>
              </a:bodyPr>
              <a:lstStyle/>
              <a:p>
                <a:pPr algn="ctr"/>
                <a:r>
                  <a:rPr lang="en-US" sz="2800" dirty="0">
                    <a:latin typeface="Arial Black"/>
                    <a:cs typeface="Arial Black"/>
                  </a:rPr>
                  <a:t>1</a:t>
                </a:r>
                <a:endParaRPr lang="en-US" sz="2800" baseline="-25000" dirty="0">
                  <a:latin typeface="Arial Black"/>
                  <a:cs typeface="Arial Black"/>
                </a:endParaRPr>
              </a:p>
            </p:txBody>
          </p:sp>
        </p:grpSp>
        <p:grpSp>
          <p:nvGrpSpPr>
            <p:cNvPr id="25" name="Group 24">
              <a:extLst>
                <a:ext uri="{FF2B5EF4-FFF2-40B4-BE49-F238E27FC236}">
                  <a16:creationId xmlns:a16="http://schemas.microsoft.com/office/drawing/2014/main" id="{8D35E4CB-D2DC-4D45-BA63-D14CBB384E98}"/>
                </a:ext>
              </a:extLst>
            </p:cNvPr>
            <p:cNvGrpSpPr/>
            <p:nvPr/>
          </p:nvGrpSpPr>
          <p:grpSpPr>
            <a:xfrm>
              <a:off x="3281280" y="4084107"/>
              <a:ext cx="476852" cy="588660"/>
              <a:chOff x="3755816" y="5807879"/>
              <a:chExt cx="476852" cy="588660"/>
            </a:xfrm>
          </p:grpSpPr>
          <p:sp>
            <p:nvSpPr>
              <p:cNvPr id="26" name="Oval 25">
                <a:extLst>
                  <a:ext uri="{FF2B5EF4-FFF2-40B4-BE49-F238E27FC236}">
                    <a16:creationId xmlns:a16="http://schemas.microsoft.com/office/drawing/2014/main" id="{AD369164-1177-3A61-D0CC-552E8F448481}"/>
                  </a:ext>
                </a:extLst>
              </p:cNvPr>
              <p:cNvSpPr/>
              <p:nvPr/>
            </p:nvSpPr>
            <p:spPr>
              <a:xfrm>
                <a:off x="3755816" y="5807879"/>
                <a:ext cx="476852" cy="588660"/>
              </a:xfrm>
              <a:prstGeom prst="ellipse">
                <a:avLst/>
              </a:prstGeom>
              <a:solidFill>
                <a:srgbClr val="FF0000"/>
              </a:solidFill>
              <a:ln w="28575"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US" sz="1400" b="1" baseline="-25000" dirty="0">
                  <a:solidFill>
                    <a:schemeClr val="tx1"/>
                  </a:solidFill>
                  <a:latin typeface="Arial Black"/>
                  <a:cs typeface="Arial Black"/>
                </a:endParaRPr>
              </a:p>
            </p:txBody>
          </p:sp>
          <p:sp>
            <p:nvSpPr>
              <p:cNvPr id="27" name="TextBox 26">
                <a:extLst>
                  <a:ext uri="{FF2B5EF4-FFF2-40B4-BE49-F238E27FC236}">
                    <a16:creationId xmlns:a16="http://schemas.microsoft.com/office/drawing/2014/main" id="{F1D7A3F2-7B75-E44B-F780-9633570D6BE8}"/>
                  </a:ext>
                </a:extLst>
              </p:cNvPr>
              <p:cNvSpPr txBox="1"/>
              <p:nvPr/>
            </p:nvSpPr>
            <p:spPr>
              <a:xfrm>
                <a:off x="3793916" y="5908502"/>
                <a:ext cx="404198" cy="430887"/>
              </a:xfrm>
              <a:prstGeom prst="rect">
                <a:avLst/>
              </a:prstGeom>
              <a:noFill/>
              <a:effectLst/>
            </p:spPr>
            <p:txBody>
              <a:bodyPr wrap="square" tIns="0" bIns="0" rtlCol="0" anchor="ctr">
                <a:spAutoFit/>
              </a:bodyPr>
              <a:lstStyle/>
              <a:p>
                <a:pPr algn="ctr"/>
                <a:r>
                  <a:rPr lang="en-US" sz="2800" dirty="0">
                    <a:latin typeface="Arial Black"/>
                    <a:cs typeface="Arial Black"/>
                  </a:rPr>
                  <a:t>2</a:t>
                </a:r>
                <a:endParaRPr lang="en-US" sz="2800" baseline="-25000" dirty="0">
                  <a:latin typeface="Arial Black"/>
                  <a:cs typeface="Arial Black"/>
                </a:endParaRPr>
              </a:p>
            </p:txBody>
          </p:sp>
        </p:grpSp>
        <p:grpSp>
          <p:nvGrpSpPr>
            <p:cNvPr id="28" name="Group 27">
              <a:extLst>
                <a:ext uri="{FF2B5EF4-FFF2-40B4-BE49-F238E27FC236}">
                  <a16:creationId xmlns:a16="http://schemas.microsoft.com/office/drawing/2014/main" id="{BA243C32-AE2F-42DB-F6EB-D06BEB9D7EF0}"/>
                </a:ext>
              </a:extLst>
            </p:cNvPr>
            <p:cNvGrpSpPr/>
            <p:nvPr/>
          </p:nvGrpSpPr>
          <p:grpSpPr>
            <a:xfrm>
              <a:off x="6369922" y="4105843"/>
              <a:ext cx="476852" cy="588660"/>
              <a:chOff x="3755816" y="5807879"/>
              <a:chExt cx="476852" cy="588660"/>
            </a:xfrm>
          </p:grpSpPr>
          <p:sp>
            <p:nvSpPr>
              <p:cNvPr id="29" name="Oval 28">
                <a:extLst>
                  <a:ext uri="{FF2B5EF4-FFF2-40B4-BE49-F238E27FC236}">
                    <a16:creationId xmlns:a16="http://schemas.microsoft.com/office/drawing/2014/main" id="{D1204538-8B48-9AD1-C537-D0B6F5F94F43}"/>
                  </a:ext>
                </a:extLst>
              </p:cNvPr>
              <p:cNvSpPr/>
              <p:nvPr/>
            </p:nvSpPr>
            <p:spPr>
              <a:xfrm>
                <a:off x="3755816" y="5807879"/>
                <a:ext cx="476852" cy="588660"/>
              </a:xfrm>
              <a:prstGeom prst="ellipse">
                <a:avLst/>
              </a:prstGeom>
              <a:solidFill>
                <a:srgbClr val="FF0000"/>
              </a:solidFill>
              <a:ln w="28575"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US" sz="1400" b="1" baseline="-25000" dirty="0">
                  <a:solidFill>
                    <a:schemeClr val="tx1"/>
                  </a:solidFill>
                  <a:latin typeface="Arial Black"/>
                  <a:cs typeface="Arial Black"/>
                </a:endParaRPr>
              </a:p>
            </p:txBody>
          </p:sp>
          <p:sp>
            <p:nvSpPr>
              <p:cNvPr id="30" name="TextBox 29">
                <a:extLst>
                  <a:ext uri="{FF2B5EF4-FFF2-40B4-BE49-F238E27FC236}">
                    <a16:creationId xmlns:a16="http://schemas.microsoft.com/office/drawing/2014/main" id="{D967E197-2025-B4BF-4E99-0888A05C4DF4}"/>
                  </a:ext>
                </a:extLst>
              </p:cNvPr>
              <p:cNvSpPr txBox="1"/>
              <p:nvPr/>
            </p:nvSpPr>
            <p:spPr>
              <a:xfrm>
                <a:off x="3793916" y="5908502"/>
                <a:ext cx="404198" cy="430887"/>
              </a:xfrm>
              <a:prstGeom prst="rect">
                <a:avLst/>
              </a:prstGeom>
              <a:noFill/>
              <a:effectLst/>
            </p:spPr>
            <p:txBody>
              <a:bodyPr wrap="square" tIns="0" bIns="0" rtlCol="0" anchor="ctr">
                <a:spAutoFit/>
              </a:bodyPr>
              <a:lstStyle/>
              <a:p>
                <a:pPr algn="ctr"/>
                <a:r>
                  <a:rPr lang="en-US" sz="2800" dirty="0">
                    <a:latin typeface="Arial Black"/>
                    <a:cs typeface="Arial Black"/>
                  </a:rPr>
                  <a:t>3</a:t>
                </a:r>
                <a:endParaRPr lang="en-US" sz="2800" baseline="-25000" dirty="0">
                  <a:latin typeface="Arial Black"/>
                  <a:cs typeface="Arial Black"/>
                </a:endParaRPr>
              </a:p>
            </p:txBody>
          </p:sp>
        </p:grpSp>
      </p:grpSp>
    </p:spTree>
    <p:extLst>
      <p:ext uri="{BB962C8B-B14F-4D97-AF65-F5344CB8AC3E}">
        <p14:creationId xmlns:p14="http://schemas.microsoft.com/office/powerpoint/2010/main" val="33304184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8237106-F2ED-405E-BC33-CC3CF426205F}" type="slidenum">
              <a:rPr lang="en-US" sz="1800" smtClean="0"/>
              <a:pPr/>
              <a:t>21</a:t>
            </a:fld>
            <a:endParaRPr lang="en-US" sz="1800" dirty="0"/>
          </a:p>
        </p:txBody>
      </p:sp>
      <p:sp>
        <p:nvSpPr>
          <p:cNvPr id="6" name="Footer Placeholder 5"/>
          <p:cNvSpPr>
            <a:spLocks noGrp="1"/>
          </p:cNvSpPr>
          <p:nvPr>
            <p:ph type="ftr" sz="quarter" idx="11"/>
          </p:nvPr>
        </p:nvSpPr>
        <p:spPr/>
        <p:txBody>
          <a:bodyPr/>
          <a:lstStyle/>
          <a:p>
            <a:r>
              <a:rPr lang="en-US"/>
              <a:t>CNT @ BIBE’23</a:t>
            </a:r>
            <a:endParaRPr lang="en-US" dirty="0"/>
          </a:p>
        </p:txBody>
      </p:sp>
      <p:sp>
        <p:nvSpPr>
          <p:cNvPr id="5" name="Title 3">
            <a:extLst>
              <a:ext uri="{FF2B5EF4-FFF2-40B4-BE49-F238E27FC236}">
                <a16:creationId xmlns:a16="http://schemas.microsoft.com/office/drawing/2014/main" id="{0DAA7A09-EA84-8CF1-4E19-F697C1A7C944}"/>
              </a:ext>
            </a:extLst>
          </p:cNvPr>
          <p:cNvSpPr>
            <a:spLocks noGrp="1"/>
          </p:cNvSpPr>
          <p:nvPr>
            <p:ph type="title"/>
          </p:nvPr>
        </p:nvSpPr>
        <p:spPr>
          <a:xfrm>
            <a:off x="168667" y="274638"/>
            <a:ext cx="8800465" cy="1143000"/>
          </a:xfrm>
        </p:spPr>
        <p:txBody>
          <a:bodyPr/>
          <a:lstStyle/>
          <a:p>
            <a:r>
              <a:rPr lang="en-US" dirty="0"/>
              <a:t>Fully Automatic Translation</a:t>
            </a:r>
          </a:p>
        </p:txBody>
      </p:sp>
      <p:sp>
        <p:nvSpPr>
          <p:cNvPr id="7" name="Rounded Rectangle 6">
            <a:extLst>
              <a:ext uri="{FF2B5EF4-FFF2-40B4-BE49-F238E27FC236}">
                <a16:creationId xmlns:a16="http://schemas.microsoft.com/office/drawing/2014/main" id="{5CAD088C-0490-CF02-41B7-C45231EDB1E8}"/>
              </a:ext>
            </a:extLst>
          </p:cNvPr>
          <p:cNvSpPr/>
          <p:nvPr/>
        </p:nvSpPr>
        <p:spPr>
          <a:xfrm>
            <a:off x="426313" y="3289722"/>
            <a:ext cx="2282419" cy="752090"/>
          </a:xfrm>
          <a:prstGeom prst="roundRect">
            <a:avLst/>
          </a:prstGeom>
          <a:solidFill>
            <a:srgbClr val="800000"/>
          </a:solidFill>
          <a:ln w="28575" cmpd="sng">
            <a:noFill/>
          </a:ln>
          <a:effectLst/>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1600" b="1" dirty="0">
                <a:solidFill>
                  <a:schemeClr val="tx1"/>
                </a:solidFill>
                <a:latin typeface="Gill Sans"/>
                <a:cs typeface="Gill Sans"/>
              </a:rPr>
              <a:t>Tool-level Translation</a:t>
            </a:r>
          </a:p>
        </p:txBody>
      </p:sp>
      <p:sp>
        <p:nvSpPr>
          <p:cNvPr id="10" name="Right Arrow 9">
            <a:extLst>
              <a:ext uri="{FF2B5EF4-FFF2-40B4-BE49-F238E27FC236}">
                <a16:creationId xmlns:a16="http://schemas.microsoft.com/office/drawing/2014/main" id="{19AE77AC-B07B-BAE9-1C82-2885CBB37E4A}"/>
              </a:ext>
            </a:extLst>
          </p:cNvPr>
          <p:cNvSpPr/>
          <p:nvPr/>
        </p:nvSpPr>
        <p:spPr>
          <a:xfrm>
            <a:off x="2708732" y="3363367"/>
            <a:ext cx="786210" cy="604800"/>
          </a:xfrm>
          <a:prstGeom prst="rightArrow">
            <a:avLst/>
          </a:prstGeom>
          <a:solidFill>
            <a:srgbClr val="FF0000">
              <a:alpha val="27997"/>
            </a:srgb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latin typeface="Gill Sans"/>
              <a:cs typeface="Gill Sans"/>
            </a:endParaRPr>
          </a:p>
        </p:txBody>
      </p:sp>
      <p:sp>
        <p:nvSpPr>
          <p:cNvPr id="11" name="Rounded Rectangle 10">
            <a:extLst>
              <a:ext uri="{FF2B5EF4-FFF2-40B4-BE49-F238E27FC236}">
                <a16:creationId xmlns:a16="http://schemas.microsoft.com/office/drawing/2014/main" id="{BCE3DF5A-BA6F-A55C-7348-6F6041C0DA12}"/>
              </a:ext>
            </a:extLst>
          </p:cNvPr>
          <p:cNvSpPr/>
          <p:nvPr/>
        </p:nvSpPr>
        <p:spPr>
          <a:xfrm>
            <a:off x="3494942" y="3289722"/>
            <a:ext cx="2282419" cy="752090"/>
          </a:xfrm>
          <a:prstGeom prst="roundRect">
            <a:avLst/>
          </a:prstGeom>
          <a:solidFill>
            <a:srgbClr val="FF0000">
              <a:alpha val="27997"/>
            </a:srgbClr>
          </a:solidFill>
          <a:ln w="28575" cmpd="sng">
            <a:noFill/>
          </a:ln>
          <a:effectLst/>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1600" b="1" dirty="0">
                <a:solidFill>
                  <a:schemeClr val="tx1"/>
                </a:solidFill>
                <a:latin typeface="Gill Sans"/>
                <a:cs typeface="Gill Sans"/>
              </a:rPr>
              <a:t>Graph-dependency Analysis</a:t>
            </a:r>
          </a:p>
        </p:txBody>
      </p:sp>
      <p:sp>
        <p:nvSpPr>
          <p:cNvPr id="12" name="Right Arrow 11">
            <a:extLst>
              <a:ext uri="{FF2B5EF4-FFF2-40B4-BE49-F238E27FC236}">
                <a16:creationId xmlns:a16="http://schemas.microsoft.com/office/drawing/2014/main" id="{E168FAD3-10E5-47C8-E5D6-173B0A323A4C}"/>
              </a:ext>
            </a:extLst>
          </p:cNvPr>
          <p:cNvSpPr/>
          <p:nvPr/>
        </p:nvSpPr>
        <p:spPr>
          <a:xfrm>
            <a:off x="5777361" y="3363367"/>
            <a:ext cx="786210" cy="604800"/>
          </a:xfrm>
          <a:prstGeom prst="rightArrow">
            <a:avLst/>
          </a:prstGeom>
          <a:solidFill>
            <a:srgbClr val="FF0000">
              <a:alpha val="27997"/>
            </a:srgb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latin typeface="Gill Sans"/>
              <a:cs typeface="Gill Sans"/>
            </a:endParaRPr>
          </a:p>
        </p:txBody>
      </p:sp>
      <p:sp>
        <p:nvSpPr>
          <p:cNvPr id="13" name="Rounded Rectangle 12">
            <a:extLst>
              <a:ext uri="{FF2B5EF4-FFF2-40B4-BE49-F238E27FC236}">
                <a16:creationId xmlns:a16="http://schemas.microsoft.com/office/drawing/2014/main" id="{06517F92-8FF6-0403-190D-99D658DFF877}"/>
              </a:ext>
            </a:extLst>
          </p:cNvPr>
          <p:cNvSpPr/>
          <p:nvPr/>
        </p:nvSpPr>
        <p:spPr>
          <a:xfrm>
            <a:off x="6563571" y="3289722"/>
            <a:ext cx="2282419" cy="752090"/>
          </a:xfrm>
          <a:prstGeom prst="roundRect">
            <a:avLst/>
          </a:prstGeom>
          <a:solidFill>
            <a:srgbClr val="FF0000">
              <a:alpha val="27997"/>
            </a:srgbClr>
          </a:solidFill>
          <a:ln w="28575" cmpd="sng">
            <a:noFill/>
          </a:ln>
          <a:effectLst/>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b="1" dirty="0">
                <a:solidFill>
                  <a:schemeClr val="tx1"/>
                </a:solidFill>
                <a:latin typeface="Gill Sans"/>
                <a:cs typeface="Gill Sans"/>
              </a:rPr>
              <a:t>Correctness Check</a:t>
            </a:r>
          </a:p>
        </p:txBody>
      </p:sp>
      <p:grpSp>
        <p:nvGrpSpPr>
          <p:cNvPr id="24" name="Group 23">
            <a:extLst>
              <a:ext uri="{FF2B5EF4-FFF2-40B4-BE49-F238E27FC236}">
                <a16:creationId xmlns:a16="http://schemas.microsoft.com/office/drawing/2014/main" id="{2908E5AD-7614-BC00-4986-ED677C3E69D8}"/>
              </a:ext>
            </a:extLst>
          </p:cNvPr>
          <p:cNvGrpSpPr/>
          <p:nvPr/>
        </p:nvGrpSpPr>
        <p:grpSpPr>
          <a:xfrm>
            <a:off x="291808" y="2816188"/>
            <a:ext cx="476852" cy="588660"/>
            <a:chOff x="3755816" y="5807879"/>
            <a:chExt cx="476852" cy="588660"/>
          </a:xfrm>
        </p:grpSpPr>
        <p:sp>
          <p:nvSpPr>
            <p:cNvPr id="21" name="Oval 20">
              <a:extLst>
                <a:ext uri="{FF2B5EF4-FFF2-40B4-BE49-F238E27FC236}">
                  <a16:creationId xmlns:a16="http://schemas.microsoft.com/office/drawing/2014/main" id="{3D638660-EA21-1A98-7D33-0BD6B2F90009}"/>
                </a:ext>
              </a:extLst>
            </p:cNvPr>
            <p:cNvSpPr/>
            <p:nvPr/>
          </p:nvSpPr>
          <p:spPr>
            <a:xfrm>
              <a:off x="3755816" y="5807879"/>
              <a:ext cx="476852" cy="588660"/>
            </a:xfrm>
            <a:prstGeom prst="ellipse">
              <a:avLst/>
            </a:prstGeom>
            <a:solidFill>
              <a:srgbClr val="FF0000"/>
            </a:solidFill>
            <a:ln w="28575"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US" sz="1400" b="1" baseline="-25000" dirty="0">
                <a:solidFill>
                  <a:schemeClr val="tx1"/>
                </a:solidFill>
                <a:latin typeface="Arial Black"/>
                <a:cs typeface="Arial Black"/>
              </a:endParaRPr>
            </a:p>
          </p:txBody>
        </p:sp>
        <p:sp>
          <p:nvSpPr>
            <p:cNvPr id="23" name="TextBox 22">
              <a:extLst>
                <a:ext uri="{FF2B5EF4-FFF2-40B4-BE49-F238E27FC236}">
                  <a16:creationId xmlns:a16="http://schemas.microsoft.com/office/drawing/2014/main" id="{2875713F-828C-215E-6EB3-6772A177BBE8}"/>
                </a:ext>
              </a:extLst>
            </p:cNvPr>
            <p:cNvSpPr txBox="1"/>
            <p:nvPr/>
          </p:nvSpPr>
          <p:spPr>
            <a:xfrm>
              <a:off x="3793916" y="5908502"/>
              <a:ext cx="404198" cy="430887"/>
            </a:xfrm>
            <a:prstGeom prst="rect">
              <a:avLst/>
            </a:prstGeom>
            <a:noFill/>
            <a:effectLst/>
          </p:spPr>
          <p:txBody>
            <a:bodyPr wrap="square" tIns="0" bIns="0" rtlCol="0" anchor="ctr">
              <a:spAutoFit/>
            </a:bodyPr>
            <a:lstStyle/>
            <a:p>
              <a:pPr algn="ctr"/>
              <a:r>
                <a:rPr lang="en-US" sz="2800" dirty="0">
                  <a:latin typeface="Arial Black"/>
                  <a:cs typeface="Arial Black"/>
                </a:rPr>
                <a:t>1</a:t>
              </a:r>
              <a:endParaRPr lang="en-US" sz="2800" baseline="-25000" dirty="0">
                <a:latin typeface="Arial Black"/>
                <a:cs typeface="Arial Black"/>
              </a:endParaRPr>
            </a:p>
          </p:txBody>
        </p:sp>
      </p:grpSp>
      <p:grpSp>
        <p:nvGrpSpPr>
          <p:cNvPr id="25" name="Group 24">
            <a:extLst>
              <a:ext uri="{FF2B5EF4-FFF2-40B4-BE49-F238E27FC236}">
                <a16:creationId xmlns:a16="http://schemas.microsoft.com/office/drawing/2014/main" id="{8D35E4CB-D2DC-4D45-BA63-D14CBB384E98}"/>
              </a:ext>
            </a:extLst>
          </p:cNvPr>
          <p:cNvGrpSpPr/>
          <p:nvPr/>
        </p:nvGrpSpPr>
        <p:grpSpPr>
          <a:xfrm>
            <a:off x="3353076" y="2848724"/>
            <a:ext cx="476852" cy="588660"/>
            <a:chOff x="3755816" y="5807879"/>
            <a:chExt cx="476852" cy="588660"/>
          </a:xfrm>
          <a:solidFill>
            <a:srgbClr val="FF0000">
              <a:alpha val="27997"/>
            </a:srgbClr>
          </a:solidFill>
        </p:grpSpPr>
        <p:sp>
          <p:nvSpPr>
            <p:cNvPr id="26" name="Oval 25">
              <a:extLst>
                <a:ext uri="{FF2B5EF4-FFF2-40B4-BE49-F238E27FC236}">
                  <a16:creationId xmlns:a16="http://schemas.microsoft.com/office/drawing/2014/main" id="{AD369164-1177-3A61-D0CC-552E8F448481}"/>
                </a:ext>
              </a:extLst>
            </p:cNvPr>
            <p:cNvSpPr/>
            <p:nvPr/>
          </p:nvSpPr>
          <p:spPr>
            <a:xfrm>
              <a:off x="3755816" y="5807879"/>
              <a:ext cx="476852" cy="588660"/>
            </a:xfrm>
            <a:prstGeom prst="ellipse">
              <a:avLst/>
            </a:prstGeom>
            <a:grpFill/>
            <a:ln w="28575"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US" sz="1400" b="1" baseline="-25000" dirty="0">
                <a:solidFill>
                  <a:schemeClr val="tx1"/>
                </a:solidFill>
                <a:latin typeface="Arial Black"/>
                <a:cs typeface="Arial Black"/>
              </a:endParaRPr>
            </a:p>
          </p:txBody>
        </p:sp>
        <p:sp>
          <p:nvSpPr>
            <p:cNvPr id="27" name="TextBox 26">
              <a:extLst>
                <a:ext uri="{FF2B5EF4-FFF2-40B4-BE49-F238E27FC236}">
                  <a16:creationId xmlns:a16="http://schemas.microsoft.com/office/drawing/2014/main" id="{F1D7A3F2-7B75-E44B-F780-9633570D6BE8}"/>
                </a:ext>
              </a:extLst>
            </p:cNvPr>
            <p:cNvSpPr txBox="1"/>
            <p:nvPr/>
          </p:nvSpPr>
          <p:spPr>
            <a:xfrm>
              <a:off x="3793916" y="5908502"/>
              <a:ext cx="404198" cy="430887"/>
            </a:xfrm>
            <a:prstGeom prst="rect">
              <a:avLst/>
            </a:prstGeom>
            <a:grpFill/>
            <a:effectLst/>
          </p:spPr>
          <p:txBody>
            <a:bodyPr wrap="square" tIns="0" bIns="0" rtlCol="0" anchor="ctr">
              <a:spAutoFit/>
            </a:bodyPr>
            <a:lstStyle/>
            <a:p>
              <a:pPr algn="ctr"/>
              <a:r>
                <a:rPr lang="en-US" sz="2800" dirty="0">
                  <a:latin typeface="Arial Black"/>
                  <a:cs typeface="Arial Black"/>
                </a:rPr>
                <a:t>2</a:t>
              </a:r>
              <a:endParaRPr lang="en-US" sz="2800" baseline="-25000" dirty="0">
                <a:latin typeface="Arial Black"/>
                <a:cs typeface="Arial Black"/>
              </a:endParaRPr>
            </a:p>
          </p:txBody>
        </p:sp>
      </p:grpSp>
      <p:grpSp>
        <p:nvGrpSpPr>
          <p:cNvPr id="28" name="Group 27">
            <a:extLst>
              <a:ext uri="{FF2B5EF4-FFF2-40B4-BE49-F238E27FC236}">
                <a16:creationId xmlns:a16="http://schemas.microsoft.com/office/drawing/2014/main" id="{BA243C32-AE2F-42DB-F6EB-D06BEB9D7EF0}"/>
              </a:ext>
            </a:extLst>
          </p:cNvPr>
          <p:cNvGrpSpPr/>
          <p:nvPr/>
        </p:nvGrpSpPr>
        <p:grpSpPr>
          <a:xfrm>
            <a:off x="6441718" y="2870460"/>
            <a:ext cx="476852" cy="588660"/>
            <a:chOff x="3755816" y="5807879"/>
            <a:chExt cx="476852" cy="588660"/>
          </a:xfrm>
          <a:solidFill>
            <a:srgbClr val="FF0000">
              <a:alpha val="27997"/>
            </a:srgbClr>
          </a:solidFill>
        </p:grpSpPr>
        <p:sp>
          <p:nvSpPr>
            <p:cNvPr id="29" name="Oval 28">
              <a:extLst>
                <a:ext uri="{FF2B5EF4-FFF2-40B4-BE49-F238E27FC236}">
                  <a16:creationId xmlns:a16="http://schemas.microsoft.com/office/drawing/2014/main" id="{D1204538-8B48-9AD1-C537-D0B6F5F94F43}"/>
                </a:ext>
              </a:extLst>
            </p:cNvPr>
            <p:cNvSpPr/>
            <p:nvPr/>
          </p:nvSpPr>
          <p:spPr>
            <a:xfrm>
              <a:off x="3755816" y="5807879"/>
              <a:ext cx="476852" cy="588660"/>
            </a:xfrm>
            <a:prstGeom prst="ellipse">
              <a:avLst/>
            </a:prstGeom>
            <a:grpFill/>
            <a:ln w="28575"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US" sz="1400" b="1" baseline="-25000" dirty="0">
                <a:solidFill>
                  <a:schemeClr val="tx1"/>
                </a:solidFill>
                <a:latin typeface="Arial Black"/>
                <a:cs typeface="Arial Black"/>
              </a:endParaRPr>
            </a:p>
          </p:txBody>
        </p:sp>
        <p:sp>
          <p:nvSpPr>
            <p:cNvPr id="30" name="TextBox 29">
              <a:extLst>
                <a:ext uri="{FF2B5EF4-FFF2-40B4-BE49-F238E27FC236}">
                  <a16:creationId xmlns:a16="http://schemas.microsoft.com/office/drawing/2014/main" id="{D967E197-2025-B4BF-4E99-0888A05C4DF4}"/>
                </a:ext>
              </a:extLst>
            </p:cNvPr>
            <p:cNvSpPr txBox="1"/>
            <p:nvPr/>
          </p:nvSpPr>
          <p:spPr>
            <a:xfrm>
              <a:off x="3793916" y="5908502"/>
              <a:ext cx="404198" cy="430887"/>
            </a:xfrm>
            <a:prstGeom prst="rect">
              <a:avLst/>
            </a:prstGeom>
            <a:grpFill/>
            <a:effectLst/>
          </p:spPr>
          <p:txBody>
            <a:bodyPr wrap="square" tIns="0" bIns="0" rtlCol="0" anchor="ctr">
              <a:spAutoFit/>
            </a:bodyPr>
            <a:lstStyle/>
            <a:p>
              <a:pPr algn="ctr"/>
              <a:r>
                <a:rPr lang="en-US" sz="2800" dirty="0">
                  <a:latin typeface="Arial Black"/>
                  <a:cs typeface="Arial Black"/>
                </a:rPr>
                <a:t>3</a:t>
              </a:r>
              <a:endParaRPr lang="en-US" sz="2800" baseline="-25000" dirty="0">
                <a:latin typeface="Arial Black"/>
                <a:cs typeface="Arial Black"/>
              </a:endParaRPr>
            </a:p>
          </p:txBody>
        </p:sp>
      </p:grpSp>
    </p:spTree>
    <p:extLst>
      <p:ext uri="{BB962C8B-B14F-4D97-AF65-F5344CB8AC3E}">
        <p14:creationId xmlns:p14="http://schemas.microsoft.com/office/powerpoint/2010/main" val="30011574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8237106-F2ED-405E-BC33-CC3CF426205F}" type="slidenum">
              <a:rPr lang="en-US" sz="1800" smtClean="0"/>
              <a:pPr/>
              <a:t>22</a:t>
            </a:fld>
            <a:endParaRPr lang="en-US" sz="1800" dirty="0"/>
          </a:p>
        </p:txBody>
      </p:sp>
      <p:sp>
        <p:nvSpPr>
          <p:cNvPr id="6" name="Footer Placeholder 5"/>
          <p:cNvSpPr>
            <a:spLocks noGrp="1"/>
          </p:cNvSpPr>
          <p:nvPr>
            <p:ph type="ftr" sz="quarter" idx="11"/>
          </p:nvPr>
        </p:nvSpPr>
        <p:spPr/>
        <p:txBody>
          <a:bodyPr/>
          <a:lstStyle/>
          <a:p>
            <a:r>
              <a:rPr lang="en-US"/>
              <a:t>CNT @ BIBE’23</a:t>
            </a:r>
            <a:endParaRPr lang="en-US" dirty="0"/>
          </a:p>
        </p:txBody>
      </p:sp>
      <p:sp>
        <p:nvSpPr>
          <p:cNvPr id="13" name="Title 3">
            <a:extLst>
              <a:ext uri="{FF2B5EF4-FFF2-40B4-BE49-F238E27FC236}">
                <a16:creationId xmlns:a16="http://schemas.microsoft.com/office/drawing/2014/main" id="{825EE41B-E0A4-0FFC-62C4-4FF9066493AB}"/>
              </a:ext>
            </a:extLst>
          </p:cNvPr>
          <p:cNvSpPr>
            <a:spLocks noGrp="1"/>
          </p:cNvSpPr>
          <p:nvPr>
            <p:ph type="title"/>
          </p:nvPr>
        </p:nvSpPr>
        <p:spPr>
          <a:xfrm>
            <a:off x="168667" y="274638"/>
            <a:ext cx="8800465" cy="1143000"/>
          </a:xfrm>
        </p:spPr>
        <p:txBody>
          <a:bodyPr/>
          <a:lstStyle/>
          <a:p>
            <a:r>
              <a:rPr lang="en-US" dirty="0"/>
              <a:t>Tool-Level Translation</a:t>
            </a:r>
          </a:p>
        </p:txBody>
      </p:sp>
      <p:sp>
        <p:nvSpPr>
          <p:cNvPr id="54" name="Content Placeholder 5">
            <a:extLst>
              <a:ext uri="{FF2B5EF4-FFF2-40B4-BE49-F238E27FC236}">
                <a16:creationId xmlns:a16="http://schemas.microsoft.com/office/drawing/2014/main" id="{DA3EBC1B-2B9E-5DBF-23E7-5D5601317E25}"/>
              </a:ext>
            </a:extLst>
          </p:cNvPr>
          <p:cNvSpPr txBox="1">
            <a:spLocks/>
          </p:cNvSpPr>
          <p:nvPr/>
        </p:nvSpPr>
        <p:spPr>
          <a:xfrm>
            <a:off x="220012" y="1580805"/>
            <a:ext cx="8101512" cy="2470766"/>
          </a:xfrm>
          <a:prstGeom prst="rect">
            <a:avLst/>
          </a:prstGeom>
        </p:spPr>
        <p:txBody>
          <a:bodyPr>
            <a:noAutofit/>
          </a:bodyPr>
          <a:lstStyle>
            <a:lvl1pPr marL="342900" indent="-342900" algn="l" defTabSz="914400" rtl="0" eaLnBrk="1" latinLnBrk="0" hangingPunct="1">
              <a:lnSpc>
                <a:spcPct val="100000"/>
              </a:lnSpc>
              <a:spcBef>
                <a:spcPts val="1500"/>
              </a:spcBef>
              <a:spcAft>
                <a:spcPts val="0"/>
              </a:spcAft>
              <a:buClr>
                <a:srgbClr val="800000"/>
              </a:buClr>
              <a:buSzPct val="75000"/>
              <a:buFont typeface="Wingdings" charset="2"/>
              <a:buChar char="q"/>
              <a:defRPr sz="3200" kern="1200" spc="30" baseline="0">
                <a:solidFill>
                  <a:srgbClr val="000000"/>
                </a:solidFill>
                <a:latin typeface="Gill Sans"/>
                <a:ea typeface="+mn-ea"/>
                <a:cs typeface="Gill Sans"/>
              </a:defRPr>
            </a:lvl1pPr>
            <a:lvl2pPr marL="742950" indent="-285750" algn="l" defTabSz="914400" rtl="0" eaLnBrk="1" latinLnBrk="0" hangingPunct="1">
              <a:lnSpc>
                <a:spcPct val="100000"/>
              </a:lnSpc>
              <a:spcBef>
                <a:spcPts val="300"/>
              </a:spcBef>
              <a:spcAft>
                <a:spcPts val="0"/>
              </a:spcAft>
              <a:buClr>
                <a:srgbClr val="800000"/>
              </a:buClr>
              <a:buFont typeface="Wingdings" charset="2"/>
              <a:buChar char="§"/>
              <a:defRPr sz="2600" kern="1200" spc="30" baseline="0">
                <a:solidFill>
                  <a:srgbClr val="000000"/>
                </a:solidFill>
                <a:latin typeface="Gill Sans"/>
                <a:ea typeface="+mn-ea"/>
                <a:cs typeface="Gill Sans"/>
              </a:defRPr>
            </a:lvl2pPr>
            <a:lvl3pPr marL="1143000" indent="-228600" algn="l" defTabSz="914400" rtl="0" eaLnBrk="1" latinLnBrk="0" hangingPunct="1">
              <a:lnSpc>
                <a:spcPct val="100000"/>
              </a:lnSpc>
              <a:spcBef>
                <a:spcPts val="300"/>
              </a:spcBef>
              <a:spcAft>
                <a:spcPts val="0"/>
              </a:spcAft>
              <a:buClr>
                <a:srgbClr val="800000"/>
              </a:buClr>
              <a:buSzPct val="75000"/>
              <a:buFont typeface="Lucida Grande"/>
              <a:buChar char="-"/>
              <a:defRPr sz="2200" kern="1200" spc="30" baseline="0">
                <a:solidFill>
                  <a:srgbClr val="000000"/>
                </a:solidFill>
                <a:latin typeface="Gill Sans"/>
                <a:ea typeface="+mn-ea"/>
                <a:cs typeface="Gill Sans"/>
              </a:defRPr>
            </a:lvl3pPr>
            <a:lvl4pPr marL="1600200" indent="-228600" algn="l" defTabSz="914400" rtl="0" eaLnBrk="1" latinLnBrk="0" hangingPunct="1">
              <a:lnSpc>
                <a:spcPct val="100000"/>
              </a:lnSpc>
              <a:spcBef>
                <a:spcPts val="300"/>
              </a:spcBef>
              <a:spcAft>
                <a:spcPts val="0"/>
              </a:spcAft>
              <a:buClr>
                <a:srgbClr val="800000"/>
              </a:buClr>
              <a:buFont typeface="Arial" pitchFamily="34" charset="0"/>
              <a:buChar char="•"/>
              <a:defRPr sz="1700" kern="1200" spc="30" baseline="0">
                <a:solidFill>
                  <a:srgbClr val="000000"/>
                </a:solidFill>
                <a:latin typeface="Gill Sans"/>
                <a:ea typeface="+mn-ea"/>
                <a:cs typeface="Gill Sans"/>
              </a:defRPr>
            </a:lvl4pPr>
            <a:lvl5pPr marL="2057400" indent="-228600" algn="l" defTabSz="914400" rtl="0" eaLnBrk="1" latinLnBrk="0" hangingPunct="1">
              <a:lnSpc>
                <a:spcPct val="100000"/>
              </a:lnSpc>
              <a:spcBef>
                <a:spcPts val="300"/>
              </a:spcBef>
              <a:spcAft>
                <a:spcPts val="0"/>
              </a:spcAft>
              <a:buClr>
                <a:srgbClr val="800000"/>
              </a:buClr>
              <a:buFont typeface="Arial" pitchFamily="34" charset="0"/>
              <a:buChar char="•"/>
              <a:defRPr sz="1700" kern="1200" spc="30" baseline="0">
                <a:solidFill>
                  <a:srgbClr val="000000"/>
                </a:solidFill>
                <a:latin typeface="Gill Sans"/>
                <a:ea typeface="+mn-ea"/>
                <a:cs typeface="Gill San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r>
              <a:rPr lang="en-US" dirty="0">
                <a:solidFill>
                  <a:schemeClr val="bg1"/>
                </a:solidFill>
              </a:rPr>
              <a:t>Gather all CWL files by doing </a:t>
            </a:r>
            <a:r>
              <a:rPr lang="en-US" dirty="0">
                <a:solidFill>
                  <a:srgbClr val="C00000"/>
                </a:solidFill>
              </a:rPr>
              <a:t>recursive exploration</a:t>
            </a:r>
            <a:r>
              <a:rPr lang="en-US" dirty="0">
                <a:solidFill>
                  <a:schemeClr val="bg1"/>
                </a:solidFill>
              </a:rPr>
              <a:t>.</a:t>
            </a:r>
          </a:p>
          <a:p>
            <a:r>
              <a:rPr lang="en-US" dirty="0">
                <a:solidFill>
                  <a:srgbClr val="C00000"/>
                </a:solidFill>
              </a:rPr>
              <a:t>Classify </a:t>
            </a:r>
            <a:r>
              <a:rPr lang="en-US" dirty="0">
                <a:solidFill>
                  <a:schemeClr val="bg1"/>
                </a:solidFill>
              </a:rPr>
              <a:t>CommandLineTool vs Workflow files.</a:t>
            </a:r>
          </a:p>
          <a:p>
            <a:r>
              <a:rPr lang="en-US" dirty="0">
                <a:solidFill>
                  <a:schemeClr val="bg1"/>
                </a:solidFill>
              </a:rPr>
              <a:t>For each CommandLineTool, call </a:t>
            </a:r>
            <a:r>
              <a:rPr lang="en-US" dirty="0">
                <a:solidFill>
                  <a:srgbClr val="C00000"/>
                </a:solidFill>
              </a:rPr>
              <a:t>tool-level-translation module. </a:t>
            </a:r>
          </a:p>
          <a:p>
            <a:pPr lvl="1"/>
            <a:r>
              <a:rPr lang="en-US" sz="2800" dirty="0">
                <a:solidFill>
                  <a:schemeClr val="bg1"/>
                </a:solidFill>
              </a:rPr>
              <a:t>If Workflow, repeat recursive exploration.</a:t>
            </a:r>
          </a:p>
        </p:txBody>
      </p:sp>
      <p:grpSp>
        <p:nvGrpSpPr>
          <p:cNvPr id="15" name="Group 14">
            <a:extLst>
              <a:ext uri="{FF2B5EF4-FFF2-40B4-BE49-F238E27FC236}">
                <a16:creationId xmlns:a16="http://schemas.microsoft.com/office/drawing/2014/main" id="{44B2D55F-04D3-9F0E-6C1E-E78231956E69}"/>
              </a:ext>
            </a:extLst>
          </p:cNvPr>
          <p:cNvGrpSpPr/>
          <p:nvPr/>
        </p:nvGrpSpPr>
        <p:grpSpPr>
          <a:xfrm>
            <a:off x="4420191" y="3305030"/>
            <a:ext cx="4548941" cy="624033"/>
            <a:chOff x="2636723" y="5759849"/>
            <a:chExt cx="4548941" cy="624033"/>
          </a:xfrm>
        </p:grpSpPr>
        <p:sp>
          <p:nvSpPr>
            <p:cNvPr id="7" name="TextBox 6">
              <a:extLst>
                <a:ext uri="{FF2B5EF4-FFF2-40B4-BE49-F238E27FC236}">
                  <a16:creationId xmlns:a16="http://schemas.microsoft.com/office/drawing/2014/main" id="{C4D0E505-E1BA-9308-8C3E-4FADF8581200}"/>
                </a:ext>
              </a:extLst>
            </p:cNvPr>
            <p:cNvSpPr txBox="1"/>
            <p:nvPr/>
          </p:nvSpPr>
          <p:spPr>
            <a:xfrm>
              <a:off x="2636723" y="5759849"/>
              <a:ext cx="4544173" cy="624033"/>
            </a:xfrm>
            <a:prstGeom prst="rect">
              <a:avLst/>
            </a:prstGeom>
            <a:solidFill>
              <a:srgbClr val="FF0000">
                <a:alpha val="27000"/>
              </a:srgbClr>
            </a:solidFill>
            <a:ln w="28575" cmpd="sng">
              <a:solidFill>
                <a:srgbClr val="FF0000"/>
              </a:solidFill>
            </a:ln>
            <a:effectLst/>
          </p:spPr>
          <p:txBody>
            <a:bodyPr wrap="square" tIns="0" bIns="0" rtlCol="0" anchor="ctr">
              <a:noAutofit/>
            </a:bodyPr>
            <a:lstStyle/>
            <a:p>
              <a:pPr algn="ctr"/>
              <a:endParaRPr lang="en-US" dirty="0">
                <a:latin typeface="Gill Sans"/>
                <a:cs typeface="Gill Sans"/>
              </a:endParaRPr>
            </a:p>
          </p:txBody>
        </p:sp>
        <p:grpSp>
          <p:nvGrpSpPr>
            <p:cNvPr id="11" name="Group 10">
              <a:extLst>
                <a:ext uri="{FF2B5EF4-FFF2-40B4-BE49-F238E27FC236}">
                  <a16:creationId xmlns:a16="http://schemas.microsoft.com/office/drawing/2014/main" id="{12414922-AC7B-CEEE-75C8-B3C372F82A05}"/>
                </a:ext>
              </a:extLst>
            </p:cNvPr>
            <p:cNvGrpSpPr/>
            <p:nvPr/>
          </p:nvGrpSpPr>
          <p:grpSpPr>
            <a:xfrm>
              <a:off x="2636723" y="5759849"/>
              <a:ext cx="4548941" cy="624033"/>
              <a:chOff x="4420191" y="3564739"/>
              <a:chExt cx="4548941" cy="624033"/>
            </a:xfrm>
          </p:grpSpPr>
          <p:sp>
            <p:nvSpPr>
              <p:cNvPr id="12" name="Content Placeholder 5">
                <a:extLst>
                  <a:ext uri="{FF2B5EF4-FFF2-40B4-BE49-F238E27FC236}">
                    <a16:creationId xmlns:a16="http://schemas.microsoft.com/office/drawing/2014/main" id="{26656045-D289-7EC0-BB46-090666B12D1C}"/>
                  </a:ext>
                </a:extLst>
              </p:cNvPr>
              <p:cNvSpPr txBox="1">
                <a:spLocks/>
              </p:cNvSpPr>
              <p:nvPr/>
            </p:nvSpPr>
            <p:spPr>
              <a:xfrm>
                <a:off x="4420191" y="3564739"/>
                <a:ext cx="4548941" cy="357329"/>
              </a:xfrm>
              <a:prstGeom prst="rect">
                <a:avLst/>
              </a:prstGeom>
            </p:spPr>
            <p:txBody>
              <a:bodyPr>
                <a:noAutofit/>
              </a:bodyPr>
              <a:lstStyle>
                <a:lvl1pPr marL="342900" indent="-342900" algn="l" defTabSz="914400" rtl="0" eaLnBrk="1" latinLnBrk="0" hangingPunct="1">
                  <a:lnSpc>
                    <a:spcPct val="100000"/>
                  </a:lnSpc>
                  <a:spcBef>
                    <a:spcPts val="1500"/>
                  </a:spcBef>
                  <a:spcAft>
                    <a:spcPts val="0"/>
                  </a:spcAft>
                  <a:buClr>
                    <a:srgbClr val="800000"/>
                  </a:buClr>
                  <a:buSzPct val="75000"/>
                  <a:buFont typeface="Wingdings" charset="2"/>
                  <a:buChar char="q"/>
                  <a:defRPr sz="3200" kern="1200" spc="30" baseline="0">
                    <a:solidFill>
                      <a:srgbClr val="000000"/>
                    </a:solidFill>
                    <a:latin typeface="Gill Sans"/>
                    <a:ea typeface="+mn-ea"/>
                    <a:cs typeface="Gill Sans"/>
                  </a:defRPr>
                </a:lvl1pPr>
                <a:lvl2pPr marL="742950" indent="-285750" algn="l" defTabSz="914400" rtl="0" eaLnBrk="1" latinLnBrk="0" hangingPunct="1">
                  <a:lnSpc>
                    <a:spcPct val="100000"/>
                  </a:lnSpc>
                  <a:spcBef>
                    <a:spcPts val="300"/>
                  </a:spcBef>
                  <a:spcAft>
                    <a:spcPts val="0"/>
                  </a:spcAft>
                  <a:buClr>
                    <a:srgbClr val="800000"/>
                  </a:buClr>
                  <a:buFont typeface="Wingdings" charset="2"/>
                  <a:buChar char="§"/>
                  <a:defRPr sz="2600" kern="1200" spc="30" baseline="0">
                    <a:solidFill>
                      <a:srgbClr val="000000"/>
                    </a:solidFill>
                    <a:latin typeface="Gill Sans"/>
                    <a:ea typeface="+mn-ea"/>
                    <a:cs typeface="Gill Sans"/>
                  </a:defRPr>
                </a:lvl2pPr>
                <a:lvl3pPr marL="1143000" indent="-228600" algn="l" defTabSz="914400" rtl="0" eaLnBrk="1" latinLnBrk="0" hangingPunct="1">
                  <a:lnSpc>
                    <a:spcPct val="100000"/>
                  </a:lnSpc>
                  <a:spcBef>
                    <a:spcPts val="300"/>
                  </a:spcBef>
                  <a:spcAft>
                    <a:spcPts val="0"/>
                  </a:spcAft>
                  <a:buClr>
                    <a:srgbClr val="800000"/>
                  </a:buClr>
                  <a:buSzPct val="75000"/>
                  <a:buFont typeface="Lucida Grande"/>
                  <a:buChar char="-"/>
                  <a:defRPr sz="2200" kern="1200" spc="30" baseline="0">
                    <a:solidFill>
                      <a:srgbClr val="000000"/>
                    </a:solidFill>
                    <a:latin typeface="Gill Sans"/>
                    <a:ea typeface="+mn-ea"/>
                    <a:cs typeface="Gill Sans"/>
                  </a:defRPr>
                </a:lvl3pPr>
                <a:lvl4pPr marL="1600200" indent="-228600" algn="l" defTabSz="914400" rtl="0" eaLnBrk="1" latinLnBrk="0" hangingPunct="1">
                  <a:lnSpc>
                    <a:spcPct val="100000"/>
                  </a:lnSpc>
                  <a:spcBef>
                    <a:spcPts val="300"/>
                  </a:spcBef>
                  <a:spcAft>
                    <a:spcPts val="0"/>
                  </a:spcAft>
                  <a:buClr>
                    <a:srgbClr val="800000"/>
                  </a:buClr>
                  <a:buFont typeface="Arial" pitchFamily="34" charset="0"/>
                  <a:buChar char="•"/>
                  <a:defRPr sz="1700" kern="1200" spc="30" baseline="0">
                    <a:solidFill>
                      <a:srgbClr val="000000"/>
                    </a:solidFill>
                    <a:latin typeface="Gill Sans"/>
                    <a:ea typeface="+mn-ea"/>
                    <a:cs typeface="Gill Sans"/>
                  </a:defRPr>
                </a:lvl4pPr>
                <a:lvl5pPr marL="2057400" indent="-228600" algn="l" defTabSz="914400" rtl="0" eaLnBrk="1" latinLnBrk="0" hangingPunct="1">
                  <a:lnSpc>
                    <a:spcPct val="100000"/>
                  </a:lnSpc>
                  <a:spcBef>
                    <a:spcPts val="300"/>
                  </a:spcBef>
                  <a:spcAft>
                    <a:spcPts val="0"/>
                  </a:spcAft>
                  <a:buClr>
                    <a:srgbClr val="800000"/>
                  </a:buClr>
                  <a:buFont typeface="Arial" pitchFamily="34" charset="0"/>
                  <a:buChar char="•"/>
                  <a:defRPr sz="1700" kern="1200" spc="30" baseline="0">
                    <a:solidFill>
                      <a:srgbClr val="000000"/>
                    </a:solidFill>
                    <a:latin typeface="Gill Sans"/>
                    <a:ea typeface="+mn-ea"/>
                    <a:cs typeface="Gill San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marL="0" indent="0" algn="r">
                  <a:buNone/>
                </a:pPr>
                <a:r>
                  <a:rPr lang="en-US" sz="1800" b="1" dirty="0">
                    <a:solidFill>
                      <a:schemeClr val="bg1"/>
                    </a:solidFill>
                  </a:rPr>
                  <a:t>CommandLineTool ==     single tool</a:t>
                </a:r>
                <a:endParaRPr lang="en-US" sz="1600" i="1" dirty="0">
                  <a:solidFill>
                    <a:schemeClr val="bg1"/>
                  </a:solidFill>
                </a:endParaRPr>
              </a:p>
            </p:txBody>
          </p:sp>
          <p:sp>
            <p:nvSpPr>
              <p:cNvPr id="14" name="Content Placeholder 5">
                <a:extLst>
                  <a:ext uri="{FF2B5EF4-FFF2-40B4-BE49-F238E27FC236}">
                    <a16:creationId xmlns:a16="http://schemas.microsoft.com/office/drawing/2014/main" id="{A3EEEB61-14D9-1B33-8D60-204A1F35FD9E}"/>
                  </a:ext>
                </a:extLst>
              </p:cNvPr>
              <p:cNvSpPr txBox="1">
                <a:spLocks/>
              </p:cNvSpPr>
              <p:nvPr/>
            </p:nvSpPr>
            <p:spPr>
              <a:xfrm>
                <a:off x="4723810" y="3831443"/>
                <a:ext cx="4240554" cy="357329"/>
              </a:xfrm>
              <a:prstGeom prst="rect">
                <a:avLst/>
              </a:prstGeom>
            </p:spPr>
            <p:txBody>
              <a:bodyPr>
                <a:noAutofit/>
              </a:bodyPr>
              <a:lstStyle>
                <a:lvl1pPr marL="342900" indent="-342900" algn="l" defTabSz="914400" rtl="0" eaLnBrk="1" latinLnBrk="0" hangingPunct="1">
                  <a:lnSpc>
                    <a:spcPct val="100000"/>
                  </a:lnSpc>
                  <a:spcBef>
                    <a:spcPts val="1500"/>
                  </a:spcBef>
                  <a:spcAft>
                    <a:spcPts val="0"/>
                  </a:spcAft>
                  <a:buClr>
                    <a:srgbClr val="800000"/>
                  </a:buClr>
                  <a:buSzPct val="75000"/>
                  <a:buFont typeface="Wingdings" charset="2"/>
                  <a:buChar char="q"/>
                  <a:defRPr sz="3200" kern="1200" spc="30" baseline="0">
                    <a:solidFill>
                      <a:srgbClr val="000000"/>
                    </a:solidFill>
                    <a:latin typeface="Gill Sans"/>
                    <a:ea typeface="+mn-ea"/>
                    <a:cs typeface="Gill Sans"/>
                  </a:defRPr>
                </a:lvl1pPr>
                <a:lvl2pPr marL="742950" indent="-285750" algn="l" defTabSz="914400" rtl="0" eaLnBrk="1" latinLnBrk="0" hangingPunct="1">
                  <a:lnSpc>
                    <a:spcPct val="100000"/>
                  </a:lnSpc>
                  <a:spcBef>
                    <a:spcPts val="300"/>
                  </a:spcBef>
                  <a:spcAft>
                    <a:spcPts val="0"/>
                  </a:spcAft>
                  <a:buClr>
                    <a:srgbClr val="800000"/>
                  </a:buClr>
                  <a:buFont typeface="Wingdings" charset="2"/>
                  <a:buChar char="§"/>
                  <a:defRPr sz="2600" kern="1200" spc="30" baseline="0">
                    <a:solidFill>
                      <a:srgbClr val="000000"/>
                    </a:solidFill>
                    <a:latin typeface="Gill Sans"/>
                    <a:ea typeface="+mn-ea"/>
                    <a:cs typeface="Gill Sans"/>
                  </a:defRPr>
                </a:lvl2pPr>
                <a:lvl3pPr marL="1143000" indent="-228600" algn="l" defTabSz="914400" rtl="0" eaLnBrk="1" latinLnBrk="0" hangingPunct="1">
                  <a:lnSpc>
                    <a:spcPct val="100000"/>
                  </a:lnSpc>
                  <a:spcBef>
                    <a:spcPts val="300"/>
                  </a:spcBef>
                  <a:spcAft>
                    <a:spcPts val="0"/>
                  </a:spcAft>
                  <a:buClr>
                    <a:srgbClr val="800000"/>
                  </a:buClr>
                  <a:buSzPct val="75000"/>
                  <a:buFont typeface="Lucida Grande"/>
                  <a:buChar char="-"/>
                  <a:defRPr sz="2200" kern="1200" spc="30" baseline="0">
                    <a:solidFill>
                      <a:srgbClr val="000000"/>
                    </a:solidFill>
                    <a:latin typeface="Gill Sans"/>
                    <a:ea typeface="+mn-ea"/>
                    <a:cs typeface="Gill Sans"/>
                  </a:defRPr>
                </a:lvl3pPr>
                <a:lvl4pPr marL="1600200" indent="-228600" algn="l" defTabSz="914400" rtl="0" eaLnBrk="1" latinLnBrk="0" hangingPunct="1">
                  <a:lnSpc>
                    <a:spcPct val="100000"/>
                  </a:lnSpc>
                  <a:spcBef>
                    <a:spcPts val="300"/>
                  </a:spcBef>
                  <a:spcAft>
                    <a:spcPts val="0"/>
                  </a:spcAft>
                  <a:buClr>
                    <a:srgbClr val="800000"/>
                  </a:buClr>
                  <a:buFont typeface="Arial" pitchFamily="34" charset="0"/>
                  <a:buChar char="•"/>
                  <a:defRPr sz="1700" kern="1200" spc="30" baseline="0">
                    <a:solidFill>
                      <a:srgbClr val="000000"/>
                    </a:solidFill>
                    <a:latin typeface="Gill Sans"/>
                    <a:ea typeface="+mn-ea"/>
                    <a:cs typeface="Gill Sans"/>
                  </a:defRPr>
                </a:lvl4pPr>
                <a:lvl5pPr marL="2057400" indent="-228600" algn="l" defTabSz="914400" rtl="0" eaLnBrk="1" latinLnBrk="0" hangingPunct="1">
                  <a:lnSpc>
                    <a:spcPct val="100000"/>
                  </a:lnSpc>
                  <a:spcBef>
                    <a:spcPts val="300"/>
                  </a:spcBef>
                  <a:spcAft>
                    <a:spcPts val="0"/>
                  </a:spcAft>
                  <a:buClr>
                    <a:srgbClr val="800000"/>
                  </a:buClr>
                  <a:buFont typeface="Arial" pitchFamily="34" charset="0"/>
                  <a:buChar char="•"/>
                  <a:defRPr sz="1700" kern="1200" spc="30" baseline="0">
                    <a:solidFill>
                      <a:srgbClr val="000000"/>
                    </a:solidFill>
                    <a:latin typeface="Gill Sans"/>
                    <a:ea typeface="+mn-ea"/>
                    <a:cs typeface="Gill San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marL="0" indent="0" algn="r">
                  <a:buNone/>
                </a:pPr>
                <a:r>
                  <a:rPr lang="en-US" sz="1800" b="1" dirty="0">
                    <a:solidFill>
                      <a:schemeClr val="bg1"/>
                    </a:solidFill>
                  </a:rPr>
                  <a:t>Workflow == subworkflow</a:t>
                </a:r>
                <a:endParaRPr lang="en-US" sz="1600" i="1" dirty="0">
                  <a:solidFill>
                    <a:schemeClr val="bg1"/>
                  </a:solidFill>
                </a:endParaRPr>
              </a:p>
            </p:txBody>
          </p:sp>
        </p:grpSp>
      </p:grpSp>
      <p:grpSp>
        <p:nvGrpSpPr>
          <p:cNvPr id="36" name="Group 35">
            <a:extLst>
              <a:ext uri="{FF2B5EF4-FFF2-40B4-BE49-F238E27FC236}">
                <a16:creationId xmlns:a16="http://schemas.microsoft.com/office/drawing/2014/main" id="{22587212-027E-5B2D-CED6-FC20AC1F395C}"/>
              </a:ext>
            </a:extLst>
          </p:cNvPr>
          <p:cNvGrpSpPr/>
          <p:nvPr/>
        </p:nvGrpSpPr>
        <p:grpSpPr>
          <a:xfrm>
            <a:off x="6002722" y="6312181"/>
            <a:ext cx="3103178" cy="477759"/>
            <a:chOff x="6040822" y="6121681"/>
            <a:chExt cx="3103178" cy="477759"/>
          </a:xfrm>
        </p:grpSpPr>
        <p:sp>
          <p:nvSpPr>
            <p:cNvPr id="37" name="Rounded Rectangle 36">
              <a:extLst>
                <a:ext uri="{FF2B5EF4-FFF2-40B4-BE49-F238E27FC236}">
                  <a16:creationId xmlns:a16="http://schemas.microsoft.com/office/drawing/2014/main" id="{C000DDB7-78FD-E618-F173-812FAAB56188}"/>
                </a:ext>
              </a:extLst>
            </p:cNvPr>
            <p:cNvSpPr/>
            <p:nvPr/>
          </p:nvSpPr>
          <p:spPr>
            <a:xfrm>
              <a:off x="6040823" y="6121681"/>
              <a:ext cx="841214" cy="268582"/>
            </a:xfrm>
            <a:prstGeom prst="roundRect">
              <a:avLst/>
            </a:prstGeom>
            <a:solidFill>
              <a:srgbClr val="800000"/>
            </a:solidFill>
            <a:ln w="28575" cmpd="sng">
              <a:noFill/>
            </a:ln>
            <a:effectLst/>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700" b="1" dirty="0">
                  <a:solidFill>
                    <a:schemeClr val="tx1"/>
                  </a:solidFill>
                  <a:latin typeface="Gill Sans"/>
                  <a:cs typeface="Gill Sans"/>
                </a:rPr>
                <a:t>Tool-level Translation</a:t>
              </a:r>
            </a:p>
          </p:txBody>
        </p:sp>
        <p:sp>
          <p:nvSpPr>
            <p:cNvPr id="38" name="Right Arrow 37">
              <a:extLst>
                <a:ext uri="{FF2B5EF4-FFF2-40B4-BE49-F238E27FC236}">
                  <a16:creationId xmlns:a16="http://schemas.microsoft.com/office/drawing/2014/main" id="{909FEE45-99F7-25D1-187B-E4A23E8AFD0A}"/>
                </a:ext>
              </a:extLst>
            </p:cNvPr>
            <p:cNvSpPr/>
            <p:nvPr/>
          </p:nvSpPr>
          <p:spPr>
            <a:xfrm>
              <a:off x="6882037" y="6147981"/>
              <a:ext cx="289768" cy="215983"/>
            </a:xfrm>
            <a:prstGeom prst="rightArrow">
              <a:avLst/>
            </a:prstGeom>
            <a:solidFill>
              <a:srgbClr val="FF0000">
                <a:alpha val="28000"/>
              </a:srgb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latin typeface="Gill Sans"/>
                <a:cs typeface="Gill Sans"/>
              </a:endParaRPr>
            </a:p>
          </p:txBody>
        </p:sp>
        <p:sp>
          <p:nvSpPr>
            <p:cNvPr id="39" name="Rounded Rectangle 38">
              <a:extLst>
                <a:ext uri="{FF2B5EF4-FFF2-40B4-BE49-F238E27FC236}">
                  <a16:creationId xmlns:a16="http://schemas.microsoft.com/office/drawing/2014/main" id="{1354D9A6-B6F0-6431-1B85-52A655E11DB9}"/>
                </a:ext>
              </a:extLst>
            </p:cNvPr>
            <p:cNvSpPr/>
            <p:nvPr/>
          </p:nvSpPr>
          <p:spPr>
            <a:xfrm>
              <a:off x="7171804" y="6121681"/>
              <a:ext cx="841214" cy="268582"/>
            </a:xfrm>
            <a:prstGeom prst="roundRect">
              <a:avLst/>
            </a:prstGeom>
            <a:solidFill>
              <a:srgbClr val="FF0000">
                <a:alpha val="28000"/>
              </a:srgbClr>
            </a:solidFill>
            <a:ln w="28575" cmpd="sng">
              <a:noFill/>
            </a:ln>
            <a:effectLst/>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500" b="1" dirty="0">
                  <a:solidFill>
                    <a:schemeClr val="tx1"/>
                  </a:solidFill>
                  <a:latin typeface="Gill Sans"/>
                  <a:cs typeface="Gill Sans"/>
                </a:rPr>
                <a:t>Graph-dependency Analysis</a:t>
              </a:r>
              <a:endParaRPr lang="en-US" sz="400" b="1" dirty="0">
                <a:solidFill>
                  <a:schemeClr val="tx1"/>
                </a:solidFill>
                <a:latin typeface="Gill Sans"/>
                <a:cs typeface="Gill Sans"/>
              </a:endParaRPr>
            </a:p>
          </p:txBody>
        </p:sp>
        <p:sp>
          <p:nvSpPr>
            <p:cNvPr id="40" name="Right Arrow 39">
              <a:extLst>
                <a:ext uri="{FF2B5EF4-FFF2-40B4-BE49-F238E27FC236}">
                  <a16:creationId xmlns:a16="http://schemas.microsoft.com/office/drawing/2014/main" id="{7E1BFFE4-0437-1B82-C515-F094C697A9EA}"/>
                </a:ext>
              </a:extLst>
            </p:cNvPr>
            <p:cNvSpPr/>
            <p:nvPr/>
          </p:nvSpPr>
          <p:spPr>
            <a:xfrm>
              <a:off x="8013019" y="6147981"/>
              <a:ext cx="289768" cy="215983"/>
            </a:xfrm>
            <a:prstGeom prst="rightArrow">
              <a:avLst/>
            </a:prstGeom>
            <a:solidFill>
              <a:srgbClr val="FF0000">
                <a:alpha val="28000"/>
              </a:srgb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latin typeface="Gill Sans"/>
                <a:cs typeface="Gill Sans"/>
              </a:endParaRPr>
            </a:p>
          </p:txBody>
        </p:sp>
        <p:sp>
          <p:nvSpPr>
            <p:cNvPr id="41" name="Rounded Rectangle 40">
              <a:extLst>
                <a:ext uri="{FF2B5EF4-FFF2-40B4-BE49-F238E27FC236}">
                  <a16:creationId xmlns:a16="http://schemas.microsoft.com/office/drawing/2014/main" id="{38BD1C53-E1A0-268A-067B-4599F60664CF}"/>
                </a:ext>
              </a:extLst>
            </p:cNvPr>
            <p:cNvSpPr/>
            <p:nvPr/>
          </p:nvSpPr>
          <p:spPr>
            <a:xfrm>
              <a:off x="8302786" y="6121681"/>
              <a:ext cx="841214" cy="268582"/>
            </a:xfrm>
            <a:prstGeom prst="roundRect">
              <a:avLst/>
            </a:prstGeom>
            <a:solidFill>
              <a:srgbClr val="FF0000">
                <a:alpha val="28000"/>
              </a:srgbClr>
            </a:solidFill>
            <a:ln w="28575" cmpd="sng">
              <a:noFill/>
            </a:ln>
            <a:effectLst/>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800" b="1" dirty="0">
                  <a:solidFill>
                    <a:schemeClr val="tx1"/>
                  </a:solidFill>
                  <a:latin typeface="Gill Sans"/>
                  <a:cs typeface="Gill Sans"/>
                </a:rPr>
                <a:t>Correctness Check</a:t>
              </a:r>
              <a:endParaRPr lang="en-US" sz="900" b="1" dirty="0">
                <a:solidFill>
                  <a:schemeClr val="tx1"/>
                </a:solidFill>
                <a:latin typeface="Gill Sans"/>
                <a:cs typeface="Gill Sans"/>
              </a:endParaRPr>
            </a:p>
          </p:txBody>
        </p:sp>
        <p:sp>
          <p:nvSpPr>
            <p:cNvPr id="42" name="Title 3">
              <a:extLst>
                <a:ext uri="{FF2B5EF4-FFF2-40B4-BE49-F238E27FC236}">
                  <a16:creationId xmlns:a16="http://schemas.microsoft.com/office/drawing/2014/main" id="{43C04251-F6B6-BC49-C053-F48795D8389C}"/>
                </a:ext>
              </a:extLst>
            </p:cNvPr>
            <p:cNvSpPr txBox="1">
              <a:spLocks/>
            </p:cNvSpPr>
            <p:nvPr/>
          </p:nvSpPr>
          <p:spPr>
            <a:xfrm>
              <a:off x="6040822" y="6383457"/>
              <a:ext cx="3103178" cy="215983"/>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4500" b="1" kern="1200" cap="none" spc="50" baseline="0">
                  <a:ln w="12700" cmpd="sng">
                    <a:solidFill>
                      <a:schemeClr val="bg1"/>
                    </a:solidFill>
                    <a:prstDash val="solid"/>
                  </a:ln>
                  <a:solidFill>
                    <a:srgbClr val="600A18"/>
                  </a:solidFill>
                  <a:effectLst/>
                  <a:latin typeface="Gill Sans"/>
                  <a:ea typeface="+mj-ea"/>
                  <a:cs typeface="Gill San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100" b="0" dirty="0"/>
                <a:t>Fully Automatic Translation: Ch#1, Ch#2</a:t>
              </a:r>
              <a:endParaRPr lang="en-US" sz="1400" b="0" dirty="0"/>
            </a:p>
          </p:txBody>
        </p:sp>
      </p:grpSp>
    </p:spTree>
    <p:extLst>
      <p:ext uri="{BB962C8B-B14F-4D97-AF65-F5344CB8AC3E}">
        <p14:creationId xmlns:p14="http://schemas.microsoft.com/office/powerpoint/2010/main" val="473563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
                                            <p:txEl>
                                              <p:pRg st="0" end="0"/>
                                            </p:txEl>
                                          </p:spTgt>
                                        </p:tgtEl>
                                        <p:attrNameLst>
                                          <p:attrName>style.visibility</p:attrName>
                                        </p:attrNameLst>
                                      </p:cBhvr>
                                      <p:to>
                                        <p:strVal val="visible"/>
                                      </p:to>
                                    </p:set>
                                    <p:animEffect transition="in" filter="fade">
                                      <p:cBhvr>
                                        <p:cTn id="7" dur="500"/>
                                        <p:tgtEl>
                                          <p:spTgt spid="5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4">
                                            <p:txEl>
                                              <p:pRg st="1" end="1"/>
                                            </p:txEl>
                                          </p:spTgt>
                                        </p:tgtEl>
                                        <p:attrNameLst>
                                          <p:attrName>style.visibility</p:attrName>
                                        </p:attrNameLst>
                                      </p:cBhvr>
                                      <p:to>
                                        <p:strVal val="visible"/>
                                      </p:to>
                                    </p:set>
                                    <p:animEffect transition="in" filter="fade">
                                      <p:cBhvr>
                                        <p:cTn id="12" dur="500"/>
                                        <p:tgtEl>
                                          <p:spTgt spid="5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4">
                                            <p:txEl>
                                              <p:pRg st="2" end="2"/>
                                            </p:txEl>
                                          </p:spTgt>
                                        </p:tgtEl>
                                        <p:attrNameLst>
                                          <p:attrName>style.visibility</p:attrName>
                                        </p:attrNameLst>
                                      </p:cBhvr>
                                      <p:to>
                                        <p:strVal val="visible"/>
                                      </p:to>
                                    </p:set>
                                    <p:animEffect transition="in" filter="fade">
                                      <p:cBhvr>
                                        <p:cTn id="22" dur="500"/>
                                        <p:tgtEl>
                                          <p:spTgt spid="5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4">
                                            <p:txEl>
                                              <p:pRg st="3" end="3"/>
                                            </p:txEl>
                                          </p:spTgt>
                                        </p:tgtEl>
                                        <p:attrNameLst>
                                          <p:attrName>style.visibility</p:attrName>
                                        </p:attrNameLst>
                                      </p:cBhvr>
                                      <p:to>
                                        <p:strVal val="visible"/>
                                      </p:to>
                                    </p:set>
                                    <p:animEffect transition="in" filter="fade">
                                      <p:cBhvr>
                                        <p:cTn id="27" dur="500"/>
                                        <p:tgtEl>
                                          <p:spTgt spid="5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8237106-F2ED-405E-BC33-CC3CF426205F}" type="slidenum">
              <a:rPr lang="en-US" sz="1800" smtClean="0"/>
              <a:pPr/>
              <a:t>23</a:t>
            </a:fld>
            <a:endParaRPr lang="en-US" sz="1800" dirty="0"/>
          </a:p>
        </p:txBody>
      </p:sp>
      <p:sp>
        <p:nvSpPr>
          <p:cNvPr id="6" name="Footer Placeholder 5"/>
          <p:cNvSpPr>
            <a:spLocks noGrp="1"/>
          </p:cNvSpPr>
          <p:nvPr>
            <p:ph type="ftr" sz="quarter" idx="11"/>
          </p:nvPr>
        </p:nvSpPr>
        <p:spPr/>
        <p:txBody>
          <a:bodyPr/>
          <a:lstStyle/>
          <a:p>
            <a:r>
              <a:rPr lang="en-US"/>
              <a:t>CNT @ BIBE’23</a:t>
            </a:r>
            <a:endParaRPr lang="en-US" dirty="0"/>
          </a:p>
        </p:txBody>
      </p:sp>
      <p:sp>
        <p:nvSpPr>
          <p:cNvPr id="13" name="Title 3">
            <a:extLst>
              <a:ext uri="{FF2B5EF4-FFF2-40B4-BE49-F238E27FC236}">
                <a16:creationId xmlns:a16="http://schemas.microsoft.com/office/drawing/2014/main" id="{825EE41B-E0A4-0FFC-62C4-4FF9066493AB}"/>
              </a:ext>
            </a:extLst>
          </p:cNvPr>
          <p:cNvSpPr>
            <a:spLocks noGrp="1"/>
          </p:cNvSpPr>
          <p:nvPr>
            <p:ph type="title"/>
          </p:nvPr>
        </p:nvSpPr>
        <p:spPr>
          <a:xfrm>
            <a:off x="168667" y="274638"/>
            <a:ext cx="8800465" cy="1143000"/>
          </a:xfrm>
        </p:spPr>
        <p:txBody>
          <a:bodyPr/>
          <a:lstStyle/>
          <a:p>
            <a:r>
              <a:rPr lang="en-US" dirty="0"/>
              <a:t>Tool-Level Translation</a:t>
            </a:r>
          </a:p>
        </p:txBody>
      </p:sp>
      <p:grpSp>
        <p:nvGrpSpPr>
          <p:cNvPr id="74" name="Group 73">
            <a:extLst>
              <a:ext uri="{FF2B5EF4-FFF2-40B4-BE49-F238E27FC236}">
                <a16:creationId xmlns:a16="http://schemas.microsoft.com/office/drawing/2014/main" id="{AE5CD8C1-140F-8C3D-C39B-6E42732A0190}"/>
              </a:ext>
            </a:extLst>
          </p:cNvPr>
          <p:cNvGrpSpPr/>
          <p:nvPr/>
        </p:nvGrpSpPr>
        <p:grpSpPr>
          <a:xfrm>
            <a:off x="897176" y="2391402"/>
            <a:ext cx="320580" cy="520828"/>
            <a:chOff x="4203770" y="2241185"/>
            <a:chExt cx="462239" cy="427266"/>
          </a:xfrm>
        </p:grpSpPr>
        <p:sp>
          <p:nvSpPr>
            <p:cNvPr id="94" name="Oval 93">
              <a:extLst>
                <a:ext uri="{FF2B5EF4-FFF2-40B4-BE49-F238E27FC236}">
                  <a16:creationId xmlns:a16="http://schemas.microsoft.com/office/drawing/2014/main" id="{4C5BEB19-CBAC-A4E8-30C0-CDF39B652703}"/>
                </a:ext>
              </a:extLst>
            </p:cNvPr>
            <p:cNvSpPr/>
            <p:nvPr/>
          </p:nvSpPr>
          <p:spPr>
            <a:xfrm>
              <a:off x="4203770" y="2241185"/>
              <a:ext cx="462239" cy="427266"/>
            </a:xfrm>
            <a:prstGeom prst="ellipse">
              <a:avLst/>
            </a:prstGeom>
            <a:solidFill>
              <a:srgbClr val="0D5729"/>
            </a:solidFill>
            <a:ln w="28575" cmpd="sng">
              <a:solidFill>
                <a:srgbClr val="800000"/>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US" sz="1400" b="1" baseline="-25000" dirty="0">
                <a:solidFill>
                  <a:schemeClr val="tx1"/>
                </a:solidFill>
                <a:latin typeface="Arial Black"/>
                <a:cs typeface="Arial Black"/>
              </a:endParaRPr>
            </a:p>
          </p:txBody>
        </p:sp>
        <p:sp>
          <p:nvSpPr>
            <p:cNvPr id="95" name="TextBox 94">
              <a:extLst>
                <a:ext uri="{FF2B5EF4-FFF2-40B4-BE49-F238E27FC236}">
                  <a16:creationId xmlns:a16="http://schemas.microsoft.com/office/drawing/2014/main" id="{08BF98D7-508D-8250-46B7-0859C870766D}"/>
                </a:ext>
              </a:extLst>
            </p:cNvPr>
            <p:cNvSpPr txBox="1"/>
            <p:nvPr/>
          </p:nvSpPr>
          <p:spPr>
            <a:xfrm>
              <a:off x="4265860" y="2324246"/>
              <a:ext cx="340008" cy="276999"/>
            </a:xfrm>
            <a:prstGeom prst="rect">
              <a:avLst/>
            </a:prstGeom>
            <a:noFill/>
            <a:effectLst/>
          </p:spPr>
          <p:txBody>
            <a:bodyPr wrap="square" tIns="0" bIns="0" rtlCol="0" anchor="ctr">
              <a:spAutoFit/>
            </a:bodyPr>
            <a:lstStyle/>
            <a:p>
              <a:pPr algn="ctr"/>
              <a:r>
                <a:rPr lang="en-US" dirty="0">
                  <a:latin typeface="Arial Black"/>
                  <a:cs typeface="Arial Black"/>
                </a:rPr>
                <a:t>1</a:t>
              </a:r>
              <a:endParaRPr lang="en-US" baseline="-25000" dirty="0">
                <a:latin typeface="Arial Black"/>
                <a:cs typeface="Arial Black"/>
              </a:endParaRPr>
            </a:p>
          </p:txBody>
        </p:sp>
      </p:grpSp>
      <p:cxnSp>
        <p:nvCxnSpPr>
          <p:cNvPr id="75" name="Straight Arrow Connector 74">
            <a:extLst>
              <a:ext uri="{FF2B5EF4-FFF2-40B4-BE49-F238E27FC236}">
                <a16:creationId xmlns:a16="http://schemas.microsoft.com/office/drawing/2014/main" id="{954838EC-CBB1-C22F-0D23-E48232C779B4}"/>
              </a:ext>
            </a:extLst>
          </p:cNvPr>
          <p:cNvCxnSpPr>
            <a:cxnSpLocks/>
            <a:stCxn id="94" idx="7"/>
            <a:endCxn id="92" idx="2"/>
          </p:cNvCxnSpPr>
          <p:nvPr/>
        </p:nvCxnSpPr>
        <p:spPr>
          <a:xfrm flipV="1">
            <a:off x="1170808" y="2013366"/>
            <a:ext cx="1599290" cy="454310"/>
          </a:xfrm>
          <a:prstGeom prst="straightConnector1">
            <a:avLst/>
          </a:prstGeom>
          <a:ln w="5715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76" name="Group 75">
            <a:extLst>
              <a:ext uri="{FF2B5EF4-FFF2-40B4-BE49-F238E27FC236}">
                <a16:creationId xmlns:a16="http://schemas.microsoft.com/office/drawing/2014/main" id="{503F1EB7-7FAD-1811-6DE1-385883F74484}"/>
              </a:ext>
            </a:extLst>
          </p:cNvPr>
          <p:cNvGrpSpPr/>
          <p:nvPr/>
        </p:nvGrpSpPr>
        <p:grpSpPr>
          <a:xfrm>
            <a:off x="2770098" y="1752953"/>
            <a:ext cx="320580" cy="520828"/>
            <a:chOff x="4203770" y="2241185"/>
            <a:chExt cx="462239" cy="427266"/>
          </a:xfrm>
        </p:grpSpPr>
        <p:sp>
          <p:nvSpPr>
            <p:cNvPr id="92" name="Oval 91">
              <a:extLst>
                <a:ext uri="{FF2B5EF4-FFF2-40B4-BE49-F238E27FC236}">
                  <a16:creationId xmlns:a16="http://schemas.microsoft.com/office/drawing/2014/main" id="{1CB22746-5009-5A8C-4D04-3B594F89BB75}"/>
                </a:ext>
              </a:extLst>
            </p:cNvPr>
            <p:cNvSpPr/>
            <p:nvPr/>
          </p:nvSpPr>
          <p:spPr>
            <a:xfrm>
              <a:off x="4203770" y="2241185"/>
              <a:ext cx="462239" cy="427266"/>
            </a:xfrm>
            <a:prstGeom prst="ellipse">
              <a:avLst/>
            </a:prstGeom>
            <a:solidFill>
              <a:srgbClr val="0070C0"/>
            </a:solidFill>
            <a:ln w="28575" cmpd="sng">
              <a:solidFill>
                <a:srgbClr val="800000"/>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US" sz="1400" b="1" baseline="-25000" dirty="0">
                <a:solidFill>
                  <a:schemeClr val="tx1"/>
                </a:solidFill>
                <a:latin typeface="Arial Black"/>
                <a:cs typeface="Arial Black"/>
              </a:endParaRPr>
            </a:p>
          </p:txBody>
        </p:sp>
        <p:sp>
          <p:nvSpPr>
            <p:cNvPr id="93" name="TextBox 92">
              <a:extLst>
                <a:ext uri="{FF2B5EF4-FFF2-40B4-BE49-F238E27FC236}">
                  <a16:creationId xmlns:a16="http://schemas.microsoft.com/office/drawing/2014/main" id="{BE1861D6-AB6F-2089-DE16-E5011B434F81}"/>
                </a:ext>
              </a:extLst>
            </p:cNvPr>
            <p:cNvSpPr txBox="1"/>
            <p:nvPr/>
          </p:nvSpPr>
          <p:spPr>
            <a:xfrm>
              <a:off x="4265860" y="2324246"/>
              <a:ext cx="340008" cy="276999"/>
            </a:xfrm>
            <a:prstGeom prst="rect">
              <a:avLst/>
            </a:prstGeom>
            <a:noFill/>
            <a:effectLst/>
          </p:spPr>
          <p:txBody>
            <a:bodyPr wrap="square" tIns="0" bIns="0" rtlCol="0" anchor="ctr">
              <a:spAutoFit/>
            </a:bodyPr>
            <a:lstStyle/>
            <a:p>
              <a:pPr algn="ctr"/>
              <a:r>
                <a:rPr lang="en-US" dirty="0">
                  <a:latin typeface="Arial Black"/>
                  <a:cs typeface="Arial Black"/>
                </a:rPr>
                <a:t>2</a:t>
              </a:r>
              <a:endParaRPr lang="en-US" baseline="-25000" dirty="0">
                <a:latin typeface="Arial Black"/>
                <a:cs typeface="Arial Black"/>
              </a:endParaRPr>
            </a:p>
          </p:txBody>
        </p:sp>
      </p:grpSp>
      <p:grpSp>
        <p:nvGrpSpPr>
          <p:cNvPr id="77" name="Group 76">
            <a:extLst>
              <a:ext uri="{FF2B5EF4-FFF2-40B4-BE49-F238E27FC236}">
                <a16:creationId xmlns:a16="http://schemas.microsoft.com/office/drawing/2014/main" id="{C0D535B0-42B5-9B9E-2887-2A9665E28185}"/>
              </a:ext>
            </a:extLst>
          </p:cNvPr>
          <p:cNvGrpSpPr/>
          <p:nvPr/>
        </p:nvGrpSpPr>
        <p:grpSpPr>
          <a:xfrm>
            <a:off x="2770095" y="2454582"/>
            <a:ext cx="320580" cy="520828"/>
            <a:chOff x="4203770" y="2241185"/>
            <a:chExt cx="462239" cy="427266"/>
          </a:xfrm>
        </p:grpSpPr>
        <p:sp>
          <p:nvSpPr>
            <p:cNvPr id="90" name="Oval 89">
              <a:extLst>
                <a:ext uri="{FF2B5EF4-FFF2-40B4-BE49-F238E27FC236}">
                  <a16:creationId xmlns:a16="http://schemas.microsoft.com/office/drawing/2014/main" id="{7088FF97-8997-4B63-02FA-6F973489C648}"/>
                </a:ext>
              </a:extLst>
            </p:cNvPr>
            <p:cNvSpPr/>
            <p:nvPr/>
          </p:nvSpPr>
          <p:spPr>
            <a:xfrm>
              <a:off x="4203770" y="2241185"/>
              <a:ext cx="462239" cy="427266"/>
            </a:xfrm>
            <a:prstGeom prst="ellipse">
              <a:avLst/>
            </a:prstGeom>
            <a:solidFill>
              <a:srgbClr val="1763A1"/>
            </a:solidFill>
            <a:ln w="28575" cmpd="sng">
              <a:solidFill>
                <a:srgbClr val="800000"/>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US" sz="1400" b="1" baseline="-25000" dirty="0">
                <a:solidFill>
                  <a:schemeClr val="tx1"/>
                </a:solidFill>
                <a:latin typeface="Arial Black"/>
                <a:cs typeface="Arial Black"/>
              </a:endParaRPr>
            </a:p>
          </p:txBody>
        </p:sp>
        <p:sp>
          <p:nvSpPr>
            <p:cNvPr id="91" name="TextBox 90">
              <a:extLst>
                <a:ext uri="{FF2B5EF4-FFF2-40B4-BE49-F238E27FC236}">
                  <a16:creationId xmlns:a16="http://schemas.microsoft.com/office/drawing/2014/main" id="{08213A9C-9EEE-717E-F94F-333DAC2FE786}"/>
                </a:ext>
              </a:extLst>
            </p:cNvPr>
            <p:cNvSpPr txBox="1"/>
            <p:nvPr/>
          </p:nvSpPr>
          <p:spPr>
            <a:xfrm>
              <a:off x="4265860" y="2324246"/>
              <a:ext cx="340008" cy="276999"/>
            </a:xfrm>
            <a:prstGeom prst="rect">
              <a:avLst/>
            </a:prstGeom>
            <a:noFill/>
            <a:effectLst/>
          </p:spPr>
          <p:txBody>
            <a:bodyPr wrap="square" tIns="0" bIns="0" rtlCol="0" anchor="ctr">
              <a:spAutoFit/>
            </a:bodyPr>
            <a:lstStyle/>
            <a:p>
              <a:pPr algn="ctr"/>
              <a:r>
                <a:rPr lang="en-US" dirty="0">
                  <a:latin typeface="Arial Black"/>
                  <a:cs typeface="Arial Black"/>
                </a:rPr>
                <a:t>3</a:t>
              </a:r>
              <a:endParaRPr lang="en-US" baseline="-25000" dirty="0">
                <a:latin typeface="Arial Black"/>
                <a:cs typeface="Arial Black"/>
              </a:endParaRPr>
            </a:p>
          </p:txBody>
        </p:sp>
      </p:grpSp>
      <p:grpSp>
        <p:nvGrpSpPr>
          <p:cNvPr id="78" name="Group 77">
            <a:extLst>
              <a:ext uri="{FF2B5EF4-FFF2-40B4-BE49-F238E27FC236}">
                <a16:creationId xmlns:a16="http://schemas.microsoft.com/office/drawing/2014/main" id="{5CEF36CC-484E-3981-E672-507522981D75}"/>
              </a:ext>
            </a:extLst>
          </p:cNvPr>
          <p:cNvGrpSpPr/>
          <p:nvPr/>
        </p:nvGrpSpPr>
        <p:grpSpPr>
          <a:xfrm>
            <a:off x="2755369" y="3251072"/>
            <a:ext cx="321812" cy="520828"/>
            <a:chOff x="4201994" y="2241185"/>
            <a:chExt cx="464015" cy="427266"/>
          </a:xfrm>
        </p:grpSpPr>
        <p:sp>
          <p:nvSpPr>
            <p:cNvPr id="88" name="Oval 87">
              <a:extLst>
                <a:ext uri="{FF2B5EF4-FFF2-40B4-BE49-F238E27FC236}">
                  <a16:creationId xmlns:a16="http://schemas.microsoft.com/office/drawing/2014/main" id="{20774419-EBE9-5489-DC4E-ED9C0F220536}"/>
                </a:ext>
              </a:extLst>
            </p:cNvPr>
            <p:cNvSpPr/>
            <p:nvPr/>
          </p:nvSpPr>
          <p:spPr>
            <a:xfrm>
              <a:off x="4203770" y="2241185"/>
              <a:ext cx="462239" cy="427266"/>
            </a:xfrm>
            <a:prstGeom prst="ellipse">
              <a:avLst/>
            </a:prstGeom>
            <a:solidFill>
              <a:srgbClr val="0D5729"/>
            </a:solidFill>
            <a:ln w="28575" cmpd="sng">
              <a:solidFill>
                <a:srgbClr val="800000"/>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US" sz="1400" b="1" baseline="-25000" dirty="0">
                <a:solidFill>
                  <a:schemeClr val="tx1"/>
                </a:solidFill>
                <a:latin typeface="Arial Black"/>
                <a:cs typeface="Arial Black"/>
              </a:endParaRPr>
            </a:p>
          </p:txBody>
        </p:sp>
        <p:sp>
          <p:nvSpPr>
            <p:cNvPr id="89" name="TextBox 88">
              <a:extLst>
                <a:ext uri="{FF2B5EF4-FFF2-40B4-BE49-F238E27FC236}">
                  <a16:creationId xmlns:a16="http://schemas.microsoft.com/office/drawing/2014/main" id="{B0A4DCAF-19B4-D386-B0D2-E8307758F694}"/>
                </a:ext>
              </a:extLst>
            </p:cNvPr>
            <p:cNvSpPr txBox="1"/>
            <p:nvPr/>
          </p:nvSpPr>
          <p:spPr>
            <a:xfrm>
              <a:off x="4201994" y="2292288"/>
              <a:ext cx="462239" cy="287258"/>
            </a:xfrm>
            <a:prstGeom prst="rect">
              <a:avLst/>
            </a:prstGeom>
            <a:noFill/>
            <a:effectLst/>
          </p:spPr>
          <p:txBody>
            <a:bodyPr wrap="square" tIns="0" bIns="0" rtlCol="0" anchor="ctr">
              <a:spAutoFit/>
            </a:bodyPr>
            <a:lstStyle/>
            <a:p>
              <a:pPr algn="ctr"/>
              <a:r>
                <a:rPr lang="en-US" sz="2800" baseline="-25000" dirty="0">
                  <a:latin typeface="Arial Black"/>
                  <a:cs typeface="Arial Black"/>
                </a:rPr>
                <a:t>4</a:t>
              </a:r>
            </a:p>
          </p:txBody>
        </p:sp>
      </p:grpSp>
      <p:cxnSp>
        <p:nvCxnSpPr>
          <p:cNvPr id="79" name="Straight Arrow Connector 78">
            <a:extLst>
              <a:ext uri="{FF2B5EF4-FFF2-40B4-BE49-F238E27FC236}">
                <a16:creationId xmlns:a16="http://schemas.microsoft.com/office/drawing/2014/main" id="{DCAB5E75-858C-AAC1-6942-CB2223AD5D25}"/>
              </a:ext>
            </a:extLst>
          </p:cNvPr>
          <p:cNvCxnSpPr>
            <a:cxnSpLocks/>
            <a:stCxn id="94" idx="6"/>
            <a:endCxn id="90" idx="2"/>
          </p:cNvCxnSpPr>
          <p:nvPr/>
        </p:nvCxnSpPr>
        <p:spPr>
          <a:xfrm>
            <a:off x="1217756" y="2651816"/>
            <a:ext cx="1552339" cy="63180"/>
          </a:xfrm>
          <a:prstGeom prst="straightConnector1">
            <a:avLst/>
          </a:prstGeom>
          <a:ln w="5715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64F6B20A-EA61-F8D9-0F6B-0BDB72A653FC}"/>
              </a:ext>
            </a:extLst>
          </p:cNvPr>
          <p:cNvCxnSpPr>
            <a:cxnSpLocks/>
            <a:stCxn id="94" idx="5"/>
            <a:endCxn id="88" idx="2"/>
          </p:cNvCxnSpPr>
          <p:nvPr/>
        </p:nvCxnSpPr>
        <p:spPr>
          <a:xfrm>
            <a:off x="1170808" y="2835956"/>
            <a:ext cx="1585793" cy="675530"/>
          </a:xfrm>
          <a:prstGeom prst="straightConnector1">
            <a:avLst/>
          </a:prstGeom>
          <a:ln w="5715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81" name="Straight Arrow Connector 80">
            <a:extLst>
              <a:ext uri="{FF2B5EF4-FFF2-40B4-BE49-F238E27FC236}">
                <a16:creationId xmlns:a16="http://schemas.microsoft.com/office/drawing/2014/main" id="{F5AC25D5-AA87-C63E-B516-76AD55E8CE6D}"/>
              </a:ext>
            </a:extLst>
          </p:cNvPr>
          <p:cNvCxnSpPr>
            <a:cxnSpLocks/>
            <a:stCxn id="92" idx="6"/>
            <a:endCxn id="86" idx="1"/>
          </p:cNvCxnSpPr>
          <p:nvPr/>
        </p:nvCxnSpPr>
        <p:spPr>
          <a:xfrm>
            <a:off x="3090678" y="2013366"/>
            <a:ext cx="1546884" cy="454310"/>
          </a:xfrm>
          <a:prstGeom prst="straightConnector1">
            <a:avLst/>
          </a:prstGeom>
          <a:ln w="5715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82" name="Group 81">
            <a:extLst>
              <a:ext uri="{FF2B5EF4-FFF2-40B4-BE49-F238E27FC236}">
                <a16:creationId xmlns:a16="http://schemas.microsoft.com/office/drawing/2014/main" id="{B63F91CC-5963-3E2E-9FEA-BA58F23B3B61}"/>
              </a:ext>
            </a:extLst>
          </p:cNvPr>
          <p:cNvGrpSpPr/>
          <p:nvPr/>
        </p:nvGrpSpPr>
        <p:grpSpPr>
          <a:xfrm>
            <a:off x="4590614" y="2391402"/>
            <a:ext cx="320580" cy="520828"/>
            <a:chOff x="4203770" y="2241185"/>
            <a:chExt cx="462239" cy="427266"/>
          </a:xfrm>
        </p:grpSpPr>
        <p:sp>
          <p:nvSpPr>
            <p:cNvPr id="86" name="Oval 85">
              <a:extLst>
                <a:ext uri="{FF2B5EF4-FFF2-40B4-BE49-F238E27FC236}">
                  <a16:creationId xmlns:a16="http://schemas.microsoft.com/office/drawing/2014/main" id="{33EB178F-E00A-FF52-E819-E6E58E83A0B3}"/>
                </a:ext>
              </a:extLst>
            </p:cNvPr>
            <p:cNvSpPr/>
            <p:nvPr/>
          </p:nvSpPr>
          <p:spPr>
            <a:xfrm>
              <a:off x="4203770" y="2241185"/>
              <a:ext cx="462239" cy="427266"/>
            </a:xfrm>
            <a:prstGeom prst="ellipse">
              <a:avLst/>
            </a:prstGeom>
            <a:solidFill>
              <a:srgbClr val="1763A1"/>
            </a:solidFill>
            <a:ln w="28575" cmpd="sng">
              <a:solidFill>
                <a:srgbClr val="800000"/>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US" sz="1400" b="1" baseline="-25000" dirty="0">
                <a:solidFill>
                  <a:schemeClr val="tx1"/>
                </a:solidFill>
                <a:latin typeface="Arial Black"/>
                <a:cs typeface="Arial Black"/>
              </a:endParaRPr>
            </a:p>
          </p:txBody>
        </p:sp>
        <p:sp>
          <p:nvSpPr>
            <p:cNvPr id="87" name="TextBox 86">
              <a:extLst>
                <a:ext uri="{FF2B5EF4-FFF2-40B4-BE49-F238E27FC236}">
                  <a16:creationId xmlns:a16="http://schemas.microsoft.com/office/drawing/2014/main" id="{2A7044B6-EDF6-5FD0-F28A-AC76CAADA56B}"/>
                </a:ext>
              </a:extLst>
            </p:cNvPr>
            <p:cNvSpPr txBox="1"/>
            <p:nvPr/>
          </p:nvSpPr>
          <p:spPr>
            <a:xfrm>
              <a:off x="4265860" y="2324246"/>
              <a:ext cx="340008" cy="276999"/>
            </a:xfrm>
            <a:prstGeom prst="rect">
              <a:avLst/>
            </a:prstGeom>
            <a:noFill/>
            <a:effectLst/>
          </p:spPr>
          <p:txBody>
            <a:bodyPr wrap="square" tIns="0" bIns="0" rtlCol="0" anchor="ctr">
              <a:spAutoFit/>
            </a:bodyPr>
            <a:lstStyle/>
            <a:p>
              <a:pPr algn="ctr"/>
              <a:r>
                <a:rPr lang="en-US" dirty="0">
                  <a:latin typeface="Arial Black"/>
                  <a:cs typeface="Arial Black"/>
                </a:rPr>
                <a:t>5</a:t>
              </a:r>
              <a:endParaRPr lang="en-US" baseline="-25000" dirty="0">
                <a:latin typeface="Arial Black"/>
                <a:cs typeface="Arial Black"/>
              </a:endParaRPr>
            </a:p>
          </p:txBody>
        </p:sp>
      </p:grpSp>
      <p:cxnSp>
        <p:nvCxnSpPr>
          <p:cNvPr id="83" name="Straight Arrow Connector 82">
            <a:extLst>
              <a:ext uri="{FF2B5EF4-FFF2-40B4-BE49-F238E27FC236}">
                <a16:creationId xmlns:a16="http://schemas.microsoft.com/office/drawing/2014/main" id="{3448EB61-68B2-6944-3800-E89AA0931EB1}"/>
              </a:ext>
            </a:extLst>
          </p:cNvPr>
          <p:cNvCxnSpPr>
            <a:cxnSpLocks/>
            <a:stCxn id="90" idx="6"/>
            <a:endCxn id="86" idx="2"/>
          </p:cNvCxnSpPr>
          <p:nvPr/>
        </p:nvCxnSpPr>
        <p:spPr>
          <a:xfrm flipV="1">
            <a:off x="3090675" y="2651816"/>
            <a:ext cx="1499939" cy="63180"/>
          </a:xfrm>
          <a:prstGeom prst="straightConnector1">
            <a:avLst/>
          </a:prstGeom>
          <a:ln w="5715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84" name="Straight Arrow Connector 83">
            <a:extLst>
              <a:ext uri="{FF2B5EF4-FFF2-40B4-BE49-F238E27FC236}">
                <a16:creationId xmlns:a16="http://schemas.microsoft.com/office/drawing/2014/main" id="{B70FDC14-FF5C-0D68-D13F-372CA457B3A4}"/>
              </a:ext>
            </a:extLst>
          </p:cNvPr>
          <p:cNvCxnSpPr>
            <a:cxnSpLocks/>
            <a:stCxn id="88" idx="6"/>
            <a:endCxn id="86" idx="4"/>
          </p:cNvCxnSpPr>
          <p:nvPr/>
        </p:nvCxnSpPr>
        <p:spPr>
          <a:xfrm flipV="1">
            <a:off x="3077181" y="2912230"/>
            <a:ext cx="1673724" cy="599256"/>
          </a:xfrm>
          <a:prstGeom prst="straightConnector1">
            <a:avLst/>
          </a:prstGeom>
          <a:ln w="5715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98" name="TextBox 97">
            <a:extLst>
              <a:ext uri="{FF2B5EF4-FFF2-40B4-BE49-F238E27FC236}">
                <a16:creationId xmlns:a16="http://schemas.microsoft.com/office/drawing/2014/main" id="{2BEFF89F-FE16-9127-2998-AE7999FC4565}"/>
              </a:ext>
            </a:extLst>
          </p:cNvPr>
          <p:cNvSpPr txBox="1"/>
          <p:nvPr/>
        </p:nvSpPr>
        <p:spPr>
          <a:xfrm>
            <a:off x="829739" y="2253049"/>
            <a:ext cx="451568" cy="797535"/>
          </a:xfrm>
          <a:prstGeom prst="rect">
            <a:avLst/>
          </a:prstGeom>
          <a:noFill/>
          <a:ln w="63500" cmpd="sng">
            <a:solidFill>
              <a:schemeClr val="tx2"/>
            </a:solidFill>
          </a:ln>
          <a:effectLst/>
        </p:spPr>
        <p:txBody>
          <a:bodyPr wrap="square" rtlCol="0">
            <a:spAutoFit/>
          </a:bodyPr>
          <a:lstStyle/>
          <a:p>
            <a:endParaRPr lang="en-US" dirty="0">
              <a:solidFill>
                <a:srgbClr val="000000"/>
              </a:solidFill>
              <a:latin typeface="Monaco"/>
              <a:cs typeface="Monaco"/>
            </a:endParaRPr>
          </a:p>
        </p:txBody>
      </p:sp>
      <p:graphicFrame>
        <p:nvGraphicFramePr>
          <p:cNvPr id="99" name="Table 98">
            <a:extLst>
              <a:ext uri="{FF2B5EF4-FFF2-40B4-BE49-F238E27FC236}">
                <a16:creationId xmlns:a16="http://schemas.microsoft.com/office/drawing/2014/main" id="{8C40269A-53ED-1149-7C05-D334C95BA7B1}"/>
              </a:ext>
            </a:extLst>
          </p:cNvPr>
          <p:cNvGraphicFramePr>
            <a:graphicFrameLocks noGrp="1"/>
          </p:cNvGraphicFramePr>
          <p:nvPr>
            <p:extLst>
              <p:ext uri="{D42A27DB-BD31-4B8C-83A1-F6EECF244321}">
                <p14:modId xmlns:p14="http://schemas.microsoft.com/office/powerpoint/2010/main" val="175300584"/>
              </p:ext>
            </p:extLst>
          </p:nvPr>
        </p:nvGraphicFramePr>
        <p:xfrm>
          <a:off x="237990" y="3907227"/>
          <a:ext cx="5225913" cy="1493532"/>
        </p:xfrm>
        <a:graphic>
          <a:graphicData uri="http://schemas.openxmlformats.org/drawingml/2006/table">
            <a:tbl>
              <a:tblPr firstRow="1" bandRow="1">
                <a:tableStyleId>{2D5ABB26-0587-4C30-8999-92F81FD0307C}</a:tableStyleId>
              </a:tblPr>
              <a:tblGrid>
                <a:gridCol w="1126239">
                  <a:extLst>
                    <a:ext uri="{9D8B030D-6E8A-4147-A177-3AD203B41FA5}">
                      <a16:colId xmlns:a16="http://schemas.microsoft.com/office/drawing/2014/main" val="20000"/>
                    </a:ext>
                  </a:extLst>
                </a:gridCol>
                <a:gridCol w="2357703">
                  <a:extLst>
                    <a:ext uri="{9D8B030D-6E8A-4147-A177-3AD203B41FA5}">
                      <a16:colId xmlns:a16="http://schemas.microsoft.com/office/drawing/2014/main" val="20001"/>
                    </a:ext>
                  </a:extLst>
                </a:gridCol>
                <a:gridCol w="1741971">
                  <a:extLst>
                    <a:ext uri="{9D8B030D-6E8A-4147-A177-3AD203B41FA5}">
                      <a16:colId xmlns:a16="http://schemas.microsoft.com/office/drawing/2014/main" val="20002"/>
                    </a:ext>
                  </a:extLst>
                </a:gridCol>
              </a:tblGrid>
              <a:tr h="4849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50" normalizeH="0" baseline="0" noProof="0" dirty="0">
                          <a:ln w="12700" cmpd="sng">
                            <a:solidFill>
                              <a:srgbClr val="000000"/>
                            </a:solidFill>
                            <a:prstDash val="solid"/>
                          </a:ln>
                          <a:solidFill>
                            <a:srgbClr val="600A18"/>
                          </a:solidFill>
                          <a:effectLst/>
                          <a:uLnTx/>
                          <a:uFillTx/>
                          <a:latin typeface="Gill Sans"/>
                          <a:ea typeface="+mn-ea"/>
                          <a:cs typeface="Gill Sans"/>
                        </a:rPr>
                        <a:t>Step</a:t>
                      </a:r>
                      <a:endParaRPr lang="en-US" sz="1800" b="0" dirty="0">
                        <a:solidFill>
                          <a:srgbClr val="000000"/>
                        </a:solidFill>
                        <a:latin typeface="Gill Sans"/>
                        <a:cs typeface="Gill Sans"/>
                      </a:endParaRPr>
                    </a:p>
                    <a:p>
                      <a:pPr algn="ctr"/>
                      <a:endParaRPr lang="en-US" sz="1800" dirty="0">
                        <a:solidFill>
                          <a:srgbClr val="000000"/>
                        </a:solidFill>
                        <a:latin typeface="Gill Sans"/>
                        <a:cs typeface="Gill Sans"/>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0" lang="en-US" sz="1800" b="0" i="0" u="none" strike="noStrike" kern="1200" cap="none" spc="50" normalizeH="0" baseline="0" noProof="0" dirty="0">
                          <a:ln w="12700" cmpd="sng">
                            <a:solidFill>
                              <a:srgbClr val="000000"/>
                            </a:solidFill>
                            <a:prstDash val="solid"/>
                          </a:ln>
                          <a:solidFill>
                            <a:srgbClr val="600A18"/>
                          </a:solidFill>
                          <a:effectLst/>
                          <a:uLnTx/>
                          <a:uFillTx/>
                          <a:latin typeface="Gill Sans"/>
                          <a:ea typeface="+mn-ea"/>
                          <a:cs typeface="Gill Sans"/>
                        </a:rPr>
                        <a:t>Type</a:t>
                      </a:r>
                      <a:endParaRPr lang="en-US" sz="1800" b="0" dirty="0">
                        <a:solidFill>
                          <a:srgbClr val="000000"/>
                        </a:solidFill>
                        <a:latin typeface="Gill Sans"/>
                        <a:cs typeface="Gill Sans"/>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0" lang="en-US" sz="1800" b="0" i="0" u="none" strike="noStrike" kern="1200" cap="none" spc="50" normalizeH="0" baseline="0" noProof="0" dirty="0">
                          <a:ln w="12700" cmpd="sng">
                            <a:solidFill>
                              <a:srgbClr val="000000"/>
                            </a:solidFill>
                            <a:prstDash val="solid"/>
                          </a:ln>
                          <a:solidFill>
                            <a:srgbClr val="600A18"/>
                          </a:solidFill>
                          <a:effectLst/>
                          <a:uLnTx/>
                          <a:uFillTx/>
                          <a:latin typeface="Gill Sans"/>
                          <a:ea typeface="+mn-ea"/>
                          <a:cs typeface="Gill Sans"/>
                        </a:rPr>
                        <a:t>Path</a:t>
                      </a:r>
                      <a:endParaRPr lang="en-US" sz="1800" b="0" dirty="0">
                        <a:solidFill>
                          <a:srgbClr val="000000"/>
                        </a:solidFill>
                        <a:latin typeface="Gill Sans"/>
                        <a:cs typeface="Gill Sans"/>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426726">
                <a:tc>
                  <a:txBody>
                    <a:bodyPr/>
                    <a:lstStyle/>
                    <a:p>
                      <a:pPr algn="ctr"/>
                      <a:r>
                        <a:rPr lang="en-US" sz="1800" b="1" kern="1200" noProof="0" dirty="0">
                          <a:solidFill>
                            <a:srgbClr val="000000"/>
                          </a:solidFill>
                          <a:latin typeface="Gill Sans"/>
                          <a:ea typeface="+mn-ea"/>
                          <a:cs typeface="Gill Sans"/>
                        </a:rPr>
                        <a:t>1 </a:t>
                      </a:r>
                      <a:endParaRPr lang="en-US" sz="1800" b="1" kern="1200" dirty="0">
                        <a:solidFill>
                          <a:srgbClr val="000000"/>
                        </a:solidFill>
                        <a:latin typeface="Gill Sans"/>
                        <a:ea typeface="+mn-ea"/>
                        <a:cs typeface="Gill Sans"/>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solidFill>
                            <a:srgbClr val="000000"/>
                          </a:solidFill>
                          <a:latin typeface="Gill Sans"/>
                          <a:cs typeface="Gill Sans"/>
                        </a:rPr>
                        <a:t>Tool</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solidFill>
                            <a:srgbClr val="000000"/>
                          </a:solidFill>
                          <a:latin typeface="Gill Sans"/>
                          <a:cs typeface="Gill Sans"/>
                        </a:rPr>
                        <a:t>&lt;…&gt;</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426726">
                <a:tc>
                  <a:txBody>
                    <a:bodyPr/>
                    <a:lstStyle/>
                    <a:p>
                      <a:pPr algn="ctr"/>
                      <a:r>
                        <a:rPr lang="en-US" sz="1800" b="1" kern="1200" noProof="0" dirty="0">
                          <a:solidFill>
                            <a:srgbClr val="000000"/>
                          </a:solidFill>
                          <a:latin typeface="Gill Sans"/>
                          <a:ea typeface="+mn-ea"/>
                          <a:cs typeface="Gill Sans"/>
                        </a:rPr>
                        <a:t>2 </a:t>
                      </a:r>
                      <a:endParaRPr lang="en-US" sz="1800" b="1" kern="1200" dirty="0">
                        <a:solidFill>
                          <a:srgbClr val="000000"/>
                        </a:solidFill>
                        <a:latin typeface="Gill Sans"/>
                        <a:ea typeface="+mn-ea"/>
                        <a:cs typeface="Gill Sans"/>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solidFill>
                            <a:srgbClr val="000000"/>
                          </a:solidFill>
                          <a:latin typeface="Gill Sans"/>
                          <a:cs typeface="Gill Sans"/>
                        </a:rPr>
                        <a:t>Workflow</a:t>
                      </a:r>
                      <a:endParaRPr lang="en-US" sz="1200" dirty="0">
                        <a:solidFill>
                          <a:srgbClr val="000000"/>
                        </a:solidFill>
                        <a:latin typeface="Gill Sans"/>
                        <a:cs typeface="Gill Sans"/>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solidFill>
                            <a:srgbClr val="000000"/>
                          </a:solidFill>
                          <a:latin typeface="Gill Sans"/>
                          <a:cs typeface="Gill Sans"/>
                        </a:rPr>
                        <a:t>&lt;…&gt;</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pSp>
        <p:nvGrpSpPr>
          <p:cNvPr id="100" name="Group 99">
            <a:extLst>
              <a:ext uri="{FF2B5EF4-FFF2-40B4-BE49-F238E27FC236}">
                <a16:creationId xmlns:a16="http://schemas.microsoft.com/office/drawing/2014/main" id="{0648E197-071C-2D5B-ADAF-EFBD81F12D07}"/>
              </a:ext>
            </a:extLst>
          </p:cNvPr>
          <p:cNvGrpSpPr/>
          <p:nvPr/>
        </p:nvGrpSpPr>
        <p:grpSpPr>
          <a:xfrm>
            <a:off x="255987" y="6255433"/>
            <a:ext cx="4864758" cy="516697"/>
            <a:chOff x="935276" y="4710905"/>
            <a:chExt cx="7382840" cy="766551"/>
          </a:xfrm>
        </p:grpSpPr>
        <p:grpSp>
          <p:nvGrpSpPr>
            <p:cNvPr id="101" name="Group 100">
              <a:extLst>
                <a:ext uri="{FF2B5EF4-FFF2-40B4-BE49-F238E27FC236}">
                  <a16:creationId xmlns:a16="http://schemas.microsoft.com/office/drawing/2014/main" id="{7C2958D1-1DD5-8CC1-BF43-D62CB18571B6}"/>
                </a:ext>
              </a:extLst>
            </p:cNvPr>
            <p:cNvGrpSpPr/>
            <p:nvPr/>
          </p:nvGrpSpPr>
          <p:grpSpPr>
            <a:xfrm>
              <a:off x="935276" y="4710905"/>
              <a:ext cx="549505" cy="746432"/>
              <a:chOff x="4203770" y="2241185"/>
              <a:chExt cx="462239" cy="427266"/>
            </a:xfrm>
          </p:grpSpPr>
          <p:sp>
            <p:nvSpPr>
              <p:cNvPr id="108" name="Oval 107">
                <a:extLst>
                  <a:ext uri="{FF2B5EF4-FFF2-40B4-BE49-F238E27FC236}">
                    <a16:creationId xmlns:a16="http://schemas.microsoft.com/office/drawing/2014/main" id="{39CE3AF6-5C01-18E2-6050-AA31B8BD9CEF}"/>
                  </a:ext>
                </a:extLst>
              </p:cNvPr>
              <p:cNvSpPr/>
              <p:nvPr/>
            </p:nvSpPr>
            <p:spPr>
              <a:xfrm>
                <a:off x="4203770" y="2241185"/>
                <a:ext cx="462239" cy="427266"/>
              </a:xfrm>
              <a:prstGeom prst="ellipse">
                <a:avLst/>
              </a:prstGeom>
              <a:solidFill>
                <a:srgbClr val="0D5729"/>
              </a:solidFill>
              <a:ln w="28575" cmpd="sng">
                <a:solidFill>
                  <a:srgbClr val="800000"/>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US" sz="1400" b="1" baseline="-25000" dirty="0">
                  <a:solidFill>
                    <a:schemeClr val="tx1"/>
                  </a:solidFill>
                  <a:latin typeface="Arial Black"/>
                  <a:cs typeface="Arial Black"/>
                </a:endParaRPr>
              </a:p>
            </p:txBody>
          </p:sp>
          <p:sp>
            <p:nvSpPr>
              <p:cNvPr id="109" name="TextBox 108">
                <a:extLst>
                  <a:ext uri="{FF2B5EF4-FFF2-40B4-BE49-F238E27FC236}">
                    <a16:creationId xmlns:a16="http://schemas.microsoft.com/office/drawing/2014/main" id="{8F6EE197-55EF-578A-2552-3385ADCBDF01}"/>
                  </a:ext>
                </a:extLst>
              </p:cNvPr>
              <p:cNvSpPr txBox="1"/>
              <p:nvPr/>
            </p:nvSpPr>
            <p:spPr>
              <a:xfrm>
                <a:off x="4265860" y="2409893"/>
                <a:ext cx="340008" cy="105705"/>
              </a:xfrm>
              <a:prstGeom prst="rect">
                <a:avLst/>
              </a:prstGeom>
              <a:noFill/>
              <a:effectLst/>
            </p:spPr>
            <p:txBody>
              <a:bodyPr wrap="square" tIns="0" bIns="0" rtlCol="0" anchor="ctr">
                <a:spAutoFit/>
              </a:bodyPr>
              <a:lstStyle/>
              <a:p>
                <a:pPr algn="ctr"/>
                <a:endParaRPr lang="en-US" baseline="-25000" dirty="0">
                  <a:latin typeface="Arial Black"/>
                  <a:cs typeface="Arial Black"/>
                </a:endParaRPr>
              </a:p>
            </p:txBody>
          </p:sp>
        </p:grpSp>
        <p:grpSp>
          <p:nvGrpSpPr>
            <p:cNvPr id="102" name="Group 101">
              <a:extLst>
                <a:ext uri="{FF2B5EF4-FFF2-40B4-BE49-F238E27FC236}">
                  <a16:creationId xmlns:a16="http://schemas.microsoft.com/office/drawing/2014/main" id="{BC2B6913-CCCC-1B9D-085B-C5D6BF63BD2B}"/>
                </a:ext>
              </a:extLst>
            </p:cNvPr>
            <p:cNvGrpSpPr/>
            <p:nvPr/>
          </p:nvGrpSpPr>
          <p:grpSpPr>
            <a:xfrm>
              <a:off x="1548405" y="4731024"/>
              <a:ext cx="6769711" cy="746432"/>
              <a:chOff x="1548405" y="4731024"/>
              <a:chExt cx="6769711" cy="746432"/>
            </a:xfrm>
          </p:grpSpPr>
          <p:grpSp>
            <p:nvGrpSpPr>
              <p:cNvPr id="103" name="Group 102">
                <a:extLst>
                  <a:ext uri="{FF2B5EF4-FFF2-40B4-BE49-F238E27FC236}">
                    <a16:creationId xmlns:a16="http://schemas.microsoft.com/office/drawing/2014/main" id="{D86600F2-1B60-BE8E-3774-F098771392B4}"/>
                  </a:ext>
                </a:extLst>
              </p:cNvPr>
              <p:cNvGrpSpPr/>
              <p:nvPr/>
            </p:nvGrpSpPr>
            <p:grpSpPr>
              <a:xfrm>
                <a:off x="4911194" y="4731024"/>
                <a:ext cx="549505" cy="746432"/>
                <a:chOff x="4203770" y="2241185"/>
                <a:chExt cx="462239" cy="427266"/>
              </a:xfrm>
            </p:grpSpPr>
            <p:sp>
              <p:nvSpPr>
                <p:cNvPr id="106" name="Oval 105">
                  <a:extLst>
                    <a:ext uri="{FF2B5EF4-FFF2-40B4-BE49-F238E27FC236}">
                      <a16:creationId xmlns:a16="http://schemas.microsoft.com/office/drawing/2014/main" id="{0954F7AB-19CB-6BF3-E533-7FD54170D608}"/>
                    </a:ext>
                  </a:extLst>
                </p:cNvPr>
                <p:cNvSpPr/>
                <p:nvPr/>
              </p:nvSpPr>
              <p:spPr>
                <a:xfrm>
                  <a:off x="4203770" y="2241185"/>
                  <a:ext cx="462239" cy="427266"/>
                </a:xfrm>
                <a:prstGeom prst="ellipse">
                  <a:avLst/>
                </a:prstGeom>
                <a:solidFill>
                  <a:srgbClr val="0070C0"/>
                </a:solidFill>
                <a:ln w="28575" cmpd="sng">
                  <a:solidFill>
                    <a:srgbClr val="800000"/>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US" sz="1400" b="1" baseline="-25000" dirty="0">
                    <a:solidFill>
                      <a:schemeClr val="tx1"/>
                    </a:solidFill>
                    <a:latin typeface="Arial Black"/>
                    <a:cs typeface="Arial Black"/>
                  </a:endParaRPr>
                </a:p>
              </p:txBody>
            </p:sp>
            <p:sp>
              <p:nvSpPr>
                <p:cNvPr id="107" name="TextBox 106">
                  <a:extLst>
                    <a:ext uri="{FF2B5EF4-FFF2-40B4-BE49-F238E27FC236}">
                      <a16:creationId xmlns:a16="http://schemas.microsoft.com/office/drawing/2014/main" id="{1277E8EB-E726-CC76-4787-EB13F59625BC}"/>
                    </a:ext>
                  </a:extLst>
                </p:cNvPr>
                <p:cNvSpPr txBox="1"/>
                <p:nvPr/>
              </p:nvSpPr>
              <p:spPr>
                <a:xfrm>
                  <a:off x="4265860" y="2409893"/>
                  <a:ext cx="340008" cy="105705"/>
                </a:xfrm>
                <a:prstGeom prst="rect">
                  <a:avLst/>
                </a:prstGeom>
                <a:noFill/>
                <a:effectLst/>
              </p:spPr>
              <p:txBody>
                <a:bodyPr wrap="square" tIns="0" bIns="0" rtlCol="0" anchor="ctr">
                  <a:spAutoFit/>
                </a:bodyPr>
                <a:lstStyle/>
                <a:p>
                  <a:pPr algn="ctr"/>
                  <a:endParaRPr lang="en-US" baseline="-25000" dirty="0">
                    <a:latin typeface="Arial Black"/>
                    <a:cs typeface="Arial Black"/>
                  </a:endParaRPr>
                </a:p>
              </p:txBody>
            </p:sp>
          </p:grpSp>
          <p:sp>
            <p:nvSpPr>
              <p:cNvPr id="104" name="TextBox 103">
                <a:extLst>
                  <a:ext uri="{FF2B5EF4-FFF2-40B4-BE49-F238E27FC236}">
                    <a16:creationId xmlns:a16="http://schemas.microsoft.com/office/drawing/2014/main" id="{D55D59E3-C768-33BE-6AFE-1D18515D6FC4}"/>
                  </a:ext>
                </a:extLst>
              </p:cNvPr>
              <p:cNvSpPr txBox="1"/>
              <p:nvPr/>
            </p:nvSpPr>
            <p:spPr>
              <a:xfrm>
                <a:off x="5534512" y="4880664"/>
                <a:ext cx="2783604" cy="517135"/>
              </a:xfrm>
              <a:prstGeom prst="rect">
                <a:avLst/>
              </a:prstGeom>
              <a:noFill/>
              <a:effectLst/>
            </p:spPr>
            <p:txBody>
              <a:bodyPr wrap="none" rtlCol="0">
                <a:spAutoFit/>
              </a:bodyPr>
              <a:lstStyle/>
              <a:p>
                <a:r>
                  <a:rPr lang="en-US" sz="1600" dirty="0">
                    <a:solidFill>
                      <a:schemeClr val="bg1"/>
                    </a:solidFill>
                    <a:latin typeface="Gill Sans"/>
                    <a:cs typeface="Gill Sans"/>
                  </a:rPr>
                  <a:t>=</a:t>
                </a:r>
                <a:r>
                  <a:rPr lang="en-US" sz="1600" b="1" dirty="0">
                    <a:solidFill>
                      <a:schemeClr val="bg1"/>
                    </a:solidFill>
                    <a:latin typeface="Gill Sans"/>
                    <a:cs typeface="Gill Sans"/>
                  </a:rPr>
                  <a:t> </a:t>
                </a:r>
                <a:r>
                  <a:rPr lang="en-US" sz="1600" dirty="0">
                    <a:solidFill>
                      <a:schemeClr val="bg1"/>
                    </a:solidFill>
                    <a:latin typeface="Gill Sans"/>
                    <a:cs typeface="Gill Sans"/>
                  </a:rPr>
                  <a:t>Step is a subworkflow. </a:t>
                </a:r>
              </a:p>
            </p:txBody>
          </p:sp>
          <p:sp>
            <p:nvSpPr>
              <p:cNvPr id="105" name="TextBox 104">
                <a:extLst>
                  <a:ext uri="{FF2B5EF4-FFF2-40B4-BE49-F238E27FC236}">
                    <a16:creationId xmlns:a16="http://schemas.microsoft.com/office/drawing/2014/main" id="{DE84881D-73ED-EEF4-3CCB-C5E1B3F49E22}"/>
                  </a:ext>
                </a:extLst>
              </p:cNvPr>
              <p:cNvSpPr txBox="1"/>
              <p:nvPr/>
            </p:nvSpPr>
            <p:spPr>
              <a:xfrm>
                <a:off x="1548405" y="4878273"/>
                <a:ext cx="2527893" cy="517135"/>
              </a:xfrm>
              <a:prstGeom prst="rect">
                <a:avLst/>
              </a:prstGeom>
              <a:noFill/>
              <a:effectLst/>
            </p:spPr>
            <p:txBody>
              <a:bodyPr wrap="none" rtlCol="0">
                <a:spAutoFit/>
              </a:bodyPr>
              <a:lstStyle/>
              <a:p>
                <a:r>
                  <a:rPr lang="en-US" sz="1600" dirty="0">
                    <a:solidFill>
                      <a:schemeClr val="bg1"/>
                    </a:solidFill>
                    <a:latin typeface="Gill Sans"/>
                    <a:cs typeface="Gill Sans"/>
                  </a:rPr>
                  <a:t>=</a:t>
                </a:r>
                <a:r>
                  <a:rPr lang="en-US" sz="1600" b="1" dirty="0">
                    <a:solidFill>
                      <a:schemeClr val="bg1"/>
                    </a:solidFill>
                    <a:latin typeface="Gill Sans"/>
                    <a:cs typeface="Gill Sans"/>
                  </a:rPr>
                  <a:t> </a:t>
                </a:r>
                <a:r>
                  <a:rPr lang="en-US" sz="1600" dirty="0">
                    <a:solidFill>
                      <a:schemeClr val="bg1"/>
                    </a:solidFill>
                    <a:latin typeface="Gill Sans"/>
                    <a:cs typeface="Gill Sans"/>
                  </a:rPr>
                  <a:t>Step is a single tool. </a:t>
                </a:r>
              </a:p>
            </p:txBody>
          </p:sp>
        </p:grpSp>
      </p:grpSp>
      <p:sp>
        <p:nvSpPr>
          <p:cNvPr id="112" name="Right Arrow 111">
            <a:extLst>
              <a:ext uri="{FF2B5EF4-FFF2-40B4-BE49-F238E27FC236}">
                <a16:creationId xmlns:a16="http://schemas.microsoft.com/office/drawing/2014/main" id="{67C1475E-C9AA-6DD7-5743-0F9B76587148}"/>
              </a:ext>
            </a:extLst>
          </p:cNvPr>
          <p:cNvSpPr/>
          <p:nvPr/>
        </p:nvSpPr>
        <p:spPr>
          <a:xfrm rot="10800000">
            <a:off x="5576278" y="4582553"/>
            <a:ext cx="786210" cy="338555"/>
          </a:xfrm>
          <a:prstGeom prst="rightArrow">
            <a:avLst>
              <a:gd name="adj1" fmla="val 50000"/>
              <a:gd name="adj2" fmla="val 47638"/>
            </a:avLst>
          </a:prstGeom>
          <a:solidFill>
            <a:srgbClr val="FF00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latin typeface="Gill Sans"/>
              <a:cs typeface="Gill Sans"/>
            </a:endParaRPr>
          </a:p>
        </p:txBody>
      </p:sp>
      <p:grpSp>
        <p:nvGrpSpPr>
          <p:cNvPr id="11" name="Group 10">
            <a:extLst>
              <a:ext uri="{FF2B5EF4-FFF2-40B4-BE49-F238E27FC236}">
                <a16:creationId xmlns:a16="http://schemas.microsoft.com/office/drawing/2014/main" id="{DCCBBBE2-88FA-712D-9B04-80810522E766}"/>
              </a:ext>
            </a:extLst>
          </p:cNvPr>
          <p:cNvGrpSpPr/>
          <p:nvPr/>
        </p:nvGrpSpPr>
        <p:grpSpPr>
          <a:xfrm>
            <a:off x="6002723" y="6312181"/>
            <a:ext cx="3103177" cy="545818"/>
            <a:chOff x="6040823" y="6121681"/>
            <a:chExt cx="3103177" cy="545818"/>
          </a:xfrm>
        </p:grpSpPr>
        <p:sp>
          <p:nvSpPr>
            <p:cNvPr id="4" name="Rounded Rectangle 3">
              <a:extLst>
                <a:ext uri="{FF2B5EF4-FFF2-40B4-BE49-F238E27FC236}">
                  <a16:creationId xmlns:a16="http://schemas.microsoft.com/office/drawing/2014/main" id="{EDAB4DF3-561F-3367-50D7-C3F76C974FD2}"/>
                </a:ext>
              </a:extLst>
            </p:cNvPr>
            <p:cNvSpPr/>
            <p:nvPr/>
          </p:nvSpPr>
          <p:spPr>
            <a:xfrm>
              <a:off x="6040823" y="6121681"/>
              <a:ext cx="841214" cy="268582"/>
            </a:xfrm>
            <a:prstGeom prst="roundRect">
              <a:avLst/>
            </a:prstGeom>
            <a:solidFill>
              <a:srgbClr val="800000"/>
            </a:solidFill>
            <a:ln w="28575" cmpd="sng">
              <a:noFill/>
            </a:ln>
            <a:effectLst/>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700" b="1" dirty="0">
                  <a:solidFill>
                    <a:schemeClr val="tx1"/>
                  </a:solidFill>
                  <a:latin typeface="Gill Sans"/>
                  <a:cs typeface="Gill Sans"/>
                </a:rPr>
                <a:t>Tool-level Translation</a:t>
              </a:r>
            </a:p>
          </p:txBody>
        </p:sp>
        <p:sp>
          <p:nvSpPr>
            <p:cNvPr id="5" name="Right Arrow 4">
              <a:extLst>
                <a:ext uri="{FF2B5EF4-FFF2-40B4-BE49-F238E27FC236}">
                  <a16:creationId xmlns:a16="http://schemas.microsoft.com/office/drawing/2014/main" id="{604EB7F7-24D2-D3C3-71FE-AD78C1299C84}"/>
                </a:ext>
              </a:extLst>
            </p:cNvPr>
            <p:cNvSpPr/>
            <p:nvPr/>
          </p:nvSpPr>
          <p:spPr>
            <a:xfrm>
              <a:off x="6882037" y="6147981"/>
              <a:ext cx="289768" cy="215983"/>
            </a:xfrm>
            <a:prstGeom prst="rightArrow">
              <a:avLst/>
            </a:prstGeom>
            <a:solidFill>
              <a:srgbClr val="FF0000">
                <a:alpha val="28000"/>
              </a:srgb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latin typeface="Gill Sans"/>
                <a:cs typeface="Gill Sans"/>
              </a:endParaRPr>
            </a:p>
          </p:txBody>
        </p:sp>
        <p:sp>
          <p:nvSpPr>
            <p:cNvPr id="7" name="Rounded Rectangle 6">
              <a:extLst>
                <a:ext uri="{FF2B5EF4-FFF2-40B4-BE49-F238E27FC236}">
                  <a16:creationId xmlns:a16="http://schemas.microsoft.com/office/drawing/2014/main" id="{1AC0A650-3168-B776-FC3A-467F12E8E1E1}"/>
                </a:ext>
              </a:extLst>
            </p:cNvPr>
            <p:cNvSpPr/>
            <p:nvPr/>
          </p:nvSpPr>
          <p:spPr>
            <a:xfrm>
              <a:off x="7171804" y="6121681"/>
              <a:ext cx="841214" cy="268582"/>
            </a:xfrm>
            <a:prstGeom prst="roundRect">
              <a:avLst/>
            </a:prstGeom>
            <a:solidFill>
              <a:srgbClr val="FF0000">
                <a:alpha val="28000"/>
              </a:srgbClr>
            </a:solidFill>
            <a:ln w="28575" cmpd="sng">
              <a:noFill/>
            </a:ln>
            <a:effectLst/>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500" b="1" dirty="0">
                  <a:solidFill>
                    <a:schemeClr val="tx1"/>
                  </a:solidFill>
                  <a:latin typeface="Gill Sans"/>
                  <a:cs typeface="Gill Sans"/>
                </a:rPr>
                <a:t>Graph-dependency Analysis</a:t>
              </a:r>
              <a:endParaRPr lang="en-US" sz="400" b="1" dirty="0">
                <a:solidFill>
                  <a:schemeClr val="tx1"/>
                </a:solidFill>
                <a:latin typeface="Gill Sans"/>
                <a:cs typeface="Gill Sans"/>
              </a:endParaRPr>
            </a:p>
          </p:txBody>
        </p:sp>
        <p:sp>
          <p:nvSpPr>
            <p:cNvPr id="8" name="Right Arrow 7">
              <a:extLst>
                <a:ext uri="{FF2B5EF4-FFF2-40B4-BE49-F238E27FC236}">
                  <a16:creationId xmlns:a16="http://schemas.microsoft.com/office/drawing/2014/main" id="{740304B5-ED60-32C5-004E-BA9014D8B9E3}"/>
                </a:ext>
              </a:extLst>
            </p:cNvPr>
            <p:cNvSpPr/>
            <p:nvPr/>
          </p:nvSpPr>
          <p:spPr>
            <a:xfrm>
              <a:off x="8013019" y="6147981"/>
              <a:ext cx="289768" cy="215983"/>
            </a:xfrm>
            <a:prstGeom prst="rightArrow">
              <a:avLst/>
            </a:prstGeom>
            <a:solidFill>
              <a:srgbClr val="FF0000">
                <a:alpha val="28000"/>
              </a:srgb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latin typeface="Gill Sans"/>
                <a:cs typeface="Gill Sans"/>
              </a:endParaRPr>
            </a:p>
          </p:txBody>
        </p:sp>
        <p:sp>
          <p:nvSpPr>
            <p:cNvPr id="9" name="Rounded Rectangle 8">
              <a:extLst>
                <a:ext uri="{FF2B5EF4-FFF2-40B4-BE49-F238E27FC236}">
                  <a16:creationId xmlns:a16="http://schemas.microsoft.com/office/drawing/2014/main" id="{46E955E1-FA58-B8E5-003C-EABF82A42C24}"/>
                </a:ext>
              </a:extLst>
            </p:cNvPr>
            <p:cNvSpPr/>
            <p:nvPr/>
          </p:nvSpPr>
          <p:spPr>
            <a:xfrm>
              <a:off x="8302786" y="6121681"/>
              <a:ext cx="841214" cy="268582"/>
            </a:xfrm>
            <a:prstGeom prst="roundRect">
              <a:avLst/>
            </a:prstGeom>
            <a:solidFill>
              <a:srgbClr val="FF0000">
                <a:alpha val="28000"/>
              </a:srgbClr>
            </a:solidFill>
            <a:ln w="28575" cmpd="sng">
              <a:noFill/>
            </a:ln>
            <a:effectLst/>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800" b="1" dirty="0">
                  <a:solidFill>
                    <a:schemeClr val="tx1"/>
                  </a:solidFill>
                  <a:latin typeface="Gill Sans"/>
                  <a:cs typeface="Gill Sans"/>
                </a:rPr>
                <a:t>Correctness Check</a:t>
              </a:r>
              <a:endParaRPr lang="en-US" sz="900" b="1" dirty="0">
                <a:solidFill>
                  <a:schemeClr val="tx1"/>
                </a:solidFill>
                <a:latin typeface="Gill Sans"/>
                <a:cs typeface="Gill Sans"/>
              </a:endParaRPr>
            </a:p>
          </p:txBody>
        </p:sp>
        <p:sp>
          <p:nvSpPr>
            <p:cNvPr id="10" name="Title 3">
              <a:extLst>
                <a:ext uri="{FF2B5EF4-FFF2-40B4-BE49-F238E27FC236}">
                  <a16:creationId xmlns:a16="http://schemas.microsoft.com/office/drawing/2014/main" id="{83129861-49BD-3170-BF27-422D587E2797}"/>
                </a:ext>
              </a:extLst>
            </p:cNvPr>
            <p:cNvSpPr txBox="1">
              <a:spLocks/>
            </p:cNvSpPr>
            <p:nvPr/>
          </p:nvSpPr>
          <p:spPr>
            <a:xfrm>
              <a:off x="6702719" y="6383457"/>
              <a:ext cx="2042838" cy="284042"/>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4500" b="1" kern="1200" cap="none" spc="50" baseline="0">
                  <a:ln w="12700" cmpd="sng">
                    <a:solidFill>
                      <a:schemeClr val="bg1"/>
                    </a:solidFill>
                    <a:prstDash val="solid"/>
                  </a:ln>
                  <a:solidFill>
                    <a:srgbClr val="600A18"/>
                  </a:solidFill>
                  <a:effectLst/>
                  <a:latin typeface="Gill Sans"/>
                  <a:ea typeface="+mj-ea"/>
                  <a:cs typeface="Gill San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100" b="0" dirty="0"/>
                <a:t>Fully Automatic Translation</a:t>
              </a:r>
              <a:endParaRPr lang="en-US" sz="1400" b="0" dirty="0"/>
            </a:p>
          </p:txBody>
        </p:sp>
      </p:grpSp>
    </p:spTree>
    <p:extLst>
      <p:ext uri="{BB962C8B-B14F-4D97-AF65-F5344CB8AC3E}">
        <p14:creationId xmlns:p14="http://schemas.microsoft.com/office/powerpoint/2010/main" val="2317536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500"/>
                                        <p:tgtEl>
                                          <p:spTgt spid="9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2"/>
                                        </p:tgtEl>
                                        <p:attrNameLst>
                                          <p:attrName>style.visibility</p:attrName>
                                        </p:attrNameLst>
                                      </p:cBhvr>
                                      <p:to>
                                        <p:strVal val="visible"/>
                                      </p:to>
                                    </p:set>
                                    <p:animEffect transition="in" filter="fade">
                                      <p:cBhvr>
                                        <p:cTn id="12"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11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8237106-F2ED-405E-BC33-CC3CF426205F}" type="slidenum">
              <a:rPr lang="en-US" sz="1800" smtClean="0"/>
              <a:pPr/>
              <a:t>24</a:t>
            </a:fld>
            <a:endParaRPr lang="en-US" sz="1800" dirty="0"/>
          </a:p>
        </p:txBody>
      </p:sp>
      <p:sp>
        <p:nvSpPr>
          <p:cNvPr id="6" name="Footer Placeholder 5"/>
          <p:cNvSpPr>
            <a:spLocks noGrp="1"/>
          </p:cNvSpPr>
          <p:nvPr>
            <p:ph type="ftr" sz="quarter" idx="11"/>
          </p:nvPr>
        </p:nvSpPr>
        <p:spPr/>
        <p:txBody>
          <a:bodyPr/>
          <a:lstStyle/>
          <a:p>
            <a:r>
              <a:rPr lang="en-US"/>
              <a:t>CNT @ BIBE’23</a:t>
            </a:r>
            <a:endParaRPr lang="en-US" dirty="0"/>
          </a:p>
        </p:txBody>
      </p:sp>
      <p:sp>
        <p:nvSpPr>
          <p:cNvPr id="13" name="Title 3">
            <a:extLst>
              <a:ext uri="{FF2B5EF4-FFF2-40B4-BE49-F238E27FC236}">
                <a16:creationId xmlns:a16="http://schemas.microsoft.com/office/drawing/2014/main" id="{825EE41B-E0A4-0FFC-62C4-4FF9066493AB}"/>
              </a:ext>
            </a:extLst>
          </p:cNvPr>
          <p:cNvSpPr>
            <a:spLocks noGrp="1"/>
          </p:cNvSpPr>
          <p:nvPr>
            <p:ph type="title"/>
          </p:nvPr>
        </p:nvSpPr>
        <p:spPr>
          <a:xfrm>
            <a:off x="168667" y="274638"/>
            <a:ext cx="8800465" cy="1143000"/>
          </a:xfrm>
        </p:spPr>
        <p:txBody>
          <a:bodyPr/>
          <a:lstStyle/>
          <a:p>
            <a:r>
              <a:rPr lang="en-US" dirty="0"/>
              <a:t>Tool-Level Translation</a:t>
            </a:r>
          </a:p>
        </p:txBody>
      </p:sp>
      <p:grpSp>
        <p:nvGrpSpPr>
          <p:cNvPr id="74" name="Group 73">
            <a:extLst>
              <a:ext uri="{FF2B5EF4-FFF2-40B4-BE49-F238E27FC236}">
                <a16:creationId xmlns:a16="http://schemas.microsoft.com/office/drawing/2014/main" id="{AE5CD8C1-140F-8C3D-C39B-6E42732A0190}"/>
              </a:ext>
            </a:extLst>
          </p:cNvPr>
          <p:cNvGrpSpPr/>
          <p:nvPr/>
        </p:nvGrpSpPr>
        <p:grpSpPr>
          <a:xfrm>
            <a:off x="897176" y="2391402"/>
            <a:ext cx="320580" cy="520828"/>
            <a:chOff x="4203770" y="2241185"/>
            <a:chExt cx="462239" cy="427266"/>
          </a:xfrm>
        </p:grpSpPr>
        <p:sp>
          <p:nvSpPr>
            <p:cNvPr id="94" name="Oval 93">
              <a:extLst>
                <a:ext uri="{FF2B5EF4-FFF2-40B4-BE49-F238E27FC236}">
                  <a16:creationId xmlns:a16="http://schemas.microsoft.com/office/drawing/2014/main" id="{4C5BEB19-CBAC-A4E8-30C0-CDF39B652703}"/>
                </a:ext>
              </a:extLst>
            </p:cNvPr>
            <p:cNvSpPr/>
            <p:nvPr/>
          </p:nvSpPr>
          <p:spPr>
            <a:xfrm>
              <a:off x="4203770" y="2241185"/>
              <a:ext cx="462239" cy="427266"/>
            </a:xfrm>
            <a:prstGeom prst="ellipse">
              <a:avLst/>
            </a:prstGeom>
            <a:solidFill>
              <a:srgbClr val="0D5729"/>
            </a:solidFill>
            <a:ln w="28575" cmpd="sng">
              <a:solidFill>
                <a:srgbClr val="800000"/>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US" sz="1400" b="1" baseline="-25000" dirty="0">
                <a:solidFill>
                  <a:schemeClr val="tx1"/>
                </a:solidFill>
                <a:latin typeface="Arial Black"/>
                <a:cs typeface="Arial Black"/>
              </a:endParaRPr>
            </a:p>
          </p:txBody>
        </p:sp>
        <p:sp>
          <p:nvSpPr>
            <p:cNvPr id="95" name="TextBox 94">
              <a:extLst>
                <a:ext uri="{FF2B5EF4-FFF2-40B4-BE49-F238E27FC236}">
                  <a16:creationId xmlns:a16="http://schemas.microsoft.com/office/drawing/2014/main" id="{08BF98D7-508D-8250-46B7-0859C870766D}"/>
                </a:ext>
              </a:extLst>
            </p:cNvPr>
            <p:cNvSpPr txBox="1"/>
            <p:nvPr/>
          </p:nvSpPr>
          <p:spPr>
            <a:xfrm>
              <a:off x="4265860" y="2324246"/>
              <a:ext cx="340008" cy="276999"/>
            </a:xfrm>
            <a:prstGeom prst="rect">
              <a:avLst/>
            </a:prstGeom>
            <a:noFill/>
            <a:effectLst/>
          </p:spPr>
          <p:txBody>
            <a:bodyPr wrap="square" tIns="0" bIns="0" rtlCol="0" anchor="ctr">
              <a:spAutoFit/>
            </a:bodyPr>
            <a:lstStyle/>
            <a:p>
              <a:pPr algn="ctr"/>
              <a:r>
                <a:rPr lang="en-US" dirty="0">
                  <a:latin typeface="Arial Black"/>
                  <a:cs typeface="Arial Black"/>
                </a:rPr>
                <a:t>1</a:t>
              </a:r>
              <a:endParaRPr lang="en-US" baseline="-25000" dirty="0">
                <a:latin typeface="Arial Black"/>
                <a:cs typeface="Arial Black"/>
              </a:endParaRPr>
            </a:p>
          </p:txBody>
        </p:sp>
      </p:grpSp>
      <p:cxnSp>
        <p:nvCxnSpPr>
          <p:cNvPr id="75" name="Straight Arrow Connector 74">
            <a:extLst>
              <a:ext uri="{FF2B5EF4-FFF2-40B4-BE49-F238E27FC236}">
                <a16:creationId xmlns:a16="http://schemas.microsoft.com/office/drawing/2014/main" id="{954838EC-CBB1-C22F-0D23-E48232C779B4}"/>
              </a:ext>
            </a:extLst>
          </p:cNvPr>
          <p:cNvCxnSpPr>
            <a:cxnSpLocks/>
            <a:stCxn id="94" idx="7"/>
            <a:endCxn id="92" idx="2"/>
          </p:cNvCxnSpPr>
          <p:nvPr/>
        </p:nvCxnSpPr>
        <p:spPr>
          <a:xfrm flipV="1">
            <a:off x="1170808" y="2013366"/>
            <a:ext cx="1599290" cy="454310"/>
          </a:xfrm>
          <a:prstGeom prst="straightConnector1">
            <a:avLst/>
          </a:prstGeom>
          <a:ln w="5715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76" name="Group 75">
            <a:extLst>
              <a:ext uri="{FF2B5EF4-FFF2-40B4-BE49-F238E27FC236}">
                <a16:creationId xmlns:a16="http://schemas.microsoft.com/office/drawing/2014/main" id="{503F1EB7-7FAD-1811-6DE1-385883F74484}"/>
              </a:ext>
            </a:extLst>
          </p:cNvPr>
          <p:cNvGrpSpPr/>
          <p:nvPr/>
        </p:nvGrpSpPr>
        <p:grpSpPr>
          <a:xfrm>
            <a:off x="2770098" y="1752953"/>
            <a:ext cx="320580" cy="520828"/>
            <a:chOff x="4203770" y="2241185"/>
            <a:chExt cx="462239" cy="427266"/>
          </a:xfrm>
        </p:grpSpPr>
        <p:sp>
          <p:nvSpPr>
            <p:cNvPr id="92" name="Oval 91">
              <a:extLst>
                <a:ext uri="{FF2B5EF4-FFF2-40B4-BE49-F238E27FC236}">
                  <a16:creationId xmlns:a16="http://schemas.microsoft.com/office/drawing/2014/main" id="{1CB22746-5009-5A8C-4D04-3B594F89BB75}"/>
                </a:ext>
              </a:extLst>
            </p:cNvPr>
            <p:cNvSpPr/>
            <p:nvPr/>
          </p:nvSpPr>
          <p:spPr>
            <a:xfrm>
              <a:off x="4203770" y="2241185"/>
              <a:ext cx="462239" cy="427266"/>
            </a:xfrm>
            <a:prstGeom prst="ellipse">
              <a:avLst/>
            </a:prstGeom>
            <a:solidFill>
              <a:srgbClr val="0070C0"/>
            </a:solidFill>
            <a:ln w="28575" cmpd="sng">
              <a:solidFill>
                <a:srgbClr val="800000"/>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US" sz="1400" b="1" baseline="-25000" dirty="0">
                <a:solidFill>
                  <a:schemeClr val="tx1"/>
                </a:solidFill>
                <a:latin typeface="Arial Black"/>
                <a:cs typeface="Arial Black"/>
              </a:endParaRPr>
            </a:p>
          </p:txBody>
        </p:sp>
        <p:sp>
          <p:nvSpPr>
            <p:cNvPr id="93" name="TextBox 92">
              <a:extLst>
                <a:ext uri="{FF2B5EF4-FFF2-40B4-BE49-F238E27FC236}">
                  <a16:creationId xmlns:a16="http://schemas.microsoft.com/office/drawing/2014/main" id="{BE1861D6-AB6F-2089-DE16-E5011B434F81}"/>
                </a:ext>
              </a:extLst>
            </p:cNvPr>
            <p:cNvSpPr txBox="1"/>
            <p:nvPr/>
          </p:nvSpPr>
          <p:spPr>
            <a:xfrm>
              <a:off x="4265860" y="2324246"/>
              <a:ext cx="340008" cy="276999"/>
            </a:xfrm>
            <a:prstGeom prst="rect">
              <a:avLst/>
            </a:prstGeom>
            <a:noFill/>
            <a:effectLst/>
          </p:spPr>
          <p:txBody>
            <a:bodyPr wrap="square" tIns="0" bIns="0" rtlCol="0" anchor="ctr">
              <a:spAutoFit/>
            </a:bodyPr>
            <a:lstStyle/>
            <a:p>
              <a:pPr algn="ctr"/>
              <a:r>
                <a:rPr lang="en-US" dirty="0">
                  <a:latin typeface="Arial Black"/>
                  <a:cs typeface="Arial Black"/>
                </a:rPr>
                <a:t>2</a:t>
              </a:r>
              <a:endParaRPr lang="en-US" baseline="-25000" dirty="0">
                <a:latin typeface="Arial Black"/>
                <a:cs typeface="Arial Black"/>
              </a:endParaRPr>
            </a:p>
          </p:txBody>
        </p:sp>
      </p:grpSp>
      <p:grpSp>
        <p:nvGrpSpPr>
          <p:cNvPr id="77" name="Group 76">
            <a:extLst>
              <a:ext uri="{FF2B5EF4-FFF2-40B4-BE49-F238E27FC236}">
                <a16:creationId xmlns:a16="http://schemas.microsoft.com/office/drawing/2014/main" id="{C0D535B0-42B5-9B9E-2887-2A9665E28185}"/>
              </a:ext>
            </a:extLst>
          </p:cNvPr>
          <p:cNvGrpSpPr/>
          <p:nvPr/>
        </p:nvGrpSpPr>
        <p:grpSpPr>
          <a:xfrm>
            <a:off x="2770095" y="2454582"/>
            <a:ext cx="320580" cy="520828"/>
            <a:chOff x="4203770" y="2241185"/>
            <a:chExt cx="462239" cy="427266"/>
          </a:xfrm>
        </p:grpSpPr>
        <p:sp>
          <p:nvSpPr>
            <p:cNvPr id="90" name="Oval 89">
              <a:extLst>
                <a:ext uri="{FF2B5EF4-FFF2-40B4-BE49-F238E27FC236}">
                  <a16:creationId xmlns:a16="http://schemas.microsoft.com/office/drawing/2014/main" id="{7088FF97-8997-4B63-02FA-6F973489C648}"/>
                </a:ext>
              </a:extLst>
            </p:cNvPr>
            <p:cNvSpPr/>
            <p:nvPr/>
          </p:nvSpPr>
          <p:spPr>
            <a:xfrm>
              <a:off x="4203770" y="2241185"/>
              <a:ext cx="462239" cy="427266"/>
            </a:xfrm>
            <a:prstGeom prst="ellipse">
              <a:avLst/>
            </a:prstGeom>
            <a:solidFill>
              <a:srgbClr val="1763A1"/>
            </a:solidFill>
            <a:ln w="28575" cmpd="sng">
              <a:solidFill>
                <a:srgbClr val="800000"/>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US" sz="1400" b="1" baseline="-25000" dirty="0">
                <a:solidFill>
                  <a:schemeClr val="tx1"/>
                </a:solidFill>
                <a:latin typeface="Arial Black"/>
                <a:cs typeface="Arial Black"/>
              </a:endParaRPr>
            </a:p>
          </p:txBody>
        </p:sp>
        <p:sp>
          <p:nvSpPr>
            <p:cNvPr id="91" name="TextBox 90">
              <a:extLst>
                <a:ext uri="{FF2B5EF4-FFF2-40B4-BE49-F238E27FC236}">
                  <a16:creationId xmlns:a16="http://schemas.microsoft.com/office/drawing/2014/main" id="{08213A9C-9EEE-717E-F94F-333DAC2FE786}"/>
                </a:ext>
              </a:extLst>
            </p:cNvPr>
            <p:cNvSpPr txBox="1"/>
            <p:nvPr/>
          </p:nvSpPr>
          <p:spPr>
            <a:xfrm>
              <a:off x="4265860" y="2324246"/>
              <a:ext cx="340008" cy="276999"/>
            </a:xfrm>
            <a:prstGeom prst="rect">
              <a:avLst/>
            </a:prstGeom>
            <a:noFill/>
            <a:effectLst/>
          </p:spPr>
          <p:txBody>
            <a:bodyPr wrap="square" tIns="0" bIns="0" rtlCol="0" anchor="ctr">
              <a:spAutoFit/>
            </a:bodyPr>
            <a:lstStyle/>
            <a:p>
              <a:pPr algn="ctr"/>
              <a:r>
                <a:rPr lang="en-US" dirty="0">
                  <a:latin typeface="Arial Black"/>
                  <a:cs typeface="Arial Black"/>
                </a:rPr>
                <a:t>3</a:t>
              </a:r>
              <a:endParaRPr lang="en-US" baseline="-25000" dirty="0">
                <a:latin typeface="Arial Black"/>
                <a:cs typeface="Arial Black"/>
              </a:endParaRPr>
            </a:p>
          </p:txBody>
        </p:sp>
      </p:grpSp>
      <p:grpSp>
        <p:nvGrpSpPr>
          <p:cNvPr id="78" name="Group 77">
            <a:extLst>
              <a:ext uri="{FF2B5EF4-FFF2-40B4-BE49-F238E27FC236}">
                <a16:creationId xmlns:a16="http://schemas.microsoft.com/office/drawing/2014/main" id="{5CEF36CC-484E-3981-E672-507522981D75}"/>
              </a:ext>
            </a:extLst>
          </p:cNvPr>
          <p:cNvGrpSpPr/>
          <p:nvPr/>
        </p:nvGrpSpPr>
        <p:grpSpPr>
          <a:xfrm>
            <a:off x="2755369" y="3251072"/>
            <a:ext cx="321812" cy="520828"/>
            <a:chOff x="4201994" y="2241185"/>
            <a:chExt cx="464015" cy="427266"/>
          </a:xfrm>
        </p:grpSpPr>
        <p:sp>
          <p:nvSpPr>
            <p:cNvPr id="88" name="Oval 87">
              <a:extLst>
                <a:ext uri="{FF2B5EF4-FFF2-40B4-BE49-F238E27FC236}">
                  <a16:creationId xmlns:a16="http://schemas.microsoft.com/office/drawing/2014/main" id="{20774419-EBE9-5489-DC4E-ED9C0F220536}"/>
                </a:ext>
              </a:extLst>
            </p:cNvPr>
            <p:cNvSpPr/>
            <p:nvPr/>
          </p:nvSpPr>
          <p:spPr>
            <a:xfrm>
              <a:off x="4203770" y="2241185"/>
              <a:ext cx="462239" cy="427266"/>
            </a:xfrm>
            <a:prstGeom prst="ellipse">
              <a:avLst/>
            </a:prstGeom>
            <a:solidFill>
              <a:srgbClr val="0D5729"/>
            </a:solidFill>
            <a:ln w="28575" cmpd="sng">
              <a:solidFill>
                <a:srgbClr val="800000"/>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US" sz="1400" b="1" baseline="-25000" dirty="0">
                <a:solidFill>
                  <a:schemeClr val="tx1"/>
                </a:solidFill>
                <a:latin typeface="Arial Black"/>
                <a:cs typeface="Arial Black"/>
              </a:endParaRPr>
            </a:p>
          </p:txBody>
        </p:sp>
        <p:sp>
          <p:nvSpPr>
            <p:cNvPr id="89" name="TextBox 88">
              <a:extLst>
                <a:ext uri="{FF2B5EF4-FFF2-40B4-BE49-F238E27FC236}">
                  <a16:creationId xmlns:a16="http://schemas.microsoft.com/office/drawing/2014/main" id="{B0A4DCAF-19B4-D386-B0D2-E8307758F694}"/>
                </a:ext>
              </a:extLst>
            </p:cNvPr>
            <p:cNvSpPr txBox="1"/>
            <p:nvPr/>
          </p:nvSpPr>
          <p:spPr>
            <a:xfrm>
              <a:off x="4201994" y="2292288"/>
              <a:ext cx="462239" cy="287258"/>
            </a:xfrm>
            <a:prstGeom prst="rect">
              <a:avLst/>
            </a:prstGeom>
            <a:noFill/>
            <a:effectLst/>
          </p:spPr>
          <p:txBody>
            <a:bodyPr wrap="square" tIns="0" bIns="0" rtlCol="0" anchor="ctr">
              <a:spAutoFit/>
            </a:bodyPr>
            <a:lstStyle/>
            <a:p>
              <a:pPr algn="ctr"/>
              <a:r>
                <a:rPr lang="en-US" sz="2800" baseline="-25000" dirty="0">
                  <a:latin typeface="Arial Black"/>
                  <a:cs typeface="Arial Black"/>
                </a:rPr>
                <a:t>4</a:t>
              </a:r>
            </a:p>
          </p:txBody>
        </p:sp>
      </p:grpSp>
      <p:cxnSp>
        <p:nvCxnSpPr>
          <p:cNvPr id="79" name="Straight Arrow Connector 78">
            <a:extLst>
              <a:ext uri="{FF2B5EF4-FFF2-40B4-BE49-F238E27FC236}">
                <a16:creationId xmlns:a16="http://schemas.microsoft.com/office/drawing/2014/main" id="{DCAB5E75-858C-AAC1-6942-CB2223AD5D25}"/>
              </a:ext>
            </a:extLst>
          </p:cNvPr>
          <p:cNvCxnSpPr>
            <a:cxnSpLocks/>
            <a:stCxn id="94" idx="6"/>
            <a:endCxn id="90" idx="2"/>
          </p:cNvCxnSpPr>
          <p:nvPr/>
        </p:nvCxnSpPr>
        <p:spPr>
          <a:xfrm>
            <a:off x="1217756" y="2651816"/>
            <a:ext cx="1552339" cy="63180"/>
          </a:xfrm>
          <a:prstGeom prst="straightConnector1">
            <a:avLst/>
          </a:prstGeom>
          <a:ln w="5715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64F6B20A-EA61-F8D9-0F6B-0BDB72A653FC}"/>
              </a:ext>
            </a:extLst>
          </p:cNvPr>
          <p:cNvCxnSpPr>
            <a:cxnSpLocks/>
            <a:stCxn id="94" idx="5"/>
            <a:endCxn id="88" idx="2"/>
          </p:cNvCxnSpPr>
          <p:nvPr/>
        </p:nvCxnSpPr>
        <p:spPr>
          <a:xfrm>
            <a:off x="1170808" y="2835956"/>
            <a:ext cx="1585793" cy="675530"/>
          </a:xfrm>
          <a:prstGeom prst="straightConnector1">
            <a:avLst/>
          </a:prstGeom>
          <a:ln w="5715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81" name="Straight Arrow Connector 80">
            <a:extLst>
              <a:ext uri="{FF2B5EF4-FFF2-40B4-BE49-F238E27FC236}">
                <a16:creationId xmlns:a16="http://schemas.microsoft.com/office/drawing/2014/main" id="{F5AC25D5-AA87-C63E-B516-76AD55E8CE6D}"/>
              </a:ext>
            </a:extLst>
          </p:cNvPr>
          <p:cNvCxnSpPr>
            <a:cxnSpLocks/>
            <a:stCxn id="92" idx="6"/>
            <a:endCxn id="86" idx="1"/>
          </p:cNvCxnSpPr>
          <p:nvPr/>
        </p:nvCxnSpPr>
        <p:spPr>
          <a:xfrm>
            <a:off x="3090678" y="2013366"/>
            <a:ext cx="1546884" cy="454310"/>
          </a:xfrm>
          <a:prstGeom prst="straightConnector1">
            <a:avLst/>
          </a:prstGeom>
          <a:ln w="5715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82" name="Group 81">
            <a:extLst>
              <a:ext uri="{FF2B5EF4-FFF2-40B4-BE49-F238E27FC236}">
                <a16:creationId xmlns:a16="http://schemas.microsoft.com/office/drawing/2014/main" id="{B63F91CC-5963-3E2E-9FEA-BA58F23B3B61}"/>
              </a:ext>
            </a:extLst>
          </p:cNvPr>
          <p:cNvGrpSpPr/>
          <p:nvPr/>
        </p:nvGrpSpPr>
        <p:grpSpPr>
          <a:xfrm>
            <a:off x="4590614" y="2391402"/>
            <a:ext cx="320580" cy="520828"/>
            <a:chOff x="4203770" y="2241185"/>
            <a:chExt cx="462239" cy="427266"/>
          </a:xfrm>
        </p:grpSpPr>
        <p:sp>
          <p:nvSpPr>
            <p:cNvPr id="86" name="Oval 85">
              <a:extLst>
                <a:ext uri="{FF2B5EF4-FFF2-40B4-BE49-F238E27FC236}">
                  <a16:creationId xmlns:a16="http://schemas.microsoft.com/office/drawing/2014/main" id="{33EB178F-E00A-FF52-E819-E6E58E83A0B3}"/>
                </a:ext>
              </a:extLst>
            </p:cNvPr>
            <p:cNvSpPr/>
            <p:nvPr/>
          </p:nvSpPr>
          <p:spPr>
            <a:xfrm>
              <a:off x="4203770" y="2241185"/>
              <a:ext cx="462239" cy="427266"/>
            </a:xfrm>
            <a:prstGeom prst="ellipse">
              <a:avLst/>
            </a:prstGeom>
            <a:solidFill>
              <a:srgbClr val="1763A1"/>
            </a:solidFill>
            <a:ln w="28575" cmpd="sng">
              <a:solidFill>
                <a:srgbClr val="800000"/>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US" sz="1400" b="1" baseline="-25000" dirty="0">
                <a:solidFill>
                  <a:schemeClr val="tx1"/>
                </a:solidFill>
                <a:latin typeface="Arial Black"/>
                <a:cs typeface="Arial Black"/>
              </a:endParaRPr>
            </a:p>
          </p:txBody>
        </p:sp>
        <p:sp>
          <p:nvSpPr>
            <p:cNvPr id="87" name="TextBox 86">
              <a:extLst>
                <a:ext uri="{FF2B5EF4-FFF2-40B4-BE49-F238E27FC236}">
                  <a16:creationId xmlns:a16="http://schemas.microsoft.com/office/drawing/2014/main" id="{2A7044B6-EDF6-5FD0-F28A-AC76CAADA56B}"/>
                </a:ext>
              </a:extLst>
            </p:cNvPr>
            <p:cNvSpPr txBox="1"/>
            <p:nvPr/>
          </p:nvSpPr>
          <p:spPr>
            <a:xfrm>
              <a:off x="4265860" y="2324246"/>
              <a:ext cx="340008" cy="276999"/>
            </a:xfrm>
            <a:prstGeom prst="rect">
              <a:avLst/>
            </a:prstGeom>
            <a:noFill/>
            <a:effectLst/>
          </p:spPr>
          <p:txBody>
            <a:bodyPr wrap="square" tIns="0" bIns="0" rtlCol="0" anchor="ctr">
              <a:spAutoFit/>
            </a:bodyPr>
            <a:lstStyle/>
            <a:p>
              <a:pPr algn="ctr"/>
              <a:r>
                <a:rPr lang="en-US" dirty="0">
                  <a:latin typeface="Arial Black"/>
                  <a:cs typeface="Arial Black"/>
                </a:rPr>
                <a:t>5</a:t>
              </a:r>
              <a:endParaRPr lang="en-US" baseline="-25000" dirty="0">
                <a:latin typeface="Arial Black"/>
                <a:cs typeface="Arial Black"/>
              </a:endParaRPr>
            </a:p>
          </p:txBody>
        </p:sp>
      </p:grpSp>
      <p:cxnSp>
        <p:nvCxnSpPr>
          <p:cNvPr id="83" name="Straight Arrow Connector 82">
            <a:extLst>
              <a:ext uri="{FF2B5EF4-FFF2-40B4-BE49-F238E27FC236}">
                <a16:creationId xmlns:a16="http://schemas.microsoft.com/office/drawing/2014/main" id="{3448EB61-68B2-6944-3800-E89AA0931EB1}"/>
              </a:ext>
            </a:extLst>
          </p:cNvPr>
          <p:cNvCxnSpPr>
            <a:cxnSpLocks/>
            <a:stCxn id="90" idx="6"/>
            <a:endCxn id="86" idx="2"/>
          </p:cNvCxnSpPr>
          <p:nvPr/>
        </p:nvCxnSpPr>
        <p:spPr>
          <a:xfrm flipV="1">
            <a:off x="3090675" y="2651816"/>
            <a:ext cx="1499939" cy="63180"/>
          </a:xfrm>
          <a:prstGeom prst="straightConnector1">
            <a:avLst/>
          </a:prstGeom>
          <a:ln w="5715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84" name="Straight Arrow Connector 83">
            <a:extLst>
              <a:ext uri="{FF2B5EF4-FFF2-40B4-BE49-F238E27FC236}">
                <a16:creationId xmlns:a16="http://schemas.microsoft.com/office/drawing/2014/main" id="{B70FDC14-FF5C-0D68-D13F-372CA457B3A4}"/>
              </a:ext>
            </a:extLst>
          </p:cNvPr>
          <p:cNvCxnSpPr>
            <a:cxnSpLocks/>
            <a:stCxn id="88" idx="6"/>
            <a:endCxn id="86" idx="4"/>
          </p:cNvCxnSpPr>
          <p:nvPr/>
        </p:nvCxnSpPr>
        <p:spPr>
          <a:xfrm flipV="1">
            <a:off x="3077181" y="2912230"/>
            <a:ext cx="1673724" cy="599256"/>
          </a:xfrm>
          <a:prstGeom prst="straightConnector1">
            <a:avLst/>
          </a:prstGeom>
          <a:ln w="5715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85" name="TextBox 84">
            <a:extLst>
              <a:ext uri="{FF2B5EF4-FFF2-40B4-BE49-F238E27FC236}">
                <a16:creationId xmlns:a16="http://schemas.microsoft.com/office/drawing/2014/main" id="{19C50601-3A78-C0D4-9C16-EBEEA28FF5C1}"/>
              </a:ext>
            </a:extLst>
          </p:cNvPr>
          <p:cNvSpPr txBox="1"/>
          <p:nvPr/>
        </p:nvSpPr>
        <p:spPr>
          <a:xfrm>
            <a:off x="2696084" y="1606255"/>
            <a:ext cx="451568" cy="797535"/>
          </a:xfrm>
          <a:prstGeom prst="rect">
            <a:avLst/>
          </a:prstGeom>
          <a:noFill/>
          <a:ln w="63500" cmpd="sng">
            <a:solidFill>
              <a:schemeClr val="tx2"/>
            </a:solidFill>
          </a:ln>
          <a:effectLst/>
        </p:spPr>
        <p:txBody>
          <a:bodyPr wrap="square" rtlCol="0">
            <a:spAutoFit/>
          </a:bodyPr>
          <a:lstStyle/>
          <a:p>
            <a:endParaRPr lang="en-US" dirty="0">
              <a:solidFill>
                <a:srgbClr val="000000"/>
              </a:solidFill>
              <a:latin typeface="Monaco"/>
              <a:cs typeface="Monaco"/>
            </a:endParaRPr>
          </a:p>
        </p:txBody>
      </p:sp>
      <p:graphicFrame>
        <p:nvGraphicFramePr>
          <p:cNvPr id="99" name="Table 98">
            <a:extLst>
              <a:ext uri="{FF2B5EF4-FFF2-40B4-BE49-F238E27FC236}">
                <a16:creationId xmlns:a16="http://schemas.microsoft.com/office/drawing/2014/main" id="{8C40269A-53ED-1149-7C05-D334C95BA7B1}"/>
              </a:ext>
            </a:extLst>
          </p:cNvPr>
          <p:cNvGraphicFramePr>
            <a:graphicFrameLocks noGrp="1"/>
          </p:cNvGraphicFramePr>
          <p:nvPr/>
        </p:nvGraphicFramePr>
        <p:xfrm>
          <a:off x="237990" y="3907227"/>
          <a:ext cx="5225913" cy="1493532"/>
        </p:xfrm>
        <a:graphic>
          <a:graphicData uri="http://schemas.openxmlformats.org/drawingml/2006/table">
            <a:tbl>
              <a:tblPr firstRow="1" bandRow="1">
                <a:tableStyleId>{2D5ABB26-0587-4C30-8999-92F81FD0307C}</a:tableStyleId>
              </a:tblPr>
              <a:tblGrid>
                <a:gridCol w="1126239">
                  <a:extLst>
                    <a:ext uri="{9D8B030D-6E8A-4147-A177-3AD203B41FA5}">
                      <a16:colId xmlns:a16="http://schemas.microsoft.com/office/drawing/2014/main" val="20000"/>
                    </a:ext>
                  </a:extLst>
                </a:gridCol>
                <a:gridCol w="2357703">
                  <a:extLst>
                    <a:ext uri="{9D8B030D-6E8A-4147-A177-3AD203B41FA5}">
                      <a16:colId xmlns:a16="http://schemas.microsoft.com/office/drawing/2014/main" val="20001"/>
                    </a:ext>
                  </a:extLst>
                </a:gridCol>
                <a:gridCol w="1741971">
                  <a:extLst>
                    <a:ext uri="{9D8B030D-6E8A-4147-A177-3AD203B41FA5}">
                      <a16:colId xmlns:a16="http://schemas.microsoft.com/office/drawing/2014/main" val="20002"/>
                    </a:ext>
                  </a:extLst>
                </a:gridCol>
              </a:tblGrid>
              <a:tr h="4849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50" normalizeH="0" baseline="0" noProof="0" dirty="0">
                          <a:ln w="12700" cmpd="sng">
                            <a:solidFill>
                              <a:srgbClr val="000000"/>
                            </a:solidFill>
                            <a:prstDash val="solid"/>
                          </a:ln>
                          <a:solidFill>
                            <a:srgbClr val="600A18"/>
                          </a:solidFill>
                          <a:effectLst/>
                          <a:uLnTx/>
                          <a:uFillTx/>
                          <a:latin typeface="Gill Sans"/>
                          <a:ea typeface="+mn-ea"/>
                          <a:cs typeface="Gill Sans"/>
                        </a:rPr>
                        <a:t>Step</a:t>
                      </a:r>
                      <a:endParaRPr lang="en-US" sz="1800" b="0" dirty="0">
                        <a:solidFill>
                          <a:srgbClr val="000000"/>
                        </a:solidFill>
                        <a:latin typeface="Gill Sans"/>
                        <a:cs typeface="Gill Sans"/>
                      </a:endParaRPr>
                    </a:p>
                    <a:p>
                      <a:pPr algn="ctr"/>
                      <a:endParaRPr lang="en-US" sz="1800" dirty="0">
                        <a:solidFill>
                          <a:srgbClr val="000000"/>
                        </a:solidFill>
                        <a:latin typeface="Gill Sans"/>
                        <a:cs typeface="Gill Sans"/>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0" lang="en-US" sz="1800" b="0" i="0" u="none" strike="noStrike" kern="1200" cap="none" spc="50" normalizeH="0" baseline="0" noProof="0" dirty="0">
                          <a:ln w="12700" cmpd="sng">
                            <a:solidFill>
                              <a:srgbClr val="000000"/>
                            </a:solidFill>
                            <a:prstDash val="solid"/>
                          </a:ln>
                          <a:solidFill>
                            <a:srgbClr val="600A18"/>
                          </a:solidFill>
                          <a:effectLst/>
                          <a:uLnTx/>
                          <a:uFillTx/>
                          <a:latin typeface="Gill Sans"/>
                          <a:ea typeface="+mn-ea"/>
                          <a:cs typeface="Gill Sans"/>
                        </a:rPr>
                        <a:t>Type</a:t>
                      </a:r>
                      <a:endParaRPr lang="en-US" sz="1800" b="0" dirty="0">
                        <a:solidFill>
                          <a:srgbClr val="000000"/>
                        </a:solidFill>
                        <a:latin typeface="Gill Sans"/>
                        <a:cs typeface="Gill Sans"/>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0" lang="en-US" sz="1800" b="0" i="0" u="none" strike="noStrike" kern="1200" cap="none" spc="50" normalizeH="0" baseline="0" noProof="0" dirty="0">
                          <a:ln w="12700" cmpd="sng">
                            <a:solidFill>
                              <a:srgbClr val="000000"/>
                            </a:solidFill>
                            <a:prstDash val="solid"/>
                          </a:ln>
                          <a:solidFill>
                            <a:srgbClr val="600A18"/>
                          </a:solidFill>
                          <a:effectLst/>
                          <a:uLnTx/>
                          <a:uFillTx/>
                          <a:latin typeface="Gill Sans"/>
                          <a:ea typeface="+mn-ea"/>
                          <a:cs typeface="Gill Sans"/>
                        </a:rPr>
                        <a:t>Path</a:t>
                      </a:r>
                      <a:endParaRPr lang="en-US" sz="1800" b="0" dirty="0">
                        <a:solidFill>
                          <a:srgbClr val="000000"/>
                        </a:solidFill>
                        <a:latin typeface="Gill Sans"/>
                        <a:cs typeface="Gill Sans"/>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426726">
                <a:tc>
                  <a:txBody>
                    <a:bodyPr/>
                    <a:lstStyle/>
                    <a:p>
                      <a:pPr algn="ctr"/>
                      <a:r>
                        <a:rPr lang="en-US" sz="1800" b="1" kern="1200" noProof="0" dirty="0">
                          <a:solidFill>
                            <a:srgbClr val="000000"/>
                          </a:solidFill>
                          <a:latin typeface="Gill Sans"/>
                          <a:ea typeface="+mn-ea"/>
                          <a:cs typeface="Gill Sans"/>
                        </a:rPr>
                        <a:t>1 </a:t>
                      </a:r>
                      <a:endParaRPr lang="en-US" sz="1800" b="1" kern="1200" dirty="0">
                        <a:solidFill>
                          <a:srgbClr val="000000"/>
                        </a:solidFill>
                        <a:latin typeface="Gill Sans"/>
                        <a:ea typeface="+mn-ea"/>
                        <a:cs typeface="Gill Sans"/>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solidFill>
                            <a:srgbClr val="000000"/>
                          </a:solidFill>
                          <a:latin typeface="Gill Sans"/>
                          <a:cs typeface="Gill Sans"/>
                        </a:rPr>
                        <a:t>Tool</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solidFill>
                            <a:srgbClr val="000000"/>
                          </a:solidFill>
                          <a:latin typeface="Gill Sans"/>
                          <a:cs typeface="Gill Sans"/>
                        </a:rPr>
                        <a:t>&lt;…&gt;</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426726">
                <a:tc>
                  <a:txBody>
                    <a:bodyPr/>
                    <a:lstStyle/>
                    <a:p>
                      <a:pPr algn="ctr"/>
                      <a:r>
                        <a:rPr lang="en-US" sz="1800" b="1" kern="1200" noProof="0" dirty="0">
                          <a:solidFill>
                            <a:srgbClr val="000000"/>
                          </a:solidFill>
                          <a:latin typeface="Gill Sans"/>
                          <a:ea typeface="+mn-ea"/>
                          <a:cs typeface="Gill Sans"/>
                        </a:rPr>
                        <a:t>2 </a:t>
                      </a:r>
                      <a:endParaRPr lang="en-US" sz="1800" b="1" kern="1200" dirty="0">
                        <a:solidFill>
                          <a:srgbClr val="000000"/>
                        </a:solidFill>
                        <a:latin typeface="Gill Sans"/>
                        <a:ea typeface="+mn-ea"/>
                        <a:cs typeface="Gill Sans"/>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solidFill>
                            <a:srgbClr val="000000"/>
                          </a:solidFill>
                          <a:latin typeface="Gill Sans"/>
                          <a:cs typeface="Gill Sans"/>
                        </a:rPr>
                        <a:t>Workflow</a:t>
                      </a:r>
                      <a:endParaRPr lang="en-US" sz="1200" dirty="0">
                        <a:solidFill>
                          <a:srgbClr val="000000"/>
                        </a:solidFill>
                        <a:latin typeface="Gill Sans"/>
                        <a:cs typeface="Gill Sans"/>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solidFill>
                            <a:srgbClr val="000000"/>
                          </a:solidFill>
                          <a:latin typeface="Gill Sans"/>
                          <a:cs typeface="Gill Sans"/>
                        </a:rPr>
                        <a:t>&lt;…&gt;</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12" name="Right Arrow 111">
            <a:extLst>
              <a:ext uri="{FF2B5EF4-FFF2-40B4-BE49-F238E27FC236}">
                <a16:creationId xmlns:a16="http://schemas.microsoft.com/office/drawing/2014/main" id="{67C1475E-C9AA-6DD7-5743-0F9B76587148}"/>
              </a:ext>
            </a:extLst>
          </p:cNvPr>
          <p:cNvSpPr/>
          <p:nvPr/>
        </p:nvSpPr>
        <p:spPr>
          <a:xfrm rot="10800000">
            <a:off x="5576278" y="4996897"/>
            <a:ext cx="786210" cy="338555"/>
          </a:xfrm>
          <a:prstGeom prst="rightArrow">
            <a:avLst>
              <a:gd name="adj1" fmla="val 50000"/>
              <a:gd name="adj2" fmla="val 47638"/>
            </a:avLst>
          </a:prstGeom>
          <a:solidFill>
            <a:srgbClr val="FF00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latin typeface="Gill Sans"/>
              <a:cs typeface="Gill Sans"/>
            </a:endParaRPr>
          </a:p>
        </p:txBody>
      </p:sp>
      <p:grpSp>
        <p:nvGrpSpPr>
          <p:cNvPr id="2" name="Group 1">
            <a:extLst>
              <a:ext uri="{FF2B5EF4-FFF2-40B4-BE49-F238E27FC236}">
                <a16:creationId xmlns:a16="http://schemas.microsoft.com/office/drawing/2014/main" id="{D3BE3AB7-0038-6C87-6AFA-289086621DDE}"/>
              </a:ext>
            </a:extLst>
          </p:cNvPr>
          <p:cNvGrpSpPr/>
          <p:nvPr/>
        </p:nvGrpSpPr>
        <p:grpSpPr>
          <a:xfrm>
            <a:off x="6002723" y="6312181"/>
            <a:ext cx="3103177" cy="545818"/>
            <a:chOff x="6040823" y="6121681"/>
            <a:chExt cx="3103177" cy="545818"/>
          </a:xfrm>
        </p:grpSpPr>
        <p:sp>
          <p:nvSpPr>
            <p:cNvPr id="4" name="Rounded Rectangle 3">
              <a:extLst>
                <a:ext uri="{FF2B5EF4-FFF2-40B4-BE49-F238E27FC236}">
                  <a16:creationId xmlns:a16="http://schemas.microsoft.com/office/drawing/2014/main" id="{F75AC73B-4F42-DB96-FF5E-83E07EE587A1}"/>
                </a:ext>
              </a:extLst>
            </p:cNvPr>
            <p:cNvSpPr/>
            <p:nvPr/>
          </p:nvSpPr>
          <p:spPr>
            <a:xfrm>
              <a:off x="6040823" y="6121681"/>
              <a:ext cx="841214" cy="268582"/>
            </a:xfrm>
            <a:prstGeom prst="roundRect">
              <a:avLst/>
            </a:prstGeom>
            <a:solidFill>
              <a:srgbClr val="800000"/>
            </a:solidFill>
            <a:ln w="28575" cmpd="sng">
              <a:noFill/>
            </a:ln>
            <a:effectLst/>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700" b="1" dirty="0">
                  <a:solidFill>
                    <a:schemeClr val="tx1"/>
                  </a:solidFill>
                  <a:latin typeface="Gill Sans"/>
                  <a:cs typeface="Gill Sans"/>
                </a:rPr>
                <a:t>Tool-level Translation</a:t>
              </a:r>
            </a:p>
          </p:txBody>
        </p:sp>
        <p:sp>
          <p:nvSpPr>
            <p:cNvPr id="5" name="Right Arrow 4">
              <a:extLst>
                <a:ext uri="{FF2B5EF4-FFF2-40B4-BE49-F238E27FC236}">
                  <a16:creationId xmlns:a16="http://schemas.microsoft.com/office/drawing/2014/main" id="{231E9420-A60F-438B-7A76-DEA0C4A37120}"/>
                </a:ext>
              </a:extLst>
            </p:cNvPr>
            <p:cNvSpPr/>
            <p:nvPr/>
          </p:nvSpPr>
          <p:spPr>
            <a:xfrm>
              <a:off x="6882037" y="6147981"/>
              <a:ext cx="289768" cy="215983"/>
            </a:xfrm>
            <a:prstGeom prst="rightArrow">
              <a:avLst/>
            </a:prstGeom>
            <a:solidFill>
              <a:srgbClr val="FF0000">
                <a:alpha val="28000"/>
              </a:srgb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latin typeface="Gill Sans"/>
                <a:cs typeface="Gill Sans"/>
              </a:endParaRPr>
            </a:p>
          </p:txBody>
        </p:sp>
        <p:sp>
          <p:nvSpPr>
            <p:cNvPr id="7" name="Rounded Rectangle 6">
              <a:extLst>
                <a:ext uri="{FF2B5EF4-FFF2-40B4-BE49-F238E27FC236}">
                  <a16:creationId xmlns:a16="http://schemas.microsoft.com/office/drawing/2014/main" id="{D836BCF6-BC12-1D25-40C5-4065FBA127B3}"/>
                </a:ext>
              </a:extLst>
            </p:cNvPr>
            <p:cNvSpPr/>
            <p:nvPr/>
          </p:nvSpPr>
          <p:spPr>
            <a:xfrm>
              <a:off x="7171804" y="6121681"/>
              <a:ext cx="841214" cy="268582"/>
            </a:xfrm>
            <a:prstGeom prst="roundRect">
              <a:avLst/>
            </a:prstGeom>
            <a:solidFill>
              <a:srgbClr val="FF0000">
                <a:alpha val="28000"/>
              </a:srgbClr>
            </a:solidFill>
            <a:ln w="28575" cmpd="sng">
              <a:noFill/>
            </a:ln>
            <a:effectLst/>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500" b="1" dirty="0">
                  <a:solidFill>
                    <a:schemeClr val="tx1"/>
                  </a:solidFill>
                  <a:latin typeface="Gill Sans"/>
                  <a:cs typeface="Gill Sans"/>
                </a:rPr>
                <a:t>Graph-dependency Analysis</a:t>
              </a:r>
              <a:endParaRPr lang="en-US" sz="400" b="1" dirty="0">
                <a:solidFill>
                  <a:schemeClr val="tx1"/>
                </a:solidFill>
                <a:latin typeface="Gill Sans"/>
                <a:cs typeface="Gill Sans"/>
              </a:endParaRPr>
            </a:p>
          </p:txBody>
        </p:sp>
        <p:sp>
          <p:nvSpPr>
            <p:cNvPr id="8" name="Right Arrow 7">
              <a:extLst>
                <a:ext uri="{FF2B5EF4-FFF2-40B4-BE49-F238E27FC236}">
                  <a16:creationId xmlns:a16="http://schemas.microsoft.com/office/drawing/2014/main" id="{72EAC824-AD93-7D2E-4D10-CA771DC8BCB7}"/>
                </a:ext>
              </a:extLst>
            </p:cNvPr>
            <p:cNvSpPr/>
            <p:nvPr/>
          </p:nvSpPr>
          <p:spPr>
            <a:xfrm>
              <a:off x="8013019" y="6147981"/>
              <a:ext cx="289768" cy="215983"/>
            </a:xfrm>
            <a:prstGeom prst="rightArrow">
              <a:avLst/>
            </a:prstGeom>
            <a:solidFill>
              <a:srgbClr val="FF0000">
                <a:alpha val="28000"/>
              </a:srgb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latin typeface="Gill Sans"/>
                <a:cs typeface="Gill Sans"/>
              </a:endParaRPr>
            </a:p>
          </p:txBody>
        </p:sp>
        <p:sp>
          <p:nvSpPr>
            <p:cNvPr id="9" name="Rounded Rectangle 8">
              <a:extLst>
                <a:ext uri="{FF2B5EF4-FFF2-40B4-BE49-F238E27FC236}">
                  <a16:creationId xmlns:a16="http://schemas.microsoft.com/office/drawing/2014/main" id="{15AE612B-3BA2-C5E5-39D1-8B2CC66ABBCC}"/>
                </a:ext>
              </a:extLst>
            </p:cNvPr>
            <p:cNvSpPr/>
            <p:nvPr/>
          </p:nvSpPr>
          <p:spPr>
            <a:xfrm>
              <a:off x="8302786" y="6121681"/>
              <a:ext cx="841214" cy="268582"/>
            </a:xfrm>
            <a:prstGeom prst="roundRect">
              <a:avLst/>
            </a:prstGeom>
            <a:solidFill>
              <a:srgbClr val="FF0000">
                <a:alpha val="28000"/>
              </a:srgbClr>
            </a:solidFill>
            <a:ln w="28575" cmpd="sng">
              <a:noFill/>
            </a:ln>
            <a:effectLst/>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800" b="1" dirty="0">
                  <a:solidFill>
                    <a:schemeClr val="tx1"/>
                  </a:solidFill>
                  <a:latin typeface="Gill Sans"/>
                  <a:cs typeface="Gill Sans"/>
                </a:rPr>
                <a:t>Correctness Check</a:t>
              </a:r>
              <a:endParaRPr lang="en-US" sz="900" b="1" dirty="0">
                <a:solidFill>
                  <a:schemeClr val="tx1"/>
                </a:solidFill>
                <a:latin typeface="Gill Sans"/>
                <a:cs typeface="Gill Sans"/>
              </a:endParaRPr>
            </a:p>
          </p:txBody>
        </p:sp>
        <p:sp>
          <p:nvSpPr>
            <p:cNvPr id="10" name="Title 3">
              <a:extLst>
                <a:ext uri="{FF2B5EF4-FFF2-40B4-BE49-F238E27FC236}">
                  <a16:creationId xmlns:a16="http://schemas.microsoft.com/office/drawing/2014/main" id="{BA077E26-933C-E471-B7A5-696BC6515010}"/>
                </a:ext>
              </a:extLst>
            </p:cNvPr>
            <p:cNvSpPr txBox="1">
              <a:spLocks/>
            </p:cNvSpPr>
            <p:nvPr/>
          </p:nvSpPr>
          <p:spPr>
            <a:xfrm>
              <a:off x="6702719" y="6383457"/>
              <a:ext cx="2042838" cy="284042"/>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4500" b="1" kern="1200" cap="none" spc="50" baseline="0">
                  <a:ln w="12700" cmpd="sng">
                    <a:solidFill>
                      <a:schemeClr val="bg1"/>
                    </a:solidFill>
                    <a:prstDash val="solid"/>
                  </a:ln>
                  <a:solidFill>
                    <a:srgbClr val="600A18"/>
                  </a:solidFill>
                  <a:effectLst/>
                  <a:latin typeface="Gill Sans"/>
                  <a:ea typeface="+mj-ea"/>
                  <a:cs typeface="Gill San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100" b="0" dirty="0"/>
                <a:t>Fully Automatic Translation</a:t>
              </a:r>
              <a:endParaRPr lang="en-US" sz="1400" b="0" dirty="0"/>
            </a:p>
          </p:txBody>
        </p:sp>
      </p:grpSp>
      <p:grpSp>
        <p:nvGrpSpPr>
          <p:cNvPr id="11" name="Group 10">
            <a:extLst>
              <a:ext uri="{FF2B5EF4-FFF2-40B4-BE49-F238E27FC236}">
                <a16:creationId xmlns:a16="http://schemas.microsoft.com/office/drawing/2014/main" id="{B962EDC5-F2F3-6A23-EF6C-C6504334B2B0}"/>
              </a:ext>
            </a:extLst>
          </p:cNvPr>
          <p:cNvGrpSpPr/>
          <p:nvPr/>
        </p:nvGrpSpPr>
        <p:grpSpPr>
          <a:xfrm>
            <a:off x="255987" y="6255433"/>
            <a:ext cx="4864758" cy="516697"/>
            <a:chOff x="935276" y="4710905"/>
            <a:chExt cx="7382840" cy="766551"/>
          </a:xfrm>
        </p:grpSpPr>
        <p:grpSp>
          <p:nvGrpSpPr>
            <p:cNvPr id="12" name="Group 11">
              <a:extLst>
                <a:ext uri="{FF2B5EF4-FFF2-40B4-BE49-F238E27FC236}">
                  <a16:creationId xmlns:a16="http://schemas.microsoft.com/office/drawing/2014/main" id="{EEB76899-1397-D76D-3FA7-298ACC2DC0A3}"/>
                </a:ext>
              </a:extLst>
            </p:cNvPr>
            <p:cNvGrpSpPr/>
            <p:nvPr/>
          </p:nvGrpSpPr>
          <p:grpSpPr>
            <a:xfrm>
              <a:off x="935276" y="4710905"/>
              <a:ext cx="549505" cy="746432"/>
              <a:chOff x="4203770" y="2241185"/>
              <a:chExt cx="462239" cy="427266"/>
            </a:xfrm>
          </p:grpSpPr>
          <p:sp>
            <p:nvSpPr>
              <p:cNvPr id="20" name="Oval 19">
                <a:extLst>
                  <a:ext uri="{FF2B5EF4-FFF2-40B4-BE49-F238E27FC236}">
                    <a16:creationId xmlns:a16="http://schemas.microsoft.com/office/drawing/2014/main" id="{A3CE51C4-7AD1-FD97-9EC8-6CEA92E2CE3C}"/>
                  </a:ext>
                </a:extLst>
              </p:cNvPr>
              <p:cNvSpPr/>
              <p:nvPr/>
            </p:nvSpPr>
            <p:spPr>
              <a:xfrm>
                <a:off x="4203770" y="2241185"/>
                <a:ext cx="462239" cy="427266"/>
              </a:xfrm>
              <a:prstGeom prst="ellipse">
                <a:avLst/>
              </a:prstGeom>
              <a:solidFill>
                <a:srgbClr val="0D5729"/>
              </a:solidFill>
              <a:ln w="28575" cmpd="sng">
                <a:solidFill>
                  <a:srgbClr val="800000"/>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US" sz="1400" b="1" baseline="-25000" dirty="0">
                  <a:solidFill>
                    <a:schemeClr val="tx1"/>
                  </a:solidFill>
                  <a:latin typeface="Arial Black"/>
                  <a:cs typeface="Arial Black"/>
                </a:endParaRPr>
              </a:p>
            </p:txBody>
          </p:sp>
          <p:sp>
            <p:nvSpPr>
              <p:cNvPr id="21" name="TextBox 20">
                <a:extLst>
                  <a:ext uri="{FF2B5EF4-FFF2-40B4-BE49-F238E27FC236}">
                    <a16:creationId xmlns:a16="http://schemas.microsoft.com/office/drawing/2014/main" id="{628A2510-6D3F-E07E-BC66-F7B39DAACD15}"/>
                  </a:ext>
                </a:extLst>
              </p:cNvPr>
              <p:cNvSpPr txBox="1"/>
              <p:nvPr/>
            </p:nvSpPr>
            <p:spPr>
              <a:xfrm>
                <a:off x="4265860" y="2409893"/>
                <a:ext cx="340008" cy="105705"/>
              </a:xfrm>
              <a:prstGeom prst="rect">
                <a:avLst/>
              </a:prstGeom>
              <a:noFill/>
              <a:effectLst/>
            </p:spPr>
            <p:txBody>
              <a:bodyPr wrap="square" tIns="0" bIns="0" rtlCol="0" anchor="ctr">
                <a:spAutoFit/>
              </a:bodyPr>
              <a:lstStyle/>
              <a:p>
                <a:pPr algn="ctr"/>
                <a:endParaRPr lang="en-US" baseline="-25000" dirty="0">
                  <a:latin typeface="Arial Black"/>
                  <a:cs typeface="Arial Black"/>
                </a:endParaRPr>
              </a:p>
            </p:txBody>
          </p:sp>
        </p:grpSp>
        <p:grpSp>
          <p:nvGrpSpPr>
            <p:cNvPr id="14" name="Group 13">
              <a:extLst>
                <a:ext uri="{FF2B5EF4-FFF2-40B4-BE49-F238E27FC236}">
                  <a16:creationId xmlns:a16="http://schemas.microsoft.com/office/drawing/2014/main" id="{A1C909F5-0646-9149-B38A-DD777596B313}"/>
                </a:ext>
              </a:extLst>
            </p:cNvPr>
            <p:cNvGrpSpPr/>
            <p:nvPr/>
          </p:nvGrpSpPr>
          <p:grpSpPr>
            <a:xfrm>
              <a:off x="1548405" y="4731024"/>
              <a:ext cx="6769711" cy="746432"/>
              <a:chOff x="1548405" y="4731024"/>
              <a:chExt cx="6769711" cy="746432"/>
            </a:xfrm>
          </p:grpSpPr>
          <p:grpSp>
            <p:nvGrpSpPr>
              <p:cNvPr id="15" name="Group 14">
                <a:extLst>
                  <a:ext uri="{FF2B5EF4-FFF2-40B4-BE49-F238E27FC236}">
                    <a16:creationId xmlns:a16="http://schemas.microsoft.com/office/drawing/2014/main" id="{70B72D81-F123-10F3-C56E-61AA4D5F0C7E}"/>
                  </a:ext>
                </a:extLst>
              </p:cNvPr>
              <p:cNvGrpSpPr/>
              <p:nvPr/>
            </p:nvGrpSpPr>
            <p:grpSpPr>
              <a:xfrm>
                <a:off x="4911194" y="4731024"/>
                <a:ext cx="549505" cy="746432"/>
                <a:chOff x="4203770" y="2241185"/>
                <a:chExt cx="462239" cy="427266"/>
              </a:xfrm>
            </p:grpSpPr>
            <p:sp>
              <p:nvSpPr>
                <p:cNvPr id="18" name="Oval 17">
                  <a:extLst>
                    <a:ext uri="{FF2B5EF4-FFF2-40B4-BE49-F238E27FC236}">
                      <a16:creationId xmlns:a16="http://schemas.microsoft.com/office/drawing/2014/main" id="{BA96637C-C19A-B073-679C-B87E48D81D9C}"/>
                    </a:ext>
                  </a:extLst>
                </p:cNvPr>
                <p:cNvSpPr/>
                <p:nvPr/>
              </p:nvSpPr>
              <p:spPr>
                <a:xfrm>
                  <a:off x="4203770" y="2241185"/>
                  <a:ext cx="462239" cy="427266"/>
                </a:xfrm>
                <a:prstGeom prst="ellipse">
                  <a:avLst/>
                </a:prstGeom>
                <a:solidFill>
                  <a:srgbClr val="0070C0"/>
                </a:solidFill>
                <a:ln w="28575" cmpd="sng">
                  <a:solidFill>
                    <a:srgbClr val="800000"/>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US" sz="1400" b="1" baseline="-25000" dirty="0">
                    <a:solidFill>
                      <a:schemeClr val="tx1"/>
                    </a:solidFill>
                    <a:latin typeface="Arial Black"/>
                    <a:cs typeface="Arial Black"/>
                  </a:endParaRPr>
                </a:p>
              </p:txBody>
            </p:sp>
            <p:sp>
              <p:nvSpPr>
                <p:cNvPr id="19" name="TextBox 18">
                  <a:extLst>
                    <a:ext uri="{FF2B5EF4-FFF2-40B4-BE49-F238E27FC236}">
                      <a16:creationId xmlns:a16="http://schemas.microsoft.com/office/drawing/2014/main" id="{FD552E66-BAD3-9C3A-78F7-200F27E8C68C}"/>
                    </a:ext>
                  </a:extLst>
                </p:cNvPr>
                <p:cNvSpPr txBox="1"/>
                <p:nvPr/>
              </p:nvSpPr>
              <p:spPr>
                <a:xfrm>
                  <a:off x="4265860" y="2409893"/>
                  <a:ext cx="340008" cy="105705"/>
                </a:xfrm>
                <a:prstGeom prst="rect">
                  <a:avLst/>
                </a:prstGeom>
                <a:noFill/>
                <a:effectLst/>
              </p:spPr>
              <p:txBody>
                <a:bodyPr wrap="square" tIns="0" bIns="0" rtlCol="0" anchor="ctr">
                  <a:spAutoFit/>
                </a:bodyPr>
                <a:lstStyle/>
                <a:p>
                  <a:pPr algn="ctr"/>
                  <a:endParaRPr lang="en-US" baseline="-25000" dirty="0">
                    <a:latin typeface="Arial Black"/>
                    <a:cs typeface="Arial Black"/>
                  </a:endParaRPr>
                </a:p>
              </p:txBody>
            </p:sp>
          </p:grpSp>
          <p:sp>
            <p:nvSpPr>
              <p:cNvPr id="16" name="TextBox 15">
                <a:extLst>
                  <a:ext uri="{FF2B5EF4-FFF2-40B4-BE49-F238E27FC236}">
                    <a16:creationId xmlns:a16="http://schemas.microsoft.com/office/drawing/2014/main" id="{2A99A9B1-0A6B-AC30-0DEF-991D36C459E8}"/>
                  </a:ext>
                </a:extLst>
              </p:cNvPr>
              <p:cNvSpPr txBox="1"/>
              <p:nvPr/>
            </p:nvSpPr>
            <p:spPr>
              <a:xfrm>
                <a:off x="5534512" y="4880664"/>
                <a:ext cx="2783604" cy="517135"/>
              </a:xfrm>
              <a:prstGeom prst="rect">
                <a:avLst/>
              </a:prstGeom>
              <a:noFill/>
              <a:effectLst/>
            </p:spPr>
            <p:txBody>
              <a:bodyPr wrap="none" rtlCol="0">
                <a:spAutoFit/>
              </a:bodyPr>
              <a:lstStyle/>
              <a:p>
                <a:r>
                  <a:rPr lang="en-US" sz="1600" dirty="0">
                    <a:solidFill>
                      <a:schemeClr val="bg1"/>
                    </a:solidFill>
                    <a:latin typeface="Gill Sans"/>
                    <a:cs typeface="Gill Sans"/>
                  </a:rPr>
                  <a:t>=</a:t>
                </a:r>
                <a:r>
                  <a:rPr lang="en-US" sz="1600" b="1" dirty="0">
                    <a:solidFill>
                      <a:schemeClr val="bg1"/>
                    </a:solidFill>
                    <a:latin typeface="Gill Sans"/>
                    <a:cs typeface="Gill Sans"/>
                  </a:rPr>
                  <a:t> </a:t>
                </a:r>
                <a:r>
                  <a:rPr lang="en-US" sz="1600" dirty="0">
                    <a:solidFill>
                      <a:schemeClr val="bg1"/>
                    </a:solidFill>
                    <a:latin typeface="Gill Sans"/>
                    <a:cs typeface="Gill Sans"/>
                  </a:rPr>
                  <a:t>Step is a subworkflow. </a:t>
                </a:r>
              </a:p>
            </p:txBody>
          </p:sp>
          <p:sp>
            <p:nvSpPr>
              <p:cNvPr id="17" name="TextBox 16">
                <a:extLst>
                  <a:ext uri="{FF2B5EF4-FFF2-40B4-BE49-F238E27FC236}">
                    <a16:creationId xmlns:a16="http://schemas.microsoft.com/office/drawing/2014/main" id="{DA594732-64B5-9B35-0A0A-3FA5B21CD73C}"/>
                  </a:ext>
                </a:extLst>
              </p:cNvPr>
              <p:cNvSpPr txBox="1"/>
              <p:nvPr/>
            </p:nvSpPr>
            <p:spPr>
              <a:xfrm>
                <a:off x="1548405" y="4878273"/>
                <a:ext cx="2527893" cy="517135"/>
              </a:xfrm>
              <a:prstGeom prst="rect">
                <a:avLst/>
              </a:prstGeom>
              <a:noFill/>
              <a:effectLst/>
            </p:spPr>
            <p:txBody>
              <a:bodyPr wrap="none" rtlCol="0">
                <a:spAutoFit/>
              </a:bodyPr>
              <a:lstStyle/>
              <a:p>
                <a:r>
                  <a:rPr lang="en-US" sz="1600" dirty="0">
                    <a:solidFill>
                      <a:schemeClr val="bg1"/>
                    </a:solidFill>
                    <a:latin typeface="Gill Sans"/>
                    <a:cs typeface="Gill Sans"/>
                  </a:rPr>
                  <a:t>=</a:t>
                </a:r>
                <a:r>
                  <a:rPr lang="en-US" sz="1600" b="1" dirty="0">
                    <a:solidFill>
                      <a:schemeClr val="bg1"/>
                    </a:solidFill>
                    <a:latin typeface="Gill Sans"/>
                    <a:cs typeface="Gill Sans"/>
                  </a:rPr>
                  <a:t> </a:t>
                </a:r>
                <a:r>
                  <a:rPr lang="en-US" sz="1600" dirty="0">
                    <a:solidFill>
                      <a:schemeClr val="bg1"/>
                    </a:solidFill>
                    <a:latin typeface="Gill Sans"/>
                    <a:cs typeface="Gill Sans"/>
                  </a:rPr>
                  <a:t>Step is a single tool. </a:t>
                </a:r>
              </a:p>
            </p:txBody>
          </p:sp>
        </p:grpSp>
      </p:grpSp>
    </p:spTree>
    <p:extLst>
      <p:ext uri="{BB962C8B-B14F-4D97-AF65-F5344CB8AC3E}">
        <p14:creationId xmlns:p14="http://schemas.microsoft.com/office/powerpoint/2010/main" val="409158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fade">
                                      <p:cBhvr>
                                        <p:cTn id="7" dur="500"/>
                                        <p:tgtEl>
                                          <p:spTgt spid="8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2"/>
                                        </p:tgtEl>
                                        <p:attrNameLst>
                                          <p:attrName>style.visibility</p:attrName>
                                        </p:attrNameLst>
                                      </p:cBhvr>
                                      <p:to>
                                        <p:strVal val="visible"/>
                                      </p:to>
                                    </p:set>
                                    <p:animEffect transition="in" filter="fade">
                                      <p:cBhvr>
                                        <p:cTn id="12"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11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8237106-F2ED-405E-BC33-CC3CF426205F}" type="slidenum">
              <a:rPr lang="en-US" sz="1800" smtClean="0"/>
              <a:pPr/>
              <a:t>25</a:t>
            </a:fld>
            <a:endParaRPr lang="en-US" sz="1800" dirty="0"/>
          </a:p>
        </p:txBody>
      </p:sp>
      <p:sp>
        <p:nvSpPr>
          <p:cNvPr id="6" name="Footer Placeholder 5"/>
          <p:cNvSpPr>
            <a:spLocks noGrp="1"/>
          </p:cNvSpPr>
          <p:nvPr>
            <p:ph type="ftr" sz="quarter" idx="11"/>
          </p:nvPr>
        </p:nvSpPr>
        <p:spPr/>
        <p:txBody>
          <a:bodyPr/>
          <a:lstStyle/>
          <a:p>
            <a:r>
              <a:rPr lang="en-US"/>
              <a:t>CNT @ BIBE’23</a:t>
            </a:r>
            <a:endParaRPr lang="en-US" dirty="0"/>
          </a:p>
        </p:txBody>
      </p:sp>
      <p:sp>
        <p:nvSpPr>
          <p:cNvPr id="13" name="Title 3">
            <a:extLst>
              <a:ext uri="{FF2B5EF4-FFF2-40B4-BE49-F238E27FC236}">
                <a16:creationId xmlns:a16="http://schemas.microsoft.com/office/drawing/2014/main" id="{825EE41B-E0A4-0FFC-62C4-4FF9066493AB}"/>
              </a:ext>
            </a:extLst>
          </p:cNvPr>
          <p:cNvSpPr>
            <a:spLocks noGrp="1"/>
          </p:cNvSpPr>
          <p:nvPr>
            <p:ph type="title"/>
          </p:nvPr>
        </p:nvSpPr>
        <p:spPr>
          <a:xfrm>
            <a:off x="168667" y="274638"/>
            <a:ext cx="8800465" cy="1143000"/>
          </a:xfrm>
        </p:spPr>
        <p:txBody>
          <a:bodyPr/>
          <a:lstStyle/>
          <a:p>
            <a:r>
              <a:rPr lang="en-US" dirty="0"/>
              <a:t>Tool-Level Translation</a:t>
            </a:r>
          </a:p>
        </p:txBody>
      </p:sp>
      <p:grpSp>
        <p:nvGrpSpPr>
          <p:cNvPr id="5" name="Group 4">
            <a:extLst>
              <a:ext uri="{FF2B5EF4-FFF2-40B4-BE49-F238E27FC236}">
                <a16:creationId xmlns:a16="http://schemas.microsoft.com/office/drawing/2014/main" id="{BADE2032-B3A0-C219-EAE1-BD6AFB806BA2}"/>
              </a:ext>
            </a:extLst>
          </p:cNvPr>
          <p:cNvGrpSpPr/>
          <p:nvPr/>
        </p:nvGrpSpPr>
        <p:grpSpPr>
          <a:xfrm>
            <a:off x="448753" y="1590239"/>
            <a:ext cx="4481133" cy="1937045"/>
            <a:chOff x="935276" y="1491955"/>
            <a:chExt cx="6880410" cy="3103727"/>
          </a:xfrm>
          <a:solidFill>
            <a:schemeClr val="bg1">
              <a:alpha val="5208"/>
            </a:schemeClr>
          </a:solidFill>
        </p:grpSpPr>
        <p:grpSp>
          <p:nvGrpSpPr>
            <p:cNvPr id="7" name="Group 6">
              <a:extLst>
                <a:ext uri="{FF2B5EF4-FFF2-40B4-BE49-F238E27FC236}">
                  <a16:creationId xmlns:a16="http://schemas.microsoft.com/office/drawing/2014/main" id="{C7F6A0A6-F4C6-1DAF-469F-8D3494394F32}"/>
                </a:ext>
              </a:extLst>
            </p:cNvPr>
            <p:cNvGrpSpPr/>
            <p:nvPr/>
          </p:nvGrpSpPr>
          <p:grpSpPr>
            <a:xfrm>
              <a:off x="935276" y="1702197"/>
              <a:ext cx="6880410" cy="2893485"/>
              <a:chOff x="935276" y="1702197"/>
              <a:chExt cx="6880410" cy="2893485"/>
            </a:xfrm>
            <a:grpFill/>
          </p:grpSpPr>
          <p:grpSp>
            <p:nvGrpSpPr>
              <p:cNvPr id="10" name="Group 9">
                <a:extLst>
                  <a:ext uri="{FF2B5EF4-FFF2-40B4-BE49-F238E27FC236}">
                    <a16:creationId xmlns:a16="http://schemas.microsoft.com/office/drawing/2014/main" id="{CC292A2F-3627-106E-5F56-7354073FB671}"/>
                  </a:ext>
                </a:extLst>
              </p:cNvPr>
              <p:cNvGrpSpPr/>
              <p:nvPr/>
            </p:nvGrpSpPr>
            <p:grpSpPr>
              <a:xfrm>
                <a:off x="935276" y="2617201"/>
                <a:ext cx="549505" cy="746432"/>
                <a:chOff x="4203770" y="2241185"/>
                <a:chExt cx="462239" cy="427266"/>
              </a:xfrm>
              <a:grpFill/>
            </p:grpSpPr>
            <p:sp>
              <p:nvSpPr>
                <p:cNvPr id="30" name="Oval 29">
                  <a:extLst>
                    <a:ext uri="{FF2B5EF4-FFF2-40B4-BE49-F238E27FC236}">
                      <a16:creationId xmlns:a16="http://schemas.microsoft.com/office/drawing/2014/main" id="{A38452B4-6977-5175-8CFE-E2025EB5F472}"/>
                    </a:ext>
                  </a:extLst>
                </p:cNvPr>
                <p:cNvSpPr/>
                <p:nvPr/>
              </p:nvSpPr>
              <p:spPr>
                <a:xfrm>
                  <a:off x="4203770" y="2241185"/>
                  <a:ext cx="462239" cy="427266"/>
                </a:xfrm>
                <a:prstGeom prst="ellipse">
                  <a:avLst/>
                </a:prstGeom>
                <a:grpFill/>
                <a:ln w="28575" cmpd="sng">
                  <a:solidFill>
                    <a:srgbClr val="800000"/>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US" sz="1400" b="1" baseline="-25000" dirty="0">
                    <a:solidFill>
                      <a:schemeClr val="tx1"/>
                    </a:solidFill>
                    <a:latin typeface="Arial Black"/>
                    <a:cs typeface="Arial Black"/>
                  </a:endParaRPr>
                </a:p>
              </p:txBody>
            </p:sp>
            <p:sp>
              <p:nvSpPr>
                <p:cNvPr id="31" name="TextBox 30">
                  <a:extLst>
                    <a:ext uri="{FF2B5EF4-FFF2-40B4-BE49-F238E27FC236}">
                      <a16:creationId xmlns:a16="http://schemas.microsoft.com/office/drawing/2014/main" id="{B94A73C2-A0DF-951D-8697-D38AA87101EE}"/>
                    </a:ext>
                  </a:extLst>
                </p:cNvPr>
                <p:cNvSpPr txBox="1"/>
                <p:nvPr/>
              </p:nvSpPr>
              <p:spPr>
                <a:xfrm>
                  <a:off x="4265860" y="2324246"/>
                  <a:ext cx="340008" cy="276999"/>
                </a:xfrm>
                <a:prstGeom prst="rect">
                  <a:avLst/>
                </a:prstGeom>
                <a:grpFill/>
                <a:effectLst/>
              </p:spPr>
              <p:txBody>
                <a:bodyPr wrap="square" tIns="0" bIns="0" rtlCol="0" anchor="ctr">
                  <a:spAutoFit/>
                </a:bodyPr>
                <a:lstStyle/>
                <a:p>
                  <a:pPr algn="ctr"/>
                  <a:r>
                    <a:rPr lang="en-US" dirty="0">
                      <a:latin typeface="Arial Black"/>
                      <a:cs typeface="Arial Black"/>
                    </a:rPr>
                    <a:t>1</a:t>
                  </a:r>
                  <a:endParaRPr lang="en-US" baseline="-25000" dirty="0">
                    <a:latin typeface="Arial Black"/>
                    <a:cs typeface="Arial Black"/>
                  </a:endParaRPr>
                </a:p>
              </p:txBody>
            </p:sp>
          </p:grpSp>
          <p:cxnSp>
            <p:nvCxnSpPr>
              <p:cNvPr id="11" name="Straight Arrow Connector 10">
                <a:extLst>
                  <a:ext uri="{FF2B5EF4-FFF2-40B4-BE49-F238E27FC236}">
                    <a16:creationId xmlns:a16="http://schemas.microsoft.com/office/drawing/2014/main" id="{3E3DEAF9-9372-4CA9-33B8-3294CF553048}"/>
                  </a:ext>
                </a:extLst>
              </p:cNvPr>
              <p:cNvCxnSpPr>
                <a:cxnSpLocks/>
                <a:stCxn id="30" idx="7"/>
                <a:endCxn id="28" idx="2"/>
              </p:cNvCxnSpPr>
              <p:nvPr/>
            </p:nvCxnSpPr>
            <p:spPr>
              <a:xfrm flipV="1">
                <a:off x="1404308" y="2075413"/>
                <a:ext cx="2741335" cy="651101"/>
              </a:xfrm>
              <a:prstGeom prst="straightConnector1">
                <a:avLst/>
              </a:prstGeom>
              <a:grpFill/>
              <a:ln w="5715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12" name="Group 11">
                <a:extLst>
                  <a:ext uri="{FF2B5EF4-FFF2-40B4-BE49-F238E27FC236}">
                    <a16:creationId xmlns:a16="http://schemas.microsoft.com/office/drawing/2014/main" id="{212D29D5-A704-EC47-878D-C29640C75471}"/>
                  </a:ext>
                </a:extLst>
              </p:cNvPr>
              <p:cNvGrpSpPr/>
              <p:nvPr/>
            </p:nvGrpSpPr>
            <p:grpSpPr>
              <a:xfrm>
                <a:off x="4145643" y="1702197"/>
                <a:ext cx="549505" cy="746432"/>
                <a:chOff x="4203770" y="2241185"/>
                <a:chExt cx="462239" cy="427266"/>
              </a:xfrm>
              <a:grpFill/>
            </p:grpSpPr>
            <p:sp>
              <p:nvSpPr>
                <p:cNvPr id="28" name="Oval 27">
                  <a:extLst>
                    <a:ext uri="{FF2B5EF4-FFF2-40B4-BE49-F238E27FC236}">
                      <a16:creationId xmlns:a16="http://schemas.microsoft.com/office/drawing/2014/main" id="{02E64D2E-E865-19FE-1104-0D6D77DF7737}"/>
                    </a:ext>
                  </a:extLst>
                </p:cNvPr>
                <p:cNvSpPr/>
                <p:nvPr/>
              </p:nvSpPr>
              <p:spPr>
                <a:xfrm>
                  <a:off x="4203770" y="2241185"/>
                  <a:ext cx="462239" cy="427266"/>
                </a:xfrm>
                <a:prstGeom prst="ellipse">
                  <a:avLst/>
                </a:prstGeom>
                <a:grpFill/>
                <a:ln w="28575" cmpd="sng">
                  <a:solidFill>
                    <a:srgbClr val="800000"/>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US" sz="1400" b="1" baseline="-25000" dirty="0">
                    <a:solidFill>
                      <a:schemeClr val="tx1"/>
                    </a:solidFill>
                    <a:latin typeface="Arial Black"/>
                    <a:cs typeface="Arial Black"/>
                  </a:endParaRPr>
                </a:p>
              </p:txBody>
            </p:sp>
            <p:sp>
              <p:nvSpPr>
                <p:cNvPr id="29" name="TextBox 28">
                  <a:extLst>
                    <a:ext uri="{FF2B5EF4-FFF2-40B4-BE49-F238E27FC236}">
                      <a16:creationId xmlns:a16="http://schemas.microsoft.com/office/drawing/2014/main" id="{014522B6-5361-D91F-5D16-E34F59DDE0D6}"/>
                    </a:ext>
                  </a:extLst>
                </p:cNvPr>
                <p:cNvSpPr txBox="1"/>
                <p:nvPr/>
              </p:nvSpPr>
              <p:spPr>
                <a:xfrm>
                  <a:off x="4265860" y="2324246"/>
                  <a:ext cx="340008" cy="276999"/>
                </a:xfrm>
                <a:prstGeom prst="rect">
                  <a:avLst/>
                </a:prstGeom>
                <a:grpFill/>
                <a:effectLst/>
              </p:spPr>
              <p:txBody>
                <a:bodyPr wrap="square" tIns="0" bIns="0" rtlCol="0" anchor="ctr">
                  <a:spAutoFit/>
                </a:bodyPr>
                <a:lstStyle/>
                <a:p>
                  <a:pPr algn="ctr"/>
                  <a:r>
                    <a:rPr lang="en-US" dirty="0">
                      <a:latin typeface="Arial Black"/>
                      <a:cs typeface="Arial Black"/>
                    </a:rPr>
                    <a:t>2</a:t>
                  </a:r>
                  <a:endParaRPr lang="en-US" baseline="-25000" dirty="0">
                    <a:latin typeface="Arial Black"/>
                    <a:cs typeface="Arial Black"/>
                  </a:endParaRPr>
                </a:p>
              </p:txBody>
            </p:sp>
          </p:grpSp>
          <p:grpSp>
            <p:nvGrpSpPr>
              <p:cNvPr id="14" name="Group 13">
                <a:extLst>
                  <a:ext uri="{FF2B5EF4-FFF2-40B4-BE49-F238E27FC236}">
                    <a16:creationId xmlns:a16="http://schemas.microsoft.com/office/drawing/2014/main" id="{35D083CE-24C6-A666-67BB-A8E4E0EBF5A2}"/>
                  </a:ext>
                </a:extLst>
              </p:cNvPr>
              <p:cNvGrpSpPr/>
              <p:nvPr/>
            </p:nvGrpSpPr>
            <p:grpSpPr>
              <a:xfrm>
                <a:off x="4145638" y="2707748"/>
                <a:ext cx="549505" cy="746432"/>
                <a:chOff x="4203770" y="2241185"/>
                <a:chExt cx="462239" cy="427266"/>
              </a:xfrm>
              <a:grpFill/>
            </p:grpSpPr>
            <p:sp>
              <p:nvSpPr>
                <p:cNvPr id="26" name="Oval 25">
                  <a:extLst>
                    <a:ext uri="{FF2B5EF4-FFF2-40B4-BE49-F238E27FC236}">
                      <a16:creationId xmlns:a16="http://schemas.microsoft.com/office/drawing/2014/main" id="{6E4C1EE1-7A41-77D1-F445-653322BAF8D6}"/>
                    </a:ext>
                  </a:extLst>
                </p:cNvPr>
                <p:cNvSpPr/>
                <p:nvPr/>
              </p:nvSpPr>
              <p:spPr>
                <a:xfrm>
                  <a:off x="4203770" y="2241185"/>
                  <a:ext cx="462239" cy="427266"/>
                </a:xfrm>
                <a:prstGeom prst="ellipse">
                  <a:avLst/>
                </a:prstGeom>
                <a:grpFill/>
                <a:ln w="28575" cmpd="sng">
                  <a:solidFill>
                    <a:srgbClr val="800000"/>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US" sz="1400" b="1" baseline="-25000" dirty="0">
                    <a:solidFill>
                      <a:schemeClr val="tx1"/>
                    </a:solidFill>
                    <a:latin typeface="Arial Black"/>
                    <a:cs typeface="Arial Black"/>
                  </a:endParaRPr>
                </a:p>
              </p:txBody>
            </p:sp>
            <p:sp>
              <p:nvSpPr>
                <p:cNvPr id="27" name="TextBox 26">
                  <a:extLst>
                    <a:ext uri="{FF2B5EF4-FFF2-40B4-BE49-F238E27FC236}">
                      <a16:creationId xmlns:a16="http://schemas.microsoft.com/office/drawing/2014/main" id="{3D62B4A1-B3C1-00AB-2D98-2581B093CBB7}"/>
                    </a:ext>
                  </a:extLst>
                </p:cNvPr>
                <p:cNvSpPr txBox="1"/>
                <p:nvPr/>
              </p:nvSpPr>
              <p:spPr>
                <a:xfrm>
                  <a:off x="4265860" y="2324246"/>
                  <a:ext cx="340008" cy="276999"/>
                </a:xfrm>
                <a:prstGeom prst="rect">
                  <a:avLst/>
                </a:prstGeom>
                <a:grpFill/>
                <a:effectLst/>
              </p:spPr>
              <p:txBody>
                <a:bodyPr wrap="square" tIns="0" bIns="0" rtlCol="0" anchor="ctr">
                  <a:spAutoFit/>
                </a:bodyPr>
                <a:lstStyle/>
                <a:p>
                  <a:pPr algn="ctr"/>
                  <a:r>
                    <a:rPr lang="en-US" dirty="0">
                      <a:latin typeface="Arial Black"/>
                      <a:cs typeface="Arial Black"/>
                    </a:rPr>
                    <a:t>3</a:t>
                  </a:r>
                  <a:endParaRPr lang="en-US" baseline="-25000" dirty="0">
                    <a:latin typeface="Arial Black"/>
                    <a:cs typeface="Arial Black"/>
                  </a:endParaRPr>
                </a:p>
              </p:txBody>
            </p:sp>
          </p:grpSp>
          <p:grpSp>
            <p:nvGrpSpPr>
              <p:cNvPr id="15" name="Group 14">
                <a:extLst>
                  <a:ext uri="{FF2B5EF4-FFF2-40B4-BE49-F238E27FC236}">
                    <a16:creationId xmlns:a16="http://schemas.microsoft.com/office/drawing/2014/main" id="{A1530329-57B4-9C37-EFFD-A05246C9DE37}"/>
                  </a:ext>
                </a:extLst>
              </p:cNvPr>
              <p:cNvGrpSpPr/>
              <p:nvPr/>
            </p:nvGrpSpPr>
            <p:grpSpPr>
              <a:xfrm>
                <a:off x="4120397" y="3849250"/>
                <a:ext cx="551616" cy="746432"/>
                <a:chOff x="4201994" y="2241185"/>
                <a:chExt cx="464015" cy="427266"/>
              </a:xfrm>
              <a:grpFill/>
            </p:grpSpPr>
            <p:sp>
              <p:nvSpPr>
                <p:cNvPr id="24" name="Oval 23">
                  <a:extLst>
                    <a:ext uri="{FF2B5EF4-FFF2-40B4-BE49-F238E27FC236}">
                      <a16:creationId xmlns:a16="http://schemas.microsoft.com/office/drawing/2014/main" id="{502E04C6-58DC-D712-F428-8B10D19E0F2A}"/>
                    </a:ext>
                  </a:extLst>
                </p:cNvPr>
                <p:cNvSpPr/>
                <p:nvPr/>
              </p:nvSpPr>
              <p:spPr>
                <a:xfrm>
                  <a:off x="4203770" y="2241185"/>
                  <a:ext cx="462239" cy="427266"/>
                </a:xfrm>
                <a:prstGeom prst="ellipse">
                  <a:avLst/>
                </a:prstGeom>
                <a:grpFill/>
                <a:ln w="28575" cmpd="sng">
                  <a:solidFill>
                    <a:srgbClr val="800000"/>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US" sz="1400" b="1" baseline="-25000" dirty="0">
                    <a:solidFill>
                      <a:schemeClr val="tx1"/>
                    </a:solidFill>
                    <a:latin typeface="Arial Black"/>
                    <a:cs typeface="Arial Black"/>
                  </a:endParaRPr>
                </a:p>
              </p:txBody>
            </p:sp>
            <p:sp>
              <p:nvSpPr>
                <p:cNvPr id="25" name="TextBox 24">
                  <a:extLst>
                    <a:ext uri="{FF2B5EF4-FFF2-40B4-BE49-F238E27FC236}">
                      <a16:creationId xmlns:a16="http://schemas.microsoft.com/office/drawing/2014/main" id="{C3363062-C99C-8759-357E-04AE4A6811DA}"/>
                    </a:ext>
                  </a:extLst>
                </p:cNvPr>
                <p:cNvSpPr txBox="1"/>
                <p:nvPr/>
              </p:nvSpPr>
              <p:spPr>
                <a:xfrm>
                  <a:off x="4201994" y="2292288"/>
                  <a:ext cx="462239" cy="287258"/>
                </a:xfrm>
                <a:prstGeom prst="rect">
                  <a:avLst/>
                </a:prstGeom>
                <a:grpFill/>
                <a:effectLst/>
              </p:spPr>
              <p:txBody>
                <a:bodyPr wrap="square" tIns="0" bIns="0" rtlCol="0" anchor="ctr">
                  <a:spAutoFit/>
                </a:bodyPr>
                <a:lstStyle/>
                <a:p>
                  <a:pPr algn="ctr"/>
                  <a:r>
                    <a:rPr lang="en-US" sz="2800" baseline="-25000" dirty="0">
                      <a:latin typeface="Arial Black"/>
                      <a:cs typeface="Arial Black"/>
                    </a:rPr>
                    <a:t>4</a:t>
                  </a:r>
                </a:p>
              </p:txBody>
            </p:sp>
          </p:grpSp>
          <p:cxnSp>
            <p:nvCxnSpPr>
              <p:cNvPr id="16" name="Straight Arrow Connector 15">
                <a:extLst>
                  <a:ext uri="{FF2B5EF4-FFF2-40B4-BE49-F238E27FC236}">
                    <a16:creationId xmlns:a16="http://schemas.microsoft.com/office/drawing/2014/main" id="{1009A30D-84F1-6D92-57C3-991C95D068BE}"/>
                  </a:ext>
                </a:extLst>
              </p:cNvPr>
              <p:cNvCxnSpPr>
                <a:cxnSpLocks/>
                <a:stCxn id="30" idx="6"/>
                <a:endCxn id="26" idx="2"/>
              </p:cNvCxnSpPr>
              <p:nvPr/>
            </p:nvCxnSpPr>
            <p:spPr>
              <a:xfrm>
                <a:off x="1484781" y="2990417"/>
                <a:ext cx="2660858" cy="90547"/>
              </a:xfrm>
              <a:prstGeom prst="straightConnector1">
                <a:avLst/>
              </a:prstGeom>
              <a:grpFill/>
              <a:ln w="5715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FF270C78-18E6-A990-5805-893267793C43}"/>
                  </a:ext>
                </a:extLst>
              </p:cNvPr>
              <p:cNvCxnSpPr>
                <a:cxnSpLocks/>
                <a:stCxn id="30" idx="5"/>
                <a:endCxn id="24" idx="2"/>
              </p:cNvCxnSpPr>
              <p:nvPr/>
            </p:nvCxnSpPr>
            <p:spPr>
              <a:xfrm>
                <a:off x="1404308" y="3254320"/>
                <a:ext cx="2718200" cy="968146"/>
              </a:xfrm>
              <a:prstGeom prst="straightConnector1">
                <a:avLst/>
              </a:prstGeom>
              <a:grpFill/>
              <a:ln w="5715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C69AD611-FD2A-F22A-BD95-1B2AAF22F4B4}"/>
                  </a:ext>
                </a:extLst>
              </p:cNvPr>
              <p:cNvCxnSpPr>
                <a:cxnSpLocks/>
                <a:stCxn id="28" idx="6"/>
                <a:endCxn id="22" idx="1"/>
              </p:cNvCxnSpPr>
              <p:nvPr/>
            </p:nvCxnSpPr>
            <p:spPr>
              <a:xfrm>
                <a:off x="4695147" y="2075413"/>
                <a:ext cx="2651507" cy="651101"/>
              </a:xfrm>
              <a:prstGeom prst="straightConnector1">
                <a:avLst/>
              </a:prstGeom>
              <a:grpFill/>
              <a:ln w="5715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19" name="Group 18">
                <a:extLst>
                  <a:ext uri="{FF2B5EF4-FFF2-40B4-BE49-F238E27FC236}">
                    <a16:creationId xmlns:a16="http://schemas.microsoft.com/office/drawing/2014/main" id="{3ABFD802-B1DA-B135-F0DB-9E159825A8F0}"/>
                  </a:ext>
                </a:extLst>
              </p:cNvPr>
              <p:cNvGrpSpPr/>
              <p:nvPr/>
            </p:nvGrpSpPr>
            <p:grpSpPr>
              <a:xfrm>
                <a:off x="7266181" y="2617201"/>
                <a:ext cx="549505" cy="746432"/>
                <a:chOff x="4203770" y="2241185"/>
                <a:chExt cx="462239" cy="427266"/>
              </a:xfrm>
              <a:grpFill/>
            </p:grpSpPr>
            <p:sp>
              <p:nvSpPr>
                <p:cNvPr id="22" name="Oval 21">
                  <a:extLst>
                    <a:ext uri="{FF2B5EF4-FFF2-40B4-BE49-F238E27FC236}">
                      <a16:creationId xmlns:a16="http://schemas.microsoft.com/office/drawing/2014/main" id="{76ACBA4A-F447-8AD5-3BC9-5D1110425424}"/>
                    </a:ext>
                  </a:extLst>
                </p:cNvPr>
                <p:cNvSpPr/>
                <p:nvPr/>
              </p:nvSpPr>
              <p:spPr>
                <a:xfrm>
                  <a:off x="4203770" y="2241185"/>
                  <a:ext cx="462239" cy="427266"/>
                </a:xfrm>
                <a:prstGeom prst="ellipse">
                  <a:avLst/>
                </a:prstGeom>
                <a:grpFill/>
                <a:ln w="28575" cmpd="sng">
                  <a:solidFill>
                    <a:srgbClr val="800000"/>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US" sz="1400" b="1" baseline="-25000" dirty="0">
                    <a:solidFill>
                      <a:schemeClr val="tx1"/>
                    </a:solidFill>
                    <a:latin typeface="Arial Black"/>
                    <a:cs typeface="Arial Black"/>
                  </a:endParaRPr>
                </a:p>
              </p:txBody>
            </p:sp>
            <p:sp>
              <p:nvSpPr>
                <p:cNvPr id="23" name="TextBox 22">
                  <a:extLst>
                    <a:ext uri="{FF2B5EF4-FFF2-40B4-BE49-F238E27FC236}">
                      <a16:creationId xmlns:a16="http://schemas.microsoft.com/office/drawing/2014/main" id="{2A4882F8-799B-4E46-4D30-13DD2E61CFA7}"/>
                    </a:ext>
                  </a:extLst>
                </p:cNvPr>
                <p:cNvSpPr txBox="1"/>
                <p:nvPr/>
              </p:nvSpPr>
              <p:spPr>
                <a:xfrm>
                  <a:off x="4265860" y="2324246"/>
                  <a:ext cx="340008" cy="276999"/>
                </a:xfrm>
                <a:prstGeom prst="rect">
                  <a:avLst/>
                </a:prstGeom>
                <a:grpFill/>
                <a:effectLst/>
              </p:spPr>
              <p:txBody>
                <a:bodyPr wrap="square" tIns="0" bIns="0" rtlCol="0" anchor="ctr">
                  <a:spAutoFit/>
                </a:bodyPr>
                <a:lstStyle/>
                <a:p>
                  <a:pPr algn="ctr"/>
                  <a:r>
                    <a:rPr lang="en-US" dirty="0">
                      <a:latin typeface="Arial Black"/>
                      <a:cs typeface="Arial Black"/>
                    </a:rPr>
                    <a:t>5</a:t>
                  </a:r>
                  <a:endParaRPr lang="en-US" baseline="-25000" dirty="0">
                    <a:latin typeface="Arial Black"/>
                    <a:cs typeface="Arial Black"/>
                  </a:endParaRPr>
                </a:p>
              </p:txBody>
            </p:sp>
          </p:grpSp>
          <p:cxnSp>
            <p:nvCxnSpPr>
              <p:cNvPr id="20" name="Straight Arrow Connector 19">
                <a:extLst>
                  <a:ext uri="{FF2B5EF4-FFF2-40B4-BE49-F238E27FC236}">
                    <a16:creationId xmlns:a16="http://schemas.microsoft.com/office/drawing/2014/main" id="{C195CA6B-AC98-7068-1C2C-9CB226F2378B}"/>
                  </a:ext>
                </a:extLst>
              </p:cNvPr>
              <p:cNvCxnSpPr>
                <a:cxnSpLocks/>
                <a:stCxn id="26" idx="6"/>
                <a:endCxn id="22" idx="2"/>
              </p:cNvCxnSpPr>
              <p:nvPr/>
            </p:nvCxnSpPr>
            <p:spPr>
              <a:xfrm flipV="1">
                <a:off x="4695143" y="2990417"/>
                <a:ext cx="2571039" cy="90547"/>
              </a:xfrm>
              <a:prstGeom prst="straightConnector1">
                <a:avLst/>
              </a:prstGeom>
              <a:grpFill/>
              <a:ln w="5715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930D0076-097B-0145-47AD-1F1492666C25}"/>
                  </a:ext>
                </a:extLst>
              </p:cNvPr>
              <p:cNvCxnSpPr>
                <a:cxnSpLocks/>
                <a:stCxn id="24" idx="6"/>
                <a:endCxn id="22" idx="4"/>
              </p:cNvCxnSpPr>
              <p:nvPr/>
            </p:nvCxnSpPr>
            <p:spPr>
              <a:xfrm flipV="1">
                <a:off x="4672012" y="3363633"/>
                <a:ext cx="2868922" cy="858833"/>
              </a:xfrm>
              <a:prstGeom prst="straightConnector1">
                <a:avLst/>
              </a:prstGeom>
              <a:grpFill/>
              <a:ln w="5715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sp>
          <p:nvSpPr>
            <p:cNvPr id="9" name="TextBox 8">
              <a:extLst>
                <a:ext uri="{FF2B5EF4-FFF2-40B4-BE49-F238E27FC236}">
                  <a16:creationId xmlns:a16="http://schemas.microsoft.com/office/drawing/2014/main" id="{AC62D5FE-0AEA-A2E4-419D-B623E964616D}"/>
                </a:ext>
              </a:extLst>
            </p:cNvPr>
            <p:cNvSpPr txBox="1"/>
            <p:nvPr/>
          </p:nvSpPr>
          <p:spPr>
            <a:xfrm>
              <a:off x="4018776" y="1491955"/>
              <a:ext cx="774031" cy="1143000"/>
            </a:xfrm>
            <a:prstGeom prst="rect">
              <a:avLst/>
            </a:prstGeom>
            <a:grpFill/>
            <a:ln w="63500" cmpd="sng">
              <a:solidFill>
                <a:schemeClr val="tx2"/>
              </a:solidFill>
            </a:ln>
            <a:effectLst/>
          </p:spPr>
          <p:txBody>
            <a:bodyPr wrap="square" rtlCol="0">
              <a:spAutoFit/>
            </a:bodyPr>
            <a:lstStyle/>
            <a:p>
              <a:endParaRPr lang="en-US" dirty="0">
                <a:solidFill>
                  <a:srgbClr val="000000"/>
                </a:solidFill>
                <a:latin typeface="Monaco"/>
                <a:cs typeface="Monaco"/>
              </a:endParaRPr>
            </a:p>
          </p:txBody>
        </p:sp>
      </p:grpSp>
      <p:cxnSp>
        <p:nvCxnSpPr>
          <p:cNvPr id="32" name="Straight Arrow Connector 31">
            <a:extLst>
              <a:ext uri="{FF2B5EF4-FFF2-40B4-BE49-F238E27FC236}">
                <a16:creationId xmlns:a16="http://schemas.microsoft.com/office/drawing/2014/main" id="{F8EA1A35-016D-271D-3BAF-EBD271E52681}"/>
              </a:ext>
            </a:extLst>
          </p:cNvPr>
          <p:cNvCxnSpPr>
            <a:cxnSpLocks/>
            <a:stCxn id="9" idx="3"/>
            <a:endCxn id="2" idx="0"/>
          </p:cNvCxnSpPr>
          <p:nvPr/>
        </p:nvCxnSpPr>
        <p:spPr>
          <a:xfrm flipV="1">
            <a:off x="2961120" y="1590239"/>
            <a:ext cx="4157724" cy="356675"/>
          </a:xfrm>
          <a:prstGeom prst="straightConnector1">
            <a:avLst/>
          </a:prstGeom>
          <a:ln w="57150" cmpd="sng">
            <a:solidFill>
              <a:schemeClr val="tx2"/>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A0C2B0A4-DB73-71B2-1CAA-0E49E0F56FF3}"/>
              </a:ext>
            </a:extLst>
          </p:cNvPr>
          <p:cNvCxnSpPr>
            <a:cxnSpLocks/>
            <a:stCxn id="9" idx="3"/>
            <a:endCxn id="2" idx="1"/>
          </p:cNvCxnSpPr>
          <p:nvPr/>
        </p:nvCxnSpPr>
        <p:spPr>
          <a:xfrm>
            <a:off x="2961120" y="1946914"/>
            <a:ext cx="2152412" cy="871302"/>
          </a:xfrm>
          <a:prstGeom prst="straightConnector1">
            <a:avLst/>
          </a:prstGeom>
          <a:ln w="57150" cmpd="sng">
            <a:solidFill>
              <a:schemeClr val="tx2"/>
            </a:solidFill>
            <a:headEnd type="none"/>
            <a:tailEnd type="none"/>
          </a:ln>
          <a:effectLst/>
        </p:spPr>
        <p:style>
          <a:lnRef idx="2">
            <a:schemeClr val="accent1"/>
          </a:lnRef>
          <a:fillRef idx="0">
            <a:schemeClr val="accent1"/>
          </a:fillRef>
          <a:effectRef idx="1">
            <a:schemeClr val="accent1"/>
          </a:effectRef>
          <a:fontRef idx="minor">
            <a:schemeClr val="tx1"/>
          </a:fontRef>
        </p:style>
      </p:cxnSp>
      <p:grpSp>
        <p:nvGrpSpPr>
          <p:cNvPr id="53" name="Group 52">
            <a:extLst>
              <a:ext uri="{FF2B5EF4-FFF2-40B4-BE49-F238E27FC236}">
                <a16:creationId xmlns:a16="http://schemas.microsoft.com/office/drawing/2014/main" id="{88B5A341-489F-1CD1-E0FE-E7ECB6A78007}"/>
              </a:ext>
            </a:extLst>
          </p:cNvPr>
          <p:cNvGrpSpPr/>
          <p:nvPr/>
        </p:nvGrpSpPr>
        <p:grpSpPr>
          <a:xfrm>
            <a:off x="5113532" y="1590239"/>
            <a:ext cx="4010624" cy="2455954"/>
            <a:chOff x="4572000" y="2934773"/>
            <a:chExt cx="4010624" cy="2455954"/>
          </a:xfrm>
        </p:grpSpPr>
        <p:sp>
          <p:nvSpPr>
            <p:cNvPr id="2" name="TextBox 1">
              <a:extLst>
                <a:ext uri="{FF2B5EF4-FFF2-40B4-BE49-F238E27FC236}">
                  <a16:creationId xmlns:a16="http://schemas.microsoft.com/office/drawing/2014/main" id="{72D7731C-83C3-4A53-987C-6986F8B8A274}"/>
                </a:ext>
              </a:extLst>
            </p:cNvPr>
            <p:cNvSpPr txBox="1"/>
            <p:nvPr/>
          </p:nvSpPr>
          <p:spPr>
            <a:xfrm>
              <a:off x="4572000" y="2934773"/>
              <a:ext cx="4010624" cy="2455954"/>
            </a:xfrm>
            <a:prstGeom prst="rect">
              <a:avLst/>
            </a:prstGeom>
            <a:noFill/>
            <a:ln w="63500" cmpd="sng">
              <a:solidFill>
                <a:schemeClr val="tx2"/>
              </a:solidFill>
            </a:ln>
            <a:effectLst/>
          </p:spPr>
          <p:txBody>
            <a:bodyPr wrap="square" rtlCol="0">
              <a:spAutoFit/>
            </a:bodyPr>
            <a:lstStyle/>
            <a:p>
              <a:endParaRPr lang="en-US" dirty="0">
                <a:solidFill>
                  <a:srgbClr val="000000"/>
                </a:solidFill>
                <a:latin typeface="Monaco"/>
                <a:cs typeface="Monaco"/>
              </a:endParaRPr>
            </a:p>
          </p:txBody>
        </p:sp>
        <p:grpSp>
          <p:nvGrpSpPr>
            <p:cNvPr id="34" name="Group 33">
              <a:extLst>
                <a:ext uri="{FF2B5EF4-FFF2-40B4-BE49-F238E27FC236}">
                  <a16:creationId xmlns:a16="http://schemas.microsoft.com/office/drawing/2014/main" id="{97D5DF5A-841D-95D4-9AFF-E062E9DCE686}"/>
                </a:ext>
              </a:extLst>
            </p:cNvPr>
            <p:cNvGrpSpPr/>
            <p:nvPr/>
          </p:nvGrpSpPr>
          <p:grpSpPr>
            <a:xfrm>
              <a:off x="6313127" y="3801482"/>
              <a:ext cx="549505" cy="746432"/>
              <a:chOff x="4203770" y="2241185"/>
              <a:chExt cx="462239" cy="427266"/>
            </a:xfrm>
          </p:grpSpPr>
          <p:sp>
            <p:nvSpPr>
              <p:cNvPr id="35" name="Oval 34">
                <a:extLst>
                  <a:ext uri="{FF2B5EF4-FFF2-40B4-BE49-F238E27FC236}">
                    <a16:creationId xmlns:a16="http://schemas.microsoft.com/office/drawing/2014/main" id="{ED3F1A8D-AC8B-1746-BCCE-970E3D88EC4B}"/>
                  </a:ext>
                </a:extLst>
              </p:cNvPr>
              <p:cNvSpPr/>
              <p:nvPr/>
            </p:nvSpPr>
            <p:spPr>
              <a:xfrm>
                <a:off x="4203770" y="2241185"/>
                <a:ext cx="462239" cy="427266"/>
              </a:xfrm>
              <a:prstGeom prst="ellipse">
                <a:avLst/>
              </a:prstGeom>
              <a:solidFill>
                <a:srgbClr val="0D5729"/>
              </a:solidFill>
              <a:ln w="28575" cmpd="sng">
                <a:solidFill>
                  <a:srgbClr val="800000"/>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US" sz="1400" b="1" baseline="-25000" dirty="0">
                  <a:solidFill>
                    <a:schemeClr val="tx1"/>
                  </a:solidFill>
                  <a:latin typeface="Arial Black"/>
                  <a:cs typeface="Arial Black"/>
                </a:endParaRPr>
              </a:p>
            </p:txBody>
          </p:sp>
          <p:sp>
            <p:nvSpPr>
              <p:cNvPr id="36" name="TextBox 35">
                <a:extLst>
                  <a:ext uri="{FF2B5EF4-FFF2-40B4-BE49-F238E27FC236}">
                    <a16:creationId xmlns:a16="http://schemas.microsoft.com/office/drawing/2014/main" id="{F88A566A-69AE-2C4B-2D01-304E3BB62DC8}"/>
                  </a:ext>
                </a:extLst>
              </p:cNvPr>
              <p:cNvSpPr txBox="1"/>
              <p:nvPr/>
            </p:nvSpPr>
            <p:spPr>
              <a:xfrm>
                <a:off x="4265860" y="2409893"/>
                <a:ext cx="340008" cy="105705"/>
              </a:xfrm>
              <a:prstGeom prst="rect">
                <a:avLst/>
              </a:prstGeom>
              <a:noFill/>
              <a:effectLst/>
            </p:spPr>
            <p:txBody>
              <a:bodyPr wrap="square" tIns="0" bIns="0" rtlCol="0" anchor="ctr">
                <a:spAutoFit/>
              </a:bodyPr>
              <a:lstStyle/>
              <a:p>
                <a:pPr algn="ctr"/>
                <a:endParaRPr lang="en-US" baseline="-25000" dirty="0">
                  <a:latin typeface="Arial Black"/>
                  <a:cs typeface="Arial Black"/>
                </a:endParaRPr>
              </a:p>
            </p:txBody>
          </p:sp>
        </p:grpSp>
        <p:cxnSp>
          <p:nvCxnSpPr>
            <p:cNvPr id="37" name="Straight Arrow Connector 36">
              <a:extLst>
                <a:ext uri="{FF2B5EF4-FFF2-40B4-BE49-F238E27FC236}">
                  <a16:creationId xmlns:a16="http://schemas.microsoft.com/office/drawing/2014/main" id="{8FADD2DB-E54E-3E79-221A-B52D5A33E6AF}"/>
                </a:ext>
              </a:extLst>
            </p:cNvPr>
            <p:cNvCxnSpPr>
              <a:cxnSpLocks/>
              <a:stCxn id="35" idx="7"/>
              <a:endCxn id="38" idx="2"/>
            </p:cNvCxnSpPr>
            <p:nvPr/>
          </p:nvCxnSpPr>
          <p:spPr>
            <a:xfrm flipV="1">
              <a:off x="6782159" y="3493157"/>
              <a:ext cx="542884" cy="417637"/>
            </a:xfrm>
            <a:prstGeom prst="straightConnector1">
              <a:avLst/>
            </a:prstGeom>
            <a:ln w="5715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38" name="Oval 37">
              <a:extLst>
                <a:ext uri="{FF2B5EF4-FFF2-40B4-BE49-F238E27FC236}">
                  <a16:creationId xmlns:a16="http://schemas.microsoft.com/office/drawing/2014/main" id="{277112F5-B62D-649D-9C72-9E74BE98B2D1}"/>
                </a:ext>
              </a:extLst>
            </p:cNvPr>
            <p:cNvSpPr/>
            <p:nvPr/>
          </p:nvSpPr>
          <p:spPr>
            <a:xfrm>
              <a:off x="7325043" y="3119941"/>
              <a:ext cx="549505" cy="746432"/>
            </a:xfrm>
            <a:prstGeom prst="ellipse">
              <a:avLst/>
            </a:prstGeom>
            <a:solidFill>
              <a:srgbClr val="0070C0"/>
            </a:solidFill>
            <a:ln w="28575" cmpd="sng">
              <a:solidFill>
                <a:srgbClr val="800000"/>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US" sz="1400" b="1" baseline="-25000" dirty="0">
                <a:solidFill>
                  <a:schemeClr val="tx1"/>
                </a:solidFill>
                <a:latin typeface="Arial Black"/>
                <a:cs typeface="Arial Black"/>
              </a:endParaRPr>
            </a:p>
          </p:txBody>
        </p:sp>
        <p:grpSp>
          <p:nvGrpSpPr>
            <p:cNvPr id="39" name="Group 38">
              <a:extLst>
                <a:ext uri="{FF2B5EF4-FFF2-40B4-BE49-F238E27FC236}">
                  <a16:creationId xmlns:a16="http://schemas.microsoft.com/office/drawing/2014/main" id="{20E6F084-1748-84CE-3572-A0836C7403EE}"/>
                </a:ext>
              </a:extLst>
            </p:cNvPr>
            <p:cNvGrpSpPr/>
            <p:nvPr/>
          </p:nvGrpSpPr>
          <p:grpSpPr>
            <a:xfrm>
              <a:off x="7260887" y="4488784"/>
              <a:ext cx="551616" cy="746432"/>
              <a:chOff x="4201994" y="2241185"/>
              <a:chExt cx="464015" cy="427266"/>
            </a:xfrm>
          </p:grpSpPr>
          <p:sp>
            <p:nvSpPr>
              <p:cNvPr id="40" name="Oval 39">
                <a:extLst>
                  <a:ext uri="{FF2B5EF4-FFF2-40B4-BE49-F238E27FC236}">
                    <a16:creationId xmlns:a16="http://schemas.microsoft.com/office/drawing/2014/main" id="{F82BEBFD-9B7D-20B4-A10F-F89BBC841C4E}"/>
                  </a:ext>
                </a:extLst>
              </p:cNvPr>
              <p:cNvSpPr/>
              <p:nvPr/>
            </p:nvSpPr>
            <p:spPr>
              <a:xfrm>
                <a:off x="4203770" y="2241185"/>
                <a:ext cx="462239" cy="427266"/>
              </a:xfrm>
              <a:prstGeom prst="ellipse">
                <a:avLst/>
              </a:prstGeom>
              <a:solidFill>
                <a:srgbClr val="0D5729"/>
              </a:solidFill>
              <a:ln w="28575" cmpd="sng">
                <a:solidFill>
                  <a:srgbClr val="800000"/>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US" sz="1400" b="1" baseline="-25000" dirty="0">
                  <a:solidFill>
                    <a:schemeClr val="tx1"/>
                  </a:solidFill>
                  <a:latin typeface="Arial Black"/>
                  <a:cs typeface="Arial Black"/>
                </a:endParaRPr>
              </a:p>
            </p:txBody>
          </p:sp>
          <p:sp>
            <p:nvSpPr>
              <p:cNvPr id="41" name="TextBox 40">
                <a:extLst>
                  <a:ext uri="{FF2B5EF4-FFF2-40B4-BE49-F238E27FC236}">
                    <a16:creationId xmlns:a16="http://schemas.microsoft.com/office/drawing/2014/main" id="{48E80303-8DCF-F149-F9B5-B8B9D383A8F5}"/>
                  </a:ext>
                </a:extLst>
              </p:cNvPr>
              <p:cNvSpPr txBox="1"/>
              <p:nvPr/>
            </p:nvSpPr>
            <p:spPr>
              <a:xfrm>
                <a:off x="4201994" y="2353702"/>
                <a:ext cx="462239" cy="164430"/>
              </a:xfrm>
              <a:prstGeom prst="rect">
                <a:avLst/>
              </a:prstGeom>
              <a:noFill/>
              <a:effectLst/>
            </p:spPr>
            <p:txBody>
              <a:bodyPr wrap="square" tIns="0" bIns="0" rtlCol="0" anchor="ctr">
                <a:spAutoFit/>
              </a:bodyPr>
              <a:lstStyle/>
              <a:p>
                <a:pPr algn="ctr"/>
                <a:endParaRPr lang="en-US" sz="2800" baseline="-25000" dirty="0">
                  <a:latin typeface="Arial Black"/>
                  <a:cs typeface="Arial Black"/>
                </a:endParaRPr>
              </a:p>
            </p:txBody>
          </p:sp>
        </p:grpSp>
        <p:cxnSp>
          <p:nvCxnSpPr>
            <p:cNvPr id="42" name="Straight Arrow Connector 41">
              <a:extLst>
                <a:ext uri="{FF2B5EF4-FFF2-40B4-BE49-F238E27FC236}">
                  <a16:creationId xmlns:a16="http://schemas.microsoft.com/office/drawing/2014/main" id="{B78CF6C3-1B19-7C90-6142-CA1B9892E55A}"/>
                </a:ext>
              </a:extLst>
            </p:cNvPr>
            <p:cNvCxnSpPr>
              <a:cxnSpLocks/>
              <a:stCxn id="35" idx="5"/>
              <a:endCxn id="40" idx="2"/>
            </p:cNvCxnSpPr>
            <p:nvPr/>
          </p:nvCxnSpPr>
          <p:spPr>
            <a:xfrm>
              <a:off x="6782159" y="4438602"/>
              <a:ext cx="480839" cy="423398"/>
            </a:xfrm>
            <a:prstGeom prst="straightConnector1">
              <a:avLst/>
            </a:prstGeom>
            <a:ln w="5715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43" name="Group 42">
              <a:extLst>
                <a:ext uri="{FF2B5EF4-FFF2-40B4-BE49-F238E27FC236}">
                  <a16:creationId xmlns:a16="http://schemas.microsoft.com/office/drawing/2014/main" id="{DE9E02C7-62DE-2E22-6171-CFD4F57156B5}"/>
                </a:ext>
              </a:extLst>
            </p:cNvPr>
            <p:cNvGrpSpPr/>
            <p:nvPr/>
          </p:nvGrpSpPr>
          <p:grpSpPr>
            <a:xfrm>
              <a:off x="5053633" y="3818268"/>
              <a:ext cx="564950" cy="746432"/>
              <a:chOff x="4203770" y="2241185"/>
              <a:chExt cx="475232" cy="427266"/>
            </a:xfrm>
          </p:grpSpPr>
          <p:sp>
            <p:nvSpPr>
              <p:cNvPr id="44" name="Oval 43">
                <a:extLst>
                  <a:ext uri="{FF2B5EF4-FFF2-40B4-BE49-F238E27FC236}">
                    <a16:creationId xmlns:a16="http://schemas.microsoft.com/office/drawing/2014/main" id="{D7FAF915-87B3-3779-C334-088CFC4DB4CC}"/>
                  </a:ext>
                </a:extLst>
              </p:cNvPr>
              <p:cNvSpPr/>
              <p:nvPr/>
            </p:nvSpPr>
            <p:spPr>
              <a:xfrm>
                <a:off x="4203770" y="2241185"/>
                <a:ext cx="462239" cy="427266"/>
              </a:xfrm>
              <a:prstGeom prst="ellipse">
                <a:avLst/>
              </a:prstGeom>
              <a:solidFill>
                <a:srgbClr val="0D5729"/>
              </a:solidFill>
              <a:ln w="28575" cmpd="sng">
                <a:solidFill>
                  <a:srgbClr val="800000"/>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US" sz="1400" b="1" baseline="-25000" dirty="0">
                  <a:solidFill>
                    <a:schemeClr val="tx1"/>
                  </a:solidFill>
                  <a:latin typeface="Arial Black"/>
                  <a:cs typeface="Arial Black"/>
                </a:endParaRPr>
              </a:p>
            </p:txBody>
          </p:sp>
          <p:sp>
            <p:nvSpPr>
              <p:cNvPr id="45" name="TextBox 44">
                <a:extLst>
                  <a:ext uri="{FF2B5EF4-FFF2-40B4-BE49-F238E27FC236}">
                    <a16:creationId xmlns:a16="http://schemas.microsoft.com/office/drawing/2014/main" id="{0150E24C-55B8-14E5-384F-3DE1DF36E65B}"/>
                  </a:ext>
                </a:extLst>
              </p:cNvPr>
              <p:cNvSpPr txBox="1"/>
              <p:nvPr/>
            </p:nvSpPr>
            <p:spPr>
              <a:xfrm>
                <a:off x="4216764" y="2335379"/>
                <a:ext cx="462238" cy="187920"/>
              </a:xfrm>
              <a:prstGeom prst="rect">
                <a:avLst/>
              </a:prstGeom>
              <a:noFill/>
              <a:effectLst/>
            </p:spPr>
            <p:txBody>
              <a:bodyPr wrap="square" tIns="0" bIns="0" rtlCol="0" anchor="ctr">
                <a:spAutoFit/>
              </a:bodyPr>
              <a:lstStyle/>
              <a:p>
                <a:pPr algn="ctr"/>
                <a:r>
                  <a:rPr lang="en-US" sz="3200" baseline="-25000" dirty="0">
                    <a:latin typeface="Arial Black"/>
                    <a:cs typeface="Arial Black"/>
                  </a:rPr>
                  <a:t>2a</a:t>
                </a:r>
                <a:endParaRPr lang="en-US" baseline="-25000" dirty="0">
                  <a:latin typeface="Arial Black"/>
                  <a:cs typeface="Arial Black"/>
                </a:endParaRPr>
              </a:p>
            </p:txBody>
          </p:sp>
        </p:grpSp>
        <p:cxnSp>
          <p:nvCxnSpPr>
            <p:cNvPr id="46" name="Straight Arrow Connector 45">
              <a:extLst>
                <a:ext uri="{FF2B5EF4-FFF2-40B4-BE49-F238E27FC236}">
                  <a16:creationId xmlns:a16="http://schemas.microsoft.com/office/drawing/2014/main" id="{82FFCBB8-D782-153D-46B7-7C612F9EF402}"/>
                </a:ext>
              </a:extLst>
            </p:cNvPr>
            <p:cNvCxnSpPr>
              <a:cxnSpLocks/>
              <a:stCxn id="44" idx="6"/>
              <a:endCxn id="35" idx="2"/>
            </p:cNvCxnSpPr>
            <p:nvPr/>
          </p:nvCxnSpPr>
          <p:spPr>
            <a:xfrm flipV="1">
              <a:off x="5603146" y="4174698"/>
              <a:ext cx="709981" cy="16786"/>
            </a:xfrm>
            <a:prstGeom prst="straightConnector1">
              <a:avLst/>
            </a:prstGeom>
            <a:ln w="5715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47" name="TextBox 46">
              <a:extLst>
                <a:ext uri="{FF2B5EF4-FFF2-40B4-BE49-F238E27FC236}">
                  <a16:creationId xmlns:a16="http://schemas.microsoft.com/office/drawing/2014/main" id="{C22C0074-AD00-6D2F-8A6C-2D5FA027EC6E}"/>
                </a:ext>
              </a:extLst>
            </p:cNvPr>
            <p:cNvSpPr txBox="1"/>
            <p:nvPr/>
          </p:nvSpPr>
          <p:spPr>
            <a:xfrm>
              <a:off x="6330436" y="3960128"/>
              <a:ext cx="549503" cy="328295"/>
            </a:xfrm>
            <a:prstGeom prst="rect">
              <a:avLst/>
            </a:prstGeom>
            <a:noFill/>
            <a:effectLst/>
          </p:spPr>
          <p:txBody>
            <a:bodyPr wrap="square" tIns="0" bIns="0" rtlCol="0" anchor="ctr">
              <a:spAutoFit/>
            </a:bodyPr>
            <a:lstStyle/>
            <a:p>
              <a:pPr algn="ctr"/>
              <a:r>
                <a:rPr lang="en-US" sz="3200" baseline="-25000" dirty="0">
                  <a:latin typeface="Arial Black"/>
                  <a:cs typeface="Arial Black"/>
                </a:rPr>
                <a:t>2b</a:t>
              </a:r>
              <a:endParaRPr lang="en-US" baseline="-25000" dirty="0">
                <a:latin typeface="Arial Black"/>
                <a:cs typeface="Arial Black"/>
              </a:endParaRPr>
            </a:p>
          </p:txBody>
        </p:sp>
        <p:sp>
          <p:nvSpPr>
            <p:cNvPr id="48" name="TextBox 47">
              <a:extLst>
                <a:ext uri="{FF2B5EF4-FFF2-40B4-BE49-F238E27FC236}">
                  <a16:creationId xmlns:a16="http://schemas.microsoft.com/office/drawing/2014/main" id="{127C8774-CD47-0353-7876-13B8F0E68ACE}"/>
                </a:ext>
              </a:extLst>
            </p:cNvPr>
            <p:cNvSpPr txBox="1"/>
            <p:nvPr/>
          </p:nvSpPr>
          <p:spPr>
            <a:xfrm>
              <a:off x="7319414" y="3256496"/>
              <a:ext cx="549503" cy="328295"/>
            </a:xfrm>
            <a:prstGeom prst="rect">
              <a:avLst/>
            </a:prstGeom>
            <a:noFill/>
            <a:effectLst/>
          </p:spPr>
          <p:txBody>
            <a:bodyPr wrap="square" tIns="0" bIns="0" rtlCol="0" anchor="ctr">
              <a:spAutoFit/>
            </a:bodyPr>
            <a:lstStyle/>
            <a:p>
              <a:pPr algn="ctr"/>
              <a:r>
                <a:rPr lang="en-US" sz="3200" baseline="-25000" dirty="0">
                  <a:latin typeface="Arial Black"/>
                  <a:cs typeface="Arial Black"/>
                </a:rPr>
                <a:t>2c</a:t>
              </a:r>
              <a:endParaRPr lang="en-US" baseline="-25000" dirty="0">
                <a:latin typeface="Arial Black"/>
                <a:cs typeface="Arial Black"/>
              </a:endParaRPr>
            </a:p>
          </p:txBody>
        </p:sp>
        <p:sp>
          <p:nvSpPr>
            <p:cNvPr id="49" name="TextBox 48">
              <a:extLst>
                <a:ext uri="{FF2B5EF4-FFF2-40B4-BE49-F238E27FC236}">
                  <a16:creationId xmlns:a16="http://schemas.microsoft.com/office/drawing/2014/main" id="{C26AFD50-0334-9952-1465-6D042F350B88}"/>
                </a:ext>
              </a:extLst>
            </p:cNvPr>
            <p:cNvSpPr txBox="1"/>
            <p:nvPr/>
          </p:nvSpPr>
          <p:spPr>
            <a:xfrm>
              <a:off x="7277264" y="4654036"/>
              <a:ext cx="549503" cy="328295"/>
            </a:xfrm>
            <a:prstGeom prst="rect">
              <a:avLst/>
            </a:prstGeom>
            <a:noFill/>
            <a:effectLst/>
          </p:spPr>
          <p:txBody>
            <a:bodyPr wrap="square" tIns="0" bIns="0" rtlCol="0" anchor="ctr">
              <a:spAutoFit/>
            </a:bodyPr>
            <a:lstStyle/>
            <a:p>
              <a:pPr algn="ctr"/>
              <a:r>
                <a:rPr lang="en-US" sz="3200" baseline="-25000" dirty="0">
                  <a:latin typeface="Arial Black"/>
                  <a:cs typeface="Arial Black"/>
                </a:rPr>
                <a:t>2d</a:t>
              </a:r>
              <a:endParaRPr lang="en-US" baseline="-25000" dirty="0">
                <a:latin typeface="Arial Black"/>
                <a:cs typeface="Arial Black"/>
              </a:endParaRPr>
            </a:p>
          </p:txBody>
        </p:sp>
      </p:grpSp>
      <p:graphicFrame>
        <p:nvGraphicFramePr>
          <p:cNvPr id="50" name="Table 49">
            <a:extLst>
              <a:ext uri="{FF2B5EF4-FFF2-40B4-BE49-F238E27FC236}">
                <a16:creationId xmlns:a16="http://schemas.microsoft.com/office/drawing/2014/main" id="{8528FA7C-FB51-B350-6F21-3163EF2E79C4}"/>
              </a:ext>
            </a:extLst>
          </p:cNvPr>
          <p:cNvGraphicFramePr>
            <a:graphicFrameLocks noGrp="1"/>
          </p:cNvGraphicFramePr>
          <p:nvPr/>
        </p:nvGraphicFramePr>
        <p:xfrm>
          <a:off x="237990" y="3507177"/>
          <a:ext cx="5225913" cy="3200436"/>
        </p:xfrm>
        <a:graphic>
          <a:graphicData uri="http://schemas.openxmlformats.org/drawingml/2006/table">
            <a:tbl>
              <a:tblPr firstRow="1" bandRow="1">
                <a:tableStyleId>{2D5ABB26-0587-4C30-8999-92F81FD0307C}</a:tableStyleId>
              </a:tblPr>
              <a:tblGrid>
                <a:gridCol w="1126239">
                  <a:extLst>
                    <a:ext uri="{9D8B030D-6E8A-4147-A177-3AD203B41FA5}">
                      <a16:colId xmlns:a16="http://schemas.microsoft.com/office/drawing/2014/main" val="20000"/>
                    </a:ext>
                  </a:extLst>
                </a:gridCol>
                <a:gridCol w="2357703">
                  <a:extLst>
                    <a:ext uri="{9D8B030D-6E8A-4147-A177-3AD203B41FA5}">
                      <a16:colId xmlns:a16="http://schemas.microsoft.com/office/drawing/2014/main" val="20001"/>
                    </a:ext>
                  </a:extLst>
                </a:gridCol>
                <a:gridCol w="1741971">
                  <a:extLst>
                    <a:ext uri="{9D8B030D-6E8A-4147-A177-3AD203B41FA5}">
                      <a16:colId xmlns:a16="http://schemas.microsoft.com/office/drawing/2014/main" val="20002"/>
                    </a:ext>
                  </a:extLst>
                </a:gridCol>
              </a:tblGrid>
              <a:tr h="4849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50" normalizeH="0" baseline="0" noProof="0" dirty="0">
                          <a:ln w="12700" cmpd="sng">
                            <a:solidFill>
                              <a:srgbClr val="000000"/>
                            </a:solidFill>
                            <a:prstDash val="solid"/>
                          </a:ln>
                          <a:solidFill>
                            <a:srgbClr val="600A18"/>
                          </a:solidFill>
                          <a:effectLst/>
                          <a:uLnTx/>
                          <a:uFillTx/>
                          <a:latin typeface="Gill Sans"/>
                          <a:ea typeface="+mn-ea"/>
                          <a:cs typeface="Gill Sans"/>
                        </a:rPr>
                        <a:t>Step</a:t>
                      </a:r>
                      <a:endParaRPr lang="en-US" sz="1800" b="0" dirty="0">
                        <a:solidFill>
                          <a:srgbClr val="000000"/>
                        </a:solidFill>
                        <a:latin typeface="Gill Sans"/>
                        <a:cs typeface="Gill Sans"/>
                      </a:endParaRPr>
                    </a:p>
                    <a:p>
                      <a:pPr algn="ctr"/>
                      <a:endParaRPr lang="en-US" sz="1800" dirty="0">
                        <a:solidFill>
                          <a:srgbClr val="000000"/>
                        </a:solidFill>
                        <a:latin typeface="Gill Sans"/>
                        <a:cs typeface="Gill Sans"/>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0" lang="en-US" sz="1800" b="0" i="0" u="none" strike="noStrike" kern="1200" cap="none" spc="50" normalizeH="0" baseline="0" noProof="0" dirty="0">
                          <a:ln w="12700" cmpd="sng">
                            <a:solidFill>
                              <a:srgbClr val="000000"/>
                            </a:solidFill>
                            <a:prstDash val="solid"/>
                          </a:ln>
                          <a:solidFill>
                            <a:srgbClr val="600A18"/>
                          </a:solidFill>
                          <a:effectLst/>
                          <a:uLnTx/>
                          <a:uFillTx/>
                          <a:latin typeface="Gill Sans"/>
                          <a:ea typeface="+mn-ea"/>
                          <a:cs typeface="Gill Sans"/>
                        </a:rPr>
                        <a:t>Type</a:t>
                      </a:r>
                      <a:endParaRPr lang="en-US" sz="1800" b="0" dirty="0">
                        <a:solidFill>
                          <a:srgbClr val="000000"/>
                        </a:solidFill>
                        <a:latin typeface="Gill Sans"/>
                        <a:cs typeface="Gill Sans"/>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0" lang="en-US" sz="1800" b="0" i="0" u="none" strike="noStrike" kern="1200" cap="none" spc="50" normalizeH="0" baseline="0" noProof="0" dirty="0">
                          <a:ln w="12700" cmpd="sng">
                            <a:solidFill>
                              <a:srgbClr val="000000"/>
                            </a:solidFill>
                            <a:prstDash val="solid"/>
                          </a:ln>
                          <a:solidFill>
                            <a:srgbClr val="600A18"/>
                          </a:solidFill>
                          <a:effectLst/>
                          <a:uLnTx/>
                          <a:uFillTx/>
                          <a:latin typeface="Gill Sans"/>
                          <a:ea typeface="+mn-ea"/>
                          <a:cs typeface="Gill Sans"/>
                        </a:rPr>
                        <a:t>Path</a:t>
                      </a:r>
                      <a:endParaRPr lang="en-US" sz="1800" b="0" dirty="0">
                        <a:solidFill>
                          <a:srgbClr val="000000"/>
                        </a:solidFill>
                        <a:latin typeface="Gill Sans"/>
                        <a:cs typeface="Gill Sans"/>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426726">
                <a:tc>
                  <a:txBody>
                    <a:bodyPr/>
                    <a:lstStyle/>
                    <a:p>
                      <a:pPr algn="ctr"/>
                      <a:r>
                        <a:rPr lang="en-US" sz="1800" b="1" kern="1200" noProof="0" dirty="0">
                          <a:solidFill>
                            <a:srgbClr val="000000"/>
                          </a:solidFill>
                          <a:latin typeface="Gill Sans"/>
                          <a:ea typeface="+mn-ea"/>
                          <a:cs typeface="Gill Sans"/>
                        </a:rPr>
                        <a:t>1 </a:t>
                      </a:r>
                      <a:endParaRPr lang="en-US" sz="1800" b="1" kern="1200" dirty="0">
                        <a:solidFill>
                          <a:srgbClr val="000000"/>
                        </a:solidFill>
                        <a:latin typeface="Gill Sans"/>
                        <a:ea typeface="+mn-ea"/>
                        <a:cs typeface="Gill Sans"/>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solidFill>
                            <a:srgbClr val="000000"/>
                          </a:solidFill>
                          <a:latin typeface="Gill Sans"/>
                          <a:cs typeface="Gill Sans"/>
                        </a:rPr>
                        <a:t>Tool</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solidFill>
                            <a:srgbClr val="000000"/>
                          </a:solidFill>
                          <a:latin typeface="Gill Sans"/>
                          <a:cs typeface="Gill Sans"/>
                        </a:rPr>
                        <a:t>&lt;…&gt;</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426726">
                <a:tc>
                  <a:txBody>
                    <a:bodyPr/>
                    <a:lstStyle/>
                    <a:p>
                      <a:pPr algn="ctr"/>
                      <a:r>
                        <a:rPr lang="en-US" sz="1800" b="1" kern="1200" noProof="0" dirty="0">
                          <a:solidFill>
                            <a:srgbClr val="000000"/>
                          </a:solidFill>
                          <a:latin typeface="Gill Sans"/>
                          <a:ea typeface="+mn-ea"/>
                          <a:cs typeface="Gill Sans"/>
                        </a:rPr>
                        <a:t>2 </a:t>
                      </a:r>
                      <a:endParaRPr lang="en-US" sz="1800" b="1" kern="1200" dirty="0">
                        <a:solidFill>
                          <a:srgbClr val="000000"/>
                        </a:solidFill>
                        <a:latin typeface="Gill Sans"/>
                        <a:ea typeface="+mn-ea"/>
                        <a:cs typeface="Gill Sans"/>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solidFill>
                            <a:srgbClr val="000000"/>
                          </a:solidFill>
                          <a:latin typeface="Gill Sans"/>
                          <a:cs typeface="Gill Sans"/>
                        </a:rPr>
                        <a:t>Workflow</a:t>
                      </a:r>
                      <a:endParaRPr lang="en-US" sz="1200" dirty="0">
                        <a:solidFill>
                          <a:srgbClr val="000000"/>
                        </a:solidFill>
                        <a:latin typeface="Gill Sans"/>
                        <a:cs typeface="Gill Sans"/>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solidFill>
                            <a:srgbClr val="000000"/>
                          </a:solidFill>
                          <a:latin typeface="Gill Sans"/>
                          <a:cs typeface="Gill Sans"/>
                        </a:rPr>
                        <a:t>&lt;…&gt;</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426726">
                <a:tc>
                  <a:txBody>
                    <a:bodyPr/>
                    <a:lstStyle/>
                    <a:p>
                      <a:pPr algn="ctr"/>
                      <a:r>
                        <a:rPr lang="en-US" sz="1800" b="1" kern="1200" noProof="0" dirty="0">
                          <a:solidFill>
                            <a:srgbClr val="000000"/>
                          </a:solidFill>
                          <a:latin typeface="Gill Sans"/>
                          <a:ea typeface="+mn-ea"/>
                          <a:cs typeface="Gill Sans"/>
                        </a:rPr>
                        <a:t>2a </a:t>
                      </a:r>
                      <a:endParaRPr lang="en-US" sz="1800" b="1" kern="1200" dirty="0">
                        <a:solidFill>
                          <a:srgbClr val="000000"/>
                        </a:solidFill>
                        <a:latin typeface="Gill Sans"/>
                        <a:ea typeface="+mn-ea"/>
                        <a:cs typeface="Gill Sans"/>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solidFill>
                            <a:srgbClr val="000000"/>
                          </a:solidFill>
                          <a:latin typeface="Gill Sans"/>
                          <a:cs typeface="Gill Sans"/>
                        </a:rPr>
                        <a:t>Tool</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solidFill>
                            <a:srgbClr val="000000"/>
                          </a:solidFill>
                          <a:latin typeface="Gill Sans"/>
                          <a:cs typeface="Gill Sans"/>
                        </a:rPr>
                        <a:t>&lt;…&gt;</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3281430400"/>
                  </a:ext>
                </a:extLst>
              </a:tr>
              <a:tr h="426726">
                <a:tc>
                  <a:txBody>
                    <a:bodyPr/>
                    <a:lstStyle/>
                    <a:p>
                      <a:pPr algn="ctr"/>
                      <a:r>
                        <a:rPr lang="en-US" sz="1800" b="1" dirty="0">
                          <a:solidFill>
                            <a:srgbClr val="000000"/>
                          </a:solidFill>
                          <a:latin typeface="Gill Sans"/>
                          <a:cs typeface="Gill Sans"/>
                        </a:rPr>
                        <a:t>2b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solidFill>
                            <a:srgbClr val="000000"/>
                          </a:solidFill>
                          <a:latin typeface="Gill Sans"/>
                          <a:cs typeface="Gill Sans"/>
                        </a:rPr>
                        <a:t>Tool</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solidFill>
                            <a:srgbClr val="000000"/>
                          </a:solidFill>
                          <a:latin typeface="Gill Sans"/>
                          <a:cs typeface="Gill Sans"/>
                        </a:rPr>
                        <a:t>&lt;…&gt;</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3375124209"/>
                  </a:ext>
                </a:extLst>
              </a:tr>
              <a:tr h="426726">
                <a:tc>
                  <a:txBody>
                    <a:bodyPr/>
                    <a:lstStyle/>
                    <a:p>
                      <a:pPr algn="ctr"/>
                      <a:r>
                        <a:rPr lang="en-US" sz="1800" b="1" dirty="0">
                          <a:solidFill>
                            <a:srgbClr val="000000"/>
                          </a:solidFill>
                          <a:latin typeface="Gill Sans"/>
                          <a:cs typeface="Gill Sans"/>
                        </a:rPr>
                        <a:t>2c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solidFill>
                            <a:srgbClr val="000000"/>
                          </a:solidFill>
                          <a:latin typeface="Gill Sans"/>
                          <a:cs typeface="Gill Sans"/>
                        </a:rPr>
                        <a:t>Workflow</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solidFill>
                            <a:srgbClr val="000000"/>
                          </a:solidFill>
                          <a:latin typeface="Gill Sans"/>
                          <a:cs typeface="Gill Sans"/>
                        </a:rPr>
                        <a:t>&lt;…&gt;</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4247667236"/>
                  </a:ext>
                </a:extLst>
              </a:tr>
              <a:tr h="426726">
                <a:tc>
                  <a:txBody>
                    <a:bodyPr/>
                    <a:lstStyle/>
                    <a:p>
                      <a:pPr algn="ctr"/>
                      <a:r>
                        <a:rPr lang="en-US" sz="1800" b="1" dirty="0">
                          <a:solidFill>
                            <a:srgbClr val="000000"/>
                          </a:solidFill>
                          <a:latin typeface="Gill Sans"/>
                          <a:cs typeface="Gill Sans"/>
                        </a:rPr>
                        <a:t>2d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solidFill>
                            <a:srgbClr val="000000"/>
                          </a:solidFill>
                          <a:latin typeface="Gill Sans"/>
                          <a:cs typeface="Gill Sans"/>
                        </a:rPr>
                        <a:t>Tool</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solidFill>
                            <a:srgbClr val="000000"/>
                          </a:solidFill>
                          <a:latin typeface="Gill Sans"/>
                          <a:cs typeface="Gill Sans"/>
                        </a:rPr>
                        <a:t>&lt;…&gt;</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925883934"/>
                  </a:ext>
                </a:extLst>
              </a:tr>
            </a:tbl>
          </a:graphicData>
        </a:graphic>
      </p:graphicFrame>
      <p:grpSp>
        <p:nvGrpSpPr>
          <p:cNvPr id="4" name="Group 3">
            <a:extLst>
              <a:ext uri="{FF2B5EF4-FFF2-40B4-BE49-F238E27FC236}">
                <a16:creationId xmlns:a16="http://schemas.microsoft.com/office/drawing/2014/main" id="{0FD7A781-FD14-1FF6-B6F2-6DA3727CE05E}"/>
              </a:ext>
            </a:extLst>
          </p:cNvPr>
          <p:cNvGrpSpPr/>
          <p:nvPr/>
        </p:nvGrpSpPr>
        <p:grpSpPr>
          <a:xfrm>
            <a:off x="6002723" y="6312181"/>
            <a:ext cx="3103177" cy="545818"/>
            <a:chOff x="6040823" y="6121681"/>
            <a:chExt cx="3103177" cy="545818"/>
          </a:xfrm>
        </p:grpSpPr>
        <p:sp>
          <p:nvSpPr>
            <p:cNvPr id="8" name="Rounded Rectangle 7">
              <a:extLst>
                <a:ext uri="{FF2B5EF4-FFF2-40B4-BE49-F238E27FC236}">
                  <a16:creationId xmlns:a16="http://schemas.microsoft.com/office/drawing/2014/main" id="{19D8C766-B7B9-AAE7-D660-5FD16207C78A}"/>
                </a:ext>
              </a:extLst>
            </p:cNvPr>
            <p:cNvSpPr/>
            <p:nvPr/>
          </p:nvSpPr>
          <p:spPr>
            <a:xfrm>
              <a:off x="6040823" y="6121681"/>
              <a:ext cx="841214" cy="268582"/>
            </a:xfrm>
            <a:prstGeom prst="roundRect">
              <a:avLst/>
            </a:prstGeom>
            <a:solidFill>
              <a:srgbClr val="800000"/>
            </a:solidFill>
            <a:ln w="28575" cmpd="sng">
              <a:noFill/>
            </a:ln>
            <a:effectLst/>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700" b="1" dirty="0">
                  <a:solidFill>
                    <a:schemeClr val="tx1"/>
                  </a:solidFill>
                  <a:latin typeface="Gill Sans"/>
                  <a:cs typeface="Gill Sans"/>
                </a:rPr>
                <a:t>Tool-level Translation</a:t>
              </a:r>
            </a:p>
          </p:txBody>
        </p:sp>
        <p:sp>
          <p:nvSpPr>
            <p:cNvPr id="51" name="Right Arrow 50">
              <a:extLst>
                <a:ext uri="{FF2B5EF4-FFF2-40B4-BE49-F238E27FC236}">
                  <a16:creationId xmlns:a16="http://schemas.microsoft.com/office/drawing/2014/main" id="{886C5E20-FBEE-52B1-1989-64358120727B}"/>
                </a:ext>
              </a:extLst>
            </p:cNvPr>
            <p:cNvSpPr/>
            <p:nvPr/>
          </p:nvSpPr>
          <p:spPr>
            <a:xfrm>
              <a:off x="6882037" y="6147981"/>
              <a:ext cx="289768" cy="215983"/>
            </a:xfrm>
            <a:prstGeom prst="rightArrow">
              <a:avLst/>
            </a:prstGeom>
            <a:solidFill>
              <a:srgbClr val="FF0000">
                <a:alpha val="28000"/>
              </a:srgb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latin typeface="Gill Sans"/>
                <a:cs typeface="Gill Sans"/>
              </a:endParaRPr>
            </a:p>
          </p:txBody>
        </p:sp>
        <p:sp>
          <p:nvSpPr>
            <p:cNvPr id="52" name="Rounded Rectangle 51">
              <a:extLst>
                <a:ext uri="{FF2B5EF4-FFF2-40B4-BE49-F238E27FC236}">
                  <a16:creationId xmlns:a16="http://schemas.microsoft.com/office/drawing/2014/main" id="{AD635294-3AA3-D419-3C0E-E6B7CF06B8CD}"/>
                </a:ext>
              </a:extLst>
            </p:cNvPr>
            <p:cNvSpPr/>
            <p:nvPr/>
          </p:nvSpPr>
          <p:spPr>
            <a:xfrm>
              <a:off x="7171804" y="6121681"/>
              <a:ext cx="841214" cy="268582"/>
            </a:xfrm>
            <a:prstGeom prst="roundRect">
              <a:avLst/>
            </a:prstGeom>
            <a:solidFill>
              <a:srgbClr val="FF0000">
                <a:alpha val="28000"/>
              </a:srgbClr>
            </a:solidFill>
            <a:ln w="28575" cmpd="sng">
              <a:noFill/>
            </a:ln>
            <a:effectLst/>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500" b="1" dirty="0">
                  <a:solidFill>
                    <a:schemeClr val="tx1"/>
                  </a:solidFill>
                  <a:latin typeface="Gill Sans"/>
                  <a:cs typeface="Gill Sans"/>
                </a:rPr>
                <a:t>Graph-dependency Analysis</a:t>
              </a:r>
              <a:endParaRPr lang="en-US" sz="400" b="1" dirty="0">
                <a:solidFill>
                  <a:schemeClr val="tx1"/>
                </a:solidFill>
                <a:latin typeface="Gill Sans"/>
                <a:cs typeface="Gill Sans"/>
              </a:endParaRPr>
            </a:p>
          </p:txBody>
        </p:sp>
        <p:sp>
          <p:nvSpPr>
            <p:cNvPr id="54" name="Right Arrow 53">
              <a:extLst>
                <a:ext uri="{FF2B5EF4-FFF2-40B4-BE49-F238E27FC236}">
                  <a16:creationId xmlns:a16="http://schemas.microsoft.com/office/drawing/2014/main" id="{AC94AC33-FD8A-4773-50EA-7CD7A973B981}"/>
                </a:ext>
              </a:extLst>
            </p:cNvPr>
            <p:cNvSpPr/>
            <p:nvPr/>
          </p:nvSpPr>
          <p:spPr>
            <a:xfrm>
              <a:off x="8013019" y="6147981"/>
              <a:ext cx="289768" cy="215983"/>
            </a:xfrm>
            <a:prstGeom prst="rightArrow">
              <a:avLst/>
            </a:prstGeom>
            <a:solidFill>
              <a:srgbClr val="FF0000">
                <a:alpha val="28000"/>
              </a:srgb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latin typeface="Gill Sans"/>
                <a:cs typeface="Gill Sans"/>
              </a:endParaRPr>
            </a:p>
          </p:txBody>
        </p:sp>
        <p:sp>
          <p:nvSpPr>
            <p:cNvPr id="55" name="Rounded Rectangle 54">
              <a:extLst>
                <a:ext uri="{FF2B5EF4-FFF2-40B4-BE49-F238E27FC236}">
                  <a16:creationId xmlns:a16="http://schemas.microsoft.com/office/drawing/2014/main" id="{CE8D7873-9460-5393-CA37-F5FE18AF15FF}"/>
                </a:ext>
              </a:extLst>
            </p:cNvPr>
            <p:cNvSpPr/>
            <p:nvPr/>
          </p:nvSpPr>
          <p:spPr>
            <a:xfrm>
              <a:off x="8302786" y="6121681"/>
              <a:ext cx="841214" cy="268582"/>
            </a:xfrm>
            <a:prstGeom prst="roundRect">
              <a:avLst/>
            </a:prstGeom>
            <a:solidFill>
              <a:srgbClr val="FF0000">
                <a:alpha val="28000"/>
              </a:srgbClr>
            </a:solidFill>
            <a:ln w="28575" cmpd="sng">
              <a:noFill/>
            </a:ln>
            <a:effectLst/>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800" b="1" dirty="0">
                  <a:solidFill>
                    <a:schemeClr val="tx1"/>
                  </a:solidFill>
                  <a:latin typeface="Gill Sans"/>
                  <a:cs typeface="Gill Sans"/>
                </a:rPr>
                <a:t>Correctness Check</a:t>
              </a:r>
              <a:endParaRPr lang="en-US" sz="900" b="1" dirty="0">
                <a:solidFill>
                  <a:schemeClr val="tx1"/>
                </a:solidFill>
                <a:latin typeface="Gill Sans"/>
                <a:cs typeface="Gill Sans"/>
              </a:endParaRPr>
            </a:p>
          </p:txBody>
        </p:sp>
        <p:sp>
          <p:nvSpPr>
            <p:cNvPr id="56" name="Title 3">
              <a:extLst>
                <a:ext uri="{FF2B5EF4-FFF2-40B4-BE49-F238E27FC236}">
                  <a16:creationId xmlns:a16="http://schemas.microsoft.com/office/drawing/2014/main" id="{CA09579C-6092-CA43-6AC3-06586D6CA383}"/>
                </a:ext>
              </a:extLst>
            </p:cNvPr>
            <p:cNvSpPr txBox="1">
              <a:spLocks/>
            </p:cNvSpPr>
            <p:nvPr/>
          </p:nvSpPr>
          <p:spPr>
            <a:xfrm>
              <a:off x="6702719" y="6383457"/>
              <a:ext cx="2042838" cy="284042"/>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4500" b="1" kern="1200" cap="none" spc="50" baseline="0">
                  <a:ln w="12700" cmpd="sng">
                    <a:solidFill>
                      <a:schemeClr val="bg1"/>
                    </a:solidFill>
                    <a:prstDash val="solid"/>
                  </a:ln>
                  <a:solidFill>
                    <a:srgbClr val="600A18"/>
                  </a:solidFill>
                  <a:effectLst/>
                  <a:latin typeface="Gill Sans"/>
                  <a:ea typeface="+mj-ea"/>
                  <a:cs typeface="Gill San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100" b="0" dirty="0"/>
                <a:t>Fully Automatic Translation</a:t>
              </a:r>
              <a:endParaRPr lang="en-US" sz="1400" b="0" dirty="0"/>
            </a:p>
          </p:txBody>
        </p:sp>
      </p:grpSp>
    </p:spTree>
    <p:extLst>
      <p:ext uri="{BB962C8B-B14F-4D97-AF65-F5344CB8AC3E}">
        <p14:creationId xmlns:p14="http://schemas.microsoft.com/office/powerpoint/2010/main" val="2625097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par>
                                <p:cTn id="11" presetID="10" presetClass="entr" presetSubtype="0" fill="hold"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fade">
                                      <p:cBhvr>
                                        <p:cTn id="13" dur="500"/>
                                        <p:tgtEl>
                                          <p:spTgt spid="5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0"/>
                                        </p:tgtEl>
                                        <p:attrNameLst>
                                          <p:attrName>style.visibility</p:attrName>
                                        </p:attrNameLst>
                                      </p:cBhvr>
                                      <p:to>
                                        <p:strVal val="visible"/>
                                      </p:to>
                                    </p:set>
                                    <p:animEffect transition="in" filter="fade">
                                      <p:cBhvr>
                                        <p:cTn id="18"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8237106-F2ED-405E-BC33-CC3CF426205F}" type="slidenum">
              <a:rPr lang="en-US" sz="1800" smtClean="0"/>
              <a:pPr/>
              <a:t>26</a:t>
            </a:fld>
            <a:endParaRPr lang="en-US" sz="1800" dirty="0"/>
          </a:p>
        </p:txBody>
      </p:sp>
      <p:sp>
        <p:nvSpPr>
          <p:cNvPr id="6" name="Footer Placeholder 5"/>
          <p:cNvSpPr>
            <a:spLocks noGrp="1"/>
          </p:cNvSpPr>
          <p:nvPr>
            <p:ph type="ftr" sz="quarter" idx="11"/>
          </p:nvPr>
        </p:nvSpPr>
        <p:spPr/>
        <p:txBody>
          <a:bodyPr/>
          <a:lstStyle/>
          <a:p>
            <a:r>
              <a:rPr lang="en-US"/>
              <a:t>CNT @ BIBE’23</a:t>
            </a:r>
            <a:endParaRPr lang="en-US" dirty="0"/>
          </a:p>
        </p:txBody>
      </p:sp>
      <p:pic>
        <p:nvPicPr>
          <p:cNvPr id="8" name="Picture 7" descr="A diagram of a process&#10;&#10;Description automatically generated">
            <a:extLst>
              <a:ext uri="{FF2B5EF4-FFF2-40B4-BE49-F238E27FC236}">
                <a16:creationId xmlns:a16="http://schemas.microsoft.com/office/drawing/2014/main" id="{47000DD2-F3EB-9047-86FB-7F6D175C0613}"/>
              </a:ext>
            </a:extLst>
          </p:cNvPr>
          <p:cNvPicPr>
            <a:picLocks noChangeAspect="1"/>
          </p:cNvPicPr>
          <p:nvPr/>
        </p:nvPicPr>
        <p:blipFill rotWithShape="1">
          <a:blip r:embed="rId3">
            <a:extLst>
              <a:ext uri="{28A0092B-C50C-407E-A947-70E740481C1C}">
                <a14:useLocalDpi xmlns:a14="http://schemas.microsoft.com/office/drawing/2010/main" val="0"/>
              </a:ext>
            </a:extLst>
          </a:blip>
          <a:srcRect b="10396"/>
          <a:stretch/>
        </p:blipFill>
        <p:spPr>
          <a:xfrm>
            <a:off x="0" y="1677380"/>
            <a:ext cx="9144000" cy="2285020"/>
          </a:xfrm>
          <a:prstGeom prst="rect">
            <a:avLst/>
          </a:prstGeom>
        </p:spPr>
      </p:pic>
      <p:sp>
        <p:nvSpPr>
          <p:cNvPr id="13" name="Title 3">
            <a:extLst>
              <a:ext uri="{FF2B5EF4-FFF2-40B4-BE49-F238E27FC236}">
                <a16:creationId xmlns:a16="http://schemas.microsoft.com/office/drawing/2014/main" id="{825EE41B-E0A4-0FFC-62C4-4FF9066493AB}"/>
              </a:ext>
            </a:extLst>
          </p:cNvPr>
          <p:cNvSpPr>
            <a:spLocks noGrp="1"/>
          </p:cNvSpPr>
          <p:nvPr>
            <p:ph type="title"/>
          </p:nvPr>
        </p:nvSpPr>
        <p:spPr>
          <a:xfrm>
            <a:off x="168667" y="274638"/>
            <a:ext cx="8800465" cy="1143000"/>
          </a:xfrm>
        </p:spPr>
        <p:txBody>
          <a:bodyPr/>
          <a:lstStyle/>
          <a:p>
            <a:r>
              <a:rPr lang="en-US" dirty="0"/>
              <a:t>Tool-Level Translation</a:t>
            </a:r>
          </a:p>
        </p:txBody>
      </p:sp>
      <p:grpSp>
        <p:nvGrpSpPr>
          <p:cNvPr id="5" name="Group 4">
            <a:extLst>
              <a:ext uri="{FF2B5EF4-FFF2-40B4-BE49-F238E27FC236}">
                <a16:creationId xmlns:a16="http://schemas.microsoft.com/office/drawing/2014/main" id="{4EC34177-DA37-B6D6-5949-B5B6FBEF3AEC}"/>
              </a:ext>
            </a:extLst>
          </p:cNvPr>
          <p:cNvGrpSpPr/>
          <p:nvPr/>
        </p:nvGrpSpPr>
        <p:grpSpPr>
          <a:xfrm>
            <a:off x="2988878" y="4029760"/>
            <a:ext cx="2709387" cy="2320521"/>
            <a:chOff x="325082" y="1466850"/>
            <a:chExt cx="8114068" cy="4735220"/>
          </a:xfrm>
        </p:grpSpPr>
        <p:sp>
          <p:nvSpPr>
            <p:cNvPr id="7" name="TextBox 6">
              <a:extLst>
                <a:ext uri="{FF2B5EF4-FFF2-40B4-BE49-F238E27FC236}">
                  <a16:creationId xmlns:a16="http://schemas.microsoft.com/office/drawing/2014/main" id="{1BA13C35-1D6B-16E7-7FD3-607683E74C92}"/>
                </a:ext>
              </a:extLst>
            </p:cNvPr>
            <p:cNvSpPr txBox="1"/>
            <p:nvPr/>
          </p:nvSpPr>
          <p:spPr>
            <a:xfrm>
              <a:off x="325082" y="5530109"/>
              <a:ext cx="7445090" cy="671961"/>
            </a:xfrm>
            <a:prstGeom prst="rect">
              <a:avLst/>
            </a:prstGeom>
            <a:noFill/>
            <a:effectLst/>
          </p:spPr>
          <p:txBody>
            <a:bodyPr wrap="none" rtlCol="0">
              <a:spAutoFit/>
            </a:bodyPr>
            <a:lstStyle/>
            <a:p>
              <a:r>
                <a:rPr lang="en-US" sz="1600" b="1" dirty="0">
                  <a:solidFill>
                    <a:schemeClr val="bg1"/>
                  </a:solidFill>
                  <a:latin typeface="Gill Sans"/>
                  <a:cs typeface="Gill Sans"/>
                </a:rPr>
                <a:t>More details on our paper!</a:t>
              </a:r>
              <a:endParaRPr lang="en-US" sz="900" b="1" dirty="0">
                <a:solidFill>
                  <a:schemeClr val="bg1"/>
                </a:solidFill>
                <a:latin typeface="Gill Sans"/>
                <a:cs typeface="Gill Sans"/>
              </a:endParaRPr>
            </a:p>
          </p:txBody>
        </p:sp>
        <p:pic>
          <p:nvPicPr>
            <p:cNvPr id="9" name="Picture 8" descr="A document with text on it&#10;&#10;Description automatically generated">
              <a:extLst>
                <a:ext uri="{FF2B5EF4-FFF2-40B4-BE49-F238E27FC236}">
                  <a16:creationId xmlns:a16="http://schemas.microsoft.com/office/drawing/2014/main" id="{494EA904-337F-EE6A-4637-53BCAF1716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750" y="1466850"/>
              <a:ext cx="7772400" cy="3905157"/>
            </a:xfrm>
            <a:prstGeom prst="rect">
              <a:avLst/>
            </a:prstGeom>
          </p:spPr>
        </p:pic>
      </p:grpSp>
      <p:sp>
        <p:nvSpPr>
          <p:cNvPr id="10" name="TextBox 9">
            <a:extLst>
              <a:ext uri="{FF2B5EF4-FFF2-40B4-BE49-F238E27FC236}">
                <a16:creationId xmlns:a16="http://schemas.microsoft.com/office/drawing/2014/main" id="{5724909A-CD62-B2CE-1406-D22ED5234AF6}"/>
              </a:ext>
            </a:extLst>
          </p:cNvPr>
          <p:cNvSpPr txBox="1"/>
          <p:nvPr/>
        </p:nvSpPr>
        <p:spPr>
          <a:xfrm>
            <a:off x="2760925" y="3585986"/>
            <a:ext cx="3724481" cy="369332"/>
          </a:xfrm>
          <a:prstGeom prst="rect">
            <a:avLst/>
          </a:prstGeom>
          <a:noFill/>
          <a:effectLst/>
        </p:spPr>
        <p:txBody>
          <a:bodyPr wrap="none" rtlCol="0">
            <a:spAutoFit/>
          </a:bodyPr>
          <a:lstStyle/>
          <a:p>
            <a:r>
              <a:rPr lang="en-US" b="1" i="1" dirty="0">
                <a:solidFill>
                  <a:schemeClr val="bg1"/>
                </a:solidFill>
                <a:latin typeface="Gill Sans"/>
                <a:cs typeface="Gill Sans"/>
              </a:rPr>
              <a:t>[Tool-level Translation Module]</a:t>
            </a:r>
          </a:p>
        </p:txBody>
      </p:sp>
      <p:grpSp>
        <p:nvGrpSpPr>
          <p:cNvPr id="2" name="Group 1">
            <a:extLst>
              <a:ext uri="{FF2B5EF4-FFF2-40B4-BE49-F238E27FC236}">
                <a16:creationId xmlns:a16="http://schemas.microsoft.com/office/drawing/2014/main" id="{6368D8FA-D8E9-E3B1-6A8D-BB4A4096BD20}"/>
              </a:ext>
            </a:extLst>
          </p:cNvPr>
          <p:cNvGrpSpPr/>
          <p:nvPr/>
        </p:nvGrpSpPr>
        <p:grpSpPr>
          <a:xfrm>
            <a:off x="6002723" y="6312181"/>
            <a:ext cx="3103177" cy="545818"/>
            <a:chOff x="6040823" y="6121681"/>
            <a:chExt cx="3103177" cy="545818"/>
          </a:xfrm>
        </p:grpSpPr>
        <p:sp>
          <p:nvSpPr>
            <p:cNvPr id="4" name="Rounded Rectangle 3">
              <a:extLst>
                <a:ext uri="{FF2B5EF4-FFF2-40B4-BE49-F238E27FC236}">
                  <a16:creationId xmlns:a16="http://schemas.microsoft.com/office/drawing/2014/main" id="{FBE25641-B439-7388-920D-C0AD54DF384A}"/>
                </a:ext>
              </a:extLst>
            </p:cNvPr>
            <p:cNvSpPr/>
            <p:nvPr/>
          </p:nvSpPr>
          <p:spPr>
            <a:xfrm>
              <a:off x="6040823" y="6121681"/>
              <a:ext cx="841214" cy="268582"/>
            </a:xfrm>
            <a:prstGeom prst="roundRect">
              <a:avLst/>
            </a:prstGeom>
            <a:solidFill>
              <a:srgbClr val="800000"/>
            </a:solidFill>
            <a:ln w="28575" cmpd="sng">
              <a:noFill/>
            </a:ln>
            <a:effectLst/>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700" b="1" dirty="0">
                  <a:solidFill>
                    <a:schemeClr val="tx1"/>
                  </a:solidFill>
                  <a:latin typeface="Gill Sans"/>
                  <a:cs typeface="Gill Sans"/>
                </a:rPr>
                <a:t>Tool-level Translation</a:t>
              </a:r>
            </a:p>
          </p:txBody>
        </p:sp>
        <p:sp>
          <p:nvSpPr>
            <p:cNvPr id="11" name="Right Arrow 10">
              <a:extLst>
                <a:ext uri="{FF2B5EF4-FFF2-40B4-BE49-F238E27FC236}">
                  <a16:creationId xmlns:a16="http://schemas.microsoft.com/office/drawing/2014/main" id="{DD385966-BF88-4D88-4F4B-C485C4A11CDC}"/>
                </a:ext>
              </a:extLst>
            </p:cNvPr>
            <p:cNvSpPr/>
            <p:nvPr/>
          </p:nvSpPr>
          <p:spPr>
            <a:xfrm>
              <a:off x="6882037" y="6147981"/>
              <a:ext cx="289768" cy="215983"/>
            </a:xfrm>
            <a:prstGeom prst="rightArrow">
              <a:avLst/>
            </a:prstGeom>
            <a:solidFill>
              <a:srgbClr val="FF0000">
                <a:alpha val="28000"/>
              </a:srgb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latin typeface="Gill Sans"/>
                <a:cs typeface="Gill Sans"/>
              </a:endParaRPr>
            </a:p>
          </p:txBody>
        </p:sp>
        <p:sp>
          <p:nvSpPr>
            <p:cNvPr id="12" name="Rounded Rectangle 11">
              <a:extLst>
                <a:ext uri="{FF2B5EF4-FFF2-40B4-BE49-F238E27FC236}">
                  <a16:creationId xmlns:a16="http://schemas.microsoft.com/office/drawing/2014/main" id="{1FEA2DD2-6105-3EED-6EC8-91963F48E16B}"/>
                </a:ext>
              </a:extLst>
            </p:cNvPr>
            <p:cNvSpPr/>
            <p:nvPr/>
          </p:nvSpPr>
          <p:spPr>
            <a:xfrm>
              <a:off x="7171804" y="6121681"/>
              <a:ext cx="841214" cy="268582"/>
            </a:xfrm>
            <a:prstGeom prst="roundRect">
              <a:avLst/>
            </a:prstGeom>
            <a:solidFill>
              <a:srgbClr val="FF0000">
                <a:alpha val="28000"/>
              </a:srgbClr>
            </a:solidFill>
            <a:ln w="28575" cmpd="sng">
              <a:noFill/>
            </a:ln>
            <a:effectLst/>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500" b="1" dirty="0">
                  <a:solidFill>
                    <a:schemeClr val="tx1"/>
                  </a:solidFill>
                  <a:latin typeface="Gill Sans"/>
                  <a:cs typeface="Gill Sans"/>
                </a:rPr>
                <a:t>Graph-dependency Analysis</a:t>
              </a:r>
              <a:endParaRPr lang="en-US" sz="400" b="1" dirty="0">
                <a:solidFill>
                  <a:schemeClr val="tx1"/>
                </a:solidFill>
                <a:latin typeface="Gill Sans"/>
                <a:cs typeface="Gill Sans"/>
              </a:endParaRPr>
            </a:p>
          </p:txBody>
        </p:sp>
        <p:sp>
          <p:nvSpPr>
            <p:cNvPr id="14" name="Right Arrow 13">
              <a:extLst>
                <a:ext uri="{FF2B5EF4-FFF2-40B4-BE49-F238E27FC236}">
                  <a16:creationId xmlns:a16="http://schemas.microsoft.com/office/drawing/2014/main" id="{F72090E2-8481-DCC7-3B44-3CF6BF46C74A}"/>
                </a:ext>
              </a:extLst>
            </p:cNvPr>
            <p:cNvSpPr/>
            <p:nvPr/>
          </p:nvSpPr>
          <p:spPr>
            <a:xfrm>
              <a:off x="8013019" y="6147981"/>
              <a:ext cx="289768" cy="215983"/>
            </a:xfrm>
            <a:prstGeom prst="rightArrow">
              <a:avLst/>
            </a:prstGeom>
            <a:solidFill>
              <a:srgbClr val="FF0000">
                <a:alpha val="28000"/>
              </a:srgb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latin typeface="Gill Sans"/>
                <a:cs typeface="Gill Sans"/>
              </a:endParaRPr>
            </a:p>
          </p:txBody>
        </p:sp>
        <p:sp>
          <p:nvSpPr>
            <p:cNvPr id="15" name="Rounded Rectangle 14">
              <a:extLst>
                <a:ext uri="{FF2B5EF4-FFF2-40B4-BE49-F238E27FC236}">
                  <a16:creationId xmlns:a16="http://schemas.microsoft.com/office/drawing/2014/main" id="{56D64385-61F1-70DC-1077-F892D317A116}"/>
                </a:ext>
              </a:extLst>
            </p:cNvPr>
            <p:cNvSpPr/>
            <p:nvPr/>
          </p:nvSpPr>
          <p:spPr>
            <a:xfrm>
              <a:off x="8302786" y="6121681"/>
              <a:ext cx="841214" cy="268582"/>
            </a:xfrm>
            <a:prstGeom prst="roundRect">
              <a:avLst/>
            </a:prstGeom>
            <a:solidFill>
              <a:srgbClr val="FF0000">
                <a:alpha val="28000"/>
              </a:srgbClr>
            </a:solidFill>
            <a:ln w="28575" cmpd="sng">
              <a:noFill/>
            </a:ln>
            <a:effectLst/>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800" b="1" dirty="0">
                  <a:solidFill>
                    <a:schemeClr val="tx1"/>
                  </a:solidFill>
                  <a:latin typeface="Gill Sans"/>
                  <a:cs typeface="Gill Sans"/>
                </a:rPr>
                <a:t>Correctness Check</a:t>
              </a:r>
              <a:endParaRPr lang="en-US" sz="900" b="1" dirty="0">
                <a:solidFill>
                  <a:schemeClr val="tx1"/>
                </a:solidFill>
                <a:latin typeface="Gill Sans"/>
                <a:cs typeface="Gill Sans"/>
              </a:endParaRPr>
            </a:p>
          </p:txBody>
        </p:sp>
        <p:sp>
          <p:nvSpPr>
            <p:cNvPr id="16" name="Title 3">
              <a:extLst>
                <a:ext uri="{FF2B5EF4-FFF2-40B4-BE49-F238E27FC236}">
                  <a16:creationId xmlns:a16="http://schemas.microsoft.com/office/drawing/2014/main" id="{60BA85ED-042B-0F91-8EA4-AF92A345811E}"/>
                </a:ext>
              </a:extLst>
            </p:cNvPr>
            <p:cNvSpPr txBox="1">
              <a:spLocks/>
            </p:cNvSpPr>
            <p:nvPr/>
          </p:nvSpPr>
          <p:spPr>
            <a:xfrm>
              <a:off x="6702719" y="6383457"/>
              <a:ext cx="2042838" cy="284042"/>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4500" b="1" kern="1200" cap="none" spc="50" baseline="0">
                  <a:ln w="12700" cmpd="sng">
                    <a:solidFill>
                      <a:schemeClr val="bg1"/>
                    </a:solidFill>
                    <a:prstDash val="solid"/>
                  </a:ln>
                  <a:solidFill>
                    <a:srgbClr val="600A18"/>
                  </a:solidFill>
                  <a:effectLst/>
                  <a:latin typeface="Gill Sans"/>
                  <a:ea typeface="+mj-ea"/>
                  <a:cs typeface="Gill San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100" b="0" dirty="0"/>
                <a:t>Fully Automatic Translation</a:t>
              </a:r>
              <a:endParaRPr lang="en-US" sz="1400" b="0" dirty="0"/>
            </a:p>
          </p:txBody>
        </p:sp>
      </p:grpSp>
    </p:spTree>
    <p:extLst>
      <p:ext uri="{BB962C8B-B14F-4D97-AF65-F5344CB8AC3E}">
        <p14:creationId xmlns:p14="http://schemas.microsoft.com/office/powerpoint/2010/main" val="508399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8237106-F2ED-405E-BC33-CC3CF426205F}" type="slidenum">
              <a:rPr lang="en-US" sz="1800" smtClean="0"/>
              <a:pPr/>
              <a:t>27</a:t>
            </a:fld>
            <a:endParaRPr lang="en-US" sz="1800" dirty="0"/>
          </a:p>
        </p:txBody>
      </p:sp>
      <p:sp>
        <p:nvSpPr>
          <p:cNvPr id="6" name="Footer Placeholder 5"/>
          <p:cNvSpPr>
            <a:spLocks noGrp="1"/>
          </p:cNvSpPr>
          <p:nvPr>
            <p:ph type="ftr" sz="quarter" idx="11"/>
          </p:nvPr>
        </p:nvSpPr>
        <p:spPr/>
        <p:txBody>
          <a:bodyPr/>
          <a:lstStyle/>
          <a:p>
            <a:r>
              <a:rPr lang="en-US"/>
              <a:t>CNT @ BIBE’23</a:t>
            </a:r>
            <a:endParaRPr lang="en-US" dirty="0"/>
          </a:p>
        </p:txBody>
      </p:sp>
      <p:sp>
        <p:nvSpPr>
          <p:cNvPr id="5" name="Title 3">
            <a:extLst>
              <a:ext uri="{FF2B5EF4-FFF2-40B4-BE49-F238E27FC236}">
                <a16:creationId xmlns:a16="http://schemas.microsoft.com/office/drawing/2014/main" id="{0DAA7A09-EA84-8CF1-4E19-F697C1A7C944}"/>
              </a:ext>
            </a:extLst>
          </p:cNvPr>
          <p:cNvSpPr>
            <a:spLocks noGrp="1"/>
          </p:cNvSpPr>
          <p:nvPr>
            <p:ph type="title"/>
          </p:nvPr>
        </p:nvSpPr>
        <p:spPr>
          <a:xfrm>
            <a:off x="168667" y="274638"/>
            <a:ext cx="8800465" cy="1143000"/>
          </a:xfrm>
        </p:spPr>
        <p:txBody>
          <a:bodyPr/>
          <a:lstStyle/>
          <a:p>
            <a:r>
              <a:rPr lang="en-US" dirty="0"/>
              <a:t>Fully Automatic Translation</a:t>
            </a:r>
          </a:p>
        </p:txBody>
      </p:sp>
      <p:sp>
        <p:nvSpPr>
          <p:cNvPr id="7" name="Rounded Rectangle 6">
            <a:extLst>
              <a:ext uri="{FF2B5EF4-FFF2-40B4-BE49-F238E27FC236}">
                <a16:creationId xmlns:a16="http://schemas.microsoft.com/office/drawing/2014/main" id="{5CAD088C-0490-CF02-41B7-C45231EDB1E8}"/>
              </a:ext>
            </a:extLst>
          </p:cNvPr>
          <p:cNvSpPr/>
          <p:nvPr/>
        </p:nvSpPr>
        <p:spPr>
          <a:xfrm>
            <a:off x="426313" y="3289722"/>
            <a:ext cx="2282419" cy="752090"/>
          </a:xfrm>
          <a:prstGeom prst="roundRect">
            <a:avLst/>
          </a:prstGeom>
          <a:solidFill>
            <a:srgbClr val="C00000">
              <a:alpha val="30345"/>
            </a:srgbClr>
          </a:solidFill>
          <a:ln w="28575" cmpd="sng">
            <a:noFill/>
          </a:ln>
          <a:effectLst/>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1600" b="1" dirty="0">
                <a:solidFill>
                  <a:schemeClr val="tx1"/>
                </a:solidFill>
                <a:latin typeface="Gill Sans"/>
                <a:cs typeface="Gill Sans"/>
              </a:rPr>
              <a:t>Tool-level Translation</a:t>
            </a:r>
          </a:p>
        </p:txBody>
      </p:sp>
      <p:sp>
        <p:nvSpPr>
          <p:cNvPr id="10" name="Right Arrow 9">
            <a:extLst>
              <a:ext uri="{FF2B5EF4-FFF2-40B4-BE49-F238E27FC236}">
                <a16:creationId xmlns:a16="http://schemas.microsoft.com/office/drawing/2014/main" id="{19AE77AC-B07B-BAE9-1C82-2885CBB37E4A}"/>
              </a:ext>
            </a:extLst>
          </p:cNvPr>
          <p:cNvSpPr/>
          <p:nvPr/>
        </p:nvSpPr>
        <p:spPr>
          <a:xfrm>
            <a:off x="2708732" y="3363367"/>
            <a:ext cx="786210" cy="604800"/>
          </a:xfrm>
          <a:prstGeom prst="rightArrow">
            <a:avLst/>
          </a:prstGeom>
          <a:solidFill>
            <a:srgbClr val="C00000">
              <a:alpha val="30345"/>
            </a:srgb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latin typeface="Gill Sans"/>
              <a:cs typeface="Gill Sans"/>
            </a:endParaRPr>
          </a:p>
        </p:txBody>
      </p:sp>
      <p:sp>
        <p:nvSpPr>
          <p:cNvPr id="11" name="Rounded Rectangle 10">
            <a:extLst>
              <a:ext uri="{FF2B5EF4-FFF2-40B4-BE49-F238E27FC236}">
                <a16:creationId xmlns:a16="http://schemas.microsoft.com/office/drawing/2014/main" id="{BCE3DF5A-BA6F-A55C-7348-6F6041C0DA12}"/>
              </a:ext>
            </a:extLst>
          </p:cNvPr>
          <p:cNvSpPr/>
          <p:nvPr/>
        </p:nvSpPr>
        <p:spPr>
          <a:xfrm>
            <a:off x="3494942" y="3289722"/>
            <a:ext cx="2282419" cy="752090"/>
          </a:xfrm>
          <a:prstGeom prst="roundRect">
            <a:avLst/>
          </a:prstGeom>
          <a:solidFill>
            <a:srgbClr val="800000"/>
          </a:solidFill>
          <a:ln w="28575" cmpd="sng">
            <a:noFill/>
          </a:ln>
          <a:effectLst/>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1600" b="1" dirty="0">
                <a:solidFill>
                  <a:schemeClr val="tx1"/>
                </a:solidFill>
                <a:latin typeface="Gill Sans"/>
                <a:cs typeface="Gill Sans"/>
              </a:rPr>
              <a:t>Graph-dependency Analysis</a:t>
            </a:r>
          </a:p>
        </p:txBody>
      </p:sp>
      <p:sp>
        <p:nvSpPr>
          <p:cNvPr id="12" name="Right Arrow 11">
            <a:extLst>
              <a:ext uri="{FF2B5EF4-FFF2-40B4-BE49-F238E27FC236}">
                <a16:creationId xmlns:a16="http://schemas.microsoft.com/office/drawing/2014/main" id="{E168FAD3-10E5-47C8-E5D6-173B0A323A4C}"/>
              </a:ext>
            </a:extLst>
          </p:cNvPr>
          <p:cNvSpPr/>
          <p:nvPr/>
        </p:nvSpPr>
        <p:spPr>
          <a:xfrm>
            <a:off x="5777361" y="3363367"/>
            <a:ext cx="786210" cy="604800"/>
          </a:xfrm>
          <a:prstGeom prst="rightArrow">
            <a:avLst/>
          </a:prstGeom>
          <a:solidFill>
            <a:srgbClr val="C00000">
              <a:alpha val="30345"/>
            </a:srgb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latin typeface="Gill Sans"/>
              <a:cs typeface="Gill Sans"/>
            </a:endParaRPr>
          </a:p>
        </p:txBody>
      </p:sp>
      <p:sp>
        <p:nvSpPr>
          <p:cNvPr id="13" name="Rounded Rectangle 12">
            <a:extLst>
              <a:ext uri="{FF2B5EF4-FFF2-40B4-BE49-F238E27FC236}">
                <a16:creationId xmlns:a16="http://schemas.microsoft.com/office/drawing/2014/main" id="{06517F92-8FF6-0403-190D-99D658DFF877}"/>
              </a:ext>
            </a:extLst>
          </p:cNvPr>
          <p:cNvSpPr/>
          <p:nvPr/>
        </p:nvSpPr>
        <p:spPr>
          <a:xfrm>
            <a:off x="6563571" y="3289722"/>
            <a:ext cx="2282419" cy="752090"/>
          </a:xfrm>
          <a:prstGeom prst="roundRect">
            <a:avLst/>
          </a:prstGeom>
          <a:solidFill>
            <a:srgbClr val="C00000">
              <a:alpha val="30345"/>
            </a:srgbClr>
          </a:solidFill>
          <a:ln w="28575" cmpd="sng">
            <a:noFill/>
          </a:ln>
          <a:effectLst/>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b="1" dirty="0">
                <a:solidFill>
                  <a:schemeClr val="tx1"/>
                </a:solidFill>
                <a:latin typeface="Gill Sans"/>
                <a:cs typeface="Gill Sans"/>
              </a:rPr>
              <a:t>Correctness Check</a:t>
            </a:r>
          </a:p>
        </p:txBody>
      </p:sp>
      <p:grpSp>
        <p:nvGrpSpPr>
          <p:cNvPr id="24" name="Group 23">
            <a:extLst>
              <a:ext uri="{FF2B5EF4-FFF2-40B4-BE49-F238E27FC236}">
                <a16:creationId xmlns:a16="http://schemas.microsoft.com/office/drawing/2014/main" id="{2908E5AD-7614-BC00-4986-ED677C3E69D8}"/>
              </a:ext>
            </a:extLst>
          </p:cNvPr>
          <p:cNvGrpSpPr/>
          <p:nvPr/>
        </p:nvGrpSpPr>
        <p:grpSpPr>
          <a:xfrm>
            <a:off x="291808" y="2816188"/>
            <a:ext cx="476852" cy="588660"/>
            <a:chOff x="3755816" y="5807879"/>
            <a:chExt cx="476852" cy="588660"/>
          </a:xfrm>
          <a:solidFill>
            <a:srgbClr val="C00000">
              <a:alpha val="30345"/>
            </a:srgbClr>
          </a:solidFill>
        </p:grpSpPr>
        <p:sp>
          <p:nvSpPr>
            <p:cNvPr id="21" name="Oval 20">
              <a:extLst>
                <a:ext uri="{FF2B5EF4-FFF2-40B4-BE49-F238E27FC236}">
                  <a16:creationId xmlns:a16="http://schemas.microsoft.com/office/drawing/2014/main" id="{3D638660-EA21-1A98-7D33-0BD6B2F90009}"/>
                </a:ext>
              </a:extLst>
            </p:cNvPr>
            <p:cNvSpPr/>
            <p:nvPr/>
          </p:nvSpPr>
          <p:spPr>
            <a:xfrm>
              <a:off x="3755816" y="5807879"/>
              <a:ext cx="476852" cy="588660"/>
            </a:xfrm>
            <a:prstGeom prst="ellipse">
              <a:avLst/>
            </a:prstGeom>
            <a:grpFill/>
            <a:ln w="28575"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US" sz="1400" b="1" baseline="-25000" dirty="0">
                <a:solidFill>
                  <a:schemeClr val="tx1"/>
                </a:solidFill>
                <a:latin typeface="Arial Black"/>
                <a:cs typeface="Arial Black"/>
              </a:endParaRPr>
            </a:p>
          </p:txBody>
        </p:sp>
        <p:sp>
          <p:nvSpPr>
            <p:cNvPr id="23" name="TextBox 22">
              <a:extLst>
                <a:ext uri="{FF2B5EF4-FFF2-40B4-BE49-F238E27FC236}">
                  <a16:creationId xmlns:a16="http://schemas.microsoft.com/office/drawing/2014/main" id="{2875713F-828C-215E-6EB3-6772A177BBE8}"/>
                </a:ext>
              </a:extLst>
            </p:cNvPr>
            <p:cNvSpPr txBox="1"/>
            <p:nvPr/>
          </p:nvSpPr>
          <p:spPr>
            <a:xfrm>
              <a:off x="3793916" y="5908502"/>
              <a:ext cx="404198" cy="430887"/>
            </a:xfrm>
            <a:prstGeom prst="rect">
              <a:avLst/>
            </a:prstGeom>
            <a:grpFill/>
            <a:effectLst/>
          </p:spPr>
          <p:txBody>
            <a:bodyPr wrap="square" tIns="0" bIns="0" rtlCol="0" anchor="ctr">
              <a:spAutoFit/>
            </a:bodyPr>
            <a:lstStyle/>
            <a:p>
              <a:pPr algn="ctr"/>
              <a:r>
                <a:rPr lang="en-US" sz="2800" dirty="0">
                  <a:latin typeface="Arial Black"/>
                  <a:cs typeface="Arial Black"/>
                </a:rPr>
                <a:t>1</a:t>
              </a:r>
              <a:endParaRPr lang="en-US" sz="2800" baseline="-25000" dirty="0">
                <a:latin typeface="Arial Black"/>
                <a:cs typeface="Arial Black"/>
              </a:endParaRPr>
            </a:p>
          </p:txBody>
        </p:sp>
      </p:grpSp>
      <p:grpSp>
        <p:nvGrpSpPr>
          <p:cNvPr id="25" name="Group 24">
            <a:extLst>
              <a:ext uri="{FF2B5EF4-FFF2-40B4-BE49-F238E27FC236}">
                <a16:creationId xmlns:a16="http://schemas.microsoft.com/office/drawing/2014/main" id="{8D35E4CB-D2DC-4D45-BA63-D14CBB384E98}"/>
              </a:ext>
            </a:extLst>
          </p:cNvPr>
          <p:cNvGrpSpPr/>
          <p:nvPr/>
        </p:nvGrpSpPr>
        <p:grpSpPr>
          <a:xfrm>
            <a:off x="3353076" y="2848724"/>
            <a:ext cx="476852" cy="588660"/>
            <a:chOff x="3755816" y="5807879"/>
            <a:chExt cx="476852" cy="588660"/>
          </a:xfrm>
        </p:grpSpPr>
        <p:sp>
          <p:nvSpPr>
            <p:cNvPr id="26" name="Oval 25">
              <a:extLst>
                <a:ext uri="{FF2B5EF4-FFF2-40B4-BE49-F238E27FC236}">
                  <a16:creationId xmlns:a16="http://schemas.microsoft.com/office/drawing/2014/main" id="{AD369164-1177-3A61-D0CC-552E8F448481}"/>
                </a:ext>
              </a:extLst>
            </p:cNvPr>
            <p:cNvSpPr/>
            <p:nvPr/>
          </p:nvSpPr>
          <p:spPr>
            <a:xfrm>
              <a:off x="3755816" y="5807879"/>
              <a:ext cx="476852" cy="588660"/>
            </a:xfrm>
            <a:prstGeom prst="ellipse">
              <a:avLst/>
            </a:prstGeom>
            <a:solidFill>
              <a:srgbClr val="FF0000"/>
            </a:solidFill>
            <a:ln w="28575"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US" sz="1400" b="1" baseline="-25000" dirty="0">
                <a:solidFill>
                  <a:schemeClr val="tx1"/>
                </a:solidFill>
                <a:latin typeface="Arial Black"/>
                <a:cs typeface="Arial Black"/>
              </a:endParaRPr>
            </a:p>
          </p:txBody>
        </p:sp>
        <p:sp>
          <p:nvSpPr>
            <p:cNvPr id="27" name="TextBox 26">
              <a:extLst>
                <a:ext uri="{FF2B5EF4-FFF2-40B4-BE49-F238E27FC236}">
                  <a16:creationId xmlns:a16="http://schemas.microsoft.com/office/drawing/2014/main" id="{F1D7A3F2-7B75-E44B-F780-9633570D6BE8}"/>
                </a:ext>
              </a:extLst>
            </p:cNvPr>
            <p:cNvSpPr txBox="1"/>
            <p:nvPr/>
          </p:nvSpPr>
          <p:spPr>
            <a:xfrm>
              <a:off x="3793916" y="5908502"/>
              <a:ext cx="404198" cy="430887"/>
            </a:xfrm>
            <a:prstGeom prst="rect">
              <a:avLst/>
            </a:prstGeom>
            <a:noFill/>
            <a:effectLst/>
          </p:spPr>
          <p:txBody>
            <a:bodyPr wrap="square" tIns="0" bIns="0" rtlCol="0" anchor="ctr">
              <a:spAutoFit/>
            </a:bodyPr>
            <a:lstStyle/>
            <a:p>
              <a:pPr algn="ctr"/>
              <a:r>
                <a:rPr lang="en-US" sz="2800" dirty="0">
                  <a:latin typeface="Arial Black"/>
                  <a:cs typeface="Arial Black"/>
                </a:rPr>
                <a:t>2</a:t>
              </a:r>
              <a:endParaRPr lang="en-US" sz="2800" baseline="-25000" dirty="0">
                <a:latin typeface="Arial Black"/>
                <a:cs typeface="Arial Black"/>
              </a:endParaRPr>
            </a:p>
          </p:txBody>
        </p:sp>
      </p:grpSp>
      <p:grpSp>
        <p:nvGrpSpPr>
          <p:cNvPr id="28" name="Group 27">
            <a:extLst>
              <a:ext uri="{FF2B5EF4-FFF2-40B4-BE49-F238E27FC236}">
                <a16:creationId xmlns:a16="http://schemas.microsoft.com/office/drawing/2014/main" id="{BA243C32-AE2F-42DB-F6EB-D06BEB9D7EF0}"/>
              </a:ext>
            </a:extLst>
          </p:cNvPr>
          <p:cNvGrpSpPr/>
          <p:nvPr/>
        </p:nvGrpSpPr>
        <p:grpSpPr>
          <a:xfrm>
            <a:off x="6441718" y="2870460"/>
            <a:ext cx="476852" cy="588660"/>
            <a:chOff x="3755816" y="5807879"/>
            <a:chExt cx="476852" cy="588660"/>
          </a:xfrm>
          <a:solidFill>
            <a:srgbClr val="C00000">
              <a:alpha val="30345"/>
            </a:srgbClr>
          </a:solidFill>
        </p:grpSpPr>
        <p:sp>
          <p:nvSpPr>
            <p:cNvPr id="29" name="Oval 28">
              <a:extLst>
                <a:ext uri="{FF2B5EF4-FFF2-40B4-BE49-F238E27FC236}">
                  <a16:creationId xmlns:a16="http://schemas.microsoft.com/office/drawing/2014/main" id="{D1204538-8B48-9AD1-C537-D0B6F5F94F43}"/>
                </a:ext>
              </a:extLst>
            </p:cNvPr>
            <p:cNvSpPr/>
            <p:nvPr/>
          </p:nvSpPr>
          <p:spPr>
            <a:xfrm>
              <a:off x="3755816" y="5807879"/>
              <a:ext cx="476852" cy="588660"/>
            </a:xfrm>
            <a:prstGeom prst="ellipse">
              <a:avLst/>
            </a:prstGeom>
            <a:grpFill/>
            <a:ln w="28575"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US" sz="1400" b="1" baseline="-25000" dirty="0">
                <a:solidFill>
                  <a:schemeClr val="tx1"/>
                </a:solidFill>
                <a:latin typeface="Arial Black"/>
                <a:cs typeface="Arial Black"/>
              </a:endParaRPr>
            </a:p>
          </p:txBody>
        </p:sp>
        <p:sp>
          <p:nvSpPr>
            <p:cNvPr id="30" name="TextBox 29">
              <a:extLst>
                <a:ext uri="{FF2B5EF4-FFF2-40B4-BE49-F238E27FC236}">
                  <a16:creationId xmlns:a16="http://schemas.microsoft.com/office/drawing/2014/main" id="{D967E197-2025-B4BF-4E99-0888A05C4DF4}"/>
                </a:ext>
              </a:extLst>
            </p:cNvPr>
            <p:cNvSpPr txBox="1"/>
            <p:nvPr/>
          </p:nvSpPr>
          <p:spPr>
            <a:xfrm>
              <a:off x="3793916" y="5908502"/>
              <a:ext cx="404198" cy="430887"/>
            </a:xfrm>
            <a:prstGeom prst="rect">
              <a:avLst/>
            </a:prstGeom>
            <a:grpFill/>
            <a:effectLst/>
          </p:spPr>
          <p:txBody>
            <a:bodyPr wrap="square" tIns="0" bIns="0" rtlCol="0" anchor="ctr">
              <a:spAutoFit/>
            </a:bodyPr>
            <a:lstStyle/>
            <a:p>
              <a:pPr algn="ctr"/>
              <a:r>
                <a:rPr lang="en-US" sz="2800" dirty="0">
                  <a:latin typeface="Arial Black"/>
                  <a:cs typeface="Arial Black"/>
                </a:rPr>
                <a:t>3</a:t>
              </a:r>
              <a:endParaRPr lang="en-US" sz="2800" baseline="-25000" dirty="0">
                <a:latin typeface="Arial Black"/>
                <a:cs typeface="Arial Black"/>
              </a:endParaRPr>
            </a:p>
          </p:txBody>
        </p:sp>
      </p:grpSp>
    </p:spTree>
    <p:extLst>
      <p:ext uri="{BB962C8B-B14F-4D97-AF65-F5344CB8AC3E}">
        <p14:creationId xmlns:p14="http://schemas.microsoft.com/office/powerpoint/2010/main" val="21108616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8237106-F2ED-405E-BC33-CC3CF426205F}" type="slidenum">
              <a:rPr lang="en-US" sz="1800" smtClean="0"/>
              <a:pPr/>
              <a:t>28</a:t>
            </a:fld>
            <a:endParaRPr lang="en-US" sz="1800" dirty="0"/>
          </a:p>
        </p:txBody>
      </p:sp>
      <p:sp>
        <p:nvSpPr>
          <p:cNvPr id="6" name="Footer Placeholder 5"/>
          <p:cNvSpPr>
            <a:spLocks noGrp="1"/>
          </p:cNvSpPr>
          <p:nvPr>
            <p:ph type="ftr" sz="quarter" idx="11"/>
          </p:nvPr>
        </p:nvSpPr>
        <p:spPr/>
        <p:txBody>
          <a:bodyPr/>
          <a:lstStyle/>
          <a:p>
            <a:r>
              <a:rPr lang="en-US"/>
              <a:t>CNT @ BIBE’23</a:t>
            </a:r>
            <a:endParaRPr lang="en-US" dirty="0"/>
          </a:p>
        </p:txBody>
      </p:sp>
      <p:sp>
        <p:nvSpPr>
          <p:cNvPr id="13" name="Title 3">
            <a:extLst>
              <a:ext uri="{FF2B5EF4-FFF2-40B4-BE49-F238E27FC236}">
                <a16:creationId xmlns:a16="http://schemas.microsoft.com/office/drawing/2014/main" id="{825EE41B-E0A4-0FFC-62C4-4FF9066493AB}"/>
              </a:ext>
            </a:extLst>
          </p:cNvPr>
          <p:cNvSpPr>
            <a:spLocks noGrp="1"/>
          </p:cNvSpPr>
          <p:nvPr>
            <p:ph type="title"/>
          </p:nvPr>
        </p:nvSpPr>
        <p:spPr>
          <a:xfrm>
            <a:off x="168667" y="274638"/>
            <a:ext cx="8800465" cy="1143000"/>
          </a:xfrm>
        </p:spPr>
        <p:txBody>
          <a:bodyPr/>
          <a:lstStyle/>
          <a:p>
            <a:r>
              <a:rPr lang="en-US" dirty="0"/>
              <a:t>Graph-dependency analysis</a:t>
            </a:r>
          </a:p>
        </p:txBody>
      </p:sp>
      <p:grpSp>
        <p:nvGrpSpPr>
          <p:cNvPr id="2" name="Group 1">
            <a:extLst>
              <a:ext uri="{FF2B5EF4-FFF2-40B4-BE49-F238E27FC236}">
                <a16:creationId xmlns:a16="http://schemas.microsoft.com/office/drawing/2014/main" id="{C8258096-89B1-96F2-0702-7CD3F30A02C8}"/>
              </a:ext>
            </a:extLst>
          </p:cNvPr>
          <p:cNvGrpSpPr/>
          <p:nvPr/>
        </p:nvGrpSpPr>
        <p:grpSpPr>
          <a:xfrm>
            <a:off x="1338750" y="4254083"/>
            <a:ext cx="6164319" cy="2329279"/>
            <a:chOff x="935276" y="1702197"/>
            <a:chExt cx="6880410" cy="2893485"/>
          </a:xfrm>
        </p:grpSpPr>
        <p:grpSp>
          <p:nvGrpSpPr>
            <p:cNvPr id="5" name="Group 4">
              <a:extLst>
                <a:ext uri="{FF2B5EF4-FFF2-40B4-BE49-F238E27FC236}">
                  <a16:creationId xmlns:a16="http://schemas.microsoft.com/office/drawing/2014/main" id="{F207B6BD-8100-9083-EEAF-5129AA7D3842}"/>
                </a:ext>
              </a:extLst>
            </p:cNvPr>
            <p:cNvGrpSpPr/>
            <p:nvPr/>
          </p:nvGrpSpPr>
          <p:grpSpPr>
            <a:xfrm>
              <a:off x="935276" y="2617201"/>
              <a:ext cx="549505" cy="746432"/>
              <a:chOff x="4203770" y="2241185"/>
              <a:chExt cx="462239" cy="427266"/>
            </a:xfrm>
          </p:grpSpPr>
          <p:sp>
            <p:nvSpPr>
              <p:cNvPr id="27" name="Oval 26">
                <a:extLst>
                  <a:ext uri="{FF2B5EF4-FFF2-40B4-BE49-F238E27FC236}">
                    <a16:creationId xmlns:a16="http://schemas.microsoft.com/office/drawing/2014/main" id="{A7E1EE60-9D21-CEC8-FFC8-ED55DB2B15C5}"/>
                  </a:ext>
                </a:extLst>
              </p:cNvPr>
              <p:cNvSpPr/>
              <p:nvPr/>
            </p:nvSpPr>
            <p:spPr>
              <a:xfrm>
                <a:off x="4203770" y="2241185"/>
                <a:ext cx="462239" cy="427266"/>
              </a:xfrm>
              <a:prstGeom prst="ellipse">
                <a:avLst/>
              </a:prstGeom>
              <a:solidFill>
                <a:srgbClr val="0D5729"/>
              </a:solidFill>
              <a:ln w="28575" cmpd="sng">
                <a:solidFill>
                  <a:srgbClr val="800000"/>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US" sz="1400" b="1" baseline="-25000" dirty="0">
                  <a:solidFill>
                    <a:schemeClr val="tx1"/>
                  </a:solidFill>
                  <a:latin typeface="Arial Black"/>
                  <a:cs typeface="Arial Black"/>
                </a:endParaRPr>
              </a:p>
            </p:txBody>
          </p:sp>
          <p:sp>
            <p:nvSpPr>
              <p:cNvPr id="28" name="TextBox 27">
                <a:extLst>
                  <a:ext uri="{FF2B5EF4-FFF2-40B4-BE49-F238E27FC236}">
                    <a16:creationId xmlns:a16="http://schemas.microsoft.com/office/drawing/2014/main" id="{D274F51A-CA8B-FC7E-7C53-91F5495C0FDD}"/>
                  </a:ext>
                </a:extLst>
              </p:cNvPr>
              <p:cNvSpPr txBox="1"/>
              <p:nvPr/>
            </p:nvSpPr>
            <p:spPr>
              <a:xfrm>
                <a:off x="4265860" y="2324246"/>
                <a:ext cx="340008" cy="276999"/>
              </a:xfrm>
              <a:prstGeom prst="rect">
                <a:avLst/>
              </a:prstGeom>
              <a:noFill/>
              <a:effectLst/>
            </p:spPr>
            <p:txBody>
              <a:bodyPr wrap="square" tIns="0" bIns="0" rtlCol="0" anchor="ctr">
                <a:spAutoFit/>
              </a:bodyPr>
              <a:lstStyle/>
              <a:p>
                <a:pPr algn="ctr"/>
                <a:r>
                  <a:rPr lang="en-US" dirty="0">
                    <a:latin typeface="Arial Black"/>
                    <a:cs typeface="Arial Black"/>
                  </a:rPr>
                  <a:t>1</a:t>
                </a:r>
                <a:endParaRPr lang="en-US" baseline="-25000" dirty="0">
                  <a:latin typeface="Arial Black"/>
                  <a:cs typeface="Arial Black"/>
                </a:endParaRPr>
              </a:p>
            </p:txBody>
          </p:sp>
        </p:grpSp>
        <p:cxnSp>
          <p:nvCxnSpPr>
            <p:cNvPr id="7" name="Straight Arrow Connector 6">
              <a:extLst>
                <a:ext uri="{FF2B5EF4-FFF2-40B4-BE49-F238E27FC236}">
                  <a16:creationId xmlns:a16="http://schemas.microsoft.com/office/drawing/2014/main" id="{84E01E7F-9E42-A0F9-8AD8-226C0536BBF6}"/>
                </a:ext>
              </a:extLst>
            </p:cNvPr>
            <p:cNvCxnSpPr>
              <a:cxnSpLocks/>
              <a:stCxn id="27" idx="7"/>
              <a:endCxn id="25" idx="2"/>
            </p:cNvCxnSpPr>
            <p:nvPr/>
          </p:nvCxnSpPr>
          <p:spPr>
            <a:xfrm flipV="1">
              <a:off x="1404308" y="2075413"/>
              <a:ext cx="2741335" cy="651101"/>
            </a:xfrm>
            <a:prstGeom prst="straightConnector1">
              <a:avLst/>
            </a:prstGeom>
            <a:ln w="5715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9" name="Group 8">
              <a:extLst>
                <a:ext uri="{FF2B5EF4-FFF2-40B4-BE49-F238E27FC236}">
                  <a16:creationId xmlns:a16="http://schemas.microsoft.com/office/drawing/2014/main" id="{0723DF16-0982-410B-C7F0-EA6BF088ABB2}"/>
                </a:ext>
              </a:extLst>
            </p:cNvPr>
            <p:cNvGrpSpPr/>
            <p:nvPr/>
          </p:nvGrpSpPr>
          <p:grpSpPr>
            <a:xfrm>
              <a:off x="4145643" y="1702197"/>
              <a:ext cx="549505" cy="746432"/>
              <a:chOff x="4203770" y="2241185"/>
              <a:chExt cx="462239" cy="427266"/>
            </a:xfrm>
          </p:grpSpPr>
          <p:sp>
            <p:nvSpPr>
              <p:cNvPr id="25" name="Oval 24">
                <a:extLst>
                  <a:ext uri="{FF2B5EF4-FFF2-40B4-BE49-F238E27FC236}">
                    <a16:creationId xmlns:a16="http://schemas.microsoft.com/office/drawing/2014/main" id="{E8A798E7-C2AB-6FE8-6593-72C6D572AD31}"/>
                  </a:ext>
                </a:extLst>
              </p:cNvPr>
              <p:cNvSpPr/>
              <p:nvPr/>
            </p:nvSpPr>
            <p:spPr>
              <a:xfrm>
                <a:off x="4203770" y="2241185"/>
                <a:ext cx="462239" cy="427266"/>
              </a:xfrm>
              <a:prstGeom prst="ellipse">
                <a:avLst/>
              </a:prstGeom>
              <a:solidFill>
                <a:srgbClr val="0070C0"/>
              </a:solidFill>
              <a:ln w="28575" cmpd="sng">
                <a:solidFill>
                  <a:srgbClr val="800000"/>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US" sz="1400" b="1" baseline="-25000" dirty="0">
                  <a:solidFill>
                    <a:schemeClr val="tx1"/>
                  </a:solidFill>
                  <a:latin typeface="Arial Black"/>
                  <a:cs typeface="Arial Black"/>
                </a:endParaRPr>
              </a:p>
            </p:txBody>
          </p:sp>
          <p:sp>
            <p:nvSpPr>
              <p:cNvPr id="26" name="TextBox 25">
                <a:extLst>
                  <a:ext uri="{FF2B5EF4-FFF2-40B4-BE49-F238E27FC236}">
                    <a16:creationId xmlns:a16="http://schemas.microsoft.com/office/drawing/2014/main" id="{B1496B56-9842-1D26-6DDF-906EF78BABF0}"/>
                  </a:ext>
                </a:extLst>
              </p:cNvPr>
              <p:cNvSpPr txBox="1"/>
              <p:nvPr/>
            </p:nvSpPr>
            <p:spPr>
              <a:xfrm>
                <a:off x="4265860" y="2324246"/>
                <a:ext cx="340008" cy="276999"/>
              </a:xfrm>
              <a:prstGeom prst="rect">
                <a:avLst/>
              </a:prstGeom>
              <a:noFill/>
              <a:effectLst/>
            </p:spPr>
            <p:txBody>
              <a:bodyPr wrap="square" tIns="0" bIns="0" rtlCol="0" anchor="ctr">
                <a:spAutoFit/>
              </a:bodyPr>
              <a:lstStyle/>
              <a:p>
                <a:pPr algn="ctr"/>
                <a:r>
                  <a:rPr lang="en-US" dirty="0">
                    <a:latin typeface="Arial Black"/>
                    <a:cs typeface="Arial Black"/>
                  </a:rPr>
                  <a:t>2</a:t>
                </a:r>
                <a:endParaRPr lang="en-US" baseline="-25000" dirty="0">
                  <a:latin typeface="Arial Black"/>
                  <a:cs typeface="Arial Black"/>
                </a:endParaRPr>
              </a:p>
            </p:txBody>
          </p:sp>
        </p:grpSp>
        <p:grpSp>
          <p:nvGrpSpPr>
            <p:cNvPr id="10" name="Group 9">
              <a:extLst>
                <a:ext uri="{FF2B5EF4-FFF2-40B4-BE49-F238E27FC236}">
                  <a16:creationId xmlns:a16="http://schemas.microsoft.com/office/drawing/2014/main" id="{00ECC6D2-9374-EA49-1BB9-45BC75B670F5}"/>
                </a:ext>
              </a:extLst>
            </p:cNvPr>
            <p:cNvGrpSpPr/>
            <p:nvPr/>
          </p:nvGrpSpPr>
          <p:grpSpPr>
            <a:xfrm>
              <a:off x="4145638" y="2707748"/>
              <a:ext cx="549505" cy="746432"/>
              <a:chOff x="4203770" y="2241185"/>
              <a:chExt cx="462239" cy="427266"/>
            </a:xfrm>
          </p:grpSpPr>
          <p:sp>
            <p:nvSpPr>
              <p:cNvPr id="23" name="Oval 22">
                <a:extLst>
                  <a:ext uri="{FF2B5EF4-FFF2-40B4-BE49-F238E27FC236}">
                    <a16:creationId xmlns:a16="http://schemas.microsoft.com/office/drawing/2014/main" id="{A30B5384-2AA3-9543-1F1C-F2E2AD736558}"/>
                  </a:ext>
                </a:extLst>
              </p:cNvPr>
              <p:cNvSpPr/>
              <p:nvPr/>
            </p:nvSpPr>
            <p:spPr>
              <a:xfrm>
                <a:off x="4203770" y="2241185"/>
                <a:ext cx="462239" cy="427266"/>
              </a:xfrm>
              <a:prstGeom prst="ellipse">
                <a:avLst/>
              </a:prstGeom>
              <a:solidFill>
                <a:srgbClr val="1763A1"/>
              </a:solidFill>
              <a:ln w="28575" cmpd="sng">
                <a:solidFill>
                  <a:srgbClr val="800000"/>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US" sz="1400" b="1" baseline="-25000" dirty="0">
                  <a:solidFill>
                    <a:schemeClr val="tx1"/>
                  </a:solidFill>
                  <a:latin typeface="Arial Black"/>
                  <a:cs typeface="Arial Black"/>
                </a:endParaRPr>
              </a:p>
            </p:txBody>
          </p:sp>
          <p:sp>
            <p:nvSpPr>
              <p:cNvPr id="24" name="TextBox 23">
                <a:extLst>
                  <a:ext uri="{FF2B5EF4-FFF2-40B4-BE49-F238E27FC236}">
                    <a16:creationId xmlns:a16="http://schemas.microsoft.com/office/drawing/2014/main" id="{C1A7F8BC-68DA-62F5-D44E-715F25E54A30}"/>
                  </a:ext>
                </a:extLst>
              </p:cNvPr>
              <p:cNvSpPr txBox="1"/>
              <p:nvPr/>
            </p:nvSpPr>
            <p:spPr>
              <a:xfrm>
                <a:off x="4265860" y="2324246"/>
                <a:ext cx="340008" cy="276999"/>
              </a:xfrm>
              <a:prstGeom prst="rect">
                <a:avLst/>
              </a:prstGeom>
              <a:noFill/>
              <a:effectLst/>
            </p:spPr>
            <p:txBody>
              <a:bodyPr wrap="square" tIns="0" bIns="0" rtlCol="0" anchor="ctr">
                <a:spAutoFit/>
              </a:bodyPr>
              <a:lstStyle/>
              <a:p>
                <a:pPr algn="ctr"/>
                <a:r>
                  <a:rPr lang="en-US" dirty="0">
                    <a:latin typeface="Arial Black"/>
                    <a:cs typeface="Arial Black"/>
                  </a:rPr>
                  <a:t>3</a:t>
                </a:r>
                <a:endParaRPr lang="en-US" baseline="-25000" dirty="0">
                  <a:latin typeface="Arial Black"/>
                  <a:cs typeface="Arial Black"/>
                </a:endParaRPr>
              </a:p>
            </p:txBody>
          </p:sp>
        </p:grpSp>
        <p:grpSp>
          <p:nvGrpSpPr>
            <p:cNvPr id="11" name="Group 10">
              <a:extLst>
                <a:ext uri="{FF2B5EF4-FFF2-40B4-BE49-F238E27FC236}">
                  <a16:creationId xmlns:a16="http://schemas.microsoft.com/office/drawing/2014/main" id="{7C6DD319-C7BA-39C6-3E94-CF22951EC31C}"/>
                </a:ext>
              </a:extLst>
            </p:cNvPr>
            <p:cNvGrpSpPr/>
            <p:nvPr/>
          </p:nvGrpSpPr>
          <p:grpSpPr>
            <a:xfrm>
              <a:off x="4120397" y="3849250"/>
              <a:ext cx="551616" cy="746432"/>
              <a:chOff x="4201994" y="2241185"/>
              <a:chExt cx="464015" cy="427266"/>
            </a:xfrm>
          </p:grpSpPr>
          <p:sp>
            <p:nvSpPr>
              <p:cNvPr id="21" name="Oval 20">
                <a:extLst>
                  <a:ext uri="{FF2B5EF4-FFF2-40B4-BE49-F238E27FC236}">
                    <a16:creationId xmlns:a16="http://schemas.microsoft.com/office/drawing/2014/main" id="{43F0CD1A-88D4-DAB0-C458-97A748ED6110}"/>
                  </a:ext>
                </a:extLst>
              </p:cNvPr>
              <p:cNvSpPr/>
              <p:nvPr/>
            </p:nvSpPr>
            <p:spPr>
              <a:xfrm>
                <a:off x="4203770" y="2241185"/>
                <a:ext cx="462239" cy="427266"/>
              </a:xfrm>
              <a:prstGeom prst="ellipse">
                <a:avLst/>
              </a:prstGeom>
              <a:solidFill>
                <a:srgbClr val="0D5729"/>
              </a:solidFill>
              <a:ln w="28575" cmpd="sng">
                <a:solidFill>
                  <a:srgbClr val="800000"/>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US" sz="1400" b="1" baseline="-25000" dirty="0">
                  <a:solidFill>
                    <a:schemeClr val="tx1"/>
                  </a:solidFill>
                  <a:latin typeface="Arial Black"/>
                  <a:cs typeface="Arial Black"/>
                </a:endParaRPr>
              </a:p>
            </p:txBody>
          </p:sp>
          <p:sp>
            <p:nvSpPr>
              <p:cNvPr id="22" name="TextBox 21">
                <a:extLst>
                  <a:ext uri="{FF2B5EF4-FFF2-40B4-BE49-F238E27FC236}">
                    <a16:creationId xmlns:a16="http://schemas.microsoft.com/office/drawing/2014/main" id="{723223AA-2650-C6E6-9F33-67533D5D62E7}"/>
                  </a:ext>
                </a:extLst>
              </p:cNvPr>
              <p:cNvSpPr txBox="1"/>
              <p:nvPr/>
            </p:nvSpPr>
            <p:spPr>
              <a:xfrm>
                <a:off x="4201994" y="2292288"/>
                <a:ext cx="462239" cy="287258"/>
              </a:xfrm>
              <a:prstGeom prst="rect">
                <a:avLst/>
              </a:prstGeom>
              <a:noFill/>
              <a:effectLst/>
            </p:spPr>
            <p:txBody>
              <a:bodyPr wrap="square" tIns="0" bIns="0" rtlCol="0" anchor="ctr">
                <a:spAutoFit/>
              </a:bodyPr>
              <a:lstStyle/>
              <a:p>
                <a:pPr algn="ctr"/>
                <a:r>
                  <a:rPr lang="en-US" sz="2800" baseline="-25000" dirty="0">
                    <a:latin typeface="Arial Black"/>
                    <a:cs typeface="Arial Black"/>
                  </a:rPr>
                  <a:t>4</a:t>
                </a:r>
              </a:p>
            </p:txBody>
          </p:sp>
        </p:grpSp>
        <p:cxnSp>
          <p:nvCxnSpPr>
            <p:cNvPr id="12" name="Straight Arrow Connector 11">
              <a:extLst>
                <a:ext uri="{FF2B5EF4-FFF2-40B4-BE49-F238E27FC236}">
                  <a16:creationId xmlns:a16="http://schemas.microsoft.com/office/drawing/2014/main" id="{01387D35-9187-77C5-5DCA-9101DAAC9D77}"/>
                </a:ext>
              </a:extLst>
            </p:cNvPr>
            <p:cNvCxnSpPr>
              <a:cxnSpLocks/>
              <a:stCxn id="27" idx="6"/>
              <a:endCxn id="23" idx="2"/>
            </p:cNvCxnSpPr>
            <p:nvPr/>
          </p:nvCxnSpPr>
          <p:spPr>
            <a:xfrm>
              <a:off x="1484781" y="2990417"/>
              <a:ext cx="2660858" cy="90547"/>
            </a:xfrm>
            <a:prstGeom prst="straightConnector1">
              <a:avLst/>
            </a:prstGeom>
            <a:ln w="5715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E5B557F1-FE49-6088-B406-1DF2D9893CEE}"/>
                </a:ext>
              </a:extLst>
            </p:cNvPr>
            <p:cNvCxnSpPr>
              <a:cxnSpLocks/>
              <a:stCxn id="27" idx="5"/>
              <a:endCxn id="21" idx="2"/>
            </p:cNvCxnSpPr>
            <p:nvPr/>
          </p:nvCxnSpPr>
          <p:spPr>
            <a:xfrm>
              <a:off x="1404308" y="3254320"/>
              <a:ext cx="2718200" cy="968146"/>
            </a:xfrm>
            <a:prstGeom prst="straightConnector1">
              <a:avLst/>
            </a:prstGeom>
            <a:ln w="5715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BF8A5FB7-B7DF-6954-9493-847B1C340508}"/>
                </a:ext>
              </a:extLst>
            </p:cNvPr>
            <p:cNvCxnSpPr>
              <a:cxnSpLocks/>
              <a:stCxn id="25" idx="6"/>
              <a:endCxn id="19" idx="1"/>
            </p:cNvCxnSpPr>
            <p:nvPr/>
          </p:nvCxnSpPr>
          <p:spPr>
            <a:xfrm>
              <a:off x="4695147" y="2075413"/>
              <a:ext cx="2651507" cy="651101"/>
            </a:xfrm>
            <a:prstGeom prst="straightConnector1">
              <a:avLst/>
            </a:prstGeom>
            <a:ln w="5715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16" name="Group 15">
              <a:extLst>
                <a:ext uri="{FF2B5EF4-FFF2-40B4-BE49-F238E27FC236}">
                  <a16:creationId xmlns:a16="http://schemas.microsoft.com/office/drawing/2014/main" id="{376747F1-9740-D385-17D1-BB7E10792D8A}"/>
                </a:ext>
              </a:extLst>
            </p:cNvPr>
            <p:cNvGrpSpPr/>
            <p:nvPr/>
          </p:nvGrpSpPr>
          <p:grpSpPr>
            <a:xfrm>
              <a:off x="7266181" y="2617201"/>
              <a:ext cx="549505" cy="746432"/>
              <a:chOff x="4203770" y="2241185"/>
              <a:chExt cx="462239" cy="427266"/>
            </a:xfrm>
          </p:grpSpPr>
          <p:sp>
            <p:nvSpPr>
              <p:cNvPr id="19" name="Oval 18">
                <a:extLst>
                  <a:ext uri="{FF2B5EF4-FFF2-40B4-BE49-F238E27FC236}">
                    <a16:creationId xmlns:a16="http://schemas.microsoft.com/office/drawing/2014/main" id="{85C682E4-B8AE-A7C0-1995-34FB9B9D1008}"/>
                  </a:ext>
                </a:extLst>
              </p:cNvPr>
              <p:cNvSpPr/>
              <p:nvPr/>
            </p:nvSpPr>
            <p:spPr>
              <a:xfrm>
                <a:off x="4203770" y="2241185"/>
                <a:ext cx="462239" cy="427266"/>
              </a:xfrm>
              <a:prstGeom prst="ellipse">
                <a:avLst/>
              </a:prstGeom>
              <a:solidFill>
                <a:srgbClr val="1763A1"/>
              </a:solidFill>
              <a:ln w="28575" cmpd="sng">
                <a:solidFill>
                  <a:srgbClr val="800000"/>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US" sz="1400" b="1" baseline="-25000" dirty="0">
                  <a:solidFill>
                    <a:schemeClr val="tx1"/>
                  </a:solidFill>
                  <a:latin typeface="Arial Black"/>
                  <a:cs typeface="Arial Black"/>
                </a:endParaRPr>
              </a:p>
            </p:txBody>
          </p:sp>
          <p:sp>
            <p:nvSpPr>
              <p:cNvPr id="20" name="TextBox 19">
                <a:extLst>
                  <a:ext uri="{FF2B5EF4-FFF2-40B4-BE49-F238E27FC236}">
                    <a16:creationId xmlns:a16="http://schemas.microsoft.com/office/drawing/2014/main" id="{EBA6A4DA-6E02-3746-D1EF-6BD7D802BA89}"/>
                  </a:ext>
                </a:extLst>
              </p:cNvPr>
              <p:cNvSpPr txBox="1"/>
              <p:nvPr/>
            </p:nvSpPr>
            <p:spPr>
              <a:xfrm>
                <a:off x="4265860" y="2324246"/>
                <a:ext cx="340008" cy="276999"/>
              </a:xfrm>
              <a:prstGeom prst="rect">
                <a:avLst/>
              </a:prstGeom>
              <a:noFill/>
              <a:effectLst/>
            </p:spPr>
            <p:txBody>
              <a:bodyPr wrap="square" tIns="0" bIns="0" rtlCol="0" anchor="ctr">
                <a:spAutoFit/>
              </a:bodyPr>
              <a:lstStyle/>
              <a:p>
                <a:pPr algn="ctr"/>
                <a:r>
                  <a:rPr lang="en-US" dirty="0">
                    <a:latin typeface="Arial Black"/>
                    <a:cs typeface="Arial Black"/>
                  </a:rPr>
                  <a:t>5</a:t>
                </a:r>
                <a:endParaRPr lang="en-US" baseline="-25000" dirty="0">
                  <a:latin typeface="Arial Black"/>
                  <a:cs typeface="Arial Black"/>
                </a:endParaRPr>
              </a:p>
            </p:txBody>
          </p:sp>
        </p:grpSp>
        <p:cxnSp>
          <p:nvCxnSpPr>
            <p:cNvPr id="17" name="Straight Arrow Connector 16">
              <a:extLst>
                <a:ext uri="{FF2B5EF4-FFF2-40B4-BE49-F238E27FC236}">
                  <a16:creationId xmlns:a16="http://schemas.microsoft.com/office/drawing/2014/main" id="{01227837-F64D-575A-8D88-9861F96C113F}"/>
                </a:ext>
              </a:extLst>
            </p:cNvPr>
            <p:cNvCxnSpPr>
              <a:cxnSpLocks/>
              <a:stCxn id="23" idx="6"/>
              <a:endCxn id="19" idx="2"/>
            </p:cNvCxnSpPr>
            <p:nvPr/>
          </p:nvCxnSpPr>
          <p:spPr>
            <a:xfrm flipV="1">
              <a:off x="4695143" y="2990417"/>
              <a:ext cx="2571039" cy="90547"/>
            </a:xfrm>
            <a:prstGeom prst="straightConnector1">
              <a:avLst/>
            </a:prstGeom>
            <a:ln w="5715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A62E3311-266B-A3E4-399F-D503BBDA9E96}"/>
                </a:ext>
              </a:extLst>
            </p:cNvPr>
            <p:cNvCxnSpPr>
              <a:cxnSpLocks/>
              <a:stCxn id="21" idx="6"/>
              <a:endCxn id="19" idx="4"/>
            </p:cNvCxnSpPr>
            <p:nvPr/>
          </p:nvCxnSpPr>
          <p:spPr>
            <a:xfrm flipV="1">
              <a:off x="4672012" y="3363633"/>
              <a:ext cx="2868922" cy="858833"/>
            </a:xfrm>
            <a:prstGeom prst="straightConnector1">
              <a:avLst/>
            </a:prstGeom>
            <a:ln w="5715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sp>
        <p:nvSpPr>
          <p:cNvPr id="29" name="Content Placeholder 5">
            <a:extLst>
              <a:ext uri="{FF2B5EF4-FFF2-40B4-BE49-F238E27FC236}">
                <a16:creationId xmlns:a16="http://schemas.microsoft.com/office/drawing/2014/main" id="{163FBA74-98EB-5497-3612-8DFCCE8A6507}"/>
              </a:ext>
            </a:extLst>
          </p:cNvPr>
          <p:cNvSpPr txBox="1">
            <a:spLocks/>
          </p:cNvSpPr>
          <p:nvPr/>
        </p:nvSpPr>
        <p:spPr>
          <a:xfrm>
            <a:off x="220012" y="1561350"/>
            <a:ext cx="8101512" cy="2470766"/>
          </a:xfrm>
          <a:prstGeom prst="rect">
            <a:avLst/>
          </a:prstGeom>
        </p:spPr>
        <p:txBody>
          <a:bodyPr>
            <a:noAutofit/>
          </a:bodyPr>
          <a:lstStyle>
            <a:lvl1pPr marL="342900" indent="-342900" algn="l" defTabSz="914400" rtl="0" eaLnBrk="1" latinLnBrk="0" hangingPunct="1">
              <a:lnSpc>
                <a:spcPct val="100000"/>
              </a:lnSpc>
              <a:spcBef>
                <a:spcPts val="1500"/>
              </a:spcBef>
              <a:spcAft>
                <a:spcPts val="0"/>
              </a:spcAft>
              <a:buClr>
                <a:srgbClr val="800000"/>
              </a:buClr>
              <a:buSzPct val="75000"/>
              <a:buFont typeface="Wingdings" charset="2"/>
              <a:buChar char="q"/>
              <a:defRPr sz="3200" kern="1200" spc="30" baseline="0">
                <a:solidFill>
                  <a:srgbClr val="000000"/>
                </a:solidFill>
                <a:latin typeface="Gill Sans"/>
                <a:ea typeface="+mn-ea"/>
                <a:cs typeface="Gill Sans"/>
              </a:defRPr>
            </a:lvl1pPr>
            <a:lvl2pPr marL="742950" indent="-285750" algn="l" defTabSz="914400" rtl="0" eaLnBrk="1" latinLnBrk="0" hangingPunct="1">
              <a:lnSpc>
                <a:spcPct val="100000"/>
              </a:lnSpc>
              <a:spcBef>
                <a:spcPts val="300"/>
              </a:spcBef>
              <a:spcAft>
                <a:spcPts val="0"/>
              </a:spcAft>
              <a:buClr>
                <a:srgbClr val="800000"/>
              </a:buClr>
              <a:buFont typeface="Wingdings" charset="2"/>
              <a:buChar char="§"/>
              <a:defRPr sz="2600" kern="1200" spc="30" baseline="0">
                <a:solidFill>
                  <a:srgbClr val="000000"/>
                </a:solidFill>
                <a:latin typeface="Gill Sans"/>
                <a:ea typeface="+mn-ea"/>
                <a:cs typeface="Gill Sans"/>
              </a:defRPr>
            </a:lvl2pPr>
            <a:lvl3pPr marL="1143000" indent="-228600" algn="l" defTabSz="914400" rtl="0" eaLnBrk="1" latinLnBrk="0" hangingPunct="1">
              <a:lnSpc>
                <a:spcPct val="100000"/>
              </a:lnSpc>
              <a:spcBef>
                <a:spcPts val="300"/>
              </a:spcBef>
              <a:spcAft>
                <a:spcPts val="0"/>
              </a:spcAft>
              <a:buClr>
                <a:srgbClr val="800000"/>
              </a:buClr>
              <a:buSzPct val="75000"/>
              <a:buFont typeface="Lucida Grande"/>
              <a:buChar char="-"/>
              <a:defRPr sz="2200" kern="1200" spc="30" baseline="0">
                <a:solidFill>
                  <a:srgbClr val="000000"/>
                </a:solidFill>
                <a:latin typeface="Gill Sans"/>
                <a:ea typeface="+mn-ea"/>
                <a:cs typeface="Gill Sans"/>
              </a:defRPr>
            </a:lvl3pPr>
            <a:lvl4pPr marL="1600200" indent="-228600" algn="l" defTabSz="914400" rtl="0" eaLnBrk="1" latinLnBrk="0" hangingPunct="1">
              <a:lnSpc>
                <a:spcPct val="100000"/>
              </a:lnSpc>
              <a:spcBef>
                <a:spcPts val="300"/>
              </a:spcBef>
              <a:spcAft>
                <a:spcPts val="0"/>
              </a:spcAft>
              <a:buClr>
                <a:srgbClr val="800000"/>
              </a:buClr>
              <a:buFont typeface="Arial" pitchFamily="34" charset="0"/>
              <a:buChar char="•"/>
              <a:defRPr sz="1700" kern="1200" spc="30" baseline="0">
                <a:solidFill>
                  <a:srgbClr val="000000"/>
                </a:solidFill>
                <a:latin typeface="Gill Sans"/>
                <a:ea typeface="+mn-ea"/>
                <a:cs typeface="Gill Sans"/>
              </a:defRPr>
            </a:lvl4pPr>
            <a:lvl5pPr marL="2057400" indent="-228600" algn="l" defTabSz="914400" rtl="0" eaLnBrk="1" latinLnBrk="0" hangingPunct="1">
              <a:lnSpc>
                <a:spcPct val="100000"/>
              </a:lnSpc>
              <a:spcBef>
                <a:spcPts val="300"/>
              </a:spcBef>
              <a:spcAft>
                <a:spcPts val="0"/>
              </a:spcAft>
              <a:buClr>
                <a:srgbClr val="800000"/>
              </a:buClr>
              <a:buFont typeface="Arial" pitchFamily="34" charset="0"/>
              <a:buChar char="•"/>
              <a:defRPr sz="1700" kern="1200" spc="30" baseline="0">
                <a:solidFill>
                  <a:srgbClr val="000000"/>
                </a:solidFill>
                <a:latin typeface="Gill Sans"/>
                <a:ea typeface="+mn-ea"/>
                <a:cs typeface="Gill San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r>
              <a:rPr lang="en-US" sz="3600" dirty="0">
                <a:solidFill>
                  <a:schemeClr val="bg1"/>
                </a:solidFill>
              </a:rPr>
              <a:t>CWL’s named-arguments invocation abstract away positional information.</a:t>
            </a:r>
          </a:p>
          <a:p>
            <a:r>
              <a:rPr lang="en-US" sz="3600" i="1" dirty="0">
                <a:solidFill>
                  <a:schemeClr val="bg1"/>
                </a:solidFill>
              </a:rPr>
              <a:t>Insight</a:t>
            </a:r>
            <a:r>
              <a:rPr lang="en-US" sz="3600" dirty="0">
                <a:solidFill>
                  <a:schemeClr val="bg1"/>
                </a:solidFill>
              </a:rPr>
              <a:t>: possible to reconstruct given suitable </a:t>
            </a:r>
            <a:r>
              <a:rPr lang="en-US" sz="3600" dirty="0">
                <a:solidFill>
                  <a:srgbClr val="C00000"/>
                </a:solidFill>
              </a:rPr>
              <a:t>data structure</a:t>
            </a:r>
            <a:r>
              <a:rPr lang="en-US" sz="3600" dirty="0">
                <a:solidFill>
                  <a:schemeClr val="bg1"/>
                </a:solidFill>
              </a:rPr>
              <a:t>.</a:t>
            </a:r>
          </a:p>
          <a:p>
            <a:endParaRPr lang="en-US" sz="3600" dirty="0">
              <a:solidFill>
                <a:schemeClr val="bg1"/>
              </a:solidFill>
            </a:endParaRPr>
          </a:p>
        </p:txBody>
      </p:sp>
      <p:grpSp>
        <p:nvGrpSpPr>
          <p:cNvPr id="43" name="Group 42">
            <a:extLst>
              <a:ext uri="{FF2B5EF4-FFF2-40B4-BE49-F238E27FC236}">
                <a16:creationId xmlns:a16="http://schemas.microsoft.com/office/drawing/2014/main" id="{3D52AE61-EF7C-8FCB-C624-038A87794A2F}"/>
              </a:ext>
            </a:extLst>
          </p:cNvPr>
          <p:cNvGrpSpPr/>
          <p:nvPr/>
        </p:nvGrpSpPr>
        <p:grpSpPr>
          <a:xfrm>
            <a:off x="6002723" y="6312181"/>
            <a:ext cx="3103177" cy="545818"/>
            <a:chOff x="6040823" y="6121681"/>
            <a:chExt cx="3103177" cy="545818"/>
          </a:xfrm>
        </p:grpSpPr>
        <p:sp>
          <p:nvSpPr>
            <p:cNvPr id="44" name="Rounded Rectangle 43">
              <a:extLst>
                <a:ext uri="{FF2B5EF4-FFF2-40B4-BE49-F238E27FC236}">
                  <a16:creationId xmlns:a16="http://schemas.microsoft.com/office/drawing/2014/main" id="{04505156-687C-99F7-BC2B-A7A91B7EEEB4}"/>
                </a:ext>
              </a:extLst>
            </p:cNvPr>
            <p:cNvSpPr/>
            <p:nvPr/>
          </p:nvSpPr>
          <p:spPr>
            <a:xfrm>
              <a:off x="6040823" y="6121681"/>
              <a:ext cx="841214" cy="268582"/>
            </a:xfrm>
            <a:prstGeom prst="roundRect">
              <a:avLst/>
            </a:prstGeom>
            <a:solidFill>
              <a:srgbClr val="FF0000">
                <a:alpha val="28000"/>
              </a:srgbClr>
            </a:solidFill>
            <a:ln w="28575" cmpd="sng">
              <a:noFill/>
            </a:ln>
            <a:effectLst/>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700" b="1" dirty="0">
                  <a:solidFill>
                    <a:schemeClr val="tx1"/>
                  </a:solidFill>
                  <a:latin typeface="Gill Sans"/>
                  <a:cs typeface="Gill Sans"/>
                </a:rPr>
                <a:t>Tool-level Translation</a:t>
              </a:r>
            </a:p>
          </p:txBody>
        </p:sp>
        <p:sp>
          <p:nvSpPr>
            <p:cNvPr id="45" name="Right Arrow 44">
              <a:extLst>
                <a:ext uri="{FF2B5EF4-FFF2-40B4-BE49-F238E27FC236}">
                  <a16:creationId xmlns:a16="http://schemas.microsoft.com/office/drawing/2014/main" id="{B4B09196-4526-089D-455C-4144D26D04F4}"/>
                </a:ext>
              </a:extLst>
            </p:cNvPr>
            <p:cNvSpPr/>
            <p:nvPr/>
          </p:nvSpPr>
          <p:spPr>
            <a:xfrm>
              <a:off x="6882037" y="6147981"/>
              <a:ext cx="289768" cy="215983"/>
            </a:xfrm>
            <a:prstGeom prst="rightArrow">
              <a:avLst/>
            </a:prstGeom>
            <a:solidFill>
              <a:srgbClr val="FF0000">
                <a:alpha val="28000"/>
              </a:srgb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latin typeface="Gill Sans"/>
                <a:cs typeface="Gill Sans"/>
              </a:endParaRPr>
            </a:p>
          </p:txBody>
        </p:sp>
        <p:sp>
          <p:nvSpPr>
            <p:cNvPr id="46" name="Rounded Rectangle 45">
              <a:extLst>
                <a:ext uri="{FF2B5EF4-FFF2-40B4-BE49-F238E27FC236}">
                  <a16:creationId xmlns:a16="http://schemas.microsoft.com/office/drawing/2014/main" id="{2CB6B12F-5E06-20C2-6F3F-17D07A8A644A}"/>
                </a:ext>
              </a:extLst>
            </p:cNvPr>
            <p:cNvSpPr/>
            <p:nvPr/>
          </p:nvSpPr>
          <p:spPr>
            <a:xfrm>
              <a:off x="7171804" y="6121681"/>
              <a:ext cx="841214" cy="268582"/>
            </a:xfrm>
            <a:prstGeom prst="roundRect">
              <a:avLst/>
            </a:prstGeom>
            <a:solidFill>
              <a:srgbClr val="C00000"/>
            </a:solidFill>
            <a:ln w="28575" cmpd="sng">
              <a:noFill/>
            </a:ln>
            <a:effectLst/>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500" b="1" dirty="0">
                  <a:solidFill>
                    <a:schemeClr val="tx1"/>
                  </a:solidFill>
                  <a:latin typeface="Gill Sans"/>
                  <a:cs typeface="Gill Sans"/>
                </a:rPr>
                <a:t>Graph-dependency Analysis</a:t>
              </a:r>
              <a:endParaRPr lang="en-US" sz="400" b="1" dirty="0">
                <a:solidFill>
                  <a:schemeClr val="tx1"/>
                </a:solidFill>
                <a:latin typeface="Gill Sans"/>
                <a:cs typeface="Gill Sans"/>
              </a:endParaRPr>
            </a:p>
          </p:txBody>
        </p:sp>
        <p:sp>
          <p:nvSpPr>
            <p:cNvPr id="47" name="Right Arrow 46">
              <a:extLst>
                <a:ext uri="{FF2B5EF4-FFF2-40B4-BE49-F238E27FC236}">
                  <a16:creationId xmlns:a16="http://schemas.microsoft.com/office/drawing/2014/main" id="{B4AF7255-A20B-0015-D6BB-7EFC646960B9}"/>
                </a:ext>
              </a:extLst>
            </p:cNvPr>
            <p:cNvSpPr/>
            <p:nvPr/>
          </p:nvSpPr>
          <p:spPr>
            <a:xfrm>
              <a:off x="8013019" y="6147981"/>
              <a:ext cx="289768" cy="215983"/>
            </a:xfrm>
            <a:prstGeom prst="rightArrow">
              <a:avLst/>
            </a:prstGeom>
            <a:solidFill>
              <a:srgbClr val="FF0000">
                <a:alpha val="28000"/>
              </a:srgb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latin typeface="Gill Sans"/>
                <a:cs typeface="Gill Sans"/>
              </a:endParaRPr>
            </a:p>
          </p:txBody>
        </p:sp>
        <p:sp>
          <p:nvSpPr>
            <p:cNvPr id="48" name="Rounded Rectangle 47">
              <a:extLst>
                <a:ext uri="{FF2B5EF4-FFF2-40B4-BE49-F238E27FC236}">
                  <a16:creationId xmlns:a16="http://schemas.microsoft.com/office/drawing/2014/main" id="{09888042-DDE1-7FDD-F90A-4B68DC60AE27}"/>
                </a:ext>
              </a:extLst>
            </p:cNvPr>
            <p:cNvSpPr/>
            <p:nvPr/>
          </p:nvSpPr>
          <p:spPr>
            <a:xfrm>
              <a:off x="8302786" y="6121681"/>
              <a:ext cx="841214" cy="268582"/>
            </a:xfrm>
            <a:prstGeom prst="roundRect">
              <a:avLst/>
            </a:prstGeom>
            <a:solidFill>
              <a:srgbClr val="FF0000">
                <a:alpha val="28000"/>
              </a:srgbClr>
            </a:solidFill>
            <a:ln w="28575" cmpd="sng">
              <a:noFill/>
            </a:ln>
            <a:effectLst/>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800" b="1" dirty="0">
                  <a:solidFill>
                    <a:schemeClr val="tx1"/>
                  </a:solidFill>
                  <a:latin typeface="Gill Sans"/>
                  <a:cs typeface="Gill Sans"/>
                </a:rPr>
                <a:t>Correctness Check</a:t>
              </a:r>
              <a:endParaRPr lang="en-US" sz="900" b="1" dirty="0">
                <a:solidFill>
                  <a:schemeClr val="tx1"/>
                </a:solidFill>
                <a:latin typeface="Gill Sans"/>
                <a:cs typeface="Gill Sans"/>
              </a:endParaRPr>
            </a:p>
          </p:txBody>
        </p:sp>
        <p:sp>
          <p:nvSpPr>
            <p:cNvPr id="49" name="Title 3">
              <a:extLst>
                <a:ext uri="{FF2B5EF4-FFF2-40B4-BE49-F238E27FC236}">
                  <a16:creationId xmlns:a16="http://schemas.microsoft.com/office/drawing/2014/main" id="{3414CCD7-18B0-5329-7E0E-D328F673DA50}"/>
                </a:ext>
              </a:extLst>
            </p:cNvPr>
            <p:cNvSpPr txBox="1">
              <a:spLocks/>
            </p:cNvSpPr>
            <p:nvPr/>
          </p:nvSpPr>
          <p:spPr>
            <a:xfrm>
              <a:off x="6702719" y="6383457"/>
              <a:ext cx="2042838" cy="284042"/>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4500" b="1" kern="1200" cap="none" spc="50" baseline="0">
                  <a:ln w="12700" cmpd="sng">
                    <a:solidFill>
                      <a:schemeClr val="bg1"/>
                    </a:solidFill>
                    <a:prstDash val="solid"/>
                  </a:ln>
                  <a:solidFill>
                    <a:srgbClr val="600A18"/>
                  </a:solidFill>
                  <a:effectLst/>
                  <a:latin typeface="Gill Sans"/>
                  <a:ea typeface="+mj-ea"/>
                  <a:cs typeface="Gill San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100" b="0" dirty="0"/>
                <a:t>Fully Automatic Translation</a:t>
              </a:r>
              <a:endParaRPr lang="en-US" sz="1400" b="0" dirty="0"/>
            </a:p>
          </p:txBody>
        </p:sp>
      </p:grpSp>
    </p:spTree>
    <p:extLst>
      <p:ext uri="{BB962C8B-B14F-4D97-AF65-F5344CB8AC3E}">
        <p14:creationId xmlns:p14="http://schemas.microsoft.com/office/powerpoint/2010/main" val="4237484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fade">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
                                            <p:txEl>
                                              <p:pRg st="1" end="1"/>
                                            </p:txEl>
                                          </p:spTgt>
                                        </p:tgtEl>
                                        <p:attrNameLst>
                                          <p:attrName>style.visibility</p:attrName>
                                        </p:attrNameLst>
                                      </p:cBhvr>
                                      <p:to>
                                        <p:strVal val="visible"/>
                                      </p:to>
                                    </p:set>
                                    <p:animEffect transition="in" filter="fade">
                                      <p:cBhvr>
                                        <p:cTn id="12" dur="500"/>
                                        <p:tgtEl>
                                          <p:spTgt spid="2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8237106-F2ED-405E-BC33-CC3CF426205F}" type="slidenum">
              <a:rPr lang="en-US" sz="1800" smtClean="0"/>
              <a:pPr/>
              <a:t>29</a:t>
            </a:fld>
            <a:endParaRPr lang="en-US" sz="1800" dirty="0"/>
          </a:p>
        </p:txBody>
      </p:sp>
      <p:sp>
        <p:nvSpPr>
          <p:cNvPr id="6" name="Footer Placeholder 5"/>
          <p:cNvSpPr>
            <a:spLocks noGrp="1"/>
          </p:cNvSpPr>
          <p:nvPr>
            <p:ph type="ftr" sz="quarter" idx="11"/>
          </p:nvPr>
        </p:nvSpPr>
        <p:spPr/>
        <p:txBody>
          <a:bodyPr/>
          <a:lstStyle/>
          <a:p>
            <a:r>
              <a:rPr lang="en-US"/>
              <a:t>CNT @ BIBE’23</a:t>
            </a:r>
            <a:endParaRPr lang="en-US" dirty="0"/>
          </a:p>
        </p:txBody>
      </p:sp>
      <p:sp>
        <p:nvSpPr>
          <p:cNvPr id="13" name="Title 3">
            <a:extLst>
              <a:ext uri="{FF2B5EF4-FFF2-40B4-BE49-F238E27FC236}">
                <a16:creationId xmlns:a16="http://schemas.microsoft.com/office/drawing/2014/main" id="{825EE41B-E0A4-0FFC-62C4-4FF9066493AB}"/>
              </a:ext>
            </a:extLst>
          </p:cNvPr>
          <p:cNvSpPr>
            <a:spLocks noGrp="1"/>
          </p:cNvSpPr>
          <p:nvPr>
            <p:ph type="title"/>
          </p:nvPr>
        </p:nvSpPr>
        <p:spPr>
          <a:xfrm>
            <a:off x="168667" y="274638"/>
            <a:ext cx="8800465" cy="1143000"/>
          </a:xfrm>
        </p:spPr>
        <p:txBody>
          <a:bodyPr/>
          <a:lstStyle/>
          <a:p>
            <a:r>
              <a:rPr lang="en-US" dirty="0"/>
              <a:t>Graph-dependency analysis</a:t>
            </a:r>
          </a:p>
        </p:txBody>
      </p:sp>
      <p:sp>
        <p:nvSpPr>
          <p:cNvPr id="29" name="Content Placeholder 5">
            <a:extLst>
              <a:ext uri="{FF2B5EF4-FFF2-40B4-BE49-F238E27FC236}">
                <a16:creationId xmlns:a16="http://schemas.microsoft.com/office/drawing/2014/main" id="{163FBA74-98EB-5497-3612-8DFCCE8A6507}"/>
              </a:ext>
            </a:extLst>
          </p:cNvPr>
          <p:cNvSpPr txBox="1">
            <a:spLocks/>
          </p:cNvSpPr>
          <p:nvPr/>
        </p:nvSpPr>
        <p:spPr>
          <a:xfrm>
            <a:off x="220012" y="1561350"/>
            <a:ext cx="8101512" cy="2470766"/>
          </a:xfrm>
          <a:prstGeom prst="rect">
            <a:avLst/>
          </a:prstGeom>
        </p:spPr>
        <p:txBody>
          <a:bodyPr>
            <a:noAutofit/>
          </a:bodyPr>
          <a:lstStyle>
            <a:lvl1pPr marL="342900" indent="-342900" algn="l" defTabSz="914400" rtl="0" eaLnBrk="1" latinLnBrk="0" hangingPunct="1">
              <a:lnSpc>
                <a:spcPct val="100000"/>
              </a:lnSpc>
              <a:spcBef>
                <a:spcPts val="1500"/>
              </a:spcBef>
              <a:spcAft>
                <a:spcPts val="0"/>
              </a:spcAft>
              <a:buClr>
                <a:srgbClr val="800000"/>
              </a:buClr>
              <a:buSzPct val="75000"/>
              <a:buFont typeface="Wingdings" charset="2"/>
              <a:buChar char="q"/>
              <a:defRPr sz="3200" kern="1200" spc="30" baseline="0">
                <a:solidFill>
                  <a:srgbClr val="000000"/>
                </a:solidFill>
                <a:latin typeface="Gill Sans"/>
                <a:ea typeface="+mn-ea"/>
                <a:cs typeface="Gill Sans"/>
              </a:defRPr>
            </a:lvl1pPr>
            <a:lvl2pPr marL="742950" indent="-285750" algn="l" defTabSz="914400" rtl="0" eaLnBrk="1" latinLnBrk="0" hangingPunct="1">
              <a:lnSpc>
                <a:spcPct val="100000"/>
              </a:lnSpc>
              <a:spcBef>
                <a:spcPts val="300"/>
              </a:spcBef>
              <a:spcAft>
                <a:spcPts val="0"/>
              </a:spcAft>
              <a:buClr>
                <a:srgbClr val="800000"/>
              </a:buClr>
              <a:buFont typeface="Wingdings" charset="2"/>
              <a:buChar char="§"/>
              <a:defRPr sz="2600" kern="1200" spc="30" baseline="0">
                <a:solidFill>
                  <a:srgbClr val="000000"/>
                </a:solidFill>
                <a:latin typeface="Gill Sans"/>
                <a:ea typeface="+mn-ea"/>
                <a:cs typeface="Gill Sans"/>
              </a:defRPr>
            </a:lvl2pPr>
            <a:lvl3pPr marL="1143000" indent="-228600" algn="l" defTabSz="914400" rtl="0" eaLnBrk="1" latinLnBrk="0" hangingPunct="1">
              <a:lnSpc>
                <a:spcPct val="100000"/>
              </a:lnSpc>
              <a:spcBef>
                <a:spcPts val="300"/>
              </a:spcBef>
              <a:spcAft>
                <a:spcPts val="0"/>
              </a:spcAft>
              <a:buClr>
                <a:srgbClr val="800000"/>
              </a:buClr>
              <a:buSzPct val="75000"/>
              <a:buFont typeface="Lucida Grande"/>
              <a:buChar char="-"/>
              <a:defRPr sz="2200" kern="1200" spc="30" baseline="0">
                <a:solidFill>
                  <a:srgbClr val="000000"/>
                </a:solidFill>
                <a:latin typeface="Gill Sans"/>
                <a:ea typeface="+mn-ea"/>
                <a:cs typeface="Gill Sans"/>
              </a:defRPr>
            </a:lvl3pPr>
            <a:lvl4pPr marL="1600200" indent="-228600" algn="l" defTabSz="914400" rtl="0" eaLnBrk="1" latinLnBrk="0" hangingPunct="1">
              <a:lnSpc>
                <a:spcPct val="100000"/>
              </a:lnSpc>
              <a:spcBef>
                <a:spcPts val="300"/>
              </a:spcBef>
              <a:spcAft>
                <a:spcPts val="0"/>
              </a:spcAft>
              <a:buClr>
                <a:srgbClr val="800000"/>
              </a:buClr>
              <a:buFont typeface="Arial" pitchFamily="34" charset="0"/>
              <a:buChar char="•"/>
              <a:defRPr sz="1700" kern="1200" spc="30" baseline="0">
                <a:solidFill>
                  <a:srgbClr val="000000"/>
                </a:solidFill>
                <a:latin typeface="Gill Sans"/>
                <a:ea typeface="+mn-ea"/>
                <a:cs typeface="Gill Sans"/>
              </a:defRPr>
            </a:lvl4pPr>
            <a:lvl5pPr marL="2057400" indent="-228600" algn="l" defTabSz="914400" rtl="0" eaLnBrk="1" latinLnBrk="0" hangingPunct="1">
              <a:lnSpc>
                <a:spcPct val="100000"/>
              </a:lnSpc>
              <a:spcBef>
                <a:spcPts val="300"/>
              </a:spcBef>
              <a:spcAft>
                <a:spcPts val="0"/>
              </a:spcAft>
              <a:buClr>
                <a:srgbClr val="800000"/>
              </a:buClr>
              <a:buFont typeface="Arial" pitchFamily="34" charset="0"/>
              <a:buChar char="•"/>
              <a:defRPr sz="1700" kern="1200" spc="30" baseline="0">
                <a:solidFill>
                  <a:srgbClr val="000000"/>
                </a:solidFill>
                <a:latin typeface="Gill Sans"/>
                <a:ea typeface="+mn-ea"/>
                <a:cs typeface="Gill San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r>
              <a:rPr lang="en-US" sz="3600" dirty="0">
                <a:solidFill>
                  <a:schemeClr val="bg1"/>
                </a:solidFill>
              </a:rPr>
              <a:t>Create DAG data structure.</a:t>
            </a:r>
          </a:p>
          <a:p>
            <a:pPr lvl="1"/>
            <a:r>
              <a:rPr lang="en-US" sz="3000" dirty="0">
                <a:solidFill>
                  <a:schemeClr val="bg1"/>
                </a:solidFill>
              </a:rPr>
              <a:t>Input &amp; output variable names as vertex attribute. </a:t>
            </a:r>
          </a:p>
          <a:p>
            <a:pPr lvl="1"/>
            <a:r>
              <a:rPr lang="en-US" sz="3000" dirty="0">
                <a:solidFill>
                  <a:schemeClr val="bg1"/>
                </a:solidFill>
              </a:rPr>
              <a:t>Store both </a:t>
            </a:r>
            <a:r>
              <a:rPr lang="en-US" sz="3000" dirty="0">
                <a:solidFill>
                  <a:srgbClr val="C00000"/>
                </a:solidFill>
              </a:rPr>
              <a:t>caller’s and callee’s perspective</a:t>
            </a:r>
            <a:r>
              <a:rPr lang="en-US" sz="3000" dirty="0">
                <a:solidFill>
                  <a:schemeClr val="bg1"/>
                </a:solidFill>
              </a:rPr>
              <a:t>. </a:t>
            </a:r>
          </a:p>
          <a:p>
            <a:r>
              <a:rPr lang="en-US" sz="3600" dirty="0">
                <a:solidFill>
                  <a:schemeClr val="bg1"/>
                </a:solidFill>
              </a:rPr>
              <a:t>Reconstruct type signature by traversing edges and </a:t>
            </a:r>
            <a:r>
              <a:rPr lang="en-US" sz="3600" dirty="0">
                <a:solidFill>
                  <a:srgbClr val="C00000"/>
                </a:solidFill>
              </a:rPr>
              <a:t>reconciling </a:t>
            </a:r>
            <a:r>
              <a:rPr lang="en-US" sz="3600" dirty="0">
                <a:solidFill>
                  <a:schemeClr val="bg1"/>
                </a:solidFill>
              </a:rPr>
              <a:t>caller’s/callee’s perspective. </a:t>
            </a:r>
            <a:endParaRPr lang="en-US" sz="3000" dirty="0">
              <a:solidFill>
                <a:schemeClr val="bg1"/>
              </a:solidFill>
            </a:endParaRPr>
          </a:p>
          <a:p>
            <a:endParaRPr lang="en-US" sz="3600" dirty="0">
              <a:solidFill>
                <a:schemeClr val="bg1"/>
              </a:solidFill>
            </a:endParaRPr>
          </a:p>
          <a:p>
            <a:endParaRPr lang="en-US" sz="3600" dirty="0">
              <a:solidFill>
                <a:schemeClr val="bg1"/>
              </a:solidFill>
            </a:endParaRPr>
          </a:p>
        </p:txBody>
      </p:sp>
      <p:grpSp>
        <p:nvGrpSpPr>
          <p:cNvPr id="2" name="Group 1">
            <a:extLst>
              <a:ext uri="{FF2B5EF4-FFF2-40B4-BE49-F238E27FC236}">
                <a16:creationId xmlns:a16="http://schemas.microsoft.com/office/drawing/2014/main" id="{AC196EE6-E085-53B2-E63F-28E487D7E84C}"/>
              </a:ext>
            </a:extLst>
          </p:cNvPr>
          <p:cNvGrpSpPr/>
          <p:nvPr/>
        </p:nvGrpSpPr>
        <p:grpSpPr>
          <a:xfrm>
            <a:off x="6002723" y="6312181"/>
            <a:ext cx="3103177" cy="545818"/>
            <a:chOff x="6040823" y="6121681"/>
            <a:chExt cx="3103177" cy="545818"/>
          </a:xfrm>
        </p:grpSpPr>
        <p:sp>
          <p:nvSpPr>
            <p:cNvPr id="4" name="Rounded Rectangle 3">
              <a:extLst>
                <a:ext uri="{FF2B5EF4-FFF2-40B4-BE49-F238E27FC236}">
                  <a16:creationId xmlns:a16="http://schemas.microsoft.com/office/drawing/2014/main" id="{93FBF302-4C43-6540-325D-A8E6DCFDBE64}"/>
                </a:ext>
              </a:extLst>
            </p:cNvPr>
            <p:cNvSpPr/>
            <p:nvPr/>
          </p:nvSpPr>
          <p:spPr>
            <a:xfrm>
              <a:off x="6040823" y="6121681"/>
              <a:ext cx="841214" cy="268582"/>
            </a:xfrm>
            <a:prstGeom prst="roundRect">
              <a:avLst/>
            </a:prstGeom>
            <a:solidFill>
              <a:srgbClr val="FF0000">
                <a:alpha val="28000"/>
              </a:srgbClr>
            </a:solidFill>
            <a:ln w="28575" cmpd="sng">
              <a:noFill/>
            </a:ln>
            <a:effectLst/>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700" b="1" dirty="0">
                  <a:solidFill>
                    <a:schemeClr val="tx1"/>
                  </a:solidFill>
                  <a:latin typeface="Gill Sans"/>
                  <a:cs typeface="Gill Sans"/>
                </a:rPr>
                <a:t>Tool-level Translation</a:t>
              </a:r>
            </a:p>
          </p:txBody>
        </p:sp>
        <p:sp>
          <p:nvSpPr>
            <p:cNvPr id="5" name="Right Arrow 4">
              <a:extLst>
                <a:ext uri="{FF2B5EF4-FFF2-40B4-BE49-F238E27FC236}">
                  <a16:creationId xmlns:a16="http://schemas.microsoft.com/office/drawing/2014/main" id="{B4840E37-B8DC-19F6-D0A1-ED799AB3CEC3}"/>
                </a:ext>
              </a:extLst>
            </p:cNvPr>
            <p:cNvSpPr/>
            <p:nvPr/>
          </p:nvSpPr>
          <p:spPr>
            <a:xfrm>
              <a:off x="6882037" y="6147981"/>
              <a:ext cx="289768" cy="215983"/>
            </a:xfrm>
            <a:prstGeom prst="rightArrow">
              <a:avLst/>
            </a:prstGeom>
            <a:solidFill>
              <a:srgbClr val="FF0000">
                <a:alpha val="28000"/>
              </a:srgb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latin typeface="Gill Sans"/>
                <a:cs typeface="Gill Sans"/>
              </a:endParaRPr>
            </a:p>
          </p:txBody>
        </p:sp>
        <p:sp>
          <p:nvSpPr>
            <p:cNvPr id="7" name="Rounded Rectangle 6">
              <a:extLst>
                <a:ext uri="{FF2B5EF4-FFF2-40B4-BE49-F238E27FC236}">
                  <a16:creationId xmlns:a16="http://schemas.microsoft.com/office/drawing/2014/main" id="{64A6FB5D-BCCE-7208-F746-E00218174A5D}"/>
                </a:ext>
              </a:extLst>
            </p:cNvPr>
            <p:cNvSpPr/>
            <p:nvPr/>
          </p:nvSpPr>
          <p:spPr>
            <a:xfrm>
              <a:off x="7171804" y="6121681"/>
              <a:ext cx="841214" cy="268582"/>
            </a:xfrm>
            <a:prstGeom prst="roundRect">
              <a:avLst/>
            </a:prstGeom>
            <a:solidFill>
              <a:srgbClr val="C00000"/>
            </a:solidFill>
            <a:ln w="28575" cmpd="sng">
              <a:noFill/>
            </a:ln>
            <a:effectLst/>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500" b="1" dirty="0">
                  <a:solidFill>
                    <a:schemeClr val="tx1"/>
                  </a:solidFill>
                  <a:latin typeface="Gill Sans"/>
                  <a:cs typeface="Gill Sans"/>
                </a:rPr>
                <a:t>Graph-dependency Analysis</a:t>
              </a:r>
              <a:endParaRPr lang="en-US" sz="400" b="1" dirty="0">
                <a:solidFill>
                  <a:schemeClr val="tx1"/>
                </a:solidFill>
                <a:latin typeface="Gill Sans"/>
                <a:cs typeface="Gill Sans"/>
              </a:endParaRPr>
            </a:p>
          </p:txBody>
        </p:sp>
        <p:sp>
          <p:nvSpPr>
            <p:cNvPr id="8" name="Right Arrow 7">
              <a:extLst>
                <a:ext uri="{FF2B5EF4-FFF2-40B4-BE49-F238E27FC236}">
                  <a16:creationId xmlns:a16="http://schemas.microsoft.com/office/drawing/2014/main" id="{BEF47DF7-854A-0AEF-BB2E-4E71CB6E4605}"/>
                </a:ext>
              </a:extLst>
            </p:cNvPr>
            <p:cNvSpPr/>
            <p:nvPr/>
          </p:nvSpPr>
          <p:spPr>
            <a:xfrm>
              <a:off x="8013019" y="6147981"/>
              <a:ext cx="289768" cy="215983"/>
            </a:xfrm>
            <a:prstGeom prst="rightArrow">
              <a:avLst/>
            </a:prstGeom>
            <a:solidFill>
              <a:srgbClr val="FF0000">
                <a:alpha val="28000"/>
              </a:srgb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latin typeface="Gill Sans"/>
                <a:cs typeface="Gill Sans"/>
              </a:endParaRPr>
            </a:p>
          </p:txBody>
        </p:sp>
        <p:sp>
          <p:nvSpPr>
            <p:cNvPr id="9" name="Rounded Rectangle 8">
              <a:extLst>
                <a:ext uri="{FF2B5EF4-FFF2-40B4-BE49-F238E27FC236}">
                  <a16:creationId xmlns:a16="http://schemas.microsoft.com/office/drawing/2014/main" id="{39E36D5E-44A3-1139-39CE-5C99632445A9}"/>
                </a:ext>
              </a:extLst>
            </p:cNvPr>
            <p:cNvSpPr/>
            <p:nvPr/>
          </p:nvSpPr>
          <p:spPr>
            <a:xfrm>
              <a:off x="8302786" y="6121681"/>
              <a:ext cx="841214" cy="268582"/>
            </a:xfrm>
            <a:prstGeom prst="roundRect">
              <a:avLst/>
            </a:prstGeom>
            <a:solidFill>
              <a:srgbClr val="FF0000">
                <a:alpha val="28000"/>
              </a:srgbClr>
            </a:solidFill>
            <a:ln w="28575" cmpd="sng">
              <a:noFill/>
            </a:ln>
            <a:effectLst/>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800" b="1" dirty="0">
                  <a:solidFill>
                    <a:schemeClr val="tx1"/>
                  </a:solidFill>
                  <a:latin typeface="Gill Sans"/>
                  <a:cs typeface="Gill Sans"/>
                </a:rPr>
                <a:t>Correctness Check</a:t>
              </a:r>
              <a:endParaRPr lang="en-US" sz="900" b="1" dirty="0">
                <a:solidFill>
                  <a:schemeClr val="tx1"/>
                </a:solidFill>
                <a:latin typeface="Gill Sans"/>
                <a:cs typeface="Gill Sans"/>
              </a:endParaRPr>
            </a:p>
          </p:txBody>
        </p:sp>
        <p:sp>
          <p:nvSpPr>
            <p:cNvPr id="10" name="Title 3">
              <a:extLst>
                <a:ext uri="{FF2B5EF4-FFF2-40B4-BE49-F238E27FC236}">
                  <a16:creationId xmlns:a16="http://schemas.microsoft.com/office/drawing/2014/main" id="{0BB398FB-2B94-348C-C6EB-B84256A7A9F1}"/>
                </a:ext>
              </a:extLst>
            </p:cNvPr>
            <p:cNvSpPr txBox="1">
              <a:spLocks/>
            </p:cNvSpPr>
            <p:nvPr/>
          </p:nvSpPr>
          <p:spPr>
            <a:xfrm>
              <a:off x="6702719" y="6383457"/>
              <a:ext cx="2042838" cy="284042"/>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4500" b="1" kern="1200" cap="none" spc="50" baseline="0">
                  <a:ln w="12700" cmpd="sng">
                    <a:solidFill>
                      <a:schemeClr val="bg1"/>
                    </a:solidFill>
                    <a:prstDash val="solid"/>
                  </a:ln>
                  <a:solidFill>
                    <a:srgbClr val="600A18"/>
                  </a:solidFill>
                  <a:effectLst/>
                  <a:latin typeface="Gill Sans"/>
                  <a:ea typeface="+mj-ea"/>
                  <a:cs typeface="Gill San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100" b="0" dirty="0"/>
                <a:t>Fully Automatic Translation</a:t>
              </a:r>
              <a:endParaRPr lang="en-US" sz="1400" b="0" dirty="0"/>
            </a:p>
          </p:txBody>
        </p:sp>
      </p:grpSp>
    </p:spTree>
    <p:extLst>
      <p:ext uri="{BB962C8B-B14F-4D97-AF65-F5344CB8AC3E}">
        <p14:creationId xmlns:p14="http://schemas.microsoft.com/office/powerpoint/2010/main" val="1911243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fade">
                                      <p:cBhvr>
                                        <p:cTn id="7" dur="500"/>
                                        <p:tgtEl>
                                          <p:spTgt spid="2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9">
                                            <p:txEl>
                                              <p:pRg st="1" end="1"/>
                                            </p:txEl>
                                          </p:spTgt>
                                        </p:tgtEl>
                                        <p:attrNameLst>
                                          <p:attrName>style.visibility</p:attrName>
                                        </p:attrNameLst>
                                      </p:cBhvr>
                                      <p:to>
                                        <p:strVal val="visible"/>
                                      </p:to>
                                    </p:set>
                                    <p:animEffect transition="in" filter="fade">
                                      <p:cBhvr>
                                        <p:cTn id="10" dur="500"/>
                                        <p:tgtEl>
                                          <p:spTgt spid="29">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9">
                                            <p:txEl>
                                              <p:pRg st="2" end="2"/>
                                            </p:txEl>
                                          </p:spTgt>
                                        </p:tgtEl>
                                        <p:attrNameLst>
                                          <p:attrName>style.visibility</p:attrName>
                                        </p:attrNameLst>
                                      </p:cBhvr>
                                      <p:to>
                                        <p:strVal val="visible"/>
                                      </p:to>
                                    </p:set>
                                    <p:animEffect transition="in" filter="fade">
                                      <p:cBhvr>
                                        <p:cTn id="13" dur="500"/>
                                        <p:tgtEl>
                                          <p:spTgt spid="2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9">
                                            <p:txEl>
                                              <p:pRg st="3" end="3"/>
                                            </p:txEl>
                                          </p:spTgt>
                                        </p:tgtEl>
                                        <p:attrNameLst>
                                          <p:attrName>style.visibility</p:attrName>
                                        </p:attrNameLst>
                                      </p:cBhvr>
                                      <p:to>
                                        <p:strVal val="visible"/>
                                      </p:to>
                                    </p:set>
                                    <p:animEffect transition="in" filter="fade">
                                      <p:cBhvr>
                                        <p:cTn id="18" dur="500"/>
                                        <p:tgtEl>
                                          <p:spTgt spid="2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8237106-F2ED-405E-BC33-CC3CF426205F}" type="slidenum">
              <a:rPr lang="en-US" sz="1800" smtClean="0"/>
              <a:pPr/>
              <a:t>3</a:t>
            </a:fld>
            <a:endParaRPr lang="en-US" sz="1800" dirty="0"/>
          </a:p>
        </p:txBody>
      </p:sp>
      <p:sp>
        <p:nvSpPr>
          <p:cNvPr id="6" name="Footer Placeholder 5"/>
          <p:cNvSpPr>
            <a:spLocks noGrp="1"/>
          </p:cNvSpPr>
          <p:nvPr>
            <p:ph type="ftr" sz="quarter" idx="11"/>
          </p:nvPr>
        </p:nvSpPr>
        <p:spPr/>
        <p:txBody>
          <a:bodyPr/>
          <a:lstStyle/>
          <a:p>
            <a:r>
              <a:rPr lang="en-US"/>
              <a:t>CNT @ BIBE’23</a:t>
            </a:r>
            <a:endParaRPr lang="en-US" dirty="0"/>
          </a:p>
        </p:txBody>
      </p:sp>
      <p:sp>
        <p:nvSpPr>
          <p:cNvPr id="14" name="Content Placeholder 5">
            <a:extLst>
              <a:ext uri="{FF2B5EF4-FFF2-40B4-BE49-F238E27FC236}">
                <a16:creationId xmlns:a16="http://schemas.microsoft.com/office/drawing/2014/main" id="{3A42DADE-1DC7-2389-6175-AEC30598835F}"/>
              </a:ext>
            </a:extLst>
          </p:cNvPr>
          <p:cNvSpPr txBox="1">
            <a:spLocks/>
          </p:cNvSpPr>
          <p:nvPr/>
        </p:nvSpPr>
        <p:spPr>
          <a:xfrm>
            <a:off x="178678" y="623925"/>
            <a:ext cx="8576216" cy="699038"/>
          </a:xfrm>
          <a:prstGeom prst="rect">
            <a:avLst/>
          </a:prstGeom>
        </p:spPr>
        <p:txBody>
          <a:bodyPr>
            <a:noAutofit/>
          </a:bodyPr>
          <a:lstStyle>
            <a:lvl1pPr marL="342900" indent="-342900" algn="l" defTabSz="914400" rtl="0" eaLnBrk="1" latinLnBrk="0" hangingPunct="1">
              <a:lnSpc>
                <a:spcPct val="100000"/>
              </a:lnSpc>
              <a:spcBef>
                <a:spcPts val="1500"/>
              </a:spcBef>
              <a:spcAft>
                <a:spcPts val="0"/>
              </a:spcAft>
              <a:buClr>
                <a:srgbClr val="800000"/>
              </a:buClr>
              <a:buSzPct val="75000"/>
              <a:buFont typeface="Wingdings" charset="2"/>
              <a:buChar char="q"/>
              <a:defRPr sz="3200" kern="1200" spc="30" baseline="0">
                <a:solidFill>
                  <a:srgbClr val="000000"/>
                </a:solidFill>
                <a:latin typeface="Gill Sans"/>
                <a:ea typeface="+mn-ea"/>
                <a:cs typeface="Gill Sans"/>
              </a:defRPr>
            </a:lvl1pPr>
            <a:lvl2pPr marL="742950" indent="-285750" algn="l" defTabSz="914400" rtl="0" eaLnBrk="1" latinLnBrk="0" hangingPunct="1">
              <a:lnSpc>
                <a:spcPct val="100000"/>
              </a:lnSpc>
              <a:spcBef>
                <a:spcPts val="300"/>
              </a:spcBef>
              <a:spcAft>
                <a:spcPts val="0"/>
              </a:spcAft>
              <a:buClr>
                <a:srgbClr val="800000"/>
              </a:buClr>
              <a:buFont typeface="Wingdings" charset="2"/>
              <a:buChar char="§"/>
              <a:defRPr sz="2600" kern="1200" spc="30" baseline="0">
                <a:solidFill>
                  <a:srgbClr val="000000"/>
                </a:solidFill>
                <a:latin typeface="Gill Sans"/>
                <a:ea typeface="+mn-ea"/>
                <a:cs typeface="Gill Sans"/>
              </a:defRPr>
            </a:lvl2pPr>
            <a:lvl3pPr marL="1143000" indent="-228600" algn="l" defTabSz="914400" rtl="0" eaLnBrk="1" latinLnBrk="0" hangingPunct="1">
              <a:lnSpc>
                <a:spcPct val="100000"/>
              </a:lnSpc>
              <a:spcBef>
                <a:spcPts val="300"/>
              </a:spcBef>
              <a:spcAft>
                <a:spcPts val="0"/>
              </a:spcAft>
              <a:buClr>
                <a:srgbClr val="800000"/>
              </a:buClr>
              <a:buSzPct val="75000"/>
              <a:buFont typeface="Lucida Grande"/>
              <a:buChar char="-"/>
              <a:defRPr sz="2200" kern="1200" spc="30" baseline="0">
                <a:solidFill>
                  <a:srgbClr val="000000"/>
                </a:solidFill>
                <a:latin typeface="Gill Sans"/>
                <a:ea typeface="+mn-ea"/>
                <a:cs typeface="Gill Sans"/>
              </a:defRPr>
            </a:lvl3pPr>
            <a:lvl4pPr marL="1600200" indent="-228600" algn="l" defTabSz="914400" rtl="0" eaLnBrk="1" latinLnBrk="0" hangingPunct="1">
              <a:lnSpc>
                <a:spcPct val="100000"/>
              </a:lnSpc>
              <a:spcBef>
                <a:spcPts val="300"/>
              </a:spcBef>
              <a:spcAft>
                <a:spcPts val="0"/>
              </a:spcAft>
              <a:buClr>
                <a:srgbClr val="800000"/>
              </a:buClr>
              <a:buFont typeface="Arial" pitchFamily="34" charset="0"/>
              <a:buChar char="•"/>
              <a:defRPr sz="1700" kern="1200" spc="30" baseline="0">
                <a:solidFill>
                  <a:srgbClr val="000000"/>
                </a:solidFill>
                <a:latin typeface="Gill Sans"/>
                <a:ea typeface="+mn-ea"/>
                <a:cs typeface="Gill Sans"/>
              </a:defRPr>
            </a:lvl4pPr>
            <a:lvl5pPr marL="2057400" indent="-228600" algn="l" defTabSz="914400" rtl="0" eaLnBrk="1" latinLnBrk="0" hangingPunct="1">
              <a:lnSpc>
                <a:spcPct val="100000"/>
              </a:lnSpc>
              <a:spcBef>
                <a:spcPts val="300"/>
              </a:spcBef>
              <a:spcAft>
                <a:spcPts val="0"/>
              </a:spcAft>
              <a:buClr>
                <a:srgbClr val="800000"/>
              </a:buClr>
              <a:buFont typeface="Arial" pitchFamily="34" charset="0"/>
              <a:buChar char="•"/>
              <a:defRPr sz="1700" kern="1200" spc="30" baseline="0">
                <a:solidFill>
                  <a:srgbClr val="000000"/>
                </a:solidFill>
                <a:latin typeface="Gill Sans"/>
                <a:ea typeface="+mn-ea"/>
                <a:cs typeface="Gill San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r>
              <a:rPr lang="en-US" b="1" dirty="0">
                <a:solidFill>
                  <a:srgbClr val="C0504D"/>
                </a:solidFill>
              </a:rPr>
              <a:t>Parallel Workflow Execution</a:t>
            </a:r>
          </a:p>
        </p:txBody>
      </p:sp>
      <p:grpSp>
        <p:nvGrpSpPr>
          <p:cNvPr id="8" name="Group 7">
            <a:extLst>
              <a:ext uri="{FF2B5EF4-FFF2-40B4-BE49-F238E27FC236}">
                <a16:creationId xmlns:a16="http://schemas.microsoft.com/office/drawing/2014/main" id="{AC9C7626-8A44-0F5C-AAE2-1EADD696192F}"/>
              </a:ext>
            </a:extLst>
          </p:cNvPr>
          <p:cNvGrpSpPr/>
          <p:nvPr/>
        </p:nvGrpSpPr>
        <p:grpSpPr>
          <a:xfrm>
            <a:off x="1441114" y="1949354"/>
            <a:ext cx="462239" cy="427266"/>
            <a:chOff x="4203770" y="2241185"/>
            <a:chExt cx="462239" cy="427266"/>
          </a:xfrm>
        </p:grpSpPr>
        <p:sp>
          <p:nvSpPr>
            <p:cNvPr id="5" name="Oval 4">
              <a:extLst>
                <a:ext uri="{FF2B5EF4-FFF2-40B4-BE49-F238E27FC236}">
                  <a16:creationId xmlns:a16="http://schemas.microsoft.com/office/drawing/2014/main" id="{8E25825B-E8C5-530A-01C0-7FF44C2F9918}"/>
                </a:ext>
              </a:extLst>
            </p:cNvPr>
            <p:cNvSpPr/>
            <p:nvPr/>
          </p:nvSpPr>
          <p:spPr>
            <a:xfrm>
              <a:off x="4203770" y="2241185"/>
              <a:ext cx="462239" cy="427266"/>
            </a:xfrm>
            <a:prstGeom prst="ellipse">
              <a:avLst/>
            </a:prstGeom>
            <a:solidFill>
              <a:srgbClr val="800000"/>
            </a:solidFill>
            <a:ln w="28575" cmpd="sng">
              <a:solidFill>
                <a:srgbClr val="800000"/>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US" sz="1400" b="1" baseline="-25000" dirty="0">
                <a:solidFill>
                  <a:schemeClr val="tx1"/>
                </a:solidFill>
                <a:latin typeface="Arial Black"/>
                <a:cs typeface="Arial Black"/>
              </a:endParaRPr>
            </a:p>
          </p:txBody>
        </p:sp>
        <p:sp>
          <p:nvSpPr>
            <p:cNvPr id="7" name="TextBox 6">
              <a:extLst>
                <a:ext uri="{FF2B5EF4-FFF2-40B4-BE49-F238E27FC236}">
                  <a16:creationId xmlns:a16="http://schemas.microsoft.com/office/drawing/2014/main" id="{FF6E82D9-9D88-39AE-4674-60AAA6B66D6D}"/>
                </a:ext>
              </a:extLst>
            </p:cNvPr>
            <p:cNvSpPr txBox="1"/>
            <p:nvPr/>
          </p:nvSpPr>
          <p:spPr>
            <a:xfrm>
              <a:off x="4265860" y="2324246"/>
              <a:ext cx="340008" cy="276999"/>
            </a:xfrm>
            <a:prstGeom prst="rect">
              <a:avLst/>
            </a:prstGeom>
            <a:noFill/>
            <a:effectLst/>
          </p:spPr>
          <p:txBody>
            <a:bodyPr wrap="square" tIns="0" bIns="0" rtlCol="0" anchor="ctr">
              <a:spAutoFit/>
            </a:bodyPr>
            <a:lstStyle/>
            <a:p>
              <a:pPr algn="ctr"/>
              <a:r>
                <a:rPr lang="en-US" dirty="0">
                  <a:latin typeface="Arial Black"/>
                  <a:cs typeface="Arial Black"/>
                </a:rPr>
                <a:t>1</a:t>
              </a:r>
              <a:endParaRPr lang="en-US" baseline="-25000" dirty="0">
                <a:latin typeface="Arial Black"/>
                <a:cs typeface="Arial Black"/>
              </a:endParaRPr>
            </a:p>
          </p:txBody>
        </p:sp>
      </p:grpSp>
      <p:cxnSp>
        <p:nvCxnSpPr>
          <p:cNvPr id="9" name="Straight Arrow Connector 8">
            <a:extLst>
              <a:ext uri="{FF2B5EF4-FFF2-40B4-BE49-F238E27FC236}">
                <a16:creationId xmlns:a16="http://schemas.microsoft.com/office/drawing/2014/main" id="{B4789382-87A2-C4C4-83DF-B2646034F6A4}"/>
              </a:ext>
            </a:extLst>
          </p:cNvPr>
          <p:cNvCxnSpPr>
            <a:cxnSpLocks/>
            <a:stCxn id="5" idx="7"/>
            <a:endCxn id="12" idx="2"/>
          </p:cNvCxnSpPr>
          <p:nvPr/>
        </p:nvCxnSpPr>
        <p:spPr>
          <a:xfrm flipV="1">
            <a:off x="1835660" y="1639229"/>
            <a:ext cx="2305990" cy="372697"/>
          </a:xfrm>
          <a:prstGeom prst="straightConnector1">
            <a:avLst/>
          </a:prstGeom>
          <a:ln w="5715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11" name="Group 10">
            <a:extLst>
              <a:ext uri="{FF2B5EF4-FFF2-40B4-BE49-F238E27FC236}">
                <a16:creationId xmlns:a16="http://schemas.microsoft.com/office/drawing/2014/main" id="{602EFE9A-A9FC-D1AB-E02F-6177DD2FAEEF}"/>
              </a:ext>
            </a:extLst>
          </p:cNvPr>
          <p:cNvGrpSpPr/>
          <p:nvPr/>
        </p:nvGrpSpPr>
        <p:grpSpPr>
          <a:xfrm>
            <a:off x="4141650" y="1425596"/>
            <a:ext cx="462239" cy="427266"/>
            <a:chOff x="4203770" y="2241185"/>
            <a:chExt cx="462239" cy="427266"/>
          </a:xfrm>
        </p:grpSpPr>
        <p:sp>
          <p:nvSpPr>
            <p:cNvPr id="12" name="Oval 11">
              <a:extLst>
                <a:ext uri="{FF2B5EF4-FFF2-40B4-BE49-F238E27FC236}">
                  <a16:creationId xmlns:a16="http://schemas.microsoft.com/office/drawing/2014/main" id="{45EC76D6-480A-62F8-6D9D-75ECABA4C8A0}"/>
                </a:ext>
              </a:extLst>
            </p:cNvPr>
            <p:cNvSpPr/>
            <p:nvPr/>
          </p:nvSpPr>
          <p:spPr>
            <a:xfrm>
              <a:off x="4203770" y="2241185"/>
              <a:ext cx="462239" cy="427266"/>
            </a:xfrm>
            <a:prstGeom prst="ellipse">
              <a:avLst/>
            </a:prstGeom>
            <a:solidFill>
              <a:srgbClr val="800000"/>
            </a:solidFill>
            <a:ln w="28575" cmpd="sng">
              <a:solidFill>
                <a:srgbClr val="800000"/>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US" sz="1400" b="1" baseline="-25000" dirty="0">
                <a:solidFill>
                  <a:schemeClr val="tx1"/>
                </a:solidFill>
                <a:latin typeface="Arial Black"/>
                <a:cs typeface="Arial Black"/>
              </a:endParaRPr>
            </a:p>
          </p:txBody>
        </p:sp>
        <p:sp>
          <p:nvSpPr>
            <p:cNvPr id="13" name="TextBox 12">
              <a:extLst>
                <a:ext uri="{FF2B5EF4-FFF2-40B4-BE49-F238E27FC236}">
                  <a16:creationId xmlns:a16="http://schemas.microsoft.com/office/drawing/2014/main" id="{B60B0B0F-9370-4E7D-DC46-AD9B695A83E7}"/>
                </a:ext>
              </a:extLst>
            </p:cNvPr>
            <p:cNvSpPr txBox="1"/>
            <p:nvPr/>
          </p:nvSpPr>
          <p:spPr>
            <a:xfrm>
              <a:off x="4265860" y="2324246"/>
              <a:ext cx="340008" cy="276999"/>
            </a:xfrm>
            <a:prstGeom prst="rect">
              <a:avLst/>
            </a:prstGeom>
            <a:noFill/>
            <a:effectLst/>
          </p:spPr>
          <p:txBody>
            <a:bodyPr wrap="square" tIns="0" bIns="0" rtlCol="0" anchor="ctr">
              <a:spAutoFit/>
            </a:bodyPr>
            <a:lstStyle/>
            <a:p>
              <a:pPr algn="ctr"/>
              <a:r>
                <a:rPr lang="en-US" dirty="0">
                  <a:latin typeface="Arial Black"/>
                  <a:cs typeface="Arial Black"/>
                </a:rPr>
                <a:t>2</a:t>
              </a:r>
              <a:endParaRPr lang="en-US" baseline="-25000" dirty="0">
                <a:latin typeface="Arial Black"/>
                <a:cs typeface="Arial Black"/>
              </a:endParaRPr>
            </a:p>
          </p:txBody>
        </p:sp>
      </p:grpSp>
      <p:grpSp>
        <p:nvGrpSpPr>
          <p:cNvPr id="17" name="Group 16">
            <a:extLst>
              <a:ext uri="{FF2B5EF4-FFF2-40B4-BE49-F238E27FC236}">
                <a16:creationId xmlns:a16="http://schemas.microsoft.com/office/drawing/2014/main" id="{022A0C43-2810-57C7-0110-9DB13C015B6D}"/>
              </a:ext>
            </a:extLst>
          </p:cNvPr>
          <p:cNvGrpSpPr/>
          <p:nvPr/>
        </p:nvGrpSpPr>
        <p:grpSpPr>
          <a:xfrm>
            <a:off x="4141646" y="2001184"/>
            <a:ext cx="462239" cy="427266"/>
            <a:chOff x="4203770" y="2241185"/>
            <a:chExt cx="462239" cy="427266"/>
          </a:xfrm>
        </p:grpSpPr>
        <p:sp>
          <p:nvSpPr>
            <p:cNvPr id="18" name="Oval 17">
              <a:extLst>
                <a:ext uri="{FF2B5EF4-FFF2-40B4-BE49-F238E27FC236}">
                  <a16:creationId xmlns:a16="http://schemas.microsoft.com/office/drawing/2014/main" id="{81D17A49-8179-CA1F-6D05-F871CACAA018}"/>
                </a:ext>
              </a:extLst>
            </p:cNvPr>
            <p:cNvSpPr/>
            <p:nvPr/>
          </p:nvSpPr>
          <p:spPr>
            <a:xfrm>
              <a:off x="4203770" y="2241185"/>
              <a:ext cx="462239" cy="427266"/>
            </a:xfrm>
            <a:prstGeom prst="ellipse">
              <a:avLst/>
            </a:prstGeom>
            <a:solidFill>
              <a:srgbClr val="800000"/>
            </a:solidFill>
            <a:ln w="28575" cmpd="sng">
              <a:solidFill>
                <a:srgbClr val="800000"/>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US" sz="1400" b="1" baseline="-25000" dirty="0">
                <a:solidFill>
                  <a:schemeClr val="tx1"/>
                </a:solidFill>
                <a:latin typeface="Arial Black"/>
                <a:cs typeface="Arial Black"/>
              </a:endParaRPr>
            </a:p>
          </p:txBody>
        </p:sp>
        <p:sp>
          <p:nvSpPr>
            <p:cNvPr id="19" name="TextBox 18">
              <a:extLst>
                <a:ext uri="{FF2B5EF4-FFF2-40B4-BE49-F238E27FC236}">
                  <a16:creationId xmlns:a16="http://schemas.microsoft.com/office/drawing/2014/main" id="{BBFB52A8-2682-69CA-CD14-78351F55F5D2}"/>
                </a:ext>
              </a:extLst>
            </p:cNvPr>
            <p:cNvSpPr txBox="1"/>
            <p:nvPr/>
          </p:nvSpPr>
          <p:spPr>
            <a:xfrm>
              <a:off x="4265860" y="2324246"/>
              <a:ext cx="340008" cy="276999"/>
            </a:xfrm>
            <a:prstGeom prst="rect">
              <a:avLst/>
            </a:prstGeom>
            <a:noFill/>
            <a:effectLst/>
          </p:spPr>
          <p:txBody>
            <a:bodyPr wrap="square" tIns="0" bIns="0" rtlCol="0" anchor="ctr">
              <a:spAutoFit/>
            </a:bodyPr>
            <a:lstStyle/>
            <a:p>
              <a:pPr algn="ctr"/>
              <a:r>
                <a:rPr lang="en-US" dirty="0">
                  <a:latin typeface="Arial Black"/>
                  <a:cs typeface="Arial Black"/>
                </a:rPr>
                <a:t>3</a:t>
              </a:r>
              <a:endParaRPr lang="en-US" baseline="-25000" dirty="0">
                <a:latin typeface="Arial Black"/>
                <a:cs typeface="Arial Black"/>
              </a:endParaRPr>
            </a:p>
          </p:txBody>
        </p:sp>
      </p:grpSp>
      <p:grpSp>
        <p:nvGrpSpPr>
          <p:cNvPr id="20" name="Group 19">
            <a:extLst>
              <a:ext uri="{FF2B5EF4-FFF2-40B4-BE49-F238E27FC236}">
                <a16:creationId xmlns:a16="http://schemas.microsoft.com/office/drawing/2014/main" id="{C6489E82-0A50-0564-3832-68502E2F2C39}"/>
              </a:ext>
            </a:extLst>
          </p:cNvPr>
          <p:cNvGrpSpPr/>
          <p:nvPr/>
        </p:nvGrpSpPr>
        <p:grpSpPr>
          <a:xfrm>
            <a:off x="4120413" y="2654592"/>
            <a:ext cx="464015" cy="427266"/>
            <a:chOff x="4201994" y="2241185"/>
            <a:chExt cx="464015" cy="427266"/>
          </a:xfrm>
        </p:grpSpPr>
        <p:sp>
          <p:nvSpPr>
            <p:cNvPr id="21" name="Oval 20">
              <a:extLst>
                <a:ext uri="{FF2B5EF4-FFF2-40B4-BE49-F238E27FC236}">
                  <a16:creationId xmlns:a16="http://schemas.microsoft.com/office/drawing/2014/main" id="{1C798022-1031-535F-7A6A-60DA08C7B472}"/>
                </a:ext>
              </a:extLst>
            </p:cNvPr>
            <p:cNvSpPr/>
            <p:nvPr/>
          </p:nvSpPr>
          <p:spPr>
            <a:xfrm>
              <a:off x="4203770" y="2241185"/>
              <a:ext cx="462239" cy="427266"/>
            </a:xfrm>
            <a:prstGeom prst="ellipse">
              <a:avLst/>
            </a:prstGeom>
            <a:solidFill>
              <a:srgbClr val="800000"/>
            </a:solidFill>
            <a:ln w="28575" cmpd="sng">
              <a:solidFill>
                <a:srgbClr val="800000"/>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US" sz="1400" b="1" baseline="-25000" dirty="0">
                <a:solidFill>
                  <a:schemeClr val="tx1"/>
                </a:solidFill>
                <a:latin typeface="Arial Black"/>
                <a:cs typeface="Arial Black"/>
              </a:endParaRPr>
            </a:p>
          </p:txBody>
        </p:sp>
        <p:sp>
          <p:nvSpPr>
            <p:cNvPr id="22" name="TextBox 21">
              <a:extLst>
                <a:ext uri="{FF2B5EF4-FFF2-40B4-BE49-F238E27FC236}">
                  <a16:creationId xmlns:a16="http://schemas.microsoft.com/office/drawing/2014/main" id="{29E28EF6-A351-F9E2-322A-89CA4C5AE276}"/>
                </a:ext>
              </a:extLst>
            </p:cNvPr>
            <p:cNvSpPr txBox="1"/>
            <p:nvPr/>
          </p:nvSpPr>
          <p:spPr>
            <a:xfrm>
              <a:off x="4201994" y="2292288"/>
              <a:ext cx="462239" cy="287258"/>
            </a:xfrm>
            <a:prstGeom prst="rect">
              <a:avLst/>
            </a:prstGeom>
            <a:noFill/>
            <a:effectLst/>
          </p:spPr>
          <p:txBody>
            <a:bodyPr wrap="square" tIns="0" bIns="0" rtlCol="0" anchor="ctr">
              <a:spAutoFit/>
            </a:bodyPr>
            <a:lstStyle/>
            <a:p>
              <a:pPr algn="ctr"/>
              <a:r>
                <a:rPr lang="en-US" sz="2800" baseline="-25000" dirty="0">
                  <a:latin typeface="Arial Black"/>
                  <a:cs typeface="Arial Black"/>
                </a:rPr>
                <a:t>4</a:t>
              </a:r>
            </a:p>
          </p:txBody>
        </p:sp>
      </p:grpSp>
      <p:cxnSp>
        <p:nvCxnSpPr>
          <p:cNvPr id="23" name="Straight Arrow Connector 22">
            <a:extLst>
              <a:ext uri="{FF2B5EF4-FFF2-40B4-BE49-F238E27FC236}">
                <a16:creationId xmlns:a16="http://schemas.microsoft.com/office/drawing/2014/main" id="{330F26D5-DBE9-AD5E-32BF-883F0741319A}"/>
              </a:ext>
            </a:extLst>
          </p:cNvPr>
          <p:cNvCxnSpPr>
            <a:cxnSpLocks/>
            <a:stCxn id="5" idx="6"/>
            <a:endCxn id="18" idx="2"/>
          </p:cNvCxnSpPr>
          <p:nvPr/>
        </p:nvCxnSpPr>
        <p:spPr>
          <a:xfrm>
            <a:off x="1903353" y="2162987"/>
            <a:ext cx="2238293" cy="51830"/>
          </a:xfrm>
          <a:prstGeom prst="straightConnector1">
            <a:avLst/>
          </a:prstGeom>
          <a:ln w="5715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65E298C4-0C6B-C85A-BDE6-C7DE829FDB6C}"/>
              </a:ext>
            </a:extLst>
          </p:cNvPr>
          <p:cNvCxnSpPr>
            <a:cxnSpLocks/>
            <a:stCxn id="5" idx="5"/>
            <a:endCxn id="21" idx="2"/>
          </p:cNvCxnSpPr>
          <p:nvPr/>
        </p:nvCxnSpPr>
        <p:spPr>
          <a:xfrm>
            <a:off x="1835660" y="2314048"/>
            <a:ext cx="2286529" cy="554177"/>
          </a:xfrm>
          <a:prstGeom prst="straightConnector1">
            <a:avLst/>
          </a:prstGeom>
          <a:ln w="5715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ECCA1170-7FA7-0B00-D5B6-9D41C2292C27}"/>
              </a:ext>
            </a:extLst>
          </p:cNvPr>
          <p:cNvCxnSpPr>
            <a:cxnSpLocks/>
            <a:stCxn id="12" idx="6"/>
            <a:endCxn id="33" idx="1"/>
          </p:cNvCxnSpPr>
          <p:nvPr/>
        </p:nvCxnSpPr>
        <p:spPr>
          <a:xfrm>
            <a:off x="4603889" y="1639229"/>
            <a:ext cx="2230427" cy="372697"/>
          </a:xfrm>
          <a:prstGeom prst="straightConnector1">
            <a:avLst/>
          </a:prstGeom>
          <a:ln w="5715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32" name="Group 31">
            <a:extLst>
              <a:ext uri="{FF2B5EF4-FFF2-40B4-BE49-F238E27FC236}">
                <a16:creationId xmlns:a16="http://schemas.microsoft.com/office/drawing/2014/main" id="{B05E7AB4-B9AB-890A-8A73-9976542F9BDF}"/>
              </a:ext>
            </a:extLst>
          </p:cNvPr>
          <p:cNvGrpSpPr/>
          <p:nvPr/>
        </p:nvGrpSpPr>
        <p:grpSpPr>
          <a:xfrm>
            <a:off x="6766623" y="1949354"/>
            <a:ext cx="462239" cy="427266"/>
            <a:chOff x="4203770" y="2241185"/>
            <a:chExt cx="462239" cy="427266"/>
          </a:xfrm>
        </p:grpSpPr>
        <p:sp>
          <p:nvSpPr>
            <p:cNvPr id="33" name="Oval 32">
              <a:extLst>
                <a:ext uri="{FF2B5EF4-FFF2-40B4-BE49-F238E27FC236}">
                  <a16:creationId xmlns:a16="http://schemas.microsoft.com/office/drawing/2014/main" id="{1EFE6E3B-1162-94AD-F2D6-DB41A5BFC595}"/>
                </a:ext>
              </a:extLst>
            </p:cNvPr>
            <p:cNvSpPr/>
            <p:nvPr/>
          </p:nvSpPr>
          <p:spPr>
            <a:xfrm>
              <a:off x="4203770" y="2241185"/>
              <a:ext cx="462239" cy="427266"/>
            </a:xfrm>
            <a:prstGeom prst="ellipse">
              <a:avLst/>
            </a:prstGeom>
            <a:solidFill>
              <a:srgbClr val="800000"/>
            </a:solidFill>
            <a:ln w="28575" cmpd="sng">
              <a:solidFill>
                <a:srgbClr val="800000"/>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US" sz="1400" b="1" baseline="-25000" dirty="0">
                <a:solidFill>
                  <a:schemeClr val="tx1"/>
                </a:solidFill>
                <a:latin typeface="Arial Black"/>
                <a:cs typeface="Arial Black"/>
              </a:endParaRPr>
            </a:p>
          </p:txBody>
        </p:sp>
        <p:sp>
          <p:nvSpPr>
            <p:cNvPr id="34" name="TextBox 33">
              <a:extLst>
                <a:ext uri="{FF2B5EF4-FFF2-40B4-BE49-F238E27FC236}">
                  <a16:creationId xmlns:a16="http://schemas.microsoft.com/office/drawing/2014/main" id="{7DB5E2DD-B526-4FE2-7DF1-DDD04B8828B1}"/>
                </a:ext>
              </a:extLst>
            </p:cNvPr>
            <p:cNvSpPr txBox="1"/>
            <p:nvPr/>
          </p:nvSpPr>
          <p:spPr>
            <a:xfrm>
              <a:off x="4265860" y="2324246"/>
              <a:ext cx="340008" cy="276999"/>
            </a:xfrm>
            <a:prstGeom prst="rect">
              <a:avLst/>
            </a:prstGeom>
            <a:noFill/>
            <a:effectLst/>
          </p:spPr>
          <p:txBody>
            <a:bodyPr wrap="square" tIns="0" bIns="0" rtlCol="0" anchor="ctr">
              <a:spAutoFit/>
            </a:bodyPr>
            <a:lstStyle/>
            <a:p>
              <a:pPr algn="ctr"/>
              <a:r>
                <a:rPr lang="en-US" dirty="0">
                  <a:latin typeface="Arial Black"/>
                  <a:cs typeface="Arial Black"/>
                </a:rPr>
                <a:t>5</a:t>
              </a:r>
              <a:endParaRPr lang="en-US" baseline="-25000" dirty="0">
                <a:latin typeface="Arial Black"/>
                <a:cs typeface="Arial Black"/>
              </a:endParaRPr>
            </a:p>
          </p:txBody>
        </p:sp>
      </p:grpSp>
      <p:cxnSp>
        <p:nvCxnSpPr>
          <p:cNvPr id="40" name="Straight Arrow Connector 39">
            <a:extLst>
              <a:ext uri="{FF2B5EF4-FFF2-40B4-BE49-F238E27FC236}">
                <a16:creationId xmlns:a16="http://schemas.microsoft.com/office/drawing/2014/main" id="{A162B987-B5BC-8990-A1FA-E562E5E2F4B3}"/>
              </a:ext>
            </a:extLst>
          </p:cNvPr>
          <p:cNvCxnSpPr>
            <a:cxnSpLocks/>
            <a:stCxn id="18" idx="6"/>
            <a:endCxn id="33" idx="2"/>
          </p:cNvCxnSpPr>
          <p:nvPr/>
        </p:nvCxnSpPr>
        <p:spPr>
          <a:xfrm flipV="1">
            <a:off x="4603885" y="2162987"/>
            <a:ext cx="2162738" cy="51830"/>
          </a:xfrm>
          <a:prstGeom prst="straightConnector1">
            <a:avLst/>
          </a:prstGeom>
          <a:ln w="5715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046F71F7-30A7-EAB1-39DA-EC0E6D3F6E79}"/>
              </a:ext>
            </a:extLst>
          </p:cNvPr>
          <p:cNvCxnSpPr>
            <a:cxnSpLocks/>
            <a:stCxn id="21" idx="6"/>
            <a:endCxn id="33" idx="4"/>
          </p:cNvCxnSpPr>
          <p:nvPr/>
        </p:nvCxnSpPr>
        <p:spPr>
          <a:xfrm flipV="1">
            <a:off x="4584428" y="2376620"/>
            <a:ext cx="2413315" cy="491605"/>
          </a:xfrm>
          <a:prstGeom prst="straightConnector1">
            <a:avLst/>
          </a:prstGeom>
          <a:ln w="5715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53" name="Content Placeholder 5">
            <a:extLst>
              <a:ext uri="{FF2B5EF4-FFF2-40B4-BE49-F238E27FC236}">
                <a16:creationId xmlns:a16="http://schemas.microsoft.com/office/drawing/2014/main" id="{CDC79660-9A93-D1DE-6346-FA3291DB77FB}"/>
              </a:ext>
            </a:extLst>
          </p:cNvPr>
          <p:cNvSpPr txBox="1">
            <a:spLocks/>
          </p:cNvSpPr>
          <p:nvPr/>
        </p:nvSpPr>
        <p:spPr>
          <a:xfrm>
            <a:off x="178678" y="3542982"/>
            <a:ext cx="8576216" cy="699038"/>
          </a:xfrm>
          <a:prstGeom prst="rect">
            <a:avLst/>
          </a:prstGeom>
        </p:spPr>
        <p:txBody>
          <a:bodyPr>
            <a:noAutofit/>
          </a:bodyPr>
          <a:lstStyle>
            <a:lvl1pPr marL="342900" indent="-342900" algn="l" defTabSz="914400" rtl="0" eaLnBrk="1" latinLnBrk="0" hangingPunct="1">
              <a:lnSpc>
                <a:spcPct val="100000"/>
              </a:lnSpc>
              <a:spcBef>
                <a:spcPts val="1500"/>
              </a:spcBef>
              <a:spcAft>
                <a:spcPts val="0"/>
              </a:spcAft>
              <a:buClr>
                <a:srgbClr val="800000"/>
              </a:buClr>
              <a:buSzPct val="75000"/>
              <a:buFont typeface="Wingdings" charset="2"/>
              <a:buChar char="q"/>
              <a:defRPr sz="3200" kern="1200" spc="30" baseline="0">
                <a:solidFill>
                  <a:srgbClr val="000000"/>
                </a:solidFill>
                <a:latin typeface="Gill Sans"/>
                <a:ea typeface="+mn-ea"/>
                <a:cs typeface="Gill Sans"/>
              </a:defRPr>
            </a:lvl1pPr>
            <a:lvl2pPr marL="742950" indent="-285750" algn="l" defTabSz="914400" rtl="0" eaLnBrk="1" latinLnBrk="0" hangingPunct="1">
              <a:lnSpc>
                <a:spcPct val="100000"/>
              </a:lnSpc>
              <a:spcBef>
                <a:spcPts val="300"/>
              </a:spcBef>
              <a:spcAft>
                <a:spcPts val="0"/>
              </a:spcAft>
              <a:buClr>
                <a:srgbClr val="800000"/>
              </a:buClr>
              <a:buFont typeface="Wingdings" charset="2"/>
              <a:buChar char="§"/>
              <a:defRPr sz="2600" kern="1200" spc="30" baseline="0">
                <a:solidFill>
                  <a:srgbClr val="000000"/>
                </a:solidFill>
                <a:latin typeface="Gill Sans"/>
                <a:ea typeface="+mn-ea"/>
                <a:cs typeface="Gill Sans"/>
              </a:defRPr>
            </a:lvl2pPr>
            <a:lvl3pPr marL="1143000" indent="-228600" algn="l" defTabSz="914400" rtl="0" eaLnBrk="1" latinLnBrk="0" hangingPunct="1">
              <a:lnSpc>
                <a:spcPct val="100000"/>
              </a:lnSpc>
              <a:spcBef>
                <a:spcPts val="300"/>
              </a:spcBef>
              <a:spcAft>
                <a:spcPts val="0"/>
              </a:spcAft>
              <a:buClr>
                <a:srgbClr val="800000"/>
              </a:buClr>
              <a:buSzPct val="75000"/>
              <a:buFont typeface="Lucida Grande"/>
              <a:buChar char="-"/>
              <a:defRPr sz="2200" kern="1200" spc="30" baseline="0">
                <a:solidFill>
                  <a:srgbClr val="000000"/>
                </a:solidFill>
                <a:latin typeface="Gill Sans"/>
                <a:ea typeface="+mn-ea"/>
                <a:cs typeface="Gill Sans"/>
              </a:defRPr>
            </a:lvl3pPr>
            <a:lvl4pPr marL="1600200" indent="-228600" algn="l" defTabSz="914400" rtl="0" eaLnBrk="1" latinLnBrk="0" hangingPunct="1">
              <a:lnSpc>
                <a:spcPct val="100000"/>
              </a:lnSpc>
              <a:spcBef>
                <a:spcPts val="300"/>
              </a:spcBef>
              <a:spcAft>
                <a:spcPts val="0"/>
              </a:spcAft>
              <a:buClr>
                <a:srgbClr val="800000"/>
              </a:buClr>
              <a:buFont typeface="Arial" pitchFamily="34" charset="0"/>
              <a:buChar char="•"/>
              <a:defRPr sz="1700" kern="1200" spc="30" baseline="0">
                <a:solidFill>
                  <a:srgbClr val="000000"/>
                </a:solidFill>
                <a:latin typeface="Gill Sans"/>
                <a:ea typeface="+mn-ea"/>
                <a:cs typeface="Gill Sans"/>
              </a:defRPr>
            </a:lvl4pPr>
            <a:lvl5pPr marL="2057400" indent="-228600" algn="l" defTabSz="914400" rtl="0" eaLnBrk="1" latinLnBrk="0" hangingPunct="1">
              <a:lnSpc>
                <a:spcPct val="100000"/>
              </a:lnSpc>
              <a:spcBef>
                <a:spcPts val="300"/>
              </a:spcBef>
              <a:spcAft>
                <a:spcPts val="0"/>
              </a:spcAft>
              <a:buClr>
                <a:srgbClr val="800000"/>
              </a:buClr>
              <a:buFont typeface="Arial" pitchFamily="34" charset="0"/>
              <a:buChar char="•"/>
              <a:defRPr sz="1700" kern="1200" spc="30" baseline="0">
                <a:solidFill>
                  <a:srgbClr val="000000"/>
                </a:solidFill>
                <a:latin typeface="Gill Sans"/>
                <a:ea typeface="+mn-ea"/>
                <a:cs typeface="Gill San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r>
              <a:rPr lang="en-US" b="1" dirty="0">
                <a:solidFill>
                  <a:srgbClr val="C0504D"/>
                </a:solidFill>
              </a:rPr>
              <a:t>Sequential Workflow Execution</a:t>
            </a:r>
          </a:p>
        </p:txBody>
      </p:sp>
      <p:grpSp>
        <p:nvGrpSpPr>
          <p:cNvPr id="54" name="Group 53">
            <a:extLst>
              <a:ext uri="{FF2B5EF4-FFF2-40B4-BE49-F238E27FC236}">
                <a16:creationId xmlns:a16="http://schemas.microsoft.com/office/drawing/2014/main" id="{5F38E1A5-729E-EF04-6C98-8AD0C79D40E6}"/>
              </a:ext>
            </a:extLst>
          </p:cNvPr>
          <p:cNvGrpSpPr/>
          <p:nvPr/>
        </p:nvGrpSpPr>
        <p:grpSpPr>
          <a:xfrm>
            <a:off x="1810610" y="4773693"/>
            <a:ext cx="462239" cy="427266"/>
            <a:chOff x="4203770" y="2241185"/>
            <a:chExt cx="462239" cy="427266"/>
          </a:xfrm>
        </p:grpSpPr>
        <p:sp>
          <p:nvSpPr>
            <p:cNvPr id="55" name="Oval 54">
              <a:extLst>
                <a:ext uri="{FF2B5EF4-FFF2-40B4-BE49-F238E27FC236}">
                  <a16:creationId xmlns:a16="http://schemas.microsoft.com/office/drawing/2014/main" id="{669D414B-C7BC-A8CF-80AC-F653237EE23A}"/>
                </a:ext>
              </a:extLst>
            </p:cNvPr>
            <p:cNvSpPr/>
            <p:nvPr/>
          </p:nvSpPr>
          <p:spPr>
            <a:xfrm>
              <a:off x="4203770" y="2241185"/>
              <a:ext cx="462239" cy="427266"/>
            </a:xfrm>
            <a:prstGeom prst="ellipse">
              <a:avLst/>
            </a:prstGeom>
            <a:solidFill>
              <a:srgbClr val="800000"/>
            </a:solidFill>
            <a:ln w="28575" cmpd="sng">
              <a:solidFill>
                <a:srgbClr val="800000"/>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US" sz="1400" b="1" baseline="-25000" dirty="0">
                <a:solidFill>
                  <a:schemeClr val="tx1"/>
                </a:solidFill>
                <a:latin typeface="Arial Black"/>
                <a:cs typeface="Arial Black"/>
              </a:endParaRPr>
            </a:p>
          </p:txBody>
        </p:sp>
        <p:sp>
          <p:nvSpPr>
            <p:cNvPr id="56" name="TextBox 55">
              <a:extLst>
                <a:ext uri="{FF2B5EF4-FFF2-40B4-BE49-F238E27FC236}">
                  <a16:creationId xmlns:a16="http://schemas.microsoft.com/office/drawing/2014/main" id="{FCCA2F1D-E3AA-5A4B-ACCD-64EA6A94988E}"/>
                </a:ext>
              </a:extLst>
            </p:cNvPr>
            <p:cNvSpPr txBox="1"/>
            <p:nvPr/>
          </p:nvSpPr>
          <p:spPr>
            <a:xfrm>
              <a:off x="4265860" y="2324246"/>
              <a:ext cx="340008" cy="276999"/>
            </a:xfrm>
            <a:prstGeom prst="rect">
              <a:avLst/>
            </a:prstGeom>
            <a:noFill/>
            <a:effectLst/>
          </p:spPr>
          <p:txBody>
            <a:bodyPr wrap="square" tIns="0" bIns="0" rtlCol="0" anchor="ctr">
              <a:spAutoFit/>
            </a:bodyPr>
            <a:lstStyle/>
            <a:p>
              <a:pPr algn="ctr"/>
              <a:r>
                <a:rPr lang="en-US" dirty="0">
                  <a:latin typeface="Arial Black"/>
                  <a:cs typeface="Arial Black"/>
                </a:rPr>
                <a:t>1</a:t>
              </a:r>
              <a:endParaRPr lang="en-US" baseline="-25000" dirty="0">
                <a:latin typeface="Arial Black"/>
                <a:cs typeface="Arial Black"/>
              </a:endParaRPr>
            </a:p>
          </p:txBody>
        </p:sp>
      </p:grpSp>
      <p:grpSp>
        <p:nvGrpSpPr>
          <p:cNvPr id="61" name="Group 60">
            <a:extLst>
              <a:ext uri="{FF2B5EF4-FFF2-40B4-BE49-F238E27FC236}">
                <a16:creationId xmlns:a16="http://schemas.microsoft.com/office/drawing/2014/main" id="{52F11C9C-9BEA-B57C-7029-54F528FA7C00}"/>
              </a:ext>
            </a:extLst>
          </p:cNvPr>
          <p:cNvGrpSpPr/>
          <p:nvPr/>
        </p:nvGrpSpPr>
        <p:grpSpPr>
          <a:xfrm>
            <a:off x="3008333" y="4781339"/>
            <a:ext cx="462239" cy="427266"/>
            <a:chOff x="4203770" y="2241185"/>
            <a:chExt cx="462239" cy="427266"/>
          </a:xfrm>
        </p:grpSpPr>
        <p:sp>
          <p:nvSpPr>
            <p:cNvPr id="62" name="Oval 61">
              <a:extLst>
                <a:ext uri="{FF2B5EF4-FFF2-40B4-BE49-F238E27FC236}">
                  <a16:creationId xmlns:a16="http://schemas.microsoft.com/office/drawing/2014/main" id="{15FBF4BF-1ECA-D64B-89CB-0732DF4FC58D}"/>
                </a:ext>
              </a:extLst>
            </p:cNvPr>
            <p:cNvSpPr/>
            <p:nvPr/>
          </p:nvSpPr>
          <p:spPr>
            <a:xfrm>
              <a:off x="4203770" y="2241185"/>
              <a:ext cx="462239" cy="427266"/>
            </a:xfrm>
            <a:prstGeom prst="ellipse">
              <a:avLst/>
            </a:prstGeom>
            <a:solidFill>
              <a:srgbClr val="800000"/>
            </a:solidFill>
            <a:ln w="28575" cmpd="sng">
              <a:solidFill>
                <a:srgbClr val="800000"/>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US" sz="1400" b="1" baseline="-25000" dirty="0">
                <a:solidFill>
                  <a:schemeClr val="tx1"/>
                </a:solidFill>
                <a:latin typeface="Arial Black"/>
                <a:cs typeface="Arial Black"/>
              </a:endParaRPr>
            </a:p>
          </p:txBody>
        </p:sp>
        <p:sp>
          <p:nvSpPr>
            <p:cNvPr id="63" name="TextBox 62">
              <a:extLst>
                <a:ext uri="{FF2B5EF4-FFF2-40B4-BE49-F238E27FC236}">
                  <a16:creationId xmlns:a16="http://schemas.microsoft.com/office/drawing/2014/main" id="{EF354BDF-B46C-AF23-CA7F-569DF7ED948F}"/>
                </a:ext>
              </a:extLst>
            </p:cNvPr>
            <p:cNvSpPr txBox="1"/>
            <p:nvPr/>
          </p:nvSpPr>
          <p:spPr>
            <a:xfrm>
              <a:off x="4281315" y="2324246"/>
              <a:ext cx="309098" cy="276999"/>
            </a:xfrm>
            <a:prstGeom prst="rect">
              <a:avLst/>
            </a:prstGeom>
            <a:noFill/>
            <a:effectLst/>
          </p:spPr>
          <p:txBody>
            <a:bodyPr wrap="square" tIns="0" bIns="0" rtlCol="0" anchor="ctr">
              <a:spAutoFit/>
            </a:bodyPr>
            <a:lstStyle/>
            <a:p>
              <a:pPr algn="ctr"/>
              <a:r>
                <a:rPr lang="en-US" dirty="0">
                  <a:latin typeface="Arial Black"/>
                  <a:cs typeface="Arial Black"/>
                </a:rPr>
                <a:t>3</a:t>
              </a:r>
              <a:endParaRPr lang="en-US" baseline="-25000" dirty="0">
                <a:latin typeface="Arial Black"/>
                <a:cs typeface="Arial Black"/>
              </a:endParaRPr>
            </a:p>
          </p:txBody>
        </p:sp>
      </p:grpSp>
      <p:cxnSp>
        <p:nvCxnSpPr>
          <p:cNvPr id="67" name="Straight Arrow Connector 66">
            <a:extLst>
              <a:ext uri="{FF2B5EF4-FFF2-40B4-BE49-F238E27FC236}">
                <a16:creationId xmlns:a16="http://schemas.microsoft.com/office/drawing/2014/main" id="{35D85A22-257B-95CF-06B4-A03C82D59CB6}"/>
              </a:ext>
            </a:extLst>
          </p:cNvPr>
          <p:cNvCxnSpPr>
            <a:cxnSpLocks/>
            <a:stCxn id="55" idx="6"/>
            <a:endCxn id="62" idx="2"/>
          </p:cNvCxnSpPr>
          <p:nvPr/>
        </p:nvCxnSpPr>
        <p:spPr>
          <a:xfrm>
            <a:off x="2272849" y="4987326"/>
            <a:ext cx="735484" cy="7646"/>
          </a:xfrm>
          <a:prstGeom prst="straightConnector1">
            <a:avLst/>
          </a:prstGeom>
          <a:ln w="5715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70" name="Group 69">
            <a:extLst>
              <a:ext uri="{FF2B5EF4-FFF2-40B4-BE49-F238E27FC236}">
                <a16:creationId xmlns:a16="http://schemas.microsoft.com/office/drawing/2014/main" id="{E1685D6E-A95A-3B71-ACC1-A6ABEE3CA0CC}"/>
              </a:ext>
            </a:extLst>
          </p:cNvPr>
          <p:cNvGrpSpPr/>
          <p:nvPr/>
        </p:nvGrpSpPr>
        <p:grpSpPr>
          <a:xfrm>
            <a:off x="4147692" y="4786952"/>
            <a:ext cx="462239" cy="427266"/>
            <a:chOff x="4203770" y="2241185"/>
            <a:chExt cx="462239" cy="427266"/>
          </a:xfrm>
        </p:grpSpPr>
        <p:sp>
          <p:nvSpPr>
            <p:cNvPr id="71" name="Oval 70">
              <a:extLst>
                <a:ext uri="{FF2B5EF4-FFF2-40B4-BE49-F238E27FC236}">
                  <a16:creationId xmlns:a16="http://schemas.microsoft.com/office/drawing/2014/main" id="{7FA6EE31-D548-8F2B-E807-1A0650463307}"/>
                </a:ext>
              </a:extLst>
            </p:cNvPr>
            <p:cNvSpPr/>
            <p:nvPr/>
          </p:nvSpPr>
          <p:spPr>
            <a:xfrm>
              <a:off x="4203770" y="2241185"/>
              <a:ext cx="462239" cy="427266"/>
            </a:xfrm>
            <a:prstGeom prst="ellipse">
              <a:avLst/>
            </a:prstGeom>
            <a:solidFill>
              <a:srgbClr val="800000"/>
            </a:solidFill>
            <a:ln w="28575" cmpd="sng">
              <a:solidFill>
                <a:srgbClr val="800000"/>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US" sz="1400" b="1" baseline="-25000" dirty="0">
                <a:solidFill>
                  <a:schemeClr val="tx1"/>
                </a:solidFill>
                <a:latin typeface="Arial Black"/>
                <a:cs typeface="Arial Black"/>
              </a:endParaRPr>
            </a:p>
          </p:txBody>
        </p:sp>
        <p:sp>
          <p:nvSpPr>
            <p:cNvPr id="72" name="TextBox 71">
              <a:extLst>
                <a:ext uri="{FF2B5EF4-FFF2-40B4-BE49-F238E27FC236}">
                  <a16:creationId xmlns:a16="http://schemas.microsoft.com/office/drawing/2014/main" id="{17E348D0-CDBC-2008-B40D-29EF2372608F}"/>
                </a:ext>
              </a:extLst>
            </p:cNvPr>
            <p:cNvSpPr txBox="1"/>
            <p:nvPr/>
          </p:nvSpPr>
          <p:spPr>
            <a:xfrm>
              <a:off x="4265860" y="2324246"/>
              <a:ext cx="340008" cy="276999"/>
            </a:xfrm>
            <a:prstGeom prst="rect">
              <a:avLst/>
            </a:prstGeom>
            <a:noFill/>
            <a:effectLst/>
          </p:spPr>
          <p:txBody>
            <a:bodyPr wrap="square" tIns="0" bIns="0" rtlCol="0" anchor="ctr">
              <a:spAutoFit/>
            </a:bodyPr>
            <a:lstStyle/>
            <a:p>
              <a:pPr algn="ctr"/>
              <a:r>
                <a:rPr lang="en-US" dirty="0">
                  <a:latin typeface="Arial Black"/>
                  <a:cs typeface="Arial Black"/>
                </a:rPr>
                <a:t>2</a:t>
              </a:r>
              <a:endParaRPr lang="en-US" baseline="-25000" dirty="0">
                <a:latin typeface="Arial Black"/>
                <a:cs typeface="Arial Black"/>
              </a:endParaRPr>
            </a:p>
          </p:txBody>
        </p:sp>
      </p:grpSp>
      <p:cxnSp>
        <p:nvCxnSpPr>
          <p:cNvPr id="73" name="Straight Arrow Connector 72">
            <a:extLst>
              <a:ext uri="{FF2B5EF4-FFF2-40B4-BE49-F238E27FC236}">
                <a16:creationId xmlns:a16="http://schemas.microsoft.com/office/drawing/2014/main" id="{068DBFA2-930A-6B30-AAFE-0BE2D817D26E}"/>
              </a:ext>
            </a:extLst>
          </p:cNvPr>
          <p:cNvCxnSpPr>
            <a:cxnSpLocks/>
            <a:stCxn id="62" idx="6"/>
            <a:endCxn id="71" idx="2"/>
          </p:cNvCxnSpPr>
          <p:nvPr/>
        </p:nvCxnSpPr>
        <p:spPr>
          <a:xfrm>
            <a:off x="3470572" y="4994972"/>
            <a:ext cx="677120" cy="5613"/>
          </a:xfrm>
          <a:prstGeom prst="straightConnector1">
            <a:avLst/>
          </a:prstGeom>
          <a:ln w="5715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75" name="Group 74">
            <a:extLst>
              <a:ext uri="{FF2B5EF4-FFF2-40B4-BE49-F238E27FC236}">
                <a16:creationId xmlns:a16="http://schemas.microsoft.com/office/drawing/2014/main" id="{C8BE6032-6F3D-697B-3199-E4F1D666B227}"/>
              </a:ext>
            </a:extLst>
          </p:cNvPr>
          <p:cNvGrpSpPr/>
          <p:nvPr/>
        </p:nvGrpSpPr>
        <p:grpSpPr>
          <a:xfrm>
            <a:off x="5349298" y="4791505"/>
            <a:ext cx="462239" cy="427266"/>
            <a:chOff x="4203770" y="2241185"/>
            <a:chExt cx="462239" cy="427266"/>
          </a:xfrm>
        </p:grpSpPr>
        <p:sp>
          <p:nvSpPr>
            <p:cNvPr id="76" name="Oval 75">
              <a:extLst>
                <a:ext uri="{FF2B5EF4-FFF2-40B4-BE49-F238E27FC236}">
                  <a16:creationId xmlns:a16="http://schemas.microsoft.com/office/drawing/2014/main" id="{79A33EF7-C2C3-DC60-F0FA-ABCAFE86B0EA}"/>
                </a:ext>
              </a:extLst>
            </p:cNvPr>
            <p:cNvSpPr/>
            <p:nvPr/>
          </p:nvSpPr>
          <p:spPr>
            <a:xfrm>
              <a:off x="4203770" y="2241185"/>
              <a:ext cx="462239" cy="427266"/>
            </a:xfrm>
            <a:prstGeom prst="ellipse">
              <a:avLst/>
            </a:prstGeom>
            <a:solidFill>
              <a:srgbClr val="800000"/>
            </a:solidFill>
            <a:ln w="28575" cmpd="sng">
              <a:solidFill>
                <a:srgbClr val="800000"/>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US" sz="1400" b="1" baseline="-25000" dirty="0">
                <a:solidFill>
                  <a:schemeClr val="tx1"/>
                </a:solidFill>
                <a:latin typeface="Arial Black"/>
                <a:cs typeface="Arial Black"/>
              </a:endParaRPr>
            </a:p>
          </p:txBody>
        </p:sp>
        <p:sp>
          <p:nvSpPr>
            <p:cNvPr id="77" name="TextBox 76">
              <a:extLst>
                <a:ext uri="{FF2B5EF4-FFF2-40B4-BE49-F238E27FC236}">
                  <a16:creationId xmlns:a16="http://schemas.microsoft.com/office/drawing/2014/main" id="{93B7DF25-7158-E0F7-91F0-04DA90CD7E91}"/>
                </a:ext>
              </a:extLst>
            </p:cNvPr>
            <p:cNvSpPr txBox="1"/>
            <p:nvPr/>
          </p:nvSpPr>
          <p:spPr>
            <a:xfrm>
              <a:off x="4265860" y="2324246"/>
              <a:ext cx="340008" cy="276999"/>
            </a:xfrm>
            <a:prstGeom prst="rect">
              <a:avLst/>
            </a:prstGeom>
            <a:noFill/>
            <a:effectLst/>
          </p:spPr>
          <p:txBody>
            <a:bodyPr wrap="square" tIns="0" bIns="0" rtlCol="0" anchor="ctr">
              <a:spAutoFit/>
            </a:bodyPr>
            <a:lstStyle/>
            <a:p>
              <a:pPr algn="ctr"/>
              <a:r>
                <a:rPr lang="en-US" dirty="0">
                  <a:latin typeface="Arial Black"/>
                  <a:cs typeface="Arial Black"/>
                </a:rPr>
                <a:t>4</a:t>
              </a:r>
              <a:endParaRPr lang="en-US" baseline="-25000" dirty="0">
                <a:latin typeface="Arial Black"/>
                <a:cs typeface="Arial Black"/>
              </a:endParaRPr>
            </a:p>
          </p:txBody>
        </p:sp>
      </p:grpSp>
      <p:grpSp>
        <p:nvGrpSpPr>
          <p:cNvPr id="78" name="Group 77">
            <a:extLst>
              <a:ext uri="{FF2B5EF4-FFF2-40B4-BE49-F238E27FC236}">
                <a16:creationId xmlns:a16="http://schemas.microsoft.com/office/drawing/2014/main" id="{81ACD4DE-0B08-878A-5258-ED0B5928A266}"/>
              </a:ext>
            </a:extLst>
          </p:cNvPr>
          <p:cNvGrpSpPr/>
          <p:nvPr/>
        </p:nvGrpSpPr>
        <p:grpSpPr>
          <a:xfrm>
            <a:off x="6566477" y="4778745"/>
            <a:ext cx="462239" cy="447672"/>
            <a:chOff x="4203770" y="2220779"/>
            <a:chExt cx="462239" cy="447672"/>
          </a:xfrm>
        </p:grpSpPr>
        <p:sp>
          <p:nvSpPr>
            <p:cNvPr id="79" name="Oval 78">
              <a:extLst>
                <a:ext uri="{FF2B5EF4-FFF2-40B4-BE49-F238E27FC236}">
                  <a16:creationId xmlns:a16="http://schemas.microsoft.com/office/drawing/2014/main" id="{7D12C7DB-A236-D9AD-E950-4F6D37B33F5C}"/>
                </a:ext>
              </a:extLst>
            </p:cNvPr>
            <p:cNvSpPr/>
            <p:nvPr/>
          </p:nvSpPr>
          <p:spPr>
            <a:xfrm>
              <a:off x="4203770" y="2241185"/>
              <a:ext cx="462239" cy="427266"/>
            </a:xfrm>
            <a:prstGeom prst="ellipse">
              <a:avLst/>
            </a:prstGeom>
            <a:solidFill>
              <a:srgbClr val="800000"/>
            </a:solidFill>
            <a:ln w="28575" cmpd="sng">
              <a:solidFill>
                <a:srgbClr val="800000"/>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US" sz="1400" b="1" baseline="-25000" dirty="0">
                <a:solidFill>
                  <a:schemeClr val="tx1"/>
                </a:solidFill>
                <a:latin typeface="Arial Black"/>
                <a:cs typeface="Arial Black"/>
              </a:endParaRPr>
            </a:p>
          </p:txBody>
        </p:sp>
        <p:sp>
          <p:nvSpPr>
            <p:cNvPr id="80" name="TextBox 79">
              <a:extLst>
                <a:ext uri="{FF2B5EF4-FFF2-40B4-BE49-F238E27FC236}">
                  <a16:creationId xmlns:a16="http://schemas.microsoft.com/office/drawing/2014/main" id="{3E8D5A94-9849-1D32-E44C-451A72CBE91B}"/>
                </a:ext>
              </a:extLst>
            </p:cNvPr>
            <p:cNvSpPr txBox="1"/>
            <p:nvPr/>
          </p:nvSpPr>
          <p:spPr>
            <a:xfrm>
              <a:off x="4265860" y="2220779"/>
              <a:ext cx="340008" cy="328295"/>
            </a:xfrm>
            <a:prstGeom prst="rect">
              <a:avLst/>
            </a:prstGeom>
            <a:noFill/>
            <a:effectLst/>
          </p:spPr>
          <p:txBody>
            <a:bodyPr wrap="square" tIns="0" bIns="0" rtlCol="0" anchor="ctr">
              <a:spAutoFit/>
            </a:bodyPr>
            <a:lstStyle/>
            <a:p>
              <a:pPr algn="ctr"/>
              <a:r>
                <a:rPr lang="en-US" sz="3200" baseline="-25000" dirty="0">
                  <a:latin typeface="Arial Black"/>
                  <a:cs typeface="Arial Black"/>
                </a:rPr>
                <a:t>5</a:t>
              </a:r>
              <a:endParaRPr lang="en-US" baseline="-25000" dirty="0">
                <a:latin typeface="Arial Black"/>
                <a:cs typeface="Arial Black"/>
              </a:endParaRPr>
            </a:p>
          </p:txBody>
        </p:sp>
      </p:grpSp>
      <p:cxnSp>
        <p:nvCxnSpPr>
          <p:cNvPr id="81" name="Straight Arrow Connector 80">
            <a:extLst>
              <a:ext uri="{FF2B5EF4-FFF2-40B4-BE49-F238E27FC236}">
                <a16:creationId xmlns:a16="http://schemas.microsoft.com/office/drawing/2014/main" id="{E3736100-9871-AC64-B3AB-3FFD5D81E364}"/>
              </a:ext>
            </a:extLst>
          </p:cNvPr>
          <p:cNvCxnSpPr>
            <a:cxnSpLocks/>
            <a:stCxn id="76" idx="6"/>
            <a:endCxn id="79" idx="2"/>
          </p:cNvCxnSpPr>
          <p:nvPr/>
        </p:nvCxnSpPr>
        <p:spPr>
          <a:xfrm>
            <a:off x="5811537" y="5005138"/>
            <a:ext cx="754940" cy="7646"/>
          </a:xfrm>
          <a:prstGeom prst="straightConnector1">
            <a:avLst/>
          </a:prstGeom>
          <a:ln w="5715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86" name="Straight Arrow Connector 85">
            <a:extLst>
              <a:ext uri="{FF2B5EF4-FFF2-40B4-BE49-F238E27FC236}">
                <a16:creationId xmlns:a16="http://schemas.microsoft.com/office/drawing/2014/main" id="{2A5E4DF2-DE76-65EA-A293-F6AC60CED424}"/>
              </a:ext>
            </a:extLst>
          </p:cNvPr>
          <p:cNvCxnSpPr>
            <a:cxnSpLocks/>
            <a:stCxn id="71" idx="6"/>
            <a:endCxn id="76" idx="2"/>
          </p:cNvCxnSpPr>
          <p:nvPr/>
        </p:nvCxnSpPr>
        <p:spPr>
          <a:xfrm>
            <a:off x="4609931" y="5000585"/>
            <a:ext cx="739367" cy="4553"/>
          </a:xfrm>
          <a:prstGeom prst="straightConnector1">
            <a:avLst/>
          </a:prstGeom>
          <a:ln w="5715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90" name="Content Placeholder 5">
            <a:extLst>
              <a:ext uri="{FF2B5EF4-FFF2-40B4-BE49-F238E27FC236}">
                <a16:creationId xmlns:a16="http://schemas.microsoft.com/office/drawing/2014/main" id="{24F81644-8F7F-DF90-FC4D-CB761250391C}"/>
              </a:ext>
            </a:extLst>
          </p:cNvPr>
          <p:cNvSpPr txBox="1">
            <a:spLocks/>
          </p:cNvSpPr>
          <p:nvPr/>
        </p:nvSpPr>
        <p:spPr>
          <a:xfrm>
            <a:off x="4494178" y="5665725"/>
            <a:ext cx="4377447" cy="699038"/>
          </a:xfrm>
          <a:prstGeom prst="rect">
            <a:avLst/>
          </a:prstGeom>
        </p:spPr>
        <p:txBody>
          <a:bodyPr>
            <a:noAutofit/>
          </a:bodyPr>
          <a:lstStyle>
            <a:lvl1pPr marL="342900" indent="-342900" algn="l" defTabSz="914400" rtl="0" eaLnBrk="1" latinLnBrk="0" hangingPunct="1">
              <a:lnSpc>
                <a:spcPct val="100000"/>
              </a:lnSpc>
              <a:spcBef>
                <a:spcPts val="1500"/>
              </a:spcBef>
              <a:spcAft>
                <a:spcPts val="0"/>
              </a:spcAft>
              <a:buClr>
                <a:srgbClr val="800000"/>
              </a:buClr>
              <a:buSzPct val="75000"/>
              <a:buFont typeface="Wingdings" charset="2"/>
              <a:buChar char="q"/>
              <a:defRPr sz="3200" kern="1200" spc="30" baseline="0">
                <a:solidFill>
                  <a:srgbClr val="000000"/>
                </a:solidFill>
                <a:latin typeface="Gill Sans"/>
                <a:ea typeface="+mn-ea"/>
                <a:cs typeface="Gill Sans"/>
              </a:defRPr>
            </a:lvl1pPr>
            <a:lvl2pPr marL="742950" indent="-285750" algn="l" defTabSz="914400" rtl="0" eaLnBrk="1" latinLnBrk="0" hangingPunct="1">
              <a:lnSpc>
                <a:spcPct val="100000"/>
              </a:lnSpc>
              <a:spcBef>
                <a:spcPts val="300"/>
              </a:spcBef>
              <a:spcAft>
                <a:spcPts val="0"/>
              </a:spcAft>
              <a:buClr>
                <a:srgbClr val="800000"/>
              </a:buClr>
              <a:buFont typeface="Wingdings" charset="2"/>
              <a:buChar char="§"/>
              <a:defRPr sz="2600" kern="1200" spc="30" baseline="0">
                <a:solidFill>
                  <a:srgbClr val="000000"/>
                </a:solidFill>
                <a:latin typeface="Gill Sans"/>
                <a:ea typeface="+mn-ea"/>
                <a:cs typeface="Gill Sans"/>
              </a:defRPr>
            </a:lvl2pPr>
            <a:lvl3pPr marL="1143000" indent="-228600" algn="l" defTabSz="914400" rtl="0" eaLnBrk="1" latinLnBrk="0" hangingPunct="1">
              <a:lnSpc>
                <a:spcPct val="100000"/>
              </a:lnSpc>
              <a:spcBef>
                <a:spcPts val="300"/>
              </a:spcBef>
              <a:spcAft>
                <a:spcPts val="0"/>
              </a:spcAft>
              <a:buClr>
                <a:srgbClr val="800000"/>
              </a:buClr>
              <a:buSzPct val="75000"/>
              <a:buFont typeface="Lucida Grande"/>
              <a:buChar char="-"/>
              <a:defRPr sz="2200" kern="1200" spc="30" baseline="0">
                <a:solidFill>
                  <a:srgbClr val="000000"/>
                </a:solidFill>
                <a:latin typeface="Gill Sans"/>
                <a:ea typeface="+mn-ea"/>
                <a:cs typeface="Gill Sans"/>
              </a:defRPr>
            </a:lvl3pPr>
            <a:lvl4pPr marL="1600200" indent="-228600" algn="l" defTabSz="914400" rtl="0" eaLnBrk="1" latinLnBrk="0" hangingPunct="1">
              <a:lnSpc>
                <a:spcPct val="100000"/>
              </a:lnSpc>
              <a:spcBef>
                <a:spcPts val="300"/>
              </a:spcBef>
              <a:spcAft>
                <a:spcPts val="0"/>
              </a:spcAft>
              <a:buClr>
                <a:srgbClr val="800000"/>
              </a:buClr>
              <a:buFont typeface="Arial" pitchFamily="34" charset="0"/>
              <a:buChar char="•"/>
              <a:defRPr sz="1700" kern="1200" spc="30" baseline="0">
                <a:solidFill>
                  <a:srgbClr val="000000"/>
                </a:solidFill>
                <a:latin typeface="Gill Sans"/>
                <a:ea typeface="+mn-ea"/>
                <a:cs typeface="Gill Sans"/>
              </a:defRPr>
            </a:lvl4pPr>
            <a:lvl5pPr marL="2057400" indent="-228600" algn="l" defTabSz="914400" rtl="0" eaLnBrk="1" latinLnBrk="0" hangingPunct="1">
              <a:lnSpc>
                <a:spcPct val="100000"/>
              </a:lnSpc>
              <a:spcBef>
                <a:spcPts val="300"/>
              </a:spcBef>
              <a:spcAft>
                <a:spcPts val="0"/>
              </a:spcAft>
              <a:buClr>
                <a:srgbClr val="800000"/>
              </a:buClr>
              <a:buFont typeface="Arial" pitchFamily="34" charset="0"/>
              <a:buChar char="•"/>
              <a:defRPr sz="1700" kern="1200" spc="30" baseline="0">
                <a:solidFill>
                  <a:srgbClr val="000000"/>
                </a:solidFill>
                <a:latin typeface="Gill Sans"/>
                <a:ea typeface="+mn-ea"/>
                <a:cs typeface="Gill San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marL="0" indent="0" algn="r">
              <a:buNone/>
            </a:pPr>
            <a:r>
              <a:rPr lang="en-US" sz="2000" b="1" i="1" dirty="0">
                <a:solidFill>
                  <a:srgbClr val="C0504D"/>
                </a:solidFill>
              </a:rPr>
              <a:t>Order of {2, 3, 4} might vary </a:t>
            </a:r>
          </a:p>
          <a:p>
            <a:pPr marL="0" indent="0" algn="r">
              <a:buNone/>
            </a:pPr>
            <a:r>
              <a:rPr lang="en-US" sz="2000" b="1" i="1" dirty="0">
                <a:solidFill>
                  <a:srgbClr val="C0504D"/>
                </a:solidFill>
              </a:rPr>
              <a:t>depending on workflow engine. </a:t>
            </a:r>
          </a:p>
        </p:txBody>
      </p:sp>
      <p:sp>
        <p:nvSpPr>
          <p:cNvPr id="91" name="TextBox 90">
            <a:extLst>
              <a:ext uri="{FF2B5EF4-FFF2-40B4-BE49-F238E27FC236}">
                <a16:creationId xmlns:a16="http://schemas.microsoft.com/office/drawing/2014/main" id="{232CB5B5-52F4-017B-C5F2-4481D2E5E6D9}"/>
              </a:ext>
            </a:extLst>
          </p:cNvPr>
          <p:cNvSpPr txBox="1"/>
          <p:nvPr/>
        </p:nvSpPr>
        <p:spPr>
          <a:xfrm>
            <a:off x="3829847" y="1322963"/>
            <a:ext cx="1057051" cy="1920247"/>
          </a:xfrm>
          <a:prstGeom prst="rect">
            <a:avLst/>
          </a:prstGeom>
          <a:noFill/>
          <a:ln w="63500" cmpd="sng">
            <a:solidFill>
              <a:schemeClr val="tx2"/>
            </a:solidFill>
          </a:ln>
          <a:effectLst/>
        </p:spPr>
        <p:txBody>
          <a:bodyPr wrap="square" rtlCol="0">
            <a:spAutoFit/>
          </a:bodyPr>
          <a:lstStyle/>
          <a:p>
            <a:endParaRPr lang="en-US" dirty="0">
              <a:solidFill>
                <a:srgbClr val="000000"/>
              </a:solidFill>
              <a:latin typeface="Monaco"/>
              <a:cs typeface="Monaco"/>
            </a:endParaRPr>
          </a:p>
        </p:txBody>
      </p:sp>
      <p:sp>
        <p:nvSpPr>
          <p:cNvPr id="94" name="Oval Callout 93">
            <a:extLst>
              <a:ext uri="{FF2B5EF4-FFF2-40B4-BE49-F238E27FC236}">
                <a16:creationId xmlns:a16="http://schemas.microsoft.com/office/drawing/2014/main" id="{93FB9BB2-EA7D-9AA5-C601-978286E12705}"/>
              </a:ext>
            </a:extLst>
          </p:cNvPr>
          <p:cNvSpPr/>
          <p:nvPr/>
        </p:nvSpPr>
        <p:spPr>
          <a:xfrm>
            <a:off x="6208360" y="2658669"/>
            <a:ext cx="2624354" cy="858810"/>
          </a:xfrm>
          <a:prstGeom prst="wedgeEllipseCallout">
            <a:avLst>
              <a:gd name="adj1" fmla="val -100297"/>
              <a:gd name="adj2" fmla="val -4876"/>
            </a:avLst>
          </a:prstGeom>
          <a:solidFill>
            <a:srgbClr val="FFFF00"/>
          </a:solidFill>
          <a:ln w="190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r>
              <a:rPr lang="en-US" sz="1400" b="1" dirty="0">
                <a:solidFill>
                  <a:schemeClr val="bg1"/>
                </a:solidFill>
                <a:latin typeface="Gill Sans"/>
                <a:cs typeface="Gill Sans"/>
              </a:rPr>
              <a:t>Can be executed concurrently.</a:t>
            </a:r>
          </a:p>
        </p:txBody>
      </p:sp>
    </p:spTree>
    <p:extLst>
      <p:ext uri="{BB962C8B-B14F-4D97-AF65-F5344CB8AC3E}">
        <p14:creationId xmlns:p14="http://schemas.microsoft.com/office/powerpoint/2010/main" val="2885911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4"/>
                                        </p:tgtEl>
                                        <p:attrNameLst>
                                          <p:attrName>style.visibility</p:attrName>
                                        </p:attrNameLst>
                                      </p:cBhvr>
                                      <p:to>
                                        <p:strVal val="visible"/>
                                      </p:to>
                                    </p:set>
                                    <p:animEffect transition="in" filter="fade">
                                      <p:cBhvr>
                                        <p:cTn id="7" dur="500"/>
                                        <p:tgtEl>
                                          <p:spTgt spid="9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1"/>
                                        </p:tgtEl>
                                        <p:attrNameLst>
                                          <p:attrName>style.visibility</p:attrName>
                                        </p:attrNameLst>
                                      </p:cBhvr>
                                      <p:to>
                                        <p:strVal val="visible"/>
                                      </p:to>
                                    </p:set>
                                    <p:animEffect transition="in" filter="fade">
                                      <p:cBhvr>
                                        <p:cTn id="10" dur="500"/>
                                        <p:tgtEl>
                                          <p:spTgt spid="9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0"/>
                                        </p:tgtEl>
                                        <p:attrNameLst>
                                          <p:attrName>style.visibility</p:attrName>
                                        </p:attrNameLst>
                                      </p:cBhvr>
                                      <p:to>
                                        <p:strVal val="visible"/>
                                      </p:to>
                                    </p:set>
                                    <p:animEffect transition="in" filter="fade">
                                      <p:cBhvr>
                                        <p:cTn id="13"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P spid="91" grpId="0" animBg="1"/>
      <p:bldP spid="9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8237106-F2ED-405E-BC33-CC3CF426205F}" type="slidenum">
              <a:rPr lang="en-US" sz="1800" smtClean="0"/>
              <a:pPr/>
              <a:t>30</a:t>
            </a:fld>
            <a:endParaRPr lang="en-US" sz="1800" dirty="0"/>
          </a:p>
        </p:txBody>
      </p:sp>
      <p:sp>
        <p:nvSpPr>
          <p:cNvPr id="6" name="Footer Placeholder 5"/>
          <p:cNvSpPr>
            <a:spLocks noGrp="1"/>
          </p:cNvSpPr>
          <p:nvPr>
            <p:ph type="ftr" sz="quarter" idx="11"/>
          </p:nvPr>
        </p:nvSpPr>
        <p:spPr/>
        <p:txBody>
          <a:bodyPr/>
          <a:lstStyle/>
          <a:p>
            <a:r>
              <a:rPr lang="en-US"/>
              <a:t>CNT @ BIBE’23</a:t>
            </a:r>
            <a:endParaRPr lang="en-US" dirty="0"/>
          </a:p>
        </p:txBody>
      </p:sp>
      <p:sp>
        <p:nvSpPr>
          <p:cNvPr id="5" name="Title 3">
            <a:extLst>
              <a:ext uri="{FF2B5EF4-FFF2-40B4-BE49-F238E27FC236}">
                <a16:creationId xmlns:a16="http://schemas.microsoft.com/office/drawing/2014/main" id="{0DAA7A09-EA84-8CF1-4E19-F697C1A7C944}"/>
              </a:ext>
            </a:extLst>
          </p:cNvPr>
          <p:cNvSpPr>
            <a:spLocks noGrp="1"/>
          </p:cNvSpPr>
          <p:nvPr>
            <p:ph type="title"/>
          </p:nvPr>
        </p:nvSpPr>
        <p:spPr>
          <a:xfrm>
            <a:off x="168667" y="274638"/>
            <a:ext cx="8800465" cy="1143000"/>
          </a:xfrm>
        </p:spPr>
        <p:txBody>
          <a:bodyPr/>
          <a:lstStyle/>
          <a:p>
            <a:r>
              <a:rPr lang="en-US" dirty="0"/>
              <a:t>Fully Automatic Translation</a:t>
            </a:r>
          </a:p>
        </p:txBody>
      </p:sp>
      <p:sp>
        <p:nvSpPr>
          <p:cNvPr id="7" name="Rounded Rectangle 6">
            <a:extLst>
              <a:ext uri="{FF2B5EF4-FFF2-40B4-BE49-F238E27FC236}">
                <a16:creationId xmlns:a16="http://schemas.microsoft.com/office/drawing/2014/main" id="{5CAD088C-0490-CF02-41B7-C45231EDB1E8}"/>
              </a:ext>
            </a:extLst>
          </p:cNvPr>
          <p:cNvSpPr/>
          <p:nvPr/>
        </p:nvSpPr>
        <p:spPr>
          <a:xfrm>
            <a:off x="426313" y="3289722"/>
            <a:ext cx="2282419" cy="752090"/>
          </a:xfrm>
          <a:prstGeom prst="roundRect">
            <a:avLst/>
          </a:prstGeom>
          <a:solidFill>
            <a:srgbClr val="C00000">
              <a:alpha val="29867"/>
            </a:srgbClr>
          </a:solidFill>
          <a:ln w="28575" cmpd="sng">
            <a:noFill/>
          </a:ln>
          <a:effectLst/>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1600" b="1" dirty="0">
                <a:solidFill>
                  <a:schemeClr val="tx1"/>
                </a:solidFill>
                <a:latin typeface="Gill Sans"/>
                <a:cs typeface="Gill Sans"/>
              </a:rPr>
              <a:t>Tool-level Translation</a:t>
            </a:r>
          </a:p>
        </p:txBody>
      </p:sp>
      <p:sp>
        <p:nvSpPr>
          <p:cNvPr id="10" name="Right Arrow 9">
            <a:extLst>
              <a:ext uri="{FF2B5EF4-FFF2-40B4-BE49-F238E27FC236}">
                <a16:creationId xmlns:a16="http://schemas.microsoft.com/office/drawing/2014/main" id="{19AE77AC-B07B-BAE9-1C82-2885CBB37E4A}"/>
              </a:ext>
            </a:extLst>
          </p:cNvPr>
          <p:cNvSpPr/>
          <p:nvPr/>
        </p:nvSpPr>
        <p:spPr>
          <a:xfrm>
            <a:off x="2708732" y="3363367"/>
            <a:ext cx="786210" cy="604800"/>
          </a:xfrm>
          <a:prstGeom prst="rightArrow">
            <a:avLst/>
          </a:prstGeom>
          <a:solidFill>
            <a:srgbClr val="C00000">
              <a:alpha val="29867"/>
            </a:srgb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latin typeface="Gill Sans"/>
              <a:cs typeface="Gill Sans"/>
            </a:endParaRPr>
          </a:p>
        </p:txBody>
      </p:sp>
      <p:sp>
        <p:nvSpPr>
          <p:cNvPr id="11" name="Rounded Rectangle 10">
            <a:extLst>
              <a:ext uri="{FF2B5EF4-FFF2-40B4-BE49-F238E27FC236}">
                <a16:creationId xmlns:a16="http://schemas.microsoft.com/office/drawing/2014/main" id="{BCE3DF5A-BA6F-A55C-7348-6F6041C0DA12}"/>
              </a:ext>
            </a:extLst>
          </p:cNvPr>
          <p:cNvSpPr/>
          <p:nvPr/>
        </p:nvSpPr>
        <p:spPr>
          <a:xfrm>
            <a:off x="3494942" y="3289722"/>
            <a:ext cx="2282419" cy="752090"/>
          </a:xfrm>
          <a:prstGeom prst="roundRect">
            <a:avLst/>
          </a:prstGeom>
          <a:solidFill>
            <a:srgbClr val="C00000">
              <a:alpha val="29867"/>
            </a:srgbClr>
          </a:solidFill>
          <a:ln w="28575" cmpd="sng">
            <a:noFill/>
          </a:ln>
          <a:effectLst/>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1600" b="1" dirty="0">
                <a:solidFill>
                  <a:schemeClr val="tx1"/>
                </a:solidFill>
                <a:latin typeface="Gill Sans"/>
                <a:cs typeface="Gill Sans"/>
              </a:rPr>
              <a:t>Graph-dependency Analysis</a:t>
            </a:r>
          </a:p>
        </p:txBody>
      </p:sp>
      <p:sp>
        <p:nvSpPr>
          <p:cNvPr id="12" name="Right Arrow 11">
            <a:extLst>
              <a:ext uri="{FF2B5EF4-FFF2-40B4-BE49-F238E27FC236}">
                <a16:creationId xmlns:a16="http://schemas.microsoft.com/office/drawing/2014/main" id="{E168FAD3-10E5-47C8-E5D6-173B0A323A4C}"/>
              </a:ext>
            </a:extLst>
          </p:cNvPr>
          <p:cNvSpPr/>
          <p:nvPr/>
        </p:nvSpPr>
        <p:spPr>
          <a:xfrm>
            <a:off x="5777361" y="3363367"/>
            <a:ext cx="786210" cy="604800"/>
          </a:xfrm>
          <a:prstGeom prst="rightArrow">
            <a:avLst/>
          </a:prstGeom>
          <a:solidFill>
            <a:srgbClr val="C00000">
              <a:alpha val="29867"/>
            </a:srgb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latin typeface="Gill Sans"/>
              <a:cs typeface="Gill Sans"/>
            </a:endParaRPr>
          </a:p>
        </p:txBody>
      </p:sp>
      <p:sp>
        <p:nvSpPr>
          <p:cNvPr id="13" name="Rounded Rectangle 12">
            <a:extLst>
              <a:ext uri="{FF2B5EF4-FFF2-40B4-BE49-F238E27FC236}">
                <a16:creationId xmlns:a16="http://schemas.microsoft.com/office/drawing/2014/main" id="{06517F92-8FF6-0403-190D-99D658DFF877}"/>
              </a:ext>
            </a:extLst>
          </p:cNvPr>
          <p:cNvSpPr/>
          <p:nvPr/>
        </p:nvSpPr>
        <p:spPr>
          <a:xfrm>
            <a:off x="6563571" y="3289722"/>
            <a:ext cx="2282419" cy="752090"/>
          </a:xfrm>
          <a:prstGeom prst="roundRect">
            <a:avLst/>
          </a:prstGeom>
          <a:solidFill>
            <a:srgbClr val="800000"/>
          </a:solidFill>
          <a:ln w="28575" cmpd="sng">
            <a:noFill/>
          </a:ln>
          <a:effectLst/>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b="1" dirty="0">
                <a:solidFill>
                  <a:schemeClr val="tx1"/>
                </a:solidFill>
                <a:latin typeface="Gill Sans"/>
                <a:cs typeface="Gill Sans"/>
              </a:rPr>
              <a:t>Correctness Check</a:t>
            </a:r>
          </a:p>
        </p:txBody>
      </p:sp>
      <p:grpSp>
        <p:nvGrpSpPr>
          <p:cNvPr id="24" name="Group 23">
            <a:extLst>
              <a:ext uri="{FF2B5EF4-FFF2-40B4-BE49-F238E27FC236}">
                <a16:creationId xmlns:a16="http://schemas.microsoft.com/office/drawing/2014/main" id="{2908E5AD-7614-BC00-4986-ED677C3E69D8}"/>
              </a:ext>
            </a:extLst>
          </p:cNvPr>
          <p:cNvGrpSpPr/>
          <p:nvPr/>
        </p:nvGrpSpPr>
        <p:grpSpPr>
          <a:xfrm>
            <a:off x="291808" y="2816188"/>
            <a:ext cx="476852" cy="588660"/>
            <a:chOff x="3755816" y="5807879"/>
            <a:chExt cx="476852" cy="588660"/>
          </a:xfrm>
          <a:solidFill>
            <a:srgbClr val="C00000">
              <a:alpha val="29867"/>
            </a:srgbClr>
          </a:solidFill>
        </p:grpSpPr>
        <p:sp>
          <p:nvSpPr>
            <p:cNvPr id="21" name="Oval 20">
              <a:extLst>
                <a:ext uri="{FF2B5EF4-FFF2-40B4-BE49-F238E27FC236}">
                  <a16:creationId xmlns:a16="http://schemas.microsoft.com/office/drawing/2014/main" id="{3D638660-EA21-1A98-7D33-0BD6B2F90009}"/>
                </a:ext>
              </a:extLst>
            </p:cNvPr>
            <p:cNvSpPr/>
            <p:nvPr/>
          </p:nvSpPr>
          <p:spPr>
            <a:xfrm>
              <a:off x="3755816" y="5807879"/>
              <a:ext cx="476852" cy="588660"/>
            </a:xfrm>
            <a:prstGeom prst="ellipse">
              <a:avLst/>
            </a:prstGeom>
            <a:grpFill/>
            <a:ln w="28575"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US" sz="1400" b="1" baseline="-25000" dirty="0">
                <a:solidFill>
                  <a:schemeClr val="tx1"/>
                </a:solidFill>
                <a:latin typeface="Arial Black"/>
                <a:cs typeface="Arial Black"/>
              </a:endParaRPr>
            </a:p>
          </p:txBody>
        </p:sp>
        <p:sp>
          <p:nvSpPr>
            <p:cNvPr id="23" name="TextBox 22">
              <a:extLst>
                <a:ext uri="{FF2B5EF4-FFF2-40B4-BE49-F238E27FC236}">
                  <a16:creationId xmlns:a16="http://schemas.microsoft.com/office/drawing/2014/main" id="{2875713F-828C-215E-6EB3-6772A177BBE8}"/>
                </a:ext>
              </a:extLst>
            </p:cNvPr>
            <p:cNvSpPr txBox="1"/>
            <p:nvPr/>
          </p:nvSpPr>
          <p:spPr>
            <a:xfrm>
              <a:off x="3793916" y="5908502"/>
              <a:ext cx="404198" cy="430887"/>
            </a:xfrm>
            <a:prstGeom prst="rect">
              <a:avLst/>
            </a:prstGeom>
            <a:grpFill/>
            <a:effectLst/>
          </p:spPr>
          <p:txBody>
            <a:bodyPr wrap="square" tIns="0" bIns="0" rtlCol="0" anchor="ctr">
              <a:spAutoFit/>
            </a:bodyPr>
            <a:lstStyle/>
            <a:p>
              <a:pPr algn="ctr"/>
              <a:r>
                <a:rPr lang="en-US" sz="2800" dirty="0">
                  <a:latin typeface="Arial Black"/>
                  <a:cs typeface="Arial Black"/>
                </a:rPr>
                <a:t>1</a:t>
              </a:r>
              <a:endParaRPr lang="en-US" sz="2800" baseline="-25000" dirty="0">
                <a:latin typeface="Arial Black"/>
                <a:cs typeface="Arial Black"/>
              </a:endParaRPr>
            </a:p>
          </p:txBody>
        </p:sp>
      </p:grpSp>
      <p:grpSp>
        <p:nvGrpSpPr>
          <p:cNvPr id="25" name="Group 24">
            <a:extLst>
              <a:ext uri="{FF2B5EF4-FFF2-40B4-BE49-F238E27FC236}">
                <a16:creationId xmlns:a16="http://schemas.microsoft.com/office/drawing/2014/main" id="{8D35E4CB-D2DC-4D45-BA63-D14CBB384E98}"/>
              </a:ext>
            </a:extLst>
          </p:cNvPr>
          <p:cNvGrpSpPr/>
          <p:nvPr/>
        </p:nvGrpSpPr>
        <p:grpSpPr>
          <a:xfrm>
            <a:off x="3353076" y="2848724"/>
            <a:ext cx="476852" cy="588660"/>
            <a:chOff x="3755816" y="5807879"/>
            <a:chExt cx="476852" cy="588660"/>
          </a:xfrm>
          <a:solidFill>
            <a:srgbClr val="C00000">
              <a:alpha val="29867"/>
            </a:srgbClr>
          </a:solidFill>
        </p:grpSpPr>
        <p:sp>
          <p:nvSpPr>
            <p:cNvPr id="26" name="Oval 25">
              <a:extLst>
                <a:ext uri="{FF2B5EF4-FFF2-40B4-BE49-F238E27FC236}">
                  <a16:creationId xmlns:a16="http://schemas.microsoft.com/office/drawing/2014/main" id="{AD369164-1177-3A61-D0CC-552E8F448481}"/>
                </a:ext>
              </a:extLst>
            </p:cNvPr>
            <p:cNvSpPr/>
            <p:nvPr/>
          </p:nvSpPr>
          <p:spPr>
            <a:xfrm>
              <a:off x="3755816" y="5807879"/>
              <a:ext cx="476852" cy="588660"/>
            </a:xfrm>
            <a:prstGeom prst="ellipse">
              <a:avLst/>
            </a:prstGeom>
            <a:grpFill/>
            <a:ln w="28575"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US" sz="1400" b="1" baseline="-25000" dirty="0">
                <a:solidFill>
                  <a:schemeClr val="tx1"/>
                </a:solidFill>
                <a:latin typeface="Arial Black"/>
                <a:cs typeface="Arial Black"/>
              </a:endParaRPr>
            </a:p>
          </p:txBody>
        </p:sp>
        <p:sp>
          <p:nvSpPr>
            <p:cNvPr id="27" name="TextBox 26">
              <a:extLst>
                <a:ext uri="{FF2B5EF4-FFF2-40B4-BE49-F238E27FC236}">
                  <a16:creationId xmlns:a16="http://schemas.microsoft.com/office/drawing/2014/main" id="{F1D7A3F2-7B75-E44B-F780-9633570D6BE8}"/>
                </a:ext>
              </a:extLst>
            </p:cNvPr>
            <p:cNvSpPr txBox="1"/>
            <p:nvPr/>
          </p:nvSpPr>
          <p:spPr>
            <a:xfrm>
              <a:off x="3793916" y="5908502"/>
              <a:ext cx="404198" cy="430887"/>
            </a:xfrm>
            <a:prstGeom prst="rect">
              <a:avLst/>
            </a:prstGeom>
            <a:grpFill/>
            <a:effectLst/>
          </p:spPr>
          <p:txBody>
            <a:bodyPr wrap="square" tIns="0" bIns="0" rtlCol="0" anchor="ctr">
              <a:spAutoFit/>
            </a:bodyPr>
            <a:lstStyle/>
            <a:p>
              <a:pPr algn="ctr"/>
              <a:r>
                <a:rPr lang="en-US" sz="2800" dirty="0">
                  <a:latin typeface="Arial Black"/>
                  <a:cs typeface="Arial Black"/>
                </a:rPr>
                <a:t>2</a:t>
              </a:r>
              <a:endParaRPr lang="en-US" sz="2800" baseline="-25000" dirty="0">
                <a:latin typeface="Arial Black"/>
                <a:cs typeface="Arial Black"/>
              </a:endParaRPr>
            </a:p>
          </p:txBody>
        </p:sp>
      </p:grpSp>
      <p:grpSp>
        <p:nvGrpSpPr>
          <p:cNvPr id="28" name="Group 27">
            <a:extLst>
              <a:ext uri="{FF2B5EF4-FFF2-40B4-BE49-F238E27FC236}">
                <a16:creationId xmlns:a16="http://schemas.microsoft.com/office/drawing/2014/main" id="{BA243C32-AE2F-42DB-F6EB-D06BEB9D7EF0}"/>
              </a:ext>
            </a:extLst>
          </p:cNvPr>
          <p:cNvGrpSpPr/>
          <p:nvPr/>
        </p:nvGrpSpPr>
        <p:grpSpPr>
          <a:xfrm>
            <a:off x="6441718" y="2870460"/>
            <a:ext cx="476852" cy="588660"/>
            <a:chOff x="3755816" y="5807879"/>
            <a:chExt cx="476852" cy="588660"/>
          </a:xfrm>
        </p:grpSpPr>
        <p:sp>
          <p:nvSpPr>
            <p:cNvPr id="29" name="Oval 28">
              <a:extLst>
                <a:ext uri="{FF2B5EF4-FFF2-40B4-BE49-F238E27FC236}">
                  <a16:creationId xmlns:a16="http://schemas.microsoft.com/office/drawing/2014/main" id="{D1204538-8B48-9AD1-C537-D0B6F5F94F43}"/>
                </a:ext>
              </a:extLst>
            </p:cNvPr>
            <p:cNvSpPr/>
            <p:nvPr/>
          </p:nvSpPr>
          <p:spPr>
            <a:xfrm>
              <a:off x="3755816" y="5807879"/>
              <a:ext cx="476852" cy="588660"/>
            </a:xfrm>
            <a:prstGeom prst="ellipse">
              <a:avLst/>
            </a:prstGeom>
            <a:solidFill>
              <a:srgbClr val="FF0000"/>
            </a:solidFill>
            <a:ln w="28575"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US" sz="1400" b="1" baseline="-25000" dirty="0">
                <a:solidFill>
                  <a:schemeClr val="tx1"/>
                </a:solidFill>
                <a:latin typeface="Arial Black"/>
                <a:cs typeface="Arial Black"/>
              </a:endParaRPr>
            </a:p>
          </p:txBody>
        </p:sp>
        <p:sp>
          <p:nvSpPr>
            <p:cNvPr id="30" name="TextBox 29">
              <a:extLst>
                <a:ext uri="{FF2B5EF4-FFF2-40B4-BE49-F238E27FC236}">
                  <a16:creationId xmlns:a16="http://schemas.microsoft.com/office/drawing/2014/main" id="{D967E197-2025-B4BF-4E99-0888A05C4DF4}"/>
                </a:ext>
              </a:extLst>
            </p:cNvPr>
            <p:cNvSpPr txBox="1"/>
            <p:nvPr/>
          </p:nvSpPr>
          <p:spPr>
            <a:xfrm>
              <a:off x="3793916" y="5908502"/>
              <a:ext cx="404198" cy="430887"/>
            </a:xfrm>
            <a:prstGeom prst="rect">
              <a:avLst/>
            </a:prstGeom>
            <a:noFill/>
            <a:effectLst/>
          </p:spPr>
          <p:txBody>
            <a:bodyPr wrap="square" tIns="0" bIns="0" rtlCol="0" anchor="ctr">
              <a:spAutoFit/>
            </a:bodyPr>
            <a:lstStyle/>
            <a:p>
              <a:pPr algn="ctr"/>
              <a:r>
                <a:rPr lang="en-US" sz="2800" dirty="0">
                  <a:latin typeface="Arial Black"/>
                  <a:cs typeface="Arial Black"/>
                </a:rPr>
                <a:t>3</a:t>
              </a:r>
              <a:endParaRPr lang="en-US" sz="2800" baseline="-25000" dirty="0">
                <a:latin typeface="Arial Black"/>
                <a:cs typeface="Arial Black"/>
              </a:endParaRPr>
            </a:p>
          </p:txBody>
        </p:sp>
      </p:grpSp>
    </p:spTree>
    <p:extLst>
      <p:ext uri="{BB962C8B-B14F-4D97-AF65-F5344CB8AC3E}">
        <p14:creationId xmlns:p14="http://schemas.microsoft.com/office/powerpoint/2010/main" val="19814864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8237106-F2ED-405E-BC33-CC3CF426205F}" type="slidenum">
              <a:rPr lang="en-US" sz="1800" smtClean="0"/>
              <a:pPr/>
              <a:t>31</a:t>
            </a:fld>
            <a:endParaRPr lang="en-US" sz="1800" dirty="0"/>
          </a:p>
        </p:txBody>
      </p:sp>
      <p:sp>
        <p:nvSpPr>
          <p:cNvPr id="6" name="Footer Placeholder 5"/>
          <p:cNvSpPr>
            <a:spLocks noGrp="1"/>
          </p:cNvSpPr>
          <p:nvPr>
            <p:ph type="ftr" sz="quarter" idx="11"/>
          </p:nvPr>
        </p:nvSpPr>
        <p:spPr/>
        <p:txBody>
          <a:bodyPr/>
          <a:lstStyle/>
          <a:p>
            <a:r>
              <a:rPr lang="en-US"/>
              <a:t>CNT @ BIBE’23</a:t>
            </a:r>
            <a:endParaRPr lang="en-US" dirty="0"/>
          </a:p>
        </p:txBody>
      </p:sp>
      <p:sp>
        <p:nvSpPr>
          <p:cNvPr id="13" name="Title 3">
            <a:extLst>
              <a:ext uri="{FF2B5EF4-FFF2-40B4-BE49-F238E27FC236}">
                <a16:creationId xmlns:a16="http://schemas.microsoft.com/office/drawing/2014/main" id="{825EE41B-E0A4-0FFC-62C4-4FF9066493AB}"/>
              </a:ext>
            </a:extLst>
          </p:cNvPr>
          <p:cNvSpPr>
            <a:spLocks noGrp="1"/>
          </p:cNvSpPr>
          <p:nvPr>
            <p:ph type="title"/>
          </p:nvPr>
        </p:nvSpPr>
        <p:spPr>
          <a:xfrm>
            <a:off x="168667" y="274638"/>
            <a:ext cx="8800465" cy="1143000"/>
          </a:xfrm>
        </p:spPr>
        <p:txBody>
          <a:bodyPr/>
          <a:lstStyle/>
          <a:p>
            <a:r>
              <a:rPr lang="en-US" dirty="0"/>
              <a:t>Correctness Check</a:t>
            </a:r>
          </a:p>
        </p:txBody>
      </p:sp>
      <p:sp>
        <p:nvSpPr>
          <p:cNvPr id="2" name="Content Placeholder 5">
            <a:extLst>
              <a:ext uri="{FF2B5EF4-FFF2-40B4-BE49-F238E27FC236}">
                <a16:creationId xmlns:a16="http://schemas.microsoft.com/office/drawing/2014/main" id="{08922F9B-EC13-C058-99C0-9AF881CB574C}"/>
              </a:ext>
            </a:extLst>
          </p:cNvPr>
          <p:cNvSpPr txBox="1">
            <a:spLocks/>
          </p:cNvSpPr>
          <p:nvPr/>
        </p:nvSpPr>
        <p:spPr>
          <a:xfrm>
            <a:off x="220012" y="1561350"/>
            <a:ext cx="8101512" cy="2470766"/>
          </a:xfrm>
          <a:prstGeom prst="rect">
            <a:avLst/>
          </a:prstGeom>
        </p:spPr>
        <p:txBody>
          <a:bodyPr>
            <a:noAutofit/>
          </a:bodyPr>
          <a:lstStyle>
            <a:lvl1pPr marL="342900" indent="-342900" algn="l" defTabSz="914400" rtl="0" eaLnBrk="1" latinLnBrk="0" hangingPunct="1">
              <a:lnSpc>
                <a:spcPct val="100000"/>
              </a:lnSpc>
              <a:spcBef>
                <a:spcPts val="1500"/>
              </a:spcBef>
              <a:spcAft>
                <a:spcPts val="0"/>
              </a:spcAft>
              <a:buClr>
                <a:srgbClr val="800000"/>
              </a:buClr>
              <a:buSzPct val="75000"/>
              <a:buFont typeface="Wingdings" charset="2"/>
              <a:buChar char="q"/>
              <a:defRPr sz="3200" kern="1200" spc="30" baseline="0">
                <a:solidFill>
                  <a:srgbClr val="000000"/>
                </a:solidFill>
                <a:latin typeface="Gill Sans"/>
                <a:ea typeface="+mn-ea"/>
                <a:cs typeface="Gill Sans"/>
              </a:defRPr>
            </a:lvl1pPr>
            <a:lvl2pPr marL="742950" indent="-285750" algn="l" defTabSz="914400" rtl="0" eaLnBrk="1" latinLnBrk="0" hangingPunct="1">
              <a:lnSpc>
                <a:spcPct val="100000"/>
              </a:lnSpc>
              <a:spcBef>
                <a:spcPts val="300"/>
              </a:spcBef>
              <a:spcAft>
                <a:spcPts val="0"/>
              </a:spcAft>
              <a:buClr>
                <a:srgbClr val="800000"/>
              </a:buClr>
              <a:buFont typeface="Wingdings" charset="2"/>
              <a:buChar char="§"/>
              <a:defRPr sz="2600" kern="1200" spc="30" baseline="0">
                <a:solidFill>
                  <a:srgbClr val="000000"/>
                </a:solidFill>
                <a:latin typeface="Gill Sans"/>
                <a:ea typeface="+mn-ea"/>
                <a:cs typeface="Gill Sans"/>
              </a:defRPr>
            </a:lvl2pPr>
            <a:lvl3pPr marL="1143000" indent="-228600" algn="l" defTabSz="914400" rtl="0" eaLnBrk="1" latinLnBrk="0" hangingPunct="1">
              <a:lnSpc>
                <a:spcPct val="100000"/>
              </a:lnSpc>
              <a:spcBef>
                <a:spcPts val="300"/>
              </a:spcBef>
              <a:spcAft>
                <a:spcPts val="0"/>
              </a:spcAft>
              <a:buClr>
                <a:srgbClr val="800000"/>
              </a:buClr>
              <a:buSzPct val="75000"/>
              <a:buFont typeface="Lucida Grande"/>
              <a:buChar char="-"/>
              <a:defRPr sz="2200" kern="1200" spc="30" baseline="0">
                <a:solidFill>
                  <a:srgbClr val="000000"/>
                </a:solidFill>
                <a:latin typeface="Gill Sans"/>
                <a:ea typeface="+mn-ea"/>
                <a:cs typeface="Gill Sans"/>
              </a:defRPr>
            </a:lvl3pPr>
            <a:lvl4pPr marL="1600200" indent="-228600" algn="l" defTabSz="914400" rtl="0" eaLnBrk="1" latinLnBrk="0" hangingPunct="1">
              <a:lnSpc>
                <a:spcPct val="100000"/>
              </a:lnSpc>
              <a:spcBef>
                <a:spcPts val="300"/>
              </a:spcBef>
              <a:spcAft>
                <a:spcPts val="0"/>
              </a:spcAft>
              <a:buClr>
                <a:srgbClr val="800000"/>
              </a:buClr>
              <a:buFont typeface="Arial" pitchFamily="34" charset="0"/>
              <a:buChar char="•"/>
              <a:defRPr sz="1700" kern="1200" spc="30" baseline="0">
                <a:solidFill>
                  <a:srgbClr val="000000"/>
                </a:solidFill>
                <a:latin typeface="Gill Sans"/>
                <a:ea typeface="+mn-ea"/>
                <a:cs typeface="Gill Sans"/>
              </a:defRPr>
            </a:lvl4pPr>
            <a:lvl5pPr marL="2057400" indent="-228600" algn="l" defTabSz="914400" rtl="0" eaLnBrk="1" latinLnBrk="0" hangingPunct="1">
              <a:lnSpc>
                <a:spcPct val="100000"/>
              </a:lnSpc>
              <a:spcBef>
                <a:spcPts val="300"/>
              </a:spcBef>
              <a:spcAft>
                <a:spcPts val="0"/>
              </a:spcAft>
              <a:buClr>
                <a:srgbClr val="800000"/>
              </a:buClr>
              <a:buFont typeface="Arial" pitchFamily="34" charset="0"/>
              <a:buChar char="•"/>
              <a:defRPr sz="1700" kern="1200" spc="30" baseline="0">
                <a:solidFill>
                  <a:srgbClr val="000000"/>
                </a:solidFill>
                <a:latin typeface="Gill Sans"/>
                <a:ea typeface="+mn-ea"/>
                <a:cs typeface="Gill San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r>
              <a:rPr lang="en-US" sz="3600" dirty="0">
                <a:solidFill>
                  <a:schemeClr val="bg1"/>
                </a:solidFill>
              </a:rPr>
              <a:t> Variable type is important for intermediate </a:t>
            </a:r>
            <a:r>
              <a:rPr lang="en-US" sz="3600" dirty="0">
                <a:solidFill>
                  <a:srgbClr val="C00000"/>
                </a:solidFill>
              </a:rPr>
              <a:t>data staging</a:t>
            </a:r>
            <a:r>
              <a:rPr lang="en-US" sz="3600" dirty="0">
                <a:solidFill>
                  <a:schemeClr val="bg1"/>
                </a:solidFill>
              </a:rPr>
              <a:t>.</a:t>
            </a:r>
          </a:p>
          <a:p>
            <a:r>
              <a:rPr lang="en-US" sz="3600" dirty="0">
                <a:solidFill>
                  <a:srgbClr val="C00000"/>
                </a:solidFill>
              </a:rPr>
              <a:t>Tracks</a:t>
            </a:r>
            <a:r>
              <a:rPr lang="en-US" sz="3600" dirty="0">
                <a:solidFill>
                  <a:schemeClr val="bg1"/>
                </a:solidFill>
              </a:rPr>
              <a:t> files, ensuring proper variable type (i.e. </a:t>
            </a:r>
            <a:r>
              <a:rPr lang="en-US" sz="3600" dirty="0">
                <a:solidFill>
                  <a:srgbClr val="C00000"/>
                </a:solidFill>
              </a:rPr>
              <a:t>‘File’ or ‘Path’</a:t>
            </a:r>
            <a:r>
              <a:rPr lang="en-US" sz="3600" dirty="0">
                <a:solidFill>
                  <a:schemeClr val="bg1"/>
                </a:solidFill>
              </a:rPr>
              <a:t>).  </a:t>
            </a:r>
          </a:p>
          <a:p>
            <a:endParaRPr lang="en-US" sz="3600" dirty="0">
              <a:solidFill>
                <a:schemeClr val="bg1"/>
              </a:solidFill>
            </a:endParaRPr>
          </a:p>
        </p:txBody>
      </p:sp>
      <p:grpSp>
        <p:nvGrpSpPr>
          <p:cNvPr id="4" name="Group 3">
            <a:extLst>
              <a:ext uri="{FF2B5EF4-FFF2-40B4-BE49-F238E27FC236}">
                <a16:creationId xmlns:a16="http://schemas.microsoft.com/office/drawing/2014/main" id="{5E4167FD-FBAE-15C7-B218-A8EA52F4CE2E}"/>
              </a:ext>
            </a:extLst>
          </p:cNvPr>
          <p:cNvGrpSpPr/>
          <p:nvPr/>
        </p:nvGrpSpPr>
        <p:grpSpPr>
          <a:xfrm>
            <a:off x="1773318" y="4347337"/>
            <a:ext cx="3137876" cy="2385744"/>
            <a:chOff x="666750" y="1466850"/>
            <a:chExt cx="7902135" cy="4735220"/>
          </a:xfrm>
        </p:grpSpPr>
        <p:sp>
          <p:nvSpPr>
            <p:cNvPr id="5" name="TextBox 4">
              <a:extLst>
                <a:ext uri="{FF2B5EF4-FFF2-40B4-BE49-F238E27FC236}">
                  <a16:creationId xmlns:a16="http://schemas.microsoft.com/office/drawing/2014/main" id="{B0C0084A-CD75-1138-592D-48AB490E0F35}"/>
                </a:ext>
              </a:extLst>
            </p:cNvPr>
            <p:cNvSpPr txBox="1"/>
            <p:nvPr/>
          </p:nvSpPr>
          <p:spPr>
            <a:xfrm>
              <a:off x="1123795" y="5530109"/>
              <a:ext cx="7445090" cy="671961"/>
            </a:xfrm>
            <a:prstGeom prst="rect">
              <a:avLst/>
            </a:prstGeom>
            <a:noFill/>
            <a:effectLst/>
          </p:spPr>
          <p:txBody>
            <a:bodyPr wrap="none" rtlCol="0">
              <a:spAutoFit/>
            </a:bodyPr>
            <a:lstStyle/>
            <a:p>
              <a:r>
                <a:rPr lang="en-US" sz="1600" b="1" dirty="0">
                  <a:solidFill>
                    <a:schemeClr val="bg1"/>
                  </a:solidFill>
                  <a:latin typeface="Gill Sans"/>
                  <a:cs typeface="Gill Sans"/>
                </a:rPr>
                <a:t>More details on our paper!</a:t>
              </a:r>
              <a:endParaRPr lang="en-US" sz="900" b="1" dirty="0">
                <a:solidFill>
                  <a:schemeClr val="bg1"/>
                </a:solidFill>
                <a:latin typeface="Gill Sans"/>
                <a:cs typeface="Gill Sans"/>
              </a:endParaRPr>
            </a:p>
          </p:txBody>
        </p:sp>
        <p:pic>
          <p:nvPicPr>
            <p:cNvPr id="7" name="Picture 6" descr="A document with text on it&#10;&#10;Description automatically generated">
              <a:extLst>
                <a:ext uri="{FF2B5EF4-FFF2-40B4-BE49-F238E27FC236}">
                  <a16:creationId xmlns:a16="http://schemas.microsoft.com/office/drawing/2014/main" id="{42544135-95E6-AB83-8228-5DA8A0279D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750" y="1466850"/>
              <a:ext cx="7772400" cy="3905157"/>
            </a:xfrm>
            <a:prstGeom prst="rect">
              <a:avLst/>
            </a:prstGeom>
          </p:spPr>
        </p:pic>
      </p:grpSp>
      <p:grpSp>
        <p:nvGrpSpPr>
          <p:cNvPr id="8" name="Group 7">
            <a:extLst>
              <a:ext uri="{FF2B5EF4-FFF2-40B4-BE49-F238E27FC236}">
                <a16:creationId xmlns:a16="http://schemas.microsoft.com/office/drawing/2014/main" id="{F7E984E5-E53B-44ED-B915-733E69B2505C}"/>
              </a:ext>
            </a:extLst>
          </p:cNvPr>
          <p:cNvGrpSpPr/>
          <p:nvPr/>
        </p:nvGrpSpPr>
        <p:grpSpPr>
          <a:xfrm>
            <a:off x="6002723" y="6312181"/>
            <a:ext cx="3103177" cy="545818"/>
            <a:chOff x="6040823" y="6121681"/>
            <a:chExt cx="3103177" cy="545818"/>
          </a:xfrm>
        </p:grpSpPr>
        <p:sp>
          <p:nvSpPr>
            <p:cNvPr id="9" name="Rounded Rectangle 8">
              <a:extLst>
                <a:ext uri="{FF2B5EF4-FFF2-40B4-BE49-F238E27FC236}">
                  <a16:creationId xmlns:a16="http://schemas.microsoft.com/office/drawing/2014/main" id="{727BE980-08FF-34DF-FF3D-D844D8AC0101}"/>
                </a:ext>
              </a:extLst>
            </p:cNvPr>
            <p:cNvSpPr/>
            <p:nvPr/>
          </p:nvSpPr>
          <p:spPr>
            <a:xfrm>
              <a:off x="6040823" y="6121681"/>
              <a:ext cx="841214" cy="268582"/>
            </a:xfrm>
            <a:prstGeom prst="roundRect">
              <a:avLst/>
            </a:prstGeom>
            <a:solidFill>
              <a:srgbClr val="FF0000">
                <a:alpha val="28000"/>
              </a:srgbClr>
            </a:solidFill>
            <a:ln w="28575" cmpd="sng">
              <a:noFill/>
            </a:ln>
            <a:effectLst/>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700" b="1" dirty="0">
                  <a:solidFill>
                    <a:schemeClr val="tx1"/>
                  </a:solidFill>
                  <a:latin typeface="Gill Sans"/>
                  <a:cs typeface="Gill Sans"/>
                </a:rPr>
                <a:t>Tool-level Translation</a:t>
              </a:r>
            </a:p>
          </p:txBody>
        </p:sp>
        <p:sp>
          <p:nvSpPr>
            <p:cNvPr id="10" name="Right Arrow 9">
              <a:extLst>
                <a:ext uri="{FF2B5EF4-FFF2-40B4-BE49-F238E27FC236}">
                  <a16:creationId xmlns:a16="http://schemas.microsoft.com/office/drawing/2014/main" id="{D21D405E-DEB9-09D4-C08B-B2617F275E50}"/>
                </a:ext>
              </a:extLst>
            </p:cNvPr>
            <p:cNvSpPr/>
            <p:nvPr/>
          </p:nvSpPr>
          <p:spPr>
            <a:xfrm>
              <a:off x="6882037" y="6147981"/>
              <a:ext cx="289768" cy="215983"/>
            </a:xfrm>
            <a:prstGeom prst="rightArrow">
              <a:avLst/>
            </a:prstGeom>
            <a:solidFill>
              <a:srgbClr val="FF0000">
                <a:alpha val="28000"/>
              </a:srgb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latin typeface="Gill Sans"/>
                <a:cs typeface="Gill Sans"/>
              </a:endParaRPr>
            </a:p>
          </p:txBody>
        </p:sp>
        <p:sp>
          <p:nvSpPr>
            <p:cNvPr id="11" name="Rounded Rectangle 10">
              <a:extLst>
                <a:ext uri="{FF2B5EF4-FFF2-40B4-BE49-F238E27FC236}">
                  <a16:creationId xmlns:a16="http://schemas.microsoft.com/office/drawing/2014/main" id="{B63501A5-809B-EF6A-3581-D9CBFE266563}"/>
                </a:ext>
              </a:extLst>
            </p:cNvPr>
            <p:cNvSpPr/>
            <p:nvPr/>
          </p:nvSpPr>
          <p:spPr>
            <a:xfrm>
              <a:off x="7171804" y="6121681"/>
              <a:ext cx="841214" cy="268582"/>
            </a:xfrm>
            <a:prstGeom prst="roundRect">
              <a:avLst/>
            </a:prstGeom>
            <a:solidFill>
              <a:srgbClr val="FF0000">
                <a:alpha val="28000"/>
              </a:srgbClr>
            </a:solidFill>
            <a:ln w="28575" cmpd="sng">
              <a:noFill/>
            </a:ln>
            <a:effectLst/>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500" b="1" dirty="0">
                  <a:solidFill>
                    <a:schemeClr val="tx1"/>
                  </a:solidFill>
                  <a:latin typeface="Gill Sans"/>
                  <a:cs typeface="Gill Sans"/>
                </a:rPr>
                <a:t>Graph-dependency Analysis</a:t>
              </a:r>
              <a:endParaRPr lang="en-US" sz="400" b="1" dirty="0">
                <a:solidFill>
                  <a:schemeClr val="tx1"/>
                </a:solidFill>
                <a:latin typeface="Gill Sans"/>
                <a:cs typeface="Gill Sans"/>
              </a:endParaRPr>
            </a:p>
          </p:txBody>
        </p:sp>
        <p:sp>
          <p:nvSpPr>
            <p:cNvPr id="12" name="Right Arrow 11">
              <a:extLst>
                <a:ext uri="{FF2B5EF4-FFF2-40B4-BE49-F238E27FC236}">
                  <a16:creationId xmlns:a16="http://schemas.microsoft.com/office/drawing/2014/main" id="{1361E9E4-D4A0-0A3D-891B-95D02CAB06A8}"/>
                </a:ext>
              </a:extLst>
            </p:cNvPr>
            <p:cNvSpPr/>
            <p:nvPr/>
          </p:nvSpPr>
          <p:spPr>
            <a:xfrm>
              <a:off x="8013019" y="6147981"/>
              <a:ext cx="289768" cy="215983"/>
            </a:xfrm>
            <a:prstGeom prst="rightArrow">
              <a:avLst/>
            </a:prstGeom>
            <a:solidFill>
              <a:srgbClr val="FF0000">
                <a:alpha val="28000"/>
              </a:srgb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latin typeface="Gill Sans"/>
                <a:cs typeface="Gill Sans"/>
              </a:endParaRPr>
            </a:p>
          </p:txBody>
        </p:sp>
        <p:sp>
          <p:nvSpPr>
            <p:cNvPr id="14" name="Rounded Rectangle 13">
              <a:extLst>
                <a:ext uri="{FF2B5EF4-FFF2-40B4-BE49-F238E27FC236}">
                  <a16:creationId xmlns:a16="http://schemas.microsoft.com/office/drawing/2014/main" id="{F3253ABB-8D10-21E2-D260-76AD10E2F8CC}"/>
                </a:ext>
              </a:extLst>
            </p:cNvPr>
            <p:cNvSpPr/>
            <p:nvPr/>
          </p:nvSpPr>
          <p:spPr>
            <a:xfrm>
              <a:off x="8302786" y="6121681"/>
              <a:ext cx="841214" cy="268582"/>
            </a:xfrm>
            <a:prstGeom prst="roundRect">
              <a:avLst/>
            </a:prstGeom>
            <a:solidFill>
              <a:srgbClr val="C00000"/>
            </a:solidFill>
            <a:ln w="28575" cmpd="sng">
              <a:noFill/>
            </a:ln>
            <a:effectLst/>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800" b="1" dirty="0">
                  <a:solidFill>
                    <a:schemeClr val="tx1"/>
                  </a:solidFill>
                  <a:latin typeface="Gill Sans"/>
                  <a:cs typeface="Gill Sans"/>
                </a:rPr>
                <a:t>Correctness Check</a:t>
              </a:r>
              <a:endParaRPr lang="en-US" sz="900" b="1" dirty="0">
                <a:solidFill>
                  <a:schemeClr val="tx1"/>
                </a:solidFill>
                <a:latin typeface="Gill Sans"/>
                <a:cs typeface="Gill Sans"/>
              </a:endParaRPr>
            </a:p>
          </p:txBody>
        </p:sp>
        <p:sp>
          <p:nvSpPr>
            <p:cNvPr id="15" name="Title 3">
              <a:extLst>
                <a:ext uri="{FF2B5EF4-FFF2-40B4-BE49-F238E27FC236}">
                  <a16:creationId xmlns:a16="http://schemas.microsoft.com/office/drawing/2014/main" id="{8B6DB5AF-59F7-46DC-4465-D703874C8F90}"/>
                </a:ext>
              </a:extLst>
            </p:cNvPr>
            <p:cNvSpPr txBox="1">
              <a:spLocks/>
            </p:cNvSpPr>
            <p:nvPr/>
          </p:nvSpPr>
          <p:spPr>
            <a:xfrm>
              <a:off x="6702719" y="6383457"/>
              <a:ext cx="2042838" cy="284042"/>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4500" b="1" kern="1200" cap="none" spc="50" baseline="0">
                  <a:ln w="12700" cmpd="sng">
                    <a:solidFill>
                      <a:schemeClr val="bg1"/>
                    </a:solidFill>
                    <a:prstDash val="solid"/>
                  </a:ln>
                  <a:solidFill>
                    <a:srgbClr val="600A18"/>
                  </a:solidFill>
                  <a:effectLst/>
                  <a:latin typeface="Gill Sans"/>
                  <a:ea typeface="+mj-ea"/>
                  <a:cs typeface="Gill San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100" b="0" dirty="0"/>
                <a:t>Fully Automatic Translation</a:t>
              </a:r>
              <a:endParaRPr lang="en-US" sz="1400" b="0" dirty="0"/>
            </a:p>
          </p:txBody>
        </p:sp>
      </p:grpSp>
    </p:spTree>
    <p:extLst>
      <p:ext uri="{BB962C8B-B14F-4D97-AF65-F5344CB8AC3E}">
        <p14:creationId xmlns:p14="http://schemas.microsoft.com/office/powerpoint/2010/main" val="1653481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5" name="Slide Number Placeholder 4"/>
          <p:cNvSpPr>
            <a:spLocks noGrp="1"/>
          </p:cNvSpPr>
          <p:nvPr>
            <p:ph type="sldNum" sz="quarter" idx="12"/>
          </p:nvPr>
        </p:nvSpPr>
        <p:spPr/>
        <p:txBody>
          <a:bodyPr/>
          <a:lstStyle/>
          <a:p>
            <a:fld id="{38237106-F2ED-405E-BC33-CC3CF426205F}" type="slidenum">
              <a:rPr lang="en-US" smtClean="0"/>
              <a:pPr/>
              <a:t>32</a:t>
            </a:fld>
            <a:endParaRPr lang="en-US" dirty="0"/>
          </a:p>
        </p:txBody>
      </p:sp>
      <p:sp>
        <p:nvSpPr>
          <p:cNvPr id="6" name="Content Placeholder 5"/>
          <p:cNvSpPr>
            <a:spLocks noGrp="1"/>
          </p:cNvSpPr>
          <p:nvPr>
            <p:ph sz="quarter" idx="13"/>
          </p:nvPr>
        </p:nvSpPr>
        <p:spPr>
          <a:xfrm>
            <a:off x="277805" y="1600200"/>
            <a:ext cx="8621875" cy="5116424"/>
          </a:xfrm>
        </p:spPr>
        <p:txBody>
          <a:bodyPr>
            <a:normAutofit/>
          </a:bodyPr>
          <a:lstStyle/>
          <a:p>
            <a:r>
              <a:rPr lang="en-US" dirty="0">
                <a:solidFill>
                  <a:srgbClr val="000000">
                    <a:alpha val="30000"/>
                  </a:srgbClr>
                </a:solidFill>
              </a:rPr>
              <a:t>Challenges</a:t>
            </a:r>
          </a:p>
          <a:p>
            <a:r>
              <a:rPr lang="en-US" dirty="0">
                <a:solidFill>
                  <a:srgbClr val="000000">
                    <a:alpha val="30000"/>
                  </a:srgbClr>
                </a:solidFill>
              </a:rPr>
              <a:t>Automatic Translation</a:t>
            </a:r>
          </a:p>
          <a:p>
            <a:r>
              <a:rPr lang="en-US" dirty="0">
                <a:solidFill>
                  <a:srgbClr val="C00000"/>
                </a:solidFill>
              </a:rPr>
              <a:t>Semi-automatic Translation</a:t>
            </a:r>
          </a:p>
          <a:p>
            <a:r>
              <a:rPr lang="en-US" dirty="0">
                <a:solidFill>
                  <a:srgbClr val="000000">
                    <a:alpha val="30000"/>
                  </a:srgbClr>
                </a:solidFill>
              </a:rPr>
              <a:t>Evaluation</a:t>
            </a:r>
          </a:p>
          <a:p>
            <a:r>
              <a:rPr lang="en-US" dirty="0">
                <a:solidFill>
                  <a:srgbClr val="000000">
                    <a:alpha val="30000"/>
                  </a:srgbClr>
                </a:solidFill>
              </a:rPr>
              <a:t>Conclusion</a:t>
            </a:r>
          </a:p>
          <a:p>
            <a:pPr lvl="1"/>
            <a:endParaRPr lang="en-US" dirty="0"/>
          </a:p>
        </p:txBody>
      </p:sp>
    </p:spTree>
    <p:extLst>
      <p:ext uri="{BB962C8B-B14F-4D97-AF65-F5344CB8AC3E}">
        <p14:creationId xmlns:p14="http://schemas.microsoft.com/office/powerpoint/2010/main" val="34098991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8237106-F2ED-405E-BC33-CC3CF426205F}" type="slidenum">
              <a:rPr lang="en-US" sz="1800" smtClean="0"/>
              <a:pPr/>
              <a:t>33</a:t>
            </a:fld>
            <a:endParaRPr lang="en-US" sz="1800" dirty="0"/>
          </a:p>
        </p:txBody>
      </p:sp>
      <p:sp>
        <p:nvSpPr>
          <p:cNvPr id="6" name="Footer Placeholder 5"/>
          <p:cNvSpPr>
            <a:spLocks noGrp="1"/>
          </p:cNvSpPr>
          <p:nvPr>
            <p:ph type="ftr" sz="quarter" idx="11"/>
          </p:nvPr>
        </p:nvSpPr>
        <p:spPr/>
        <p:txBody>
          <a:bodyPr/>
          <a:lstStyle/>
          <a:p>
            <a:r>
              <a:rPr lang="en-US"/>
              <a:t>CNT @ BIBE’23</a:t>
            </a:r>
            <a:endParaRPr lang="en-US" dirty="0"/>
          </a:p>
        </p:txBody>
      </p:sp>
      <p:sp>
        <p:nvSpPr>
          <p:cNvPr id="2" name="Content Placeholder 5">
            <a:extLst>
              <a:ext uri="{FF2B5EF4-FFF2-40B4-BE49-F238E27FC236}">
                <a16:creationId xmlns:a16="http://schemas.microsoft.com/office/drawing/2014/main" id="{18B2149D-8B6F-7FFE-051A-DC95C01E6D0D}"/>
              </a:ext>
            </a:extLst>
          </p:cNvPr>
          <p:cNvSpPr txBox="1">
            <a:spLocks/>
          </p:cNvSpPr>
          <p:nvPr/>
        </p:nvSpPr>
        <p:spPr>
          <a:xfrm>
            <a:off x="220012" y="984460"/>
            <a:ext cx="8101512" cy="2470766"/>
          </a:xfrm>
          <a:prstGeom prst="rect">
            <a:avLst/>
          </a:prstGeom>
        </p:spPr>
        <p:txBody>
          <a:bodyPr>
            <a:noAutofit/>
          </a:bodyPr>
          <a:lstStyle>
            <a:lvl1pPr marL="342900" indent="-342900" algn="l" defTabSz="914400" rtl="0" eaLnBrk="1" latinLnBrk="0" hangingPunct="1">
              <a:lnSpc>
                <a:spcPct val="100000"/>
              </a:lnSpc>
              <a:spcBef>
                <a:spcPts val="1500"/>
              </a:spcBef>
              <a:spcAft>
                <a:spcPts val="0"/>
              </a:spcAft>
              <a:buClr>
                <a:srgbClr val="800000"/>
              </a:buClr>
              <a:buSzPct val="75000"/>
              <a:buFont typeface="Wingdings" charset="2"/>
              <a:buChar char="q"/>
              <a:defRPr sz="3200" kern="1200" spc="30" baseline="0">
                <a:solidFill>
                  <a:srgbClr val="000000"/>
                </a:solidFill>
                <a:latin typeface="Gill Sans"/>
                <a:ea typeface="+mn-ea"/>
                <a:cs typeface="Gill Sans"/>
              </a:defRPr>
            </a:lvl1pPr>
            <a:lvl2pPr marL="742950" indent="-285750" algn="l" defTabSz="914400" rtl="0" eaLnBrk="1" latinLnBrk="0" hangingPunct="1">
              <a:lnSpc>
                <a:spcPct val="100000"/>
              </a:lnSpc>
              <a:spcBef>
                <a:spcPts val="300"/>
              </a:spcBef>
              <a:spcAft>
                <a:spcPts val="0"/>
              </a:spcAft>
              <a:buClr>
                <a:srgbClr val="800000"/>
              </a:buClr>
              <a:buFont typeface="Wingdings" charset="2"/>
              <a:buChar char="§"/>
              <a:defRPr sz="2600" kern="1200" spc="30" baseline="0">
                <a:solidFill>
                  <a:srgbClr val="000000"/>
                </a:solidFill>
                <a:latin typeface="Gill Sans"/>
                <a:ea typeface="+mn-ea"/>
                <a:cs typeface="Gill Sans"/>
              </a:defRPr>
            </a:lvl2pPr>
            <a:lvl3pPr marL="1143000" indent="-228600" algn="l" defTabSz="914400" rtl="0" eaLnBrk="1" latinLnBrk="0" hangingPunct="1">
              <a:lnSpc>
                <a:spcPct val="100000"/>
              </a:lnSpc>
              <a:spcBef>
                <a:spcPts val="300"/>
              </a:spcBef>
              <a:spcAft>
                <a:spcPts val="0"/>
              </a:spcAft>
              <a:buClr>
                <a:srgbClr val="800000"/>
              </a:buClr>
              <a:buSzPct val="75000"/>
              <a:buFont typeface="Lucida Grande"/>
              <a:buChar char="-"/>
              <a:defRPr sz="2200" kern="1200" spc="30" baseline="0">
                <a:solidFill>
                  <a:srgbClr val="000000"/>
                </a:solidFill>
                <a:latin typeface="Gill Sans"/>
                <a:ea typeface="+mn-ea"/>
                <a:cs typeface="Gill Sans"/>
              </a:defRPr>
            </a:lvl3pPr>
            <a:lvl4pPr marL="1600200" indent="-228600" algn="l" defTabSz="914400" rtl="0" eaLnBrk="1" latinLnBrk="0" hangingPunct="1">
              <a:lnSpc>
                <a:spcPct val="100000"/>
              </a:lnSpc>
              <a:spcBef>
                <a:spcPts val="300"/>
              </a:spcBef>
              <a:spcAft>
                <a:spcPts val="0"/>
              </a:spcAft>
              <a:buClr>
                <a:srgbClr val="800000"/>
              </a:buClr>
              <a:buFont typeface="Arial" pitchFamily="34" charset="0"/>
              <a:buChar char="•"/>
              <a:defRPr sz="1700" kern="1200" spc="30" baseline="0">
                <a:solidFill>
                  <a:srgbClr val="000000"/>
                </a:solidFill>
                <a:latin typeface="Gill Sans"/>
                <a:ea typeface="+mn-ea"/>
                <a:cs typeface="Gill Sans"/>
              </a:defRPr>
            </a:lvl4pPr>
            <a:lvl5pPr marL="2057400" indent="-228600" algn="l" defTabSz="914400" rtl="0" eaLnBrk="1" latinLnBrk="0" hangingPunct="1">
              <a:lnSpc>
                <a:spcPct val="100000"/>
              </a:lnSpc>
              <a:spcBef>
                <a:spcPts val="300"/>
              </a:spcBef>
              <a:spcAft>
                <a:spcPts val="0"/>
              </a:spcAft>
              <a:buClr>
                <a:srgbClr val="800000"/>
              </a:buClr>
              <a:buFont typeface="Arial" pitchFamily="34" charset="0"/>
              <a:buChar char="•"/>
              <a:defRPr sz="1700" kern="1200" spc="30" baseline="0">
                <a:solidFill>
                  <a:srgbClr val="000000"/>
                </a:solidFill>
                <a:latin typeface="Gill Sans"/>
                <a:ea typeface="+mn-ea"/>
                <a:cs typeface="Gill San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marL="0" indent="0">
              <a:buNone/>
            </a:pPr>
            <a:endParaRPr lang="en-US" sz="2800" b="1" dirty="0">
              <a:solidFill>
                <a:srgbClr val="C0504D"/>
              </a:solidFill>
            </a:endParaRPr>
          </a:p>
          <a:p>
            <a:r>
              <a:rPr lang="en-US" sz="2800" dirty="0">
                <a:solidFill>
                  <a:schemeClr val="bg1"/>
                </a:solidFill>
              </a:rPr>
              <a:t>Focus: </a:t>
            </a:r>
            <a:r>
              <a:rPr lang="en-US" sz="2800" b="1" dirty="0">
                <a:solidFill>
                  <a:srgbClr val="C0504D"/>
                </a:solidFill>
              </a:rPr>
              <a:t>JavaScript expressions</a:t>
            </a:r>
          </a:p>
          <a:p>
            <a:r>
              <a:rPr lang="en-US" sz="2800" dirty="0">
                <a:solidFill>
                  <a:schemeClr val="bg1"/>
                </a:solidFill>
              </a:rPr>
              <a:t>Regex-based</a:t>
            </a:r>
            <a:r>
              <a:rPr lang="en-US" sz="2800" b="1" dirty="0">
                <a:solidFill>
                  <a:srgbClr val="C0504D"/>
                </a:solidFill>
              </a:rPr>
              <a:t> automatic </a:t>
            </a:r>
            <a:r>
              <a:rPr lang="en-US" sz="2800" dirty="0">
                <a:solidFill>
                  <a:schemeClr val="bg1"/>
                </a:solidFill>
              </a:rPr>
              <a:t>classifier</a:t>
            </a:r>
            <a:r>
              <a:rPr lang="en-US" sz="2800" b="1" dirty="0">
                <a:solidFill>
                  <a:srgbClr val="C0504D"/>
                </a:solidFill>
              </a:rPr>
              <a:t>:</a:t>
            </a:r>
          </a:p>
          <a:p>
            <a:pPr lvl="1"/>
            <a:r>
              <a:rPr lang="en-US" sz="2200" b="1" dirty="0">
                <a:solidFill>
                  <a:srgbClr val="C0504D"/>
                </a:solidFill>
              </a:rPr>
              <a:t>Pattern #1: </a:t>
            </a:r>
            <a:r>
              <a:rPr lang="en-US" sz="2200" dirty="0">
                <a:solidFill>
                  <a:schemeClr val="bg1"/>
                </a:solidFill>
              </a:rPr>
              <a:t>Object attribute access.</a:t>
            </a:r>
          </a:p>
          <a:p>
            <a:pPr lvl="1"/>
            <a:r>
              <a:rPr lang="en-US" sz="2200" b="1" dirty="0">
                <a:solidFill>
                  <a:srgbClr val="C0504D"/>
                </a:solidFill>
              </a:rPr>
              <a:t>Pattern #2: </a:t>
            </a:r>
            <a:r>
              <a:rPr lang="en-US" sz="2200" dirty="0">
                <a:solidFill>
                  <a:schemeClr val="bg1"/>
                </a:solidFill>
              </a:rPr>
              <a:t>Object method call.</a:t>
            </a:r>
          </a:p>
          <a:p>
            <a:pPr lvl="1"/>
            <a:r>
              <a:rPr lang="en-US" sz="2200" b="1" dirty="0">
                <a:solidFill>
                  <a:srgbClr val="C0504D"/>
                </a:solidFill>
              </a:rPr>
              <a:t>Pattern #3: </a:t>
            </a:r>
            <a:r>
              <a:rPr lang="en-US" sz="2200" dirty="0">
                <a:solidFill>
                  <a:schemeClr val="bg1"/>
                </a:solidFill>
              </a:rPr>
              <a:t>‘Actual’ code block.</a:t>
            </a:r>
          </a:p>
        </p:txBody>
      </p:sp>
      <p:sp>
        <p:nvSpPr>
          <p:cNvPr id="5" name="Title 3">
            <a:extLst>
              <a:ext uri="{FF2B5EF4-FFF2-40B4-BE49-F238E27FC236}">
                <a16:creationId xmlns:a16="http://schemas.microsoft.com/office/drawing/2014/main" id="{0DAA7A09-EA84-8CF1-4E19-F697C1A7C944}"/>
              </a:ext>
            </a:extLst>
          </p:cNvPr>
          <p:cNvSpPr>
            <a:spLocks noGrp="1"/>
          </p:cNvSpPr>
          <p:nvPr>
            <p:ph type="title"/>
          </p:nvPr>
        </p:nvSpPr>
        <p:spPr>
          <a:xfrm>
            <a:off x="168667" y="274638"/>
            <a:ext cx="8800465" cy="1143000"/>
          </a:xfrm>
        </p:spPr>
        <p:txBody>
          <a:bodyPr/>
          <a:lstStyle/>
          <a:p>
            <a:r>
              <a:rPr lang="en-US" dirty="0"/>
              <a:t>Semi-Automatic Translation</a:t>
            </a:r>
          </a:p>
        </p:txBody>
      </p:sp>
      <p:grpSp>
        <p:nvGrpSpPr>
          <p:cNvPr id="45" name="Group 44">
            <a:extLst>
              <a:ext uri="{FF2B5EF4-FFF2-40B4-BE49-F238E27FC236}">
                <a16:creationId xmlns:a16="http://schemas.microsoft.com/office/drawing/2014/main" id="{38C247BC-C569-19DA-C23E-373D7A2D79D8}"/>
              </a:ext>
            </a:extLst>
          </p:cNvPr>
          <p:cNvGrpSpPr/>
          <p:nvPr/>
        </p:nvGrpSpPr>
        <p:grpSpPr>
          <a:xfrm>
            <a:off x="321060" y="4087465"/>
            <a:ext cx="8457180" cy="2432833"/>
            <a:chOff x="321060" y="4087465"/>
            <a:chExt cx="8457180" cy="2432833"/>
          </a:xfrm>
        </p:grpSpPr>
        <p:sp>
          <p:nvSpPr>
            <p:cNvPr id="7" name="Folded Corner 6">
              <a:extLst>
                <a:ext uri="{FF2B5EF4-FFF2-40B4-BE49-F238E27FC236}">
                  <a16:creationId xmlns:a16="http://schemas.microsoft.com/office/drawing/2014/main" id="{E1CEDB03-DC9D-67B9-F4E4-CE6383E3FB89}"/>
                </a:ext>
              </a:extLst>
            </p:cNvPr>
            <p:cNvSpPr/>
            <p:nvPr/>
          </p:nvSpPr>
          <p:spPr>
            <a:xfrm>
              <a:off x="321060" y="4637952"/>
              <a:ext cx="1485611" cy="1319468"/>
            </a:xfrm>
            <a:prstGeom prst="foldedCorner">
              <a:avLst>
                <a:gd name="adj" fmla="val 36020"/>
              </a:avLst>
            </a:prstGeom>
            <a:solidFill>
              <a:schemeClr val="tx2"/>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400" b="1" dirty="0">
                  <a:solidFill>
                    <a:schemeClr val="bg1"/>
                  </a:solidFill>
                  <a:latin typeface="Monaco"/>
                  <a:cs typeface="Monaco"/>
                </a:rPr>
                <a:t>&lt;Auto Translated&gt;</a:t>
              </a:r>
            </a:p>
            <a:p>
              <a:r>
                <a:rPr lang="en-US" sz="1400" b="1" dirty="0">
                  <a:solidFill>
                    <a:schemeClr val="bg1"/>
                  </a:solidFill>
                  <a:latin typeface="Monaco"/>
                  <a:cs typeface="Monaco"/>
                </a:rPr>
                <a:t>…</a:t>
              </a:r>
              <a:endParaRPr lang="en-US" sz="3200" b="1" dirty="0">
                <a:solidFill>
                  <a:schemeClr val="bg1"/>
                </a:solidFill>
                <a:latin typeface="Monaco"/>
                <a:cs typeface="Monaco"/>
              </a:endParaRPr>
            </a:p>
            <a:p>
              <a:r>
                <a:rPr lang="en-US" b="1" dirty="0">
                  <a:solidFill>
                    <a:schemeClr val="bg1"/>
                  </a:solidFill>
                  <a:highlight>
                    <a:srgbClr val="FFFF00"/>
                  </a:highlight>
                  <a:latin typeface="Monaco"/>
                  <a:cs typeface="Monaco"/>
                </a:rPr>
                <a:t>JS Code</a:t>
              </a:r>
            </a:p>
            <a:p>
              <a:r>
                <a:rPr lang="en-US" b="1" i="1" dirty="0">
                  <a:solidFill>
                    <a:schemeClr val="bg1"/>
                  </a:solidFill>
                  <a:latin typeface="Monaco"/>
                  <a:cs typeface="Monaco"/>
                </a:rPr>
                <a:t>…</a:t>
              </a:r>
              <a:endParaRPr lang="en-US" b="1" dirty="0">
                <a:solidFill>
                  <a:schemeClr val="bg1"/>
                </a:solidFill>
                <a:latin typeface="Monaco"/>
                <a:cs typeface="Monaco"/>
              </a:endParaRPr>
            </a:p>
          </p:txBody>
        </p:sp>
        <p:cxnSp>
          <p:nvCxnSpPr>
            <p:cNvPr id="11" name="Straight Arrow Connector 10">
              <a:extLst>
                <a:ext uri="{FF2B5EF4-FFF2-40B4-BE49-F238E27FC236}">
                  <a16:creationId xmlns:a16="http://schemas.microsoft.com/office/drawing/2014/main" id="{B0CE265C-9A8F-1724-0DE4-B91E85649E5D}"/>
                </a:ext>
              </a:extLst>
            </p:cNvPr>
            <p:cNvCxnSpPr>
              <a:cxnSpLocks/>
              <a:stCxn id="7" idx="3"/>
              <a:endCxn id="14" idx="1"/>
            </p:cNvCxnSpPr>
            <p:nvPr/>
          </p:nvCxnSpPr>
          <p:spPr>
            <a:xfrm>
              <a:off x="1806671" y="5297686"/>
              <a:ext cx="503993" cy="9797"/>
            </a:xfrm>
            <a:prstGeom prst="straightConnector1">
              <a:avLst/>
            </a:prstGeom>
            <a:ln w="5715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4" name="Decision 13">
              <a:extLst>
                <a:ext uri="{FF2B5EF4-FFF2-40B4-BE49-F238E27FC236}">
                  <a16:creationId xmlns:a16="http://schemas.microsoft.com/office/drawing/2014/main" id="{F2BFADCD-708A-2D01-0D24-2BAABFF2B4A0}"/>
                </a:ext>
              </a:extLst>
            </p:cNvPr>
            <p:cNvSpPr/>
            <p:nvPr/>
          </p:nvSpPr>
          <p:spPr>
            <a:xfrm>
              <a:off x="2310664" y="4722936"/>
              <a:ext cx="1461516" cy="1169093"/>
            </a:xfrm>
            <a:prstGeom prst="flowChartDecision">
              <a:avLst/>
            </a:prstGeom>
            <a:solidFill>
              <a:srgbClr val="8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6" name="TextBox 15">
              <a:extLst>
                <a:ext uri="{FF2B5EF4-FFF2-40B4-BE49-F238E27FC236}">
                  <a16:creationId xmlns:a16="http://schemas.microsoft.com/office/drawing/2014/main" id="{D7553980-7557-3ADF-3EE1-085F96C3BFF5}"/>
                </a:ext>
              </a:extLst>
            </p:cNvPr>
            <p:cNvSpPr txBox="1"/>
            <p:nvPr/>
          </p:nvSpPr>
          <p:spPr>
            <a:xfrm>
              <a:off x="2570172" y="5105058"/>
              <a:ext cx="1100203" cy="461665"/>
            </a:xfrm>
            <a:prstGeom prst="rect">
              <a:avLst/>
            </a:prstGeom>
            <a:noFill/>
            <a:effectLst/>
          </p:spPr>
          <p:txBody>
            <a:bodyPr wrap="square" rtlCol="0">
              <a:spAutoFit/>
            </a:bodyPr>
            <a:lstStyle/>
            <a:p>
              <a:r>
                <a:rPr lang="en-US" sz="1200" b="1" dirty="0">
                  <a:latin typeface="Gill Sans"/>
                  <a:cs typeface="Gill Sans"/>
                </a:rPr>
                <a:t>Automatic </a:t>
              </a:r>
            </a:p>
            <a:p>
              <a:r>
                <a:rPr lang="en-US" sz="1200" b="1" dirty="0">
                  <a:latin typeface="Gill Sans"/>
                  <a:cs typeface="Gill Sans"/>
                </a:rPr>
                <a:t>Classifier</a:t>
              </a:r>
              <a:endParaRPr lang="en-US" sz="1050" b="1" dirty="0">
                <a:latin typeface="Gill Sans"/>
                <a:cs typeface="Gill Sans"/>
              </a:endParaRPr>
            </a:p>
          </p:txBody>
        </p:sp>
        <p:grpSp>
          <p:nvGrpSpPr>
            <p:cNvPr id="60" name="Group 59">
              <a:extLst>
                <a:ext uri="{FF2B5EF4-FFF2-40B4-BE49-F238E27FC236}">
                  <a16:creationId xmlns:a16="http://schemas.microsoft.com/office/drawing/2014/main" id="{864E17BD-8215-788B-7A0A-1E44663CC0EF}"/>
                </a:ext>
              </a:extLst>
            </p:cNvPr>
            <p:cNvGrpSpPr/>
            <p:nvPr/>
          </p:nvGrpSpPr>
          <p:grpSpPr>
            <a:xfrm>
              <a:off x="7671028" y="5590088"/>
              <a:ext cx="1107212" cy="930210"/>
              <a:chOff x="7271440" y="5399651"/>
              <a:chExt cx="1270004" cy="1183712"/>
            </a:xfrm>
          </p:grpSpPr>
          <p:sp>
            <p:nvSpPr>
              <p:cNvPr id="58" name="Folded Corner 57">
                <a:extLst>
                  <a:ext uri="{FF2B5EF4-FFF2-40B4-BE49-F238E27FC236}">
                    <a16:creationId xmlns:a16="http://schemas.microsoft.com/office/drawing/2014/main" id="{ECBF58A8-C097-ABDF-98D2-81797D726662}"/>
                  </a:ext>
                </a:extLst>
              </p:cNvPr>
              <p:cNvSpPr/>
              <p:nvPr/>
            </p:nvSpPr>
            <p:spPr>
              <a:xfrm>
                <a:off x="7271440" y="5399651"/>
                <a:ext cx="1270004" cy="1183712"/>
              </a:xfrm>
              <a:prstGeom prst="foldedCorner">
                <a:avLst>
                  <a:gd name="adj" fmla="val 36020"/>
                </a:avLst>
              </a:prstGeom>
              <a:solidFill>
                <a:schemeClr val="tx2"/>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t"/>
              <a:lstStyle/>
              <a:p>
                <a:endParaRPr lang="en-US" sz="3200" b="1" dirty="0">
                  <a:solidFill>
                    <a:schemeClr val="bg1"/>
                  </a:solidFill>
                  <a:latin typeface="Monaco"/>
                  <a:cs typeface="Monaco"/>
                </a:endParaRPr>
              </a:p>
            </p:txBody>
          </p:sp>
          <p:sp>
            <p:nvSpPr>
              <p:cNvPr id="59" name="TextBox 58">
                <a:extLst>
                  <a:ext uri="{FF2B5EF4-FFF2-40B4-BE49-F238E27FC236}">
                    <a16:creationId xmlns:a16="http://schemas.microsoft.com/office/drawing/2014/main" id="{EAE1D045-F34D-298D-B9FC-8BC33B6ADAFE}"/>
                  </a:ext>
                </a:extLst>
              </p:cNvPr>
              <p:cNvSpPr txBox="1"/>
              <p:nvPr/>
            </p:nvSpPr>
            <p:spPr>
              <a:xfrm>
                <a:off x="7379187" y="5683707"/>
                <a:ext cx="1109287" cy="665809"/>
              </a:xfrm>
              <a:prstGeom prst="rect">
                <a:avLst/>
              </a:prstGeom>
              <a:noFill/>
              <a:effectLst/>
            </p:spPr>
            <p:txBody>
              <a:bodyPr wrap="square" rtlCol="0">
                <a:spAutoFit/>
              </a:bodyPr>
              <a:lstStyle/>
              <a:p>
                <a:r>
                  <a:rPr lang="en-US" sz="1400" b="1" dirty="0">
                    <a:solidFill>
                      <a:schemeClr val="bg1"/>
                    </a:solidFill>
                    <a:latin typeface="Monaco"/>
                  </a:rPr>
                  <a:t>Final </a:t>
                </a:r>
                <a:r>
                  <a:rPr lang="en-US" sz="1400" b="1" dirty="0">
                    <a:solidFill>
                      <a:schemeClr val="bg1"/>
                    </a:solidFill>
                    <a:latin typeface="Monaco"/>
                    <a:cs typeface="Gill Sans"/>
                  </a:rPr>
                  <a:t>Result</a:t>
                </a:r>
                <a:endParaRPr lang="en-US" sz="1000" dirty="0">
                  <a:solidFill>
                    <a:schemeClr val="bg1"/>
                  </a:solidFill>
                  <a:latin typeface="Gill Sans"/>
                  <a:cs typeface="Gill Sans"/>
                </a:endParaRPr>
              </a:p>
            </p:txBody>
          </p:sp>
        </p:grpSp>
        <p:grpSp>
          <p:nvGrpSpPr>
            <p:cNvPr id="27" name="Group 26">
              <a:extLst>
                <a:ext uri="{FF2B5EF4-FFF2-40B4-BE49-F238E27FC236}">
                  <a16:creationId xmlns:a16="http://schemas.microsoft.com/office/drawing/2014/main" id="{78A4DA67-C1E1-8466-3480-6AB5D9D30D3E}"/>
                </a:ext>
              </a:extLst>
            </p:cNvPr>
            <p:cNvGrpSpPr/>
            <p:nvPr/>
          </p:nvGrpSpPr>
          <p:grpSpPr>
            <a:xfrm>
              <a:off x="3772180" y="5307483"/>
              <a:ext cx="3373474" cy="1043853"/>
              <a:chOff x="3772180" y="5307483"/>
              <a:chExt cx="3929019" cy="1223675"/>
            </a:xfrm>
          </p:grpSpPr>
          <p:cxnSp>
            <p:nvCxnSpPr>
              <p:cNvPr id="19" name="Elbow Connector 18">
                <a:extLst>
                  <a:ext uri="{FF2B5EF4-FFF2-40B4-BE49-F238E27FC236}">
                    <a16:creationId xmlns:a16="http://schemas.microsoft.com/office/drawing/2014/main" id="{B7295897-5202-1B22-E927-7204E7157652}"/>
                  </a:ext>
                </a:extLst>
              </p:cNvPr>
              <p:cNvCxnSpPr>
                <a:cxnSpLocks/>
                <a:stCxn id="14" idx="3"/>
                <a:endCxn id="31" idx="1"/>
              </p:cNvCxnSpPr>
              <p:nvPr/>
            </p:nvCxnSpPr>
            <p:spPr>
              <a:xfrm>
                <a:off x="3772180" y="5307483"/>
                <a:ext cx="871553" cy="863257"/>
              </a:xfrm>
              <a:prstGeom prst="bentConnector3">
                <a:avLst>
                  <a:gd name="adj1" fmla="val 50000"/>
                </a:avLst>
              </a:prstGeom>
              <a:ln w="57150">
                <a:tailEnd type="triangle"/>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47A6D6CA-5F37-9D5A-B8C2-631FAEDA0FBE}"/>
                  </a:ext>
                </a:extLst>
              </p:cNvPr>
              <p:cNvSpPr txBox="1"/>
              <p:nvPr/>
            </p:nvSpPr>
            <p:spPr>
              <a:xfrm>
                <a:off x="4643733" y="5810322"/>
                <a:ext cx="1234432" cy="720836"/>
              </a:xfrm>
              <a:prstGeom prst="rect">
                <a:avLst/>
              </a:prstGeom>
              <a:solidFill>
                <a:schemeClr val="tx2"/>
              </a:solidFill>
              <a:ln w="12700" cmpd="sng">
                <a:solidFill>
                  <a:schemeClr val="bg1"/>
                </a:solidFill>
              </a:ln>
              <a:effectLst/>
            </p:spPr>
            <p:txBody>
              <a:bodyPr wrap="square" tIns="0" bIns="0" rtlCol="0" anchor="ctr">
                <a:noAutofit/>
              </a:bodyPr>
              <a:lstStyle/>
              <a:p>
                <a:pPr algn="ctr"/>
                <a:r>
                  <a:rPr lang="en-US" sz="1400" dirty="0" err="1">
                    <a:solidFill>
                      <a:schemeClr val="bg1"/>
                    </a:solidFill>
                    <a:latin typeface="Gill Sans"/>
                    <a:cs typeface="Gill Sans"/>
                  </a:rPr>
                  <a:t>‘Actual’ code block</a:t>
                </a:r>
                <a:endParaRPr lang="en-US" sz="1400" dirty="0">
                  <a:solidFill>
                    <a:schemeClr val="bg1"/>
                  </a:solidFill>
                  <a:latin typeface="Gill Sans"/>
                  <a:cs typeface="Gill Sans"/>
                </a:endParaRPr>
              </a:p>
            </p:txBody>
          </p:sp>
          <p:cxnSp>
            <p:nvCxnSpPr>
              <p:cNvPr id="46" name="Straight Arrow Connector 45">
                <a:extLst>
                  <a:ext uri="{FF2B5EF4-FFF2-40B4-BE49-F238E27FC236}">
                    <a16:creationId xmlns:a16="http://schemas.microsoft.com/office/drawing/2014/main" id="{3CF901C9-3EEC-CFFC-EDAF-227B60093F3C}"/>
                  </a:ext>
                </a:extLst>
              </p:cNvPr>
              <p:cNvCxnSpPr>
                <a:cxnSpLocks/>
                <a:stCxn id="31" idx="3"/>
                <a:endCxn id="10" idx="1"/>
              </p:cNvCxnSpPr>
              <p:nvPr/>
            </p:nvCxnSpPr>
            <p:spPr>
              <a:xfrm>
                <a:off x="5878164" y="6170741"/>
                <a:ext cx="379353" cy="1884"/>
              </a:xfrm>
              <a:prstGeom prst="straightConnector1">
                <a:avLst/>
              </a:prstGeom>
              <a:ln w="5715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61" name="Straight Arrow Connector 60">
                <a:extLst>
                  <a:ext uri="{FF2B5EF4-FFF2-40B4-BE49-F238E27FC236}">
                    <a16:creationId xmlns:a16="http://schemas.microsoft.com/office/drawing/2014/main" id="{64A4A0B4-29F4-28DB-C893-6F13B711867E}"/>
                  </a:ext>
                </a:extLst>
              </p:cNvPr>
              <p:cNvCxnSpPr>
                <a:cxnSpLocks/>
              </p:cNvCxnSpPr>
              <p:nvPr/>
            </p:nvCxnSpPr>
            <p:spPr>
              <a:xfrm>
                <a:off x="7342094" y="6169617"/>
                <a:ext cx="359105" cy="1"/>
              </a:xfrm>
              <a:prstGeom prst="straightConnector1">
                <a:avLst/>
              </a:prstGeom>
              <a:ln w="5715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21" name="Group 20">
                <a:extLst>
                  <a:ext uri="{FF2B5EF4-FFF2-40B4-BE49-F238E27FC236}">
                    <a16:creationId xmlns:a16="http://schemas.microsoft.com/office/drawing/2014/main" id="{A182E17C-6C94-3080-1186-BC86880B0A26}"/>
                  </a:ext>
                </a:extLst>
              </p:cNvPr>
              <p:cNvGrpSpPr/>
              <p:nvPr/>
            </p:nvGrpSpPr>
            <p:grpSpPr>
              <a:xfrm>
                <a:off x="4475126" y="5684900"/>
                <a:ext cx="368484" cy="327943"/>
                <a:chOff x="4203770" y="2241185"/>
                <a:chExt cx="462239" cy="427266"/>
              </a:xfrm>
            </p:grpSpPr>
            <p:sp>
              <p:nvSpPr>
                <p:cNvPr id="22" name="Oval 21">
                  <a:extLst>
                    <a:ext uri="{FF2B5EF4-FFF2-40B4-BE49-F238E27FC236}">
                      <a16:creationId xmlns:a16="http://schemas.microsoft.com/office/drawing/2014/main" id="{57415F19-FDEB-E797-E2BB-D1F690C5FA6E}"/>
                    </a:ext>
                  </a:extLst>
                </p:cNvPr>
                <p:cNvSpPr/>
                <p:nvPr/>
              </p:nvSpPr>
              <p:spPr>
                <a:xfrm>
                  <a:off x="4203770" y="2241185"/>
                  <a:ext cx="462239" cy="427266"/>
                </a:xfrm>
                <a:prstGeom prst="ellipse">
                  <a:avLst/>
                </a:prstGeom>
                <a:solidFill>
                  <a:srgbClr val="800000"/>
                </a:solidFill>
                <a:ln w="28575" cmpd="sng">
                  <a:solidFill>
                    <a:srgbClr val="800000"/>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US" sz="1400" b="1" baseline="-25000" dirty="0">
                    <a:solidFill>
                      <a:schemeClr val="tx1"/>
                    </a:solidFill>
                    <a:latin typeface="Arial Black"/>
                    <a:cs typeface="Arial Black"/>
                  </a:endParaRPr>
                </a:p>
              </p:txBody>
            </p:sp>
            <p:sp>
              <p:nvSpPr>
                <p:cNvPr id="23" name="TextBox 22">
                  <a:extLst>
                    <a:ext uri="{FF2B5EF4-FFF2-40B4-BE49-F238E27FC236}">
                      <a16:creationId xmlns:a16="http://schemas.microsoft.com/office/drawing/2014/main" id="{B7854262-1FD2-3731-8CD5-2860FB37F839}"/>
                    </a:ext>
                  </a:extLst>
                </p:cNvPr>
                <p:cNvSpPr txBox="1"/>
                <p:nvPr/>
              </p:nvSpPr>
              <p:spPr>
                <a:xfrm>
                  <a:off x="4265859" y="2284986"/>
                  <a:ext cx="340008" cy="360893"/>
                </a:xfrm>
                <a:prstGeom prst="rect">
                  <a:avLst/>
                </a:prstGeom>
                <a:noFill/>
                <a:effectLst/>
              </p:spPr>
              <p:txBody>
                <a:bodyPr wrap="square" tIns="0" bIns="0" rtlCol="0" anchor="ctr">
                  <a:spAutoFit/>
                </a:bodyPr>
                <a:lstStyle/>
                <a:p>
                  <a:pPr algn="ctr"/>
                  <a:r>
                    <a:rPr lang="en-US" dirty="0">
                      <a:latin typeface="Arial Black"/>
                      <a:cs typeface="Arial Black"/>
                    </a:rPr>
                    <a:t>3</a:t>
                  </a:r>
                  <a:endParaRPr lang="en-US" baseline="-25000" dirty="0">
                    <a:latin typeface="Arial Black"/>
                    <a:cs typeface="Arial Black"/>
                  </a:endParaRPr>
                </a:p>
              </p:txBody>
            </p:sp>
          </p:grpSp>
        </p:grpSp>
        <p:cxnSp>
          <p:nvCxnSpPr>
            <p:cNvPr id="18" name="Elbow Connector 17">
              <a:extLst>
                <a:ext uri="{FF2B5EF4-FFF2-40B4-BE49-F238E27FC236}">
                  <a16:creationId xmlns:a16="http://schemas.microsoft.com/office/drawing/2014/main" id="{A1FD5A35-FFCE-ACCF-0DAF-5508F0234AA0}"/>
                </a:ext>
              </a:extLst>
            </p:cNvPr>
            <p:cNvCxnSpPr>
              <a:cxnSpLocks/>
              <a:stCxn id="14" idx="3"/>
            </p:cNvCxnSpPr>
            <p:nvPr/>
          </p:nvCxnSpPr>
          <p:spPr>
            <a:xfrm flipV="1">
              <a:off x="3772180" y="4527180"/>
              <a:ext cx="947565" cy="780303"/>
            </a:xfrm>
            <a:prstGeom prst="bentConnector3">
              <a:avLst>
                <a:gd name="adj1" fmla="val 38420"/>
              </a:avLst>
            </a:prstGeom>
            <a:ln w="57150">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D756B096-8A11-FF49-3942-40C88E8751E1}"/>
                </a:ext>
              </a:extLst>
            </p:cNvPr>
            <p:cNvCxnSpPr>
              <a:cxnSpLocks/>
              <a:stCxn id="14" idx="3"/>
              <a:endCxn id="30" idx="1"/>
            </p:cNvCxnSpPr>
            <p:nvPr/>
          </p:nvCxnSpPr>
          <p:spPr>
            <a:xfrm flipV="1">
              <a:off x="3940110" y="5305917"/>
              <a:ext cx="748523" cy="1566"/>
            </a:xfrm>
            <a:prstGeom prst="straightConnector1">
              <a:avLst/>
            </a:prstGeom>
            <a:ln w="5715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1B00552B-BEF0-F938-8273-8CA40CD47F59}"/>
                </a:ext>
              </a:extLst>
            </p:cNvPr>
            <p:cNvSpPr txBox="1"/>
            <p:nvPr/>
          </p:nvSpPr>
          <p:spPr>
            <a:xfrm>
              <a:off x="4555153" y="4202604"/>
              <a:ext cx="1081271" cy="649151"/>
            </a:xfrm>
            <a:prstGeom prst="rect">
              <a:avLst/>
            </a:prstGeom>
            <a:solidFill>
              <a:schemeClr val="tx2"/>
            </a:solidFill>
            <a:ln w="12700" cmpd="sng">
              <a:solidFill>
                <a:schemeClr val="bg1"/>
              </a:solidFill>
            </a:ln>
            <a:effectLst/>
          </p:spPr>
          <p:txBody>
            <a:bodyPr wrap="square" tIns="0" bIns="0" rtlCol="0" anchor="ctr">
              <a:noAutofit/>
            </a:bodyPr>
            <a:lstStyle/>
            <a:p>
              <a:pPr algn="ctr"/>
              <a:r>
                <a:rPr lang="en-US" dirty="0" err="1">
                  <a:solidFill>
                    <a:schemeClr val="bg1"/>
                  </a:solidFill>
                  <a:latin typeface="Gill Sans"/>
                  <a:cs typeface="Gill Sans"/>
                </a:rPr>
                <a:t>Attribute Access</a:t>
              </a:r>
              <a:endParaRPr lang="en-US" dirty="0">
                <a:solidFill>
                  <a:schemeClr val="bg1"/>
                </a:solidFill>
                <a:latin typeface="Gill Sans"/>
                <a:cs typeface="Gill Sans"/>
              </a:endParaRPr>
            </a:p>
          </p:txBody>
        </p:sp>
        <p:sp>
          <p:nvSpPr>
            <p:cNvPr id="30" name="TextBox 29">
              <a:extLst>
                <a:ext uri="{FF2B5EF4-FFF2-40B4-BE49-F238E27FC236}">
                  <a16:creationId xmlns:a16="http://schemas.microsoft.com/office/drawing/2014/main" id="{F27DFF7C-33AC-D896-4EE9-E5CC6D6FB97C}"/>
                </a:ext>
              </a:extLst>
            </p:cNvPr>
            <p:cNvSpPr txBox="1"/>
            <p:nvPr/>
          </p:nvSpPr>
          <p:spPr>
            <a:xfrm>
              <a:off x="4520703" y="4981341"/>
              <a:ext cx="1081270" cy="649151"/>
            </a:xfrm>
            <a:prstGeom prst="rect">
              <a:avLst/>
            </a:prstGeom>
            <a:solidFill>
              <a:schemeClr val="tx2"/>
            </a:solidFill>
            <a:ln w="12700" cmpd="sng">
              <a:solidFill>
                <a:schemeClr val="bg1"/>
              </a:solidFill>
            </a:ln>
            <a:effectLst/>
          </p:spPr>
          <p:txBody>
            <a:bodyPr wrap="square" tIns="0" bIns="0" rtlCol="0" anchor="ctr">
              <a:noAutofit/>
            </a:bodyPr>
            <a:lstStyle/>
            <a:p>
              <a:pPr algn="ctr"/>
              <a:r>
                <a:rPr lang="en-US" sz="1600" dirty="0" err="1">
                  <a:solidFill>
                    <a:schemeClr val="bg1"/>
                  </a:solidFill>
                  <a:latin typeface="Gill Sans"/>
                  <a:cs typeface="Gill Sans"/>
                </a:rPr>
                <a:t>Method Call</a:t>
              </a:r>
              <a:endParaRPr lang="en-US" sz="1600" dirty="0">
                <a:solidFill>
                  <a:schemeClr val="bg1"/>
                </a:solidFill>
                <a:latin typeface="Gill Sans"/>
                <a:cs typeface="Gill Sans"/>
              </a:endParaRPr>
            </a:p>
          </p:txBody>
        </p:sp>
        <p:sp>
          <p:nvSpPr>
            <p:cNvPr id="50" name="Rounded Rectangle 49">
              <a:extLst>
                <a:ext uri="{FF2B5EF4-FFF2-40B4-BE49-F238E27FC236}">
                  <a16:creationId xmlns:a16="http://schemas.microsoft.com/office/drawing/2014/main" id="{B13BFCD5-E605-367D-01D5-D6825D0DEA87}"/>
                </a:ext>
              </a:extLst>
            </p:cNvPr>
            <p:cNvSpPr/>
            <p:nvPr/>
          </p:nvSpPr>
          <p:spPr>
            <a:xfrm>
              <a:off x="6379613" y="4527182"/>
              <a:ext cx="1283393" cy="654064"/>
            </a:xfrm>
            <a:prstGeom prst="roundRect">
              <a:avLst/>
            </a:prstGeom>
            <a:solidFill>
              <a:srgbClr val="800000"/>
            </a:solidFill>
            <a:ln w="28575" cmpd="sng">
              <a:noFill/>
            </a:ln>
            <a:effectLst/>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1400" b="1" dirty="0">
                  <a:solidFill>
                    <a:schemeClr val="tx1"/>
                  </a:solidFill>
                  <a:latin typeface="Gill Sans"/>
                  <a:cs typeface="Gill Sans"/>
                </a:rPr>
                <a:t>Semi-automated handling</a:t>
              </a:r>
            </a:p>
          </p:txBody>
        </p:sp>
        <p:cxnSp>
          <p:nvCxnSpPr>
            <p:cNvPr id="51" name="Elbow Connector 50">
              <a:extLst>
                <a:ext uri="{FF2B5EF4-FFF2-40B4-BE49-F238E27FC236}">
                  <a16:creationId xmlns:a16="http://schemas.microsoft.com/office/drawing/2014/main" id="{5D779CF3-9D2C-93F3-F6EB-55740B339F8F}"/>
                </a:ext>
              </a:extLst>
            </p:cNvPr>
            <p:cNvCxnSpPr>
              <a:cxnSpLocks/>
              <a:stCxn id="29" idx="3"/>
              <a:endCxn id="50" idx="1"/>
            </p:cNvCxnSpPr>
            <p:nvPr/>
          </p:nvCxnSpPr>
          <p:spPr>
            <a:xfrm>
              <a:off x="5636424" y="4527180"/>
              <a:ext cx="743189" cy="327034"/>
            </a:xfrm>
            <a:prstGeom prst="bentConnector3">
              <a:avLst>
                <a:gd name="adj1" fmla="val 50000"/>
              </a:avLst>
            </a:prstGeom>
            <a:ln w="57150">
              <a:tailEnd type="triangle"/>
            </a:ln>
          </p:spPr>
          <p:style>
            <a:lnRef idx="1">
              <a:schemeClr val="dk1"/>
            </a:lnRef>
            <a:fillRef idx="0">
              <a:schemeClr val="dk1"/>
            </a:fillRef>
            <a:effectRef idx="0">
              <a:schemeClr val="dk1"/>
            </a:effectRef>
            <a:fontRef idx="minor">
              <a:schemeClr val="tx1"/>
            </a:fontRef>
          </p:style>
        </p:cxnSp>
        <p:cxnSp>
          <p:nvCxnSpPr>
            <p:cNvPr id="54" name="Elbow Connector 53">
              <a:extLst>
                <a:ext uri="{FF2B5EF4-FFF2-40B4-BE49-F238E27FC236}">
                  <a16:creationId xmlns:a16="http://schemas.microsoft.com/office/drawing/2014/main" id="{BD5EA12B-F848-93EA-8374-8B84D4962344}"/>
                </a:ext>
              </a:extLst>
            </p:cNvPr>
            <p:cNvCxnSpPr>
              <a:cxnSpLocks/>
              <a:stCxn id="30" idx="3"/>
              <a:endCxn id="50" idx="1"/>
            </p:cNvCxnSpPr>
            <p:nvPr/>
          </p:nvCxnSpPr>
          <p:spPr>
            <a:xfrm flipV="1">
              <a:off x="5601973" y="4854214"/>
              <a:ext cx="777640" cy="451703"/>
            </a:xfrm>
            <a:prstGeom prst="bentConnector3">
              <a:avLst>
                <a:gd name="adj1" fmla="val 52376"/>
              </a:avLst>
            </a:prstGeom>
            <a:ln w="57150">
              <a:tailEnd type="triangle"/>
            </a:ln>
          </p:spPr>
          <p:style>
            <a:lnRef idx="1">
              <a:schemeClr val="dk1"/>
            </a:lnRef>
            <a:fillRef idx="0">
              <a:schemeClr val="dk1"/>
            </a:fillRef>
            <a:effectRef idx="0">
              <a:schemeClr val="dk1"/>
            </a:effectRef>
            <a:fontRef idx="minor">
              <a:schemeClr val="tx1"/>
            </a:fontRef>
          </p:style>
        </p:cxnSp>
        <p:cxnSp>
          <p:nvCxnSpPr>
            <p:cNvPr id="64" name="Elbow Connector 63">
              <a:extLst>
                <a:ext uri="{FF2B5EF4-FFF2-40B4-BE49-F238E27FC236}">
                  <a16:creationId xmlns:a16="http://schemas.microsoft.com/office/drawing/2014/main" id="{9E499D70-C401-54A8-5DB9-B19F6991856C}"/>
                </a:ext>
              </a:extLst>
            </p:cNvPr>
            <p:cNvCxnSpPr>
              <a:cxnSpLocks/>
              <a:stCxn id="50" idx="3"/>
              <a:endCxn id="58" idx="0"/>
            </p:cNvCxnSpPr>
            <p:nvPr/>
          </p:nvCxnSpPr>
          <p:spPr>
            <a:xfrm>
              <a:off x="7663006" y="4854214"/>
              <a:ext cx="561628" cy="735874"/>
            </a:xfrm>
            <a:prstGeom prst="bentConnector2">
              <a:avLst/>
            </a:prstGeom>
            <a:ln w="57150">
              <a:tailEnd type="triangle"/>
            </a:ln>
          </p:spPr>
          <p:style>
            <a:lnRef idx="1">
              <a:schemeClr val="dk1"/>
            </a:lnRef>
            <a:fillRef idx="0">
              <a:schemeClr val="dk1"/>
            </a:fillRef>
            <a:effectRef idx="0">
              <a:schemeClr val="dk1"/>
            </a:effectRef>
            <a:fontRef idx="minor">
              <a:schemeClr val="tx1"/>
            </a:fontRef>
          </p:style>
        </p:cxnSp>
        <p:grpSp>
          <p:nvGrpSpPr>
            <p:cNvPr id="24" name="Group 23">
              <a:extLst>
                <a:ext uri="{FF2B5EF4-FFF2-40B4-BE49-F238E27FC236}">
                  <a16:creationId xmlns:a16="http://schemas.microsoft.com/office/drawing/2014/main" id="{FFDAD084-BD7F-58E6-AE54-0189F20A76A2}"/>
                </a:ext>
              </a:extLst>
            </p:cNvPr>
            <p:cNvGrpSpPr/>
            <p:nvPr/>
          </p:nvGrpSpPr>
          <p:grpSpPr>
            <a:xfrm>
              <a:off x="4373396" y="4087465"/>
              <a:ext cx="322765" cy="295330"/>
              <a:chOff x="4164087" y="2241186"/>
              <a:chExt cx="462239" cy="427266"/>
            </a:xfrm>
          </p:grpSpPr>
          <p:sp>
            <p:nvSpPr>
              <p:cNvPr id="25" name="Oval 24">
                <a:extLst>
                  <a:ext uri="{FF2B5EF4-FFF2-40B4-BE49-F238E27FC236}">
                    <a16:creationId xmlns:a16="http://schemas.microsoft.com/office/drawing/2014/main" id="{E44C52D7-918A-08A7-415D-4263DD9EB550}"/>
                  </a:ext>
                </a:extLst>
              </p:cNvPr>
              <p:cNvSpPr/>
              <p:nvPr/>
            </p:nvSpPr>
            <p:spPr>
              <a:xfrm>
                <a:off x="4164087" y="2241186"/>
                <a:ext cx="462239" cy="427266"/>
              </a:xfrm>
              <a:prstGeom prst="ellipse">
                <a:avLst/>
              </a:prstGeom>
              <a:solidFill>
                <a:srgbClr val="800000"/>
              </a:solidFill>
              <a:ln w="28575" cmpd="sng">
                <a:solidFill>
                  <a:srgbClr val="800000"/>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US" sz="1400" b="1" baseline="-25000" dirty="0">
                  <a:solidFill>
                    <a:schemeClr val="tx1"/>
                  </a:solidFill>
                  <a:latin typeface="Arial Black"/>
                  <a:cs typeface="Arial Black"/>
                </a:endParaRPr>
              </a:p>
            </p:txBody>
          </p:sp>
          <p:sp>
            <p:nvSpPr>
              <p:cNvPr id="26" name="TextBox 25">
                <a:extLst>
                  <a:ext uri="{FF2B5EF4-FFF2-40B4-BE49-F238E27FC236}">
                    <a16:creationId xmlns:a16="http://schemas.microsoft.com/office/drawing/2014/main" id="{A2341FEA-1362-799F-E421-8AAE1201D9F3}"/>
                  </a:ext>
                </a:extLst>
              </p:cNvPr>
              <p:cNvSpPr txBox="1"/>
              <p:nvPr/>
            </p:nvSpPr>
            <p:spPr>
              <a:xfrm>
                <a:off x="4226178" y="2284986"/>
                <a:ext cx="340007" cy="360892"/>
              </a:xfrm>
              <a:prstGeom prst="rect">
                <a:avLst/>
              </a:prstGeom>
              <a:noFill/>
              <a:effectLst/>
            </p:spPr>
            <p:txBody>
              <a:bodyPr wrap="square" tIns="0" bIns="0" rtlCol="0" anchor="ctr">
                <a:spAutoFit/>
              </a:bodyPr>
              <a:lstStyle/>
              <a:p>
                <a:pPr algn="ctr"/>
                <a:r>
                  <a:rPr lang="en-US" dirty="0">
                    <a:latin typeface="Arial Black"/>
                    <a:cs typeface="Arial Black"/>
                  </a:rPr>
                  <a:t>1</a:t>
                </a:r>
                <a:endParaRPr lang="en-US" baseline="-25000" dirty="0">
                  <a:latin typeface="Arial Black"/>
                  <a:cs typeface="Arial Black"/>
                </a:endParaRPr>
              </a:p>
            </p:txBody>
          </p:sp>
        </p:grpSp>
        <p:sp>
          <p:nvSpPr>
            <p:cNvPr id="15" name="Oval 14">
              <a:extLst>
                <a:ext uri="{FF2B5EF4-FFF2-40B4-BE49-F238E27FC236}">
                  <a16:creationId xmlns:a16="http://schemas.microsoft.com/office/drawing/2014/main" id="{ED51D1D9-E418-56B5-8559-153E44005B19}"/>
                </a:ext>
              </a:extLst>
            </p:cNvPr>
            <p:cNvSpPr/>
            <p:nvPr/>
          </p:nvSpPr>
          <p:spPr>
            <a:xfrm>
              <a:off x="4367690" y="4851753"/>
              <a:ext cx="322765" cy="295330"/>
            </a:xfrm>
            <a:prstGeom prst="ellipse">
              <a:avLst/>
            </a:prstGeom>
            <a:solidFill>
              <a:srgbClr val="800000"/>
            </a:solidFill>
            <a:ln w="28575" cmpd="sng">
              <a:solidFill>
                <a:srgbClr val="800000"/>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US" sz="1400" b="1" baseline="-25000" dirty="0">
                <a:solidFill>
                  <a:schemeClr val="tx1"/>
                </a:solidFill>
                <a:latin typeface="Arial Black"/>
                <a:cs typeface="Arial Black"/>
              </a:endParaRPr>
            </a:p>
          </p:txBody>
        </p:sp>
        <p:sp>
          <p:nvSpPr>
            <p:cNvPr id="17" name="TextBox 16">
              <a:extLst>
                <a:ext uri="{FF2B5EF4-FFF2-40B4-BE49-F238E27FC236}">
                  <a16:creationId xmlns:a16="http://schemas.microsoft.com/office/drawing/2014/main" id="{C68412FA-F9AA-DA76-13D7-0BF1A5CA3DAD}"/>
                </a:ext>
              </a:extLst>
            </p:cNvPr>
            <p:cNvSpPr txBox="1"/>
            <p:nvPr/>
          </p:nvSpPr>
          <p:spPr>
            <a:xfrm>
              <a:off x="4411409" y="4882029"/>
              <a:ext cx="237415" cy="249452"/>
            </a:xfrm>
            <a:prstGeom prst="rect">
              <a:avLst/>
            </a:prstGeom>
            <a:noFill/>
            <a:effectLst/>
          </p:spPr>
          <p:txBody>
            <a:bodyPr wrap="square" tIns="0" bIns="0" rtlCol="0" anchor="ctr">
              <a:spAutoFit/>
            </a:bodyPr>
            <a:lstStyle/>
            <a:p>
              <a:pPr algn="ctr"/>
              <a:r>
                <a:rPr lang="en-US" dirty="0">
                  <a:latin typeface="Arial Black"/>
                  <a:cs typeface="Arial Black"/>
                </a:rPr>
                <a:t>2</a:t>
              </a:r>
              <a:endParaRPr lang="en-US" baseline="-25000" dirty="0">
                <a:latin typeface="Arial Black"/>
                <a:cs typeface="Arial Black"/>
              </a:endParaRPr>
            </a:p>
          </p:txBody>
        </p:sp>
        <p:sp>
          <p:nvSpPr>
            <p:cNvPr id="10" name="Rounded Rectangle 9">
              <a:extLst>
                <a:ext uri="{FF2B5EF4-FFF2-40B4-BE49-F238E27FC236}">
                  <a16:creationId xmlns:a16="http://schemas.microsoft.com/office/drawing/2014/main" id="{DB470412-1397-9E6F-2149-0A0EABAE929A}"/>
                </a:ext>
              </a:extLst>
            </p:cNvPr>
            <p:cNvSpPr/>
            <p:nvPr/>
          </p:nvSpPr>
          <p:spPr>
            <a:xfrm>
              <a:off x="5906102" y="5718458"/>
              <a:ext cx="1314184" cy="654064"/>
            </a:xfrm>
            <a:prstGeom prst="roundRect">
              <a:avLst/>
            </a:prstGeom>
            <a:solidFill>
              <a:srgbClr val="800000"/>
            </a:solidFill>
            <a:ln w="28575" cmpd="sng">
              <a:noFill/>
            </a:ln>
            <a:effectLst/>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1400" b="1" dirty="0">
                  <a:solidFill>
                    <a:schemeClr val="tx1"/>
                  </a:solidFill>
                  <a:latin typeface="Gill Sans"/>
                  <a:cs typeface="Gill Sans"/>
                </a:rPr>
                <a:t>Manual with guideline</a:t>
              </a:r>
            </a:p>
          </p:txBody>
        </p:sp>
        <p:cxnSp>
          <p:nvCxnSpPr>
            <p:cNvPr id="42" name="Straight Arrow Connector 41">
              <a:extLst>
                <a:ext uri="{FF2B5EF4-FFF2-40B4-BE49-F238E27FC236}">
                  <a16:creationId xmlns:a16="http://schemas.microsoft.com/office/drawing/2014/main" id="{6B717EB2-E2FD-02FC-D6C0-7EC1F9393565}"/>
                </a:ext>
              </a:extLst>
            </p:cNvPr>
            <p:cNvCxnSpPr>
              <a:cxnSpLocks/>
              <a:stCxn id="10" idx="3"/>
              <a:endCxn id="58" idx="1"/>
            </p:cNvCxnSpPr>
            <p:nvPr/>
          </p:nvCxnSpPr>
          <p:spPr>
            <a:xfrm>
              <a:off x="7220286" y="6045490"/>
              <a:ext cx="450742" cy="9703"/>
            </a:xfrm>
            <a:prstGeom prst="straightConnector1">
              <a:avLst/>
            </a:prstGeom>
            <a:ln w="5715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68290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fade">
                                      <p:cBhvr>
                                        <p:cTn id="3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8237106-F2ED-405E-BC33-CC3CF426205F}" type="slidenum">
              <a:rPr lang="en-US" sz="1800" smtClean="0"/>
              <a:pPr/>
              <a:t>34</a:t>
            </a:fld>
            <a:endParaRPr lang="en-US" sz="1800" dirty="0"/>
          </a:p>
        </p:txBody>
      </p:sp>
      <p:sp>
        <p:nvSpPr>
          <p:cNvPr id="6" name="Footer Placeholder 5"/>
          <p:cNvSpPr>
            <a:spLocks noGrp="1"/>
          </p:cNvSpPr>
          <p:nvPr>
            <p:ph type="ftr" sz="quarter" idx="11"/>
          </p:nvPr>
        </p:nvSpPr>
        <p:spPr/>
        <p:txBody>
          <a:bodyPr/>
          <a:lstStyle/>
          <a:p>
            <a:r>
              <a:rPr lang="en-US"/>
              <a:t>CNT @ BIBE’23</a:t>
            </a:r>
            <a:endParaRPr lang="en-US" dirty="0"/>
          </a:p>
        </p:txBody>
      </p:sp>
      <p:sp>
        <p:nvSpPr>
          <p:cNvPr id="2" name="Content Placeholder 5">
            <a:extLst>
              <a:ext uri="{FF2B5EF4-FFF2-40B4-BE49-F238E27FC236}">
                <a16:creationId xmlns:a16="http://schemas.microsoft.com/office/drawing/2014/main" id="{18B2149D-8B6F-7FFE-051A-DC95C01E6D0D}"/>
              </a:ext>
            </a:extLst>
          </p:cNvPr>
          <p:cNvSpPr txBox="1">
            <a:spLocks/>
          </p:cNvSpPr>
          <p:nvPr/>
        </p:nvSpPr>
        <p:spPr>
          <a:xfrm>
            <a:off x="220012" y="984460"/>
            <a:ext cx="8101512" cy="2470766"/>
          </a:xfrm>
          <a:prstGeom prst="rect">
            <a:avLst/>
          </a:prstGeom>
        </p:spPr>
        <p:txBody>
          <a:bodyPr>
            <a:noAutofit/>
          </a:bodyPr>
          <a:lstStyle>
            <a:lvl1pPr marL="342900" indent="-342900" algn="l" defTabSz="914400" rtl="0" eaLnBrk="1" latinLnBrk="0" hangingPunct="1">
              <a:lnSpc>
                <a:spcPct val="100000"/>
              </a:lnSpc>
              <a:spcBef>
                <a:spcPts val="1500"/>
              </a:spcBef>
              <a:spcAft>
                <a:spcPts val="0"/>
              </a:spcAft>
              <a:buClr>
                <a:srgbClr val="800000"/>
              </a:buClr>
              <a:buSzPct val="75000"/>
              <a:buFont typeface="Wingdings" charset="2"/>
              <a:buChar char="q"/>
              <a:defRPr sz="3200" kern="1200" spc="30" baseline="0">
                <a:solidFill>
                  <a:srgbClr val="000000"/>
                </a:solidFill>
                <a:latin typeface="Gill Sans"/>
                <a:ea typeface="+mn-ea"/>
                <a:cs typeface="Gill Sans"/>
              </a:defRPr>
            </a:lvl1pPr>
            <a:lvl2pPr marL="742950" indent="-285750" algn="l" defTabSz="914400" rtl="0" eaLnBrk="1" latinLnBrk="0" hangingPunct="1">
              <a:lnSpc>
                <a:spcPct val="100000"/>
              </a:lnSpc>
              <a:spcBef>
                <a:spcPts val="300"/>
              </a:spcBef>
              <a:spcAft>
                <a:spcPts val="0"/>
              </a:spcAft>
              <a:buClr>
                <a:srgbClr val="800000"/>
              </a:buClr>
              <a:buFont typeface="Wingdings" charset="2"/>
              <a:buChar char="§"/>
              <a:defRPr sz="2600" kern="1200" spc="30" baseline="0">
                <a:solidFill>
                  <a:srgbClr val="000000"/>
                </a:solidFill>
                <a:latin typeface="Gill Sans"/>
                <a:ea typeface="+mn-ea"/>
                <a:cs typeface="Gill Sans"/>
              </a:defRPr>
            </a:lvl2pPr>
            <a:lvl3pPr marL="1143000" indent="-228600" algn="l" defTabSz="914400" rtl="0" eaLnBrk="1" latinLnBrk="0" hangingPunct="1">
              <a:lnSpc>
                <a:spcPct val="100000"/>
              </a:lnSpc>
              <a:spcBef>
                <a:spcPts val="300"/>
              </a:spcBef>
              <a:spcAft>
                <a:spcPts val="0"/>
              </a:spcAft>
              <a:buClr>
                <a:srgbClr val="800000"/>
              </a:buClr>
              <a:buSzPct val="75000"/>
              <a:buFont typeface="Lucida Grande"/>
              <a:buChar char="-"/>
              <a:defRPr sz="2200" kern="1200" spc="30" baseline="0">
                <a:solidFill>
                  <a:srgbClr val="000000"/>
                </a:solidFill>
                <a:latin typeface="Gill Sans"/>
                <a:ea typeface="+mn-ea"/>
                <a:cs typeface="Gill Sans"/>
              </a:defRPr>
            </a:lvl3pPr>
            <a:lvl4pPr marL="1600200" indent="-228600" algn="l" defTabSz="914400" rtl="0" eaLnBrk="1" latinLnBrk="0" hangingPunct="1">
              <a:lnSpc>
                <a:spcPct val="100000"/>
              </a:lnSpc>
              <a:spcBef>
                <a:spcPts val="300"/>
              </a:spcBef>
              <a:spcAft>
                <a:spcPts val="0"/>
              </a:spcAft>
              <a:buClr>
                <a:srgbClr val="800000"/>
              </a:buClr>
              <a:buFont typeface="Arial" pitchFamily="34" charset="0"/>
              <a:buChar char="•"/>
              <a:defRPr sz="1700" kern="1200" spc="30" baseline="0">
                <a:solidFill>
                  <a:srgbClr val="000000"/>
                </a:solidFill>
                <a:latin typeface="Gill Sans"/>
                <a:ea typeface="+mn-ea"/>
                <a:cs typeface="Gill Sans"/>
              </a:defRPr>
            </a:lvl4pPr>
            <a:lvl5pPr marL="2057400" indent="-228600" algn="l" defTabSz="914400" rtl="0" eaLnBrk="1" latinLnBrk="0" hangingPunct="1">
              <a:lnSpc>
                <a:spcPct val="100000"/>
              </a:lnSpc>
              <a:spcBef>
                <a:spcPts val="300"/>
              </a:spcBef>
              <a:spcAft>
                <a:spcPts val="0"/>
              </a:spcAft>
              <a:buClr>
                <a:srgbClr val="800000"/>
              </a:buClr>
              <a:buFont typeface="Arial" pitchFamily="34" charset="0"/>
              <a:buChar char="•"/>
              <a:defRPr sz="1700" kern="1200" spc="30" baseline="0">
                <a:solidFill>
                  <a:srgbClr val="000000"/>
                </a:solidFill>
                <a:latin typeface="Gill Sans"/>
                <a:ea typeface="+mn-ea"/>
                <a:cs typeface="Gill San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marL="0" indent="0">
              <a:buNone/>
            </a:pPr>
            <a:endParaRPr lang="en-US" sz="2800" b="1" dirty="0">
              <a:solidFill>
                <a:srgbClr val="C0504D"/>
              </a:solidFill>
            </a:endParaRPr>
          </a:p>
          <a:p>
            <a:r>
              <a:rPr lang="en-US" sz="2800" dirty="0">
                <a:solidFill>
                  <a:schemeClr val="bg1"/>
                </a:solidFill>
              </a:rPr>
              <a:t>Focus: </a:t>
            </a:r>
            <a:r>
              <a:rPr lang="en-US" sz="2800" b="1" dirty="0">
                <a:solidFill>
                  <a:srgbClr val="C0504D"/>
                </a:solidFill>
              </a:rPr>
              <a:t>JavaScript expressions</a:t>
            </a:r>
          </a:p>
          <a:p>
            <a:r>
              <a:rPr lang="en-US" sz="2800" dirty="0">
                <a:solidFill>
                  <a:schemeClr val="bg1"/>
                </a:solidFill>
              </a:rPr>
              <a:t>Regex-based</a:t>
            </a:r>
            <a:r>
              <a:rPr lang="en-US" sz="2800" b="1" dirty="0">
                <a:solidFill>
                  <a:srgbClr val="C0504D"/>
                </a:solidFill>
              </a:rPr>
              <a:t> automatic </a:t>
            </a:r>
            <a:r>
              <a:rPr lang="en-US" sz="2800" dirty="0">
                <a:solidFill>
                  <a:schemeClr val="bg1"/>
                </a:solidFill>
              </a:rPr>
              <a:t>classifier</a:t>
            </a:r>
            <a:r>
              <a:rPr lang="en-US" sz="2800" b="1" dirty="0">
                <a:solidFill>
                  <a:srgbClr val="C0504D"/>
                </a:solidFill>
              </a:rPr>
              <a:t>:</a:t>
            </a:r>
          </a:p>
          <a:p>
            <a:pPr lvl="1"/>
            <a:r>
              <a:rPr lang="en-US" sz="2200" b="1" dirty="0">
                <a:solidFill>
                  <a:srgbClr val="C0504D"/>
                </a:solidFill>
              </a:rPr>
              <a:t>Pattern #1: </a:t>
            </a:r>
            <a:r>
              <a:rPr lang="en-US" sz="2200" dirty="0">
                <a:solidFill>
                  <a:schemeClr val="bg1"/>
                </a:solidFill>
              </a:rPr>
              <a:t>Object attribute access.</a:t>
            </a:r>
          </a:p>
          <a:p>
            <a:pPr lvl="1"/>
            <a:r>
              <a:rPr lang="en-US" sz="2200" b="1" dirty="0">
                <a:solidFill>
                  <a:srgbClr val="C0504D"/>
                </a:solidFill>
              </a:rPr>
              <a:t>Pattern #2: </a:t>
            </a:r>
            <a:r>
              <a:rPr lang="en-US" sz="2200" dirty="0">
                <a:solidFill>
                  <a:schemeClr val="bg1"/>
                </a:solidFill>
              </a:rPr>
              <a:t>Object method call.</a:t>
            </a:r>
          </a:p>
          <a:p>
            <a:pPr lvl="1"/>
            <a:r>
              <a:rPr lang="en-US" sz="2200" b="1" dirty="0">
                <a:solidFill>
                  <a:srgbClr val="C0504D"/>
                </a:solidFill>
              </a:rPr>
              <a:t>Pattern #3: </a:t>
            </a:r>
            <a:r>
              <a:rPr lang="en-US" sz="2200" dirty="0">
                <a:solidFill>
                  <a:schemeClr val="bg1"/>
                </a:solidFill>
              </a:rPr>
              <a:t>‘Actual’ code block.</a:t>
            </a:r>
          </a:p>
        </p:txBody>
      </p:sp>
      <p:sp>
        <p:nvSpPr>
          <p:cNvPr id="5" name="Title 3">
            <a:extLst>
              <a:ext uri="{FF2B5EF4-FFF2-40B4-BE49-F238E27FC236}">
                <a16:creationId xmlns:a16="http://schemas.microsoft.com/office/drawing/2014/main" id="{0DAA7A09-EA84-8CF1-4E19-F697C1A7C944}"/>
              </a:ext>
            </a:extLst>
          </p:cNvPr>
          <p:cNvSpPr>
            <a:spLocks noGrp="1"/>
          </p:cNvSpPr>
          <p:nvPr>
            <p:ph type="title"/>
          </p:nvPr>
        </p:nvSpPr>
        <p:spPr>
          <a:xfrm>
            <a:off x="168667" y="274638"/>
            <a:ext cx="8800465" cy="1143000"/>
          </a:xfrm>
        </p:spPr>
        <p:txBody>
          <a:bodyPr/>
          <a:lstStyle/>
          <a:p>
            <a:r>
              <a:rPr lang="en-US" dirty="0"/>
              <a:t>Semi-Automatic Translation</a:t>
            </a:r>
          </a:p>
        </p:txBody>
      </p:sp>
      <p:sp>
        <p:nvSpPr>
          <p:cNvPr id="7" name="Folded Corner 6">
            <a:extLst>
              <a:ext uri="{FF2B5EF4-FFF2-40B4-BE49-F238E27FC236}">
                <a16:creationId xmlns:a16="http://schemas.microsoft.com/office/drawing/2014/main" id="{E1CEDB03-DC9D-67B9-F4E4-CE6383E3FB89}"/>
              </a:ext>
            </a:extLst>
          </p:cNvPr>
          <p:cNvSpPr/>
          <p:nvPr/>
        </p:nvSpPr>
        <p:spPr>
          <a:xfrm>
            <a:off x="321060" y="4637952"/>
            <a:ext cx="1485611" cy="1319468"/>
          </a:xfrm>
          <a:prstGeom prst="foldedCorner">
            <a:avLst>
              <a:gd name="adj" fmla="val 36020"/>
            </a:avLst>
          </a:prstGeom>
          <a:solidFill>
            <a:schemeClr val="tx2"/>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400" b="1" dirty="0">
                <a:solidFill>
                  <a:schemeClr val="bg1"/>
                </a:solidFill>
                <a:latin typeface="Monaco"/>
                <a:cs typeface="Monaco"/>
              </a:rPr>
              <a:t>&lt;Auto Translated&gt;</a:t>
            </a:r>
          </a:p>
          <a:p>
            <a:r>
              <a:rPr lang="en-US" sz="1400" b="1" dirty="0">
                <a:solidFill>
                  <a:schemeClr val="bg1"/>
                </a:solidFill>
                <a:latin typeface="Monaco"/>
                <a:cs typeface="Monaco"/>
              </a:rPr>
              <a:t>…</a:t>
            </a:r>
            <a:endParaRPr lang="en-US" sz="3200" b="1" dirty="0">
              <a:solidFill>
                <a:schemeClr val="bg1"/>
              </a:solidFill>
              <a:latin typeface="Monaco"/>
              <a:cs typeface="Monaco"/>
            </a:endParaRPr>
          </a:p>
          <a:p>
            <a:r>
              <a:rPr lang="en-US" b="1" dirty="0">
                <a:solidFill>
                  <a:schemeClr val="bg1"/>
                </a:solidFill>
                <a:highlight>
                  <a:srgbClr val="FFFF00"/>
                </a:highlight>
                <a:latin typeface="Monaco"/>
                <a:cs typeface="Monaco"/>
              </a:rPr>
              <a:t>JS Code</a:t>
            </a:r>
          </a:p>
          <a:p>
            <a:r>
              <a:rPr lang="en-US" b="1" i="1" dirty="0">
                <a:solidFill>
                  <a:schemeClr val="bg1"/>
                </a:solidFill>
                <a:latin typeface="Monaco"/>
                <a:cs typeface="Monaco"/>
              </a:rPr>
              <a:t>…</a:t>
            </a:r>
            <a:endParaRPr lang="en-US" b="1" dirty="0">
              <a:solidFill>
                <a:schemeClr val="bg1"/>
              </a:solidFill>
              <a:latin typeface="Monaco"/>
              <a:cs typeface="Monaco"/>
            </a:endParaRPr>
          </a:p>
        </p:txBody>
      </p:sp>
      <p:cxnSp>
        <p:nvCxnSpPr>
          <p:cNvPr id="11" name="Straight Arrow Connector 10">
            <a:extLst>
              <a:ext uri="{FF2B5EF4-FFF2-40B4-BE49-F238E27FC236}">
                <a16:creationId xmlns:a16="http://schemas.microsoft.com/office/drawing/2014/main" id="{B0CE265C-9A8F-1724-0DE4-B91E85649E5D}"/>
              </a:ext>
            </a:extLst>
          </p:cNvPr>
          <p:cNvCxnSpPr>
            <a:cxnSpLocks/>
            <a:stCxn id="7" idx="3"/>
            <a:endCxn id="14" idx="1"/>
          </p:cNvCxnSpPr>
          <p:nvPr/>
        </p:nvCxnSpPr>
        <p:spPr>
          <a:xfrm>
            <a:off x="1806671" y="5297686"/>
            <a:ext cx="503993" cy="9797"/>
          </a:xfrm>
          <a:prstGeom prst="straightConnector1">
            <a:avLst/>
          </a:prstGeom>
          <a:ln w="5715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4" name="Decision 13">
            <a:extLst>
              <a:ext uri="{FF2B5EF4-FFF2-40B4-BE49-F238E27FC236}">
                <a16:creationId xmlns:a16="http://schemas.microsoft.com/office/drawing/2014/main" id="{F2BFADCD-708A-2D01-0D24-2BAABFF2B4A0}"/>
              </a:ext>
            </a:extLst>
          </p:cNvPr>
          <p:cNvSpPr/>
          <p:nvPr/>
        </p:nvSpPr>
        <p:spPr>
          <a:xfrm>
            <a:off x="2310664" y="4722936"/>
            <a:ext cx="1461516" cy="1169093"/>
          </a:xfrm>
          <a:prstGeom prst="flowChartDecision">
            <a:avLst/>
          </a:prstGeom>
          <a:solidFill>
            <a:srgbClr val="8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6" name="TextBox 15">
            <a:extLst>
              <a:ext uri="{FF2B5EF4-FFF2-40B4-BE49-F238E27FC236}">
                <a16:creationId xmlns:a16="http://schemas.microsoft.com/office/drawing/2014/main" id="{D7553980-7557-3ADF-3EE1-085F96C3BFF5}"/>
              </a:ext>
            </a:extLst>
          </p:cNvPr>
          <p:cNvSpPr txBox="1"/>
          <p:nvPr/>
        </p:nvSpPr>
        <p:spPr>
          <a:xfrm>
            <a:off x="2570172" y="5105058"/>
            <a:ext cx="1100203" cy="461665"/>
          </a:xfrm>
          <a:prstGeom prst="rect">
            <a:avLst/>
          </a:prstGeom>
          <a:noFill/>
          <a:effectLst/>
        </p:spPr>
        <p:txBody>
          <a:bodyPr wrap="square" rtlCol="0">
            <a:spAutoFit/>
          </a:bodyPr>
          <a:lstStyle/>
          <a:p>
            <a:r>
              <a:rPr lang="en-US" sz="1200" b="1" dirty="0">
                <a:latin typeface="Gill Sans"/>
                <a:cs typeface="Gill Sans"/>
              </a:rPr>
              <a:t>Automatic </a:t>
            </a:r>
          </a:p>
          <a:p>
            <a:r>
              <a:rPr lang="en-US" sz="1200" b="1" dirty="0">
                <a:latin typeface="Gill Sans"/>
                <a:cs typeface="Gill Sans"/>
              </a:rPr>
              <a:t>Classifier</a:t>
            </a:r>
            <a:endParaRPr lang="en-US" sz="1050" b="1" dirty="0">
              <a:latin typeface="Gill Sans"/>
              <a:cs typeface="Gill Sans"/>
            </a:endParaRPr>
          </a:p>
        </p:txBody>
      </p:sp>
      <p:grpSp>
        <p:nvGrpSpPr>
          <p:cNvPr id="60" name="Group 59">
            <a:extLst>
              <a:ext uri="{FF2B5EF4-FFF2-40B4-BE49-F238E27FC236}">
                <a16:creationId xmlns:a16="http://schemas.microsoft.com/office/drawing/2014/main" id="{864E17BD-8215-788B-7A0A-1E44663CC0EF}"/>
              </a:ext>
            </a:extLst>
          </p:cNvPr>
          <p:cNvGrpSpPr/>
          <p:nvPr/>
        </p:nvGrpSpPr>
        <p:grpSpPr>
          <a:xfrm>
            <a:off x="7671028" y="5590090"/>
            <a:ext cx="1107212" cy="930210"/>
            <a:chOff x="7271440" y="5399651"/>
            <a:chExt cx="1270004" cy="1183712"/>
          </a:xfrm>
        </p:grpSpPr>
        <p:sp>
          <p:nvSpPr>
            <p:cNvPr id="58" name="Folded Corner 57">
              <a:extLst>
                <a:ext uri="{FF2B5EF4-FFF2-40B4-BE49-F238E27FC236}">
                  <a16:creationId xmlns:a16="http://schemas.microsoft.com/office/drawing/2014/main" id="{ECBF58A8-C097-ABDF-98D2-81797D726662}"/>
                </a:ext>
              </a:extLst>
            </p:cNvPr>
            <p:cNvSpPr/>
            <p:nvPr/>
          </p:nvSpPr>
          <p:spPr>
            <a:xfrm>
              <a:off x="7271440" y="5399651"/>
              <a:ext cx="1270004" cy="1183712"/>
            </a:xfrm>
            <a:prstGeom prst="foldedCorner">
              <a:avLst>
                <a:gd name="adj" fmla="val 36020"/>
              </a:avLst>
            </a:prstGeom>
            <a:solidFill>
              <a:schemeClr val="tx2"/>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t"/>
            <a:lstStyle/>
            <a:p>
              <a:endParaRPr lang="en-US" sz="3200" b="1" dirty="0">
                <a:solidFill>
                  <a:schemeClr val="bg1"/>
                </a:solidFill>
                <a:latin typeface="Monaco"/>
                <a:cs typeface="Monaco"/>
              </a:endParaRPr>
            </a:p>
          </p:txBody>
        </p:sp>
        <p:sp>
          <p:nvSpPr>
            <p:cNvPr id="59" name="TextBox 58">
              <a:extLst>
                <a:ext uri="{FF2B5EF4-FFF2-40B4-BE49-F238E27FC236}">
                  <a16:creationId xmlns:a16="http://schemas.microsoft.com/office/drawing/2014/main" id="{EAE1D045-F34D-298D-B9FC-8BC33B6ADAFE}"/>
                </a:ext>
              </a:extLst>
            </p:cNvPr>
            <p:cNvSpPr txBox="1"/>
            <p:nvPr/>
          </p:nvSpPr>
          <p:spPr>
            <a:xfrm>
              <a:off x="7379187" y="5683707"/>
              <a:ext cx="1109287" cy="665809"/>
            </a:xfrm>
            <a:prstGeom prst="rect">
              <a:avLst/>
            </a:prstGeom>
            <a:noFill/>
            <a:effectLst/>
          </p:spPr>
          <p:txBody>
            <a:bodyPr wrap="square" rtlCol="0">
              <a:spAutoFit/>
            </a:bodyPr>
            <a:lstStyle/>
            <a:p>
              <a:r>
                <a:rPr lang="en-US" sz="1400" b="1" dirty="0">
                  <a:solidFill>
                    <a:schemeClr val="bg1"/>
                  </a:solidFill>
                  <a:latin typeface="Monaco"/>
                </a:rPr>
                <a:t>Final </a:t>
              </a:r>
              <a:r>
                <a:rPr lang="en-US" sz="1400" b="1" dirty="0">
                  <a:solidFill>
                    <a:schemeClr val="bg1"/>
                  </a:solidFill>
                  <a:latin typeface="Monaco"/>
                  <a:cs typeface="Gill Sans"/>
                </a:rPr>
                <a:t>Result</a:t>
              </a:r>
              <a:endParaRPr lang="en-US" sz="1000" dirty="0">
                <a:solidFill>
                  <a:schemeClr val="bg1"/>
                </a:solidFill>
                <a:latin typeface="Gill Sans"/>
                <a:cs typeface="Gill Sans"/>
              </a:endParaRPr>
            </a:p>
          </p:txBody>
        </p:sp>
      </p:grpSp>
      <p:grpSp>
        <p:nvGrpSpPr>
          <p:cNvPr id="8" name="Group 7">
            <a:extLst>
              <a:ext uri="{FF2B5EF4-FFF2-40B4-BE49-F238E27FC236}">
                <a16:creationId xmlns:a16="http://schemas.microsoft.com/office/drawing/2014/main" id="{1E971F88-9B11-0E0E-8F8A-F4AA43CAA145}"/>
              </a:ext>
            </a:extLst>
          </p:cNvPr>
          <p:cNvGrpSpPr/>
          <p:nvPr/>
        </p:nvGrpSpPr>
        <p:grpSpPr>
          <a:xfrm>
            <a:off x="3772180" y="5307487"/>
            <a:ext cx="3898848" cy="1065037"/>
            <a:chOff x="3772180" y="5307487"/>
            <a:chExt cx="3898848" cy="1065037"/>
          </a:xfrm>
        </p:grpSpPr>
        <p:grpSp>
          <p:nvGrpSpPr>
            <p:cNvPr id="27" name="Group 26">
              <a:extLst>
                <a:ext uri="{FF2B5EF4-FFF2-40B4-BE49-F238E27FC236}">
                  <a16:creationId xmlns:a16="http://schemas.microsoft.com/office/drawing/2014/main" id="{78A4DA67-C1E1-8466-3480-6AB5D9D30D3E}"/>
                </a:ext>
              </a:extLst>
            </p:cNvPr>
            <p:cNvGrpSpPr/>
            <p:nvPr/>
          </p:nvGrpSpPr>
          <p:grpSpPr>
            <a:xfrm>
              <a:off x="3772180" y="5307487"/>
              <a:ext cx="3373474" cy="1043853"/>
              <a:chOff x="3772180" y="5307483"/>
              <a:chExt cx="3929019" cy="1223675"/>
            </a:xfrm>
          </p:grpSpPr>
          <p:cxnSp>
            <p:nvCxnSpPr>
              <p:cNvPr id="19" name="Elbow Connector 18">
                <a:extLst>
                  <a:ext uri="{FF2B5EF4-FFF2-40B4-BE49-F238E27FC236}">
                    <a16:creationId xmlns:a16="http://schemas.microsoft.com/office/drawing/2014/main" id="{B7295897-5202-1B22-E927-7204E7157652}"/>
                  </a:ext>
                </a:extLst>
              </p:cNvPr>
              <p:cNvCxnSpPr>
                <a:cxnSpLocks/>
                <a:stCxn id="14" idx="3"/>
                <a:endCxn id="31" idx="1"/>
              </p:cNvCxnSpPr>
              <p:nvPr/>
            </p:nvCxnSpPr>
            <p:spPr>
              <a:xfrm>
                <a:off x="3772180" y="5307483"/>
                <a:ext cx="871553" cy="863257"/>
              </a:xfrm>
              <a:prstGeom prst="bentConnector3">
                <a:avLst>
                  <a:gd name="adj1" fmla="val 50000"/>
                </a:avLst>
              </a:prstGeom>
              <a:ln w="57150">
                <a:tailEnd type="triangle"/>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47A6D6CA-5F37-9D5A-B8C2-631FAEDA0FBE}"/>
                  </a:ext>
                </a:extLst>
              </p:cNvPr>
              <p:cNvSpPr txBox="1"/>
              <p:nvPr/>
            </p:nvSpPr>
            <p:spPr>
              <a:xfrm>
                <a:off x="4643733" y="5810322"/>
                <a:ext cx="1234432" cy="720836"/>
              </a:xfrm>
              <a:prstGeom prst="rect">
                <a:avLst/>
              </a:prstGeom>
              <a:solidFill>
                <a:schemeClr val="tx2"/>
              </a:solidFill>
              <a:ln w="12700" cmpd="sng">
                <a:solidFill>
                  <a:schemeClr val="bg1"/>
                </a:solidFill>
              </a:ln>
              <a:effectLst/>
            </p:spPr>
            <p:txBody>
              <a:bodyPr wrap="square" tIns="0" bIns="0" rtlCol="0" anchor="ctr">
                <a:noAutofit/>
              </a:bodyPr>
              <a:lstStyle/>
              <a:p>
                <a:pPr algn="ctr"/>
                <a:r>
                  <a:rPr lang="en-US" sz="1400" dirty="0" err="1">
                    <a:solidFill>
                      <a:schemeClr val="bg1"/>
                    </a:solidFill>
                    <a:latin typeface="Gill Sans"/>
                    <a:cs typeface="Gill Sans"/>
                  </a:rPr>
                  <a:t>‘Actual’ code block</a:t>
                </a:r>
                <a:endParaRPr lang="en-US" sz="1400" dirty="0">
                  <a:solidFill>
                    <a:schemeClr val="bg1"/>
                  </a:solidFill>
                  <a:latin typeface="Gill Sans"/>
                  <a:cs typeface="Gill Sans"/>
                </a:endParaRPr>
              </a:p>
            </p:txBody>
          </p:sp>
          <p:cxnSp>
            <p:nvCxnSpPr>
              <p:cNvPr id="46" name="Straight Arrow Connector 45">
                <a:extLst>
                  <a:ext uri="{FF2B5EF4-FFF2-40B4-BE49-F238E27FC236}">
                    <a16:creationId xmlns:a16="http://schemas.microsoft.com/office/drawing/2014/main" id="{3CF901C9-3EEC-CFFC-EDAF-227B60093F3C}"/>
                  </a:ext>
                </a:extLst>
              </p:cNvPr>
              <p:cNvCxnSpPr>
                <a:cxnSpLocks/>
                <a:stCxn id="31" idx="3"/>
                <a:endCxn id="10" idx="1"/>
              </p:cNvCxnSpPr>
              <p:nvPr/>
            </p:nvCxnSpPr>
            <p:spPr>
              <a:xfrm flipV="1">
                <a:off x="5878164" y="6154143"/>
                <a:ext cx="379353" cy="16598"/>
              </a:xfrm>
              <a:prstGeom prst="straightConnector1">
                <a:avLst/>
              </a:prstGeom>
              <a:ln w="5715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61" name="Straight Arrow Connector 60">
                <a:extLst>
                  <a:ext uri="{FF2B5EF4-FFF2-40B4-BE49-F238E27FC236}">
                    <a16:creationId xmlns:a16="http://schemas.microsoft.com/office/drawing/2014/main" id="{64A4A0B4-29F4-28DB-C893-6F13B711867E}"/>
                  </a:ext>
                </a:extLst>
              </p:cNvPr>
              <p:cNvCxnSpPr>
                <a:cxnSpLocks/>
              </p:cNvCxnSpPr>
              <p:nvPr/>
            </p:nvCxnSpPr>
            <p:spPr>
              <a:xfrm>
                <a:off x="7342094" y="6169617"/>
                <a:ext cx="359105" cy="1"/>
              </a:xfrm>
              <a:prstGeom prst="straightConnector1">
                <a:avLst/>
              </a:prstGeom>
              <a:ln w="5715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21" name="Group 20">
                <a:extLst>
                  <a:ext uri="{FF2B5EF4-FFF2-40B4-BE49-F238E27FC236}">
                    <a16:creationId xmlns:a16="http://schemas.microsoft.com/office/drawing/2014/main" id="{A182E17C-6C94-3080-1186-BC86880B0A26}"/>
                  </a:ext>
                </a:extLst>
              </p:cNvPr>
              <p:cNvGrpSpPr/>
              <p:nvPr/>
            </p:nvGrpSpPr>
            <p:grpSpPr>
              <a:xfrm>
                <a:off x="4475126" y="5684900"/>
                <a:ext cx="368484" cy="327943"/>
                <a:chOff x="4203770" y="2241185"/>
                <a:chExt cx="462239" cy="427266"/>
              </a:xfrm>
            </p:grpSpPr>
            <p:sp>
              <p:nvSpPr>
                <p:cNvPr id="22" name="Oval 21">
                  <a:extLst>
                    <a:ext uri="{FF2B5EF4-FFF2-40B4-BE49-F238E27FC236}">
                      <a16:creationId xmlns:a16="http://schemas.microsoft.com/office/drawing/2014/main" id="{57415F19-FDEB-E797-E2BB-D1F690C5FA6E}"/>
                    </a:ext>
                  </a:extLst>
                </p:cNvPr>
                <p:cNvSpPr/>
                <p:nvPr/>
              </p:nvSpPr>
              <p:spPr>
                <a:xfrm>
                  <a:off x="4203770" y="2241185"/>
                  <a:ext cx="462239" cy="427266"/>
                </a:xfrm>
                <a:prstGeom prst="ellipse">
                  <a:avLst/>
                </a:prstGeom>
                <a:solidFill>
                  <a:srgbClr val="800000"/>
                </a:solidFill>
                <a:ln w="28575" cmpd="sng">
                  <a:solidFill>
                    <a:srgbClr val="800000"/>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US" sz="1400" b="1" baseline="-25000" dirty="0">
                    <a:solidFill>
                      <a:schemeClr val="tx1"/>
                    </a:solidFill>
                    <a:latin typeface="Arial Black"/>
                    <a:cs typeface="Arial Black"/>
                  </a:endParaRPr>
                </a:p>
              </p:txBody>
            </p:sp>
            <p:sp>
              <p:nvSpPr>
                <p:cNvPr id="23" name="TextBox 22">
                  <a:extLst>
                    <a:ext uri="{FF2B5EF4-FFF2-40B4-BE49-F238E27FC236}">
                      <a16:creationId xmlns:a16="http://schemas.microsoft.com/office/drawing/2014/main" id="{B7854262-1FD2-3731-8CD5-2860FB37F839}"/>
                    </a:ext>
                  </a:extLst>
                </p:cNvPr>
                <p:cNvSpPr txBox="1"/>
                <p:nvPr/>
              </p:nvSpPr>
              <p:spPr>
                <a:xfrm>
                  <a:off x="4265859" y="2284986"/>
                  <a:ext cx="340008" cy="360893"/>
                </a:xfrm>
                <a:prstGeom prst="rect">
                  <a:avLst/>
                </a:prstGeom>
                <a:noFill/>
                <a:effectLst/>
              </p:spPr>
              <p:txBody>
                <a:bodyPr wrap="square" tIns="0" bIns="0" rtlCol="0" anchor="ctr">
                  <a:spAutoFit/>
                </a:bodyPr>
                <a:lstStyle/>
                <a:p>
                  <a:pPr algn="ctr"/>
                  <a:r>
                    <a:rPr lang="en-US" dirty="0">
                      <a:latin typeface="Arial Black"/>
                      <a:cs typeface="Arial Black"/>
                    </a:rPr>
                    <a:t>3</a:t>
                  </a:r>
                  <a:endParaRPr lang="en-US" baseline="-25000" dirty="0">
                    <a:latin typeface="Arial Black"/>
                    <a:cs typeface="Arial Black"/>
                  </a:endParaRPr>
                </a:p>
              </p:txBody>
            </p:sp>
          </p:grpSp>
        </p:grpSp>
        <p:sp>
          <p:nvSpPr>
            <p:cNvPr id="10" name="Rounded Rectangle 9">
              <a:extLst>
                <a:ext uri="{FF2B5EF4-FFF2-40B4-BE49-F238E27FC236}">
                  <a16:creationId xmlns:a16="http://schemas.microsoft.com/office/drawing/2014/main" id="{DB470412-1397-9E6F-2149-0A0EABAE929A}"/>
                </a:ext>
              </a:extLst>
            </p:cNvPr>
            <p:cNvSpPr/>
            <p:nvPr/>
          </p:nvSpPr>
          <p:spPr>
            <a:xfrm>
              <a:off x="5906102" y="5718460"/>
              <a:ext cx="1314184" cy="654064"/>
            </a:xfrm>
            <a:prstGeom prst="roundRect">
              <a:avLst/>
            </a:prstGeom>
            <a:solidFill>
              <a:srgbClr val="800000"/>
            </a:solidFill>
            <a:ln w="28575" cmpd="sng">
              <a:noFill/>
            </a:ln>
            <a:effectLst/>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1400" b="1" dirty="0">
                  <a:solidFill>
                    <a:schemeClr val="tx1"/>
                  </a:solidFill>
                  <a:latin typeface="Gill Sans"/>
                  <a:cs typeface="Gill Sans"/>
                </a:rPr>
                <a:t>Manual with guideline</a:t>
              </a:r>
            </a:p>
          </p:txBody>
        </p:sp>
        <p:cxnSp>
          <p:nvCxnSpPr>
            <p:cNvPr id="42" name="Straight Arrow Connector 41">
              <a:extLst>
                <a:ext uri="{FF2B5EF4-FFF2-40B4-BE49-F238E27FC236}">
                  <a16:creationId xmlns:a16="http://schemas.microsoft.com/office/drawing/2014/main" id="{6B717EB2-E2FD-02FC-D6C0-7EC1F9393565}"/>
                </a:ext>
              </a:extLst>
            </p:cNvPr>
            <p:cNvCxnSpPr>
              <a:cxnSpLocks/>
              <a:stCxn id="10" idx="3"/>
              <a:endCxn id="58" idx="1"/>
            </p:cNvCxnSpPr>
            <p:nvPr/>
          </p:nvCxnSpPr>
          <p:spPr>
            <a:xfrm>
              <a:off x="7220286" y="6045492"/>
              <a:ext cx="450742" cy="9703"/>
            </a:xfrm>
            <a:prstGeom prst="straightConnector1">
              <a:avLst/>
            </a:prstGeom>
            <a:ln w="5715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grpSp>
        <p:nvGrpSpPr>
          <p:cNvPr id="9" name="Group 8">
            <a:extLst>
              <a:ext uri="{FF2B5EF4-FFF2-40B4-BE49-F238E27FC236}">
                <a16:creationId xmlns:a16="http://schemas.microsoft.com/office/drawing/2014/main" id="{405DE9CF-3027-D236-A804-126FA497914E}"/>
              </a:ext>
            </a:extLst>
          </p:cNvPr>
          <p:cNvGrpSpPr/>
          <p:nvPr/>
        </p:nvGrpSpPr>
        <p:grpSpPr>
          <a:xfrm>
            <a:off x="3772180" y="4087465"/>
            <a:ext cx="4452454" cy="1543027"/>
            <a:chOff x="3772180" y="4087465"/>
            <a:chExt cx="4452454" cy="1543027"/>
          </a:xfrm>
        </p:grpSpPr>
        <p:cxnSp>
          <p:nvCxnSpPr>
            <p:cNvPr id="18" name="Elbow Connector 17">
              <a:extLst>
                <a:ext uri="{FF2B5EF4-FFF2-40B4-BE49-F238E27FC236}">
                  <a16:creationId xmlns:a16="http://schemas.microsoft.com/office/drawing/2014/main" id="{A1FD5A35-FFCE-ACCF-0DAF-5508F0234AA0}"/>
                </a:ext>
              </a:extLst>
            </p:cNvPr>
            <p:cNvCxnSpPr>
              <a:cxnSpLocks/>
              <a:stCxn id="14" idx="3"/>
            </p:cNvCxnSpPr>
            <p:nvPr/>
          </p:nvCxnSpPr>
          <p:spPr>
            <a:xfrm flipV="1">
              <a:off x="3772180" y="4527180"/>
              <a:ext cx="947565" cy="780303"/>
            </a:xfrm>
            <a:prstGeom prst="bentConnector3">
              <a:avLst>
                <a:gd name="adj1" fmla="val 38420"/>
              </a:avLst>
            </a:prstGeom>
            <a:ln w="57150">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D756B096-8A11-FF49-3942-40C88E8751E1}"/>
                </a:ext>
              </a:extLst>
            </p:cNvPr>
            <p:cNvCxnSpPr>
              <a:cxnSpLocks/>
              <a:stCxn id="14" idx="3"/>
              <a:endCxn id="30" idx="1"/>
            </p:cNvCxnSpPr>
            <p:nvPr/>
          </p:nvCxnSpPr>
          <p:spPr>
            <a:xfrm flipV="1">
              <a:off x="3940110" y="5305917"/>
              <a:ext cx="748523" cy="1566"/>
            </a:xfrm>
            <a:prstGeom prst="straightConnector1">
              <a:avLst/>
            </a:prstGeom>
            <a:ln w="5715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1B00552B-BEF0-F938-8273-8CA40CD47F59}"/>
                </a:ext>
              </a:extLst>
            </p:cNvPr>
            <p:cNvSpPr txBox="1"/>
            <p:nvPr/>
          </p:nvSpPr>
          <p:spPr>
            <a:xfrm>
              <a:off x="4555153" y="4202604"/>
              <a:ext cx="1081271" cy="649151"/>
            </a:xfrm>
            <a:prstGeom prst="rect">
              <a:avLst/>
            </a:prstGeom>
            <a:solidFill>
              <a:schemeClr val="tx2"/>
            </a:solidFill>
            <a:ln w="12700" cmpd="sng">
              <a:solidFill>
                <a:schemeClr val="bg1"/>
              </a:solidFill>
            </a:ln>
            <a:effectLst/>
          </p:spPr>
          <p:txBody>
            <a:bodyPr wrap="square" tIns="0" bIns="0" rtlCol="0" anchor="ctr">
              <a:noAutofit/>
            </a:bodyPr>
            <a:lstStyle/>
            <a:p>
              <a:pPr algn="ctr"/>
              <a:r>
                <a:rPr lang="en-US" dirty="0" err="1">
                  <a:solidFill>
                    <a:schemeClr val="bg1"/>
                  </a:solidFill>
                  <a:latin typeface="Gill Sans"/>
                  <a:cs typeface="Gill Sans"/>
                </a:rPr>
                <a:t>Attribute Access</a:t>
              </a:r>
              <a:endParaRPr lang="en-US" dirty="0">
                <a:solidFill>
                  <a:schemeClr val="bg1"/>
                </a:solidFill>
                <a:latin typeface="Gill Sans"/>
                <a:cs typeface="Gill Sans"/>
              </a:endParaRPr>
            </a:p>
          </p:txBody>
        </p:sp>
        <p:sp>
          <p:nvSpPr>
            <p:cNvPr id="30" name="TextBox 29">
              <a:extLst>
                <a:ext uri="{FF2B5EF4-FFF2-40B4-BE49-F238E27FC236}">
                  <a16:creationId xmlns:a16="http://schemas.microsoft.com/office/drawing/2014/main" id="{F27DFF7C-33AC-D896-4EE9-E5CC6D6FB97C}"/>
                </a:ext>
              </a:extLst>
            </p:cNvPr>
            <p:cNvSpPr txBox="1"/>
            <p:nvPr/>
          </p:nvSpPr>
          <p:spPr>
            <a:xfrm>
              <a:off x="4520703" y="4981341"/>
              <a:ext cx="1081270" cy="649151"/>
            </a:xfrm>
            <a:prstGeom prst="rect">
              <a:avLst/>
            </a:prstGeom>
            <a:solidFill>
              <a:schemeClr val="tx2"/>
            </a:solidFill>
            <a:ln w="12700" cmpd="sng">
              <a:solidFill>
                <a:schemeClr val="bg1"/>
              </a:solidFill>
            </a:ln>
            <a:effectLst/>
          </p:spPr>
          <p:txBody>
            <a:bodyPr wrap="square" tIns="0" bIns="0" rtlCol="0" anchor="ctr">
              <a:noAutofit/>
            </a:bodyPr>
            <a:lstStyle/>
            <a:p>
              <a:pPr algn="ctr"/>
              <a:r>
                <a:rPr lang="en-US" sz="1600" dirty="0" err="1">
                  <a:solidFill>
                    <a:schemeClr val="bg1"/>
                  </a:solidFill>
                  <a:latin typeface="Gill Sans"/>
                  <a:cs typeface="Gill Sans"/>
                </a:rPr>
                <a:t>Method Call</a:t>
              </a:r>
              <a:endParaRPr lang="en-US" sz="1600" dirty="0">
                <a:solidFill>
                  <a:schemeClr val="bg1"/>
                </a:solidFill>
                <a:latin typeface="Gill Sans"/>
                <a:cs typeface="Gill Sans"/>
              </a:endParaRPr>
            </a:p>
          </p:txBody>
        </p:sp>
        <p:sp>
          <p:nvSpPr>
            <p:cNvPr id="50" name="Rounded Rectangle 49">
              <a:extLst>
                <a:ext uri="{FF2B5EF4-FFF2-40B4-BE49-F238E27FC236}">
                  <a16:creationId xmlns:a16="http://schemas.microsoft.com/office/drawing/2014/main" id="{B13BFCD5-E605-367D-01D5-D6825D0DEA87}"/>
                </a:ext>
              </a:extLst>
            </p:cNvPr>
            <p:cNvSpPr/>
            <p:nvPr/>
          </p:nvSpPr>
          <p:spPr>
            <a:xfrm>
              <a:off x="6379613" y="4527182"/>
              <a:ext cx="1283393" cy="654064"/>
            </a:xfrm>
            <a:prstGeom prst="roundRect">
              <a:avLst/>
            </a:prstGeom>
            <a:solidFill>
              <a:srgbClr val="800000"/>
            </a:solidFill>
            <a:ln w="28575" cmpd="sng">
              <a:noFill/>
            </a:ln>
            <a:effectLst/>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1400" b="1" dirty="0">
                  <a:solidFill>
                    <a:schemeClr val="tx1"/>
                  </a:solidFill>
                  <a:latin typeface="Gill Sans"/>
                  <a:cs typeface="Gill Sans"/>
                </a:rPr>
                <a:t>Semi-automated handling</a:t>
              </a:r>
            </a:p>
          </p:txBody>
        </p:sp>
        <p:cxnSp>
          <p:nvCxnSpPr>
            <p:cNvPr id="51" name="Elbow Connector 50">
              <a:extLst>
                <a:ext uri="{FF2B5EF4-FFF2-40B4-BE49-F238E27FC236}">
                  <a16:creationId xmlns:a16="http://schemas.microsoft.com/office/drawing/2014/main" id="{5D779CF3-9D2C-93F3-F6EB-55740B339F8F}"/>
                </a:ext>
              </a:extLst>
            </p:cNvPr>
            <p:cNvCxnSpPr>
              <a:cxnSpLocks/>
              <a:stCxn id="29" idx="3"/>
              <a:endCxn id="50" idx="1"/>
            </p:cNvCxnSpPr>
            <p:nvPr/>
          </p:nvCxnSpPr>
          <p:spPr>
            <a:xfrm>
              <a:off x="5636424" y="4527180"/>
              <a:ext cx="743189" cy="327034"/>
            </a:xfrm>
            <a:prstGeom prst="bentConnector3">
              <a:avLst>
                <a:gd name="adj1" fmla="val 50000"/>
              </a:avLst>
            </a:prstGeom>
            <a:ln w="57150">
              <a:tailEnd type="triangle"/>
            </a:ln>
          </p:spPr>
          <p:style>
            <a:lnRef idx="1">
              <a:schemeClr val="dk1"/>
            </a:lnRef>
            <a:fillRef idx="0">
              <a:schemeClr val="dk1"/>
            </a:fillRef>
            <a:effectRef idx="0">
              <a:schemeClr val="dk1"/>
            </a:effectRef>
            <a:fontRef idx="minor">
              <a:schemeClr val="tx1"/>
            </a:fontRef>
          </p:style>
        </p:cxnSp>
        <p:cxnSp>
          <p:nvCxnSpPr>
            <p:cNvPr id="54" name="Elbow Connector 53">
              <a:extLst>
                <a:ext uri="{FF2B5EF4-FFF2-40B4-BE49-F238E27FC236}">
                  <a16:creationId xmlns:a16="http://schemas.microsoft.com/office/drawing/2014/main" id="{BD5EA12B-F848-93EA-8374-8B84D4962344}"/>
                </a:ext>
              </a:extLst>
            </p:cNvPr>
            <p:cNvCxnSpPr>
              <a:cxnSpLocks/>
              <a:stCxn id="30" idx="3"/>
              <a:endCxn id="50" idx="1"/>
            </p:cNvCxnSpPr>
            <p:nvPr/>
          </p:nvCxnSpPr>
          <p:spPr>
            <a:xfrm flipV="1">
              <a:off x="5601973" y="4854214"/>
              <a:ext cx="777640" cy="451703"/>
            </a:xfrm>
            <a:prstGeom prst="bentConnector3">
              <a:avLst>
                <a:gd name="adj1" fmla="val 52376"/>
              </a:avLst>
            </a:prstGeom>
            <a:ln w="57150">
              <a:tailEnd type="triangle"/>
            </a:ln>
          </p:spPr>
          <p:style>
            <a:lnRef idx="1">
              <a:schemeClr val="dk1"/>
            </a:lnRef>
            <a:fillRef idx="0">
              <a:schemeClr val="dk1"/>
            </a:fillRef>
            <a:effectRef idx="0">
              <a:schemeClr val="dk1"/>
            </a:effectRef>
            <a:fontRef idx="minor">
              <a:schemeClr val="tx1"/>
            </a:fontRef>
          </p:style>
        </p:cxnSp>
        <p:cxnSp>
          <p:nvCxnSpPr>
            <p:cNvPr id="64" name="Elbow Connector 63">
              <a:extLst>
                <a:ext uri="{FF2B5EF4-FFF2-40B4-BE49-F238E27FC236}">
                  <a16:creationId xmlns:a16="http://schemas.microsoft.com/office/drawing/2014/main" id="{9E499D70-C401-54A8-5DB9-B19F6991856C}"/>
                </a:ext>
              </a:extLst>
            </p:cNvPr>
            <p:cNvCxnSpPr>
              <a:cxnSpLocks/>
              <a:stCxn id="50" idx="3"/>
              <a:endCxn id="58" idx="0"/>
            </p:cNvCxnSpPr>
            <p:nvPr/>
          </p:nvCxnSpPr>
          <p:spPr>
            <a:xfrm>
              <a:off x="7663006" y="4854214"/>
              <a:ext cx="561628" cy="735876"/>
            </a:xfrm>
            <a:prstGeom prst="bentConnector2">
              <a:avLst/>
            </a:prstGeom>
            <a:ln w="57150">
              <a:tailEnd type="triangle"/>
            </a:ln>
          </p:spPr>
          <p:style>
            <a:lnRef idx="1">
              <a:schemeClr val="dk1"/>
            </a:lnRef>
            <a:fillRef idx="0">
              <a:schemeClr val="dk1"/>
            </a:fillRef>
            <a:effectRef idx="0">
              <a:schemeClr val="dk1"/>
            </a:effectRef>
            <a:fontRef idx="minor">
              <a:schemeClr val="tx1"/>
            </a:fontRef>
          </p:style>
        </p:cxnSp>
        <p:grpSp>
          <p:nvGrpSpPr>
            <p:cNvPr id="24" name="Group 23">
              <a:extLst>
                <a:ext uri="{FF2B5EF4-FFF2-40B4-BE49-F238E27FC236}">
                  <a16:creationId xmlns:a16="http://schemas.microsoft.com/office/drawing/2014/main" id="{FFDAD084-BD7F-58E6-AE54-0189F20A76A2}"/>
                </a:ext>
              </a:extLst>
            </p:cNvPr>
            <p:cNvGrpSpPr/>
            <p:nvPr/>
          </p:nvGrpSpPr>
          <p:grpSpPr>
            <a:xfrm>
              <a:off x="4373396" y="4087465"/>
              <a:ext cx="322765" cy="295330"/>
              <a:chOff x="4164087" y="2241186"/>
              <a:chExt cx="462239" cy="427266"/>
            </a:xfrm>
          </p:grpSpPr>
          <p:sp>
            <p:nvSpPr>
              <p:cNvPr id="25" name="Oval 24">
                <a:extLst>
                  <a:ext uri="{FF2B5EF4-FFF2-40B4-BE49-F238E27FC236}">
                    <a16:creationId xmlns:a16="http://schemas.microsoft.com/office/drawing/2014/main" id="{E44C52D7-918A-08A7-415D-4263DD9EB550}"/>
                  </a:ext>
                </a:extLst>
              </p:cNvPr>
              <p:cNvSpPr/>
              <p:nvPr/>
            </p:nvSpPr>
            <p:spPr>
              <a:xfrm>
                <a:off x="4164087" y="2241186"/>
                <a:ext cx="462239" cy="427266"/>
              </a:xfrm>
              <a:prstGeom prst="ellipse">
                <a:avLst/>
              </a:prstGeom>
              <a:solidFill>
                <a:srgbClr val="800000"/>
              </a:solidFill>
              <a:ln w="28575" cmpd="sng">
                <a:solidFill>
                  <a:srgbClr val="800000"/>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US" sz="1400" b="1" baseline="-25000" dirty="0">
                  <a:solidFill>
                    <a:schemeClr val="tx1"/>
                  </a:solidFill>
                  <a:latin typeface="Arial Black"/>
                  <a:cs typeface="Arial Black"/>
                </a:endParaRPr>
              </a:p>
            </p:txBody>
          </p:sp>
          <p:sp>
            <p:nvSpPr>
              <p:cNvPr id="26" name="TextBox 25">
                <a:extLst>
                  <a:ext uri="{FF2B5EF4-FFF2-40B4-BE49-F238E27FC236}">
                    <a16:creationId xmlns:a16="http://schemas.microsoft.com/office/drawing/2014/main" id="{A2341FEA-1362-799F-E421-8AAE1201D9F3}"/>
                  </a:ext>
                </a:extLst>
              </p:cNvPr>
              <p:cNvSpPr txBox="1"/>
              <p:nvPr/>
            </p:nvSpPr>
            <p:spPr>
              <a:xfrm>
                <a:off x="4226178" y="2284986"/>
                <a:ext cx="340007" cy="360892"/>
              </a:xfrm>
              <a:prstGeom prst="rect">
                <a:avLst/>
              </a:prstGeom>
              <a:noFill/>
              <a:effectLst/>
            </p:spPr>
            <p:txBody>
              <a:bodyPr wrap="square" tIns="0" bIns="0" rtlCol="0" anchor="ctr">
                <a:spAutoFit/>
              </a:bodyPr>
              <a:lstStyle/>
              <a:p>
                <a:pPr algn="ctr"/>
                <a:r>
                  <a:rPr lang="en-US" dirty="0">
                    <a:latin typeface="Arial Black"/>
                    <a:cs typeface="Arial Black"/>
                  </a:rPr>
                  <a:t>1</a:t>
                </a:r>
                <a:endParaRPr lang="en-US" baseline="-25000" dirty="0">
                  <a:latin typeface="Arial Black"/>
                  <a:cs typeface="Arial Black"/>
                </a:endParaRPr>
              </a:p>
            </p:txBody>
          </p:sp>
        </p:grpSp>
        <p:sp>
          <p:nvSpPr>
            <p:cNvPr id="15" name="Oval 14">
              <a:extLst>
                <a:ext uri="{FF2B5EF4-FFF2-40B4-BE49-F238E27FC236}">
                  <a16:creationId xmlns:a16="http://schemas.microsoft.com/office/drawing/2014/main" id="{ED51D1D9-E418-56B5-8559-153E44005B19}"/>
                </a:ext>
              </a:extLst>
            </p:cNvPr>
            <p:cNvSpPr/>
            <p:nvPr/>
          </p:nvSpPr>
          <p:spPr>
            <a:xfrm>
              <a:off x="4367690" y="4851753"/>
              <a:ext cx="322765" cy="295330"/>
            </a:xfrm>
            <a:prstGeom prst="ellipse">
              <a:avLst/>
            </a:prstGeom>
            <a:solidFill>
              <a:srgbClr val="800000"/>
            </a:solidFill>
            <a:ln w="28575" cmpd="sng">
              <a:solidFill>
                <a:srgbClr val="800000"/>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US" sz="1400" b="1" baseline="-25000" dirty="0">
                <a:solidFill>
                  <a:schemeClr val="tx1"/>
                </a:solidFill>
                <a:latin typeface="Arial Black"/>
                <a:cs typeface="Arial Black"/>
              </a:endParaRPr>
            </a:p>
          </p:txBody>
        </p:sp>
        <p:sp>
          <p:nvSpPr>
            <p:cNvPr id="17" name="TextBox 16">
              <a:extLst>
                <a:ext uri="{FF2B5EF4-FFF2-40B4-BE49-F238E27FC236}">
                  <a16:creationId xmlns:a16="http://schemas.microsoft.com/office/drawing/2014/main" id="{C68412FA-F9AA-DA76-13D7-0BF1A5CA3DAD}"/>
                </a:ext>
              </a:extLst>
            </p:cNvPr>
            <p:cNvSpPr txBox="1"/>
            <p:nvPr/>
          </p:nvSpPr>
          <p:spPr>
            <a:xfrm>
              <a:off x="4411409" y="4882029"/>
              <a:ext cx="237415" cy="249452"/>
            </a:xfrm>
            <a:prstGeom prst="rect">
              <a:avLst/>
            </a:prstGeom>
            <a:noFill/>
            <a:effectLst/>
          </p:spPr>
          <p:txBody>
            <a:bodyPr wrap="square" tIns="0" bIns="0" rtlCol="0" anchor="ctr">
              <a:spAutoFit/>
            </a:bodyPr>
            <a:lstStyle/>
            <a:p>
              <a:pPr algn="ctr"/>
              <a:r>
                <a:rPr lang="en-US" dirty="0">
                  <a:latin typeface="Arial Black"/>
                  <a:cs typeface="Arial Black"/>
                </a:rPr>
                <a:t>2</a:t>
              </a:r>
              <a:endParaRPr lang="en-US" baseline="-25000" dirty="0">
                <a:latin typeface="Arial Black"/>
                <a:cs typeface="Arial Black"/>
              </a:endParaRPr>
            </a:p>
          </p:txBody>
        </p:sp>
      </p:grpSp>
      <p:sp>
        <p:nvSpPr>
          <p:cNvPr id="12" name="Oval Callout 11">
            <a:extLst>
              <a:ext uri="{FF2B5EF4-FFF2-40B4-BE49-F238E27FC236}">
                <a16:creationId xmlns:a16="http://schemas.microsoft.com/office/drawing/2014/main" id="{DDE5CB80-34CE-4A7E-AD3B-D7C4785B020D}"/>
              </a:ext>
            </a:extLst>
          </p:cNvPr>
          <p:cNvSpPr/>
          <p:nvPr/>
        </p:nvSpPr>
        <p:spPr>
          <a:xfrm>
            <a:off x="6117022" y="3490344"/>
            <a:ext cx="2675432" cy="809137"/>
          </a:xfrm>
          <a:prstGeom prst="wedgeEllipseCallout">
            <a:avLst>
              <a:gd name="adj1" fmla="val -21950"/>
              <a:gd name="adj2" fmla="val 74595"/>
            </a:avLst>
          </a:prstGeom>
          <a:solidFill>
            <a:srgbClr val="FFFF00"/>
          </a:solidFill>
          <a:ln w="190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r>
              <a:rPr lang="en-US" sz="1600" dirty="0">
                <a:solidFill>
                  <a:schemeClr val="bg1"/>
                </a:solidFill>
                <a:latin typeface="Gill Sans"/>
                <a:cs typeface="Gill Sans"/>
              </a:rPr>
              <a:t>Uses non-exhaustive mapping table</a:t>
            </a:r>
          </a:p>
        </p:txBody>
      </p:sp>
    </p:spTree>
    <p:extLst>
      <p:ext uri="{BB962C8B-B14F-4D97-AF65-F5344CB8AC3E}">
        <p14:creationId xmlns:p14="http://schemas.microsoft.com/office/powerpoint/2010/main" val="3712415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12"/>
                                        </p:tgtEl>
                                      </p:cBhvr>
                                    </p:animEffect>
                                    <p:set>
                                      <p:cBhvr>
                                        <p:cTn id="17" dur="1" fill="hold">
                                          <p:stCondLst>
                                            <p:cond delay="499"/>
                                          </p:stCondLst>
                                        </p:cTn>
                                        <p:tgtEl>
                                          <p:spTgt spid="12"/>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9"/>
                                        </p:tgtEl>
                                      </p:cBhvr>
                                    </p:animEffect>
                                    <p:set>
                                      <p:cBhvr>
                                        <p:cTn id="20" dur="1" fill="hold">
                                          <p:stCondLst>
                                            <p:cond delay="499"/>
                                          </p:stCondLst>
                                        </p:cTn>
                                        <p:tgtEl>
                                          <p:spTgt spid="9"/>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5" name="Slide Number Placeholder 4"/>
          <p:cNvSpPr>
            <a:spLocks noGrp="1"/>
          </p:cNvSpPr>
          <p:nvPr>
            <p:ph type="sldNum" sz="quarter" idx="12"/>
          </p:nvPr>
        </p:nvSpPr>
        <p:spPr/>
        <p:txBody>
          <a:bodyPr/>
          <a:lstStyle/>
          <a:p>
            <a:fld id="{38237106-F2ED-405E-BC33-CC3CF426205F}" type="slidenum">
              <a:rPr lang="en-US" smtClean="0"/>
              <a:pPr/>
              <a:t>35</a:t>
            </a:fld>
            <a:endParaRPr lang="en-US" dirty="0"/>
          </a:p>
        </p:txBody>
      </p:sp>
      <p:sp>
        <p:nvSpPr>
          <p:cNvPr id="6" name="Content Placeholder 5"/>
          <p:cNvSpPr>
            <a:spLocks noGrp="1"/>
          </p:cNvSpPr>
          <p:nvPr>
            <p:ph sz="quarter" idx="13"/>
          </p:nvPr>
        </p:nvSpPr>
        <p:spPr>
          <a:xfrm>
            <a:off x="277805" y="1600200"/>
            <a:ext cx="8621875" cy="5116424"/>
          </a:xfrm>
        </p:spPr>
        <p:txBody>
          <a:bodyPr>
            <a:normAutofit/>
          </a:bodyPr>
          <a:lstStyle/>
          <a:p>
            <a:r>
              <a:rPr lang="en-US" dirty="0">
                <a:solidFill>
                  <a:srgbClr val="000000">
                    <a:alpha val="30000"/>
                  </a:srgbClr>
                </a:solidFill>
              </a:rPr>
              <a:t>Challenges</a:t>
            </a:r>
          </a:p>
          <a:p>
            <a:r>
              <a:rPr lang="en-US" dirty="0">
                <a:solidFill>
                  <a:srgbClr val="000000">
                    <a:alpha val="30000"/>
                  </a:srgbClr>
                </a:solidFill>
              </a:rPr>
              <a:t>Automatic Translation</a:t>
            </a:r>
          </a:p>
          <a:p>
            <a:r>
              <a:rPr lang="en-US" dirty="0">
                <a:solidFill>
                  <a:srgbClr val="000000">
                    <a:alpha val="30000"/>
                  </a:srgbClr>
                </a:solidFill>
              </a:rPr>
              <a:t>Manual Translation</a:t>
            </a:r>
          </a:p>
          <a:p>
            <a:r>
              <a:rPr lang="en-US" dirty="0">
                <a:solidFill>
                  <a:srgbClr val="C00000"/>
                </a:solidFill>
              </a:rPr>
              <a:t>Evaluation</a:t>
            </a:r>
          </a:p>
          <a:p>
            <a:r>
              <a:rPr lang="en-US" dirty="0">
                <a:solidFill>
                  <a:srgbClr val="000000">
                    <a:alpha val="30000"/>
                  </a:srgbClr>
                </a:solidFill>
              </a:rPr>
              <a:t>Conclusion</a:t>
            </a:r>
          </a:p>
          <a:p>
            <a:pPr lvl="1"/>
            <a:endParaRPr lang="en-US" dirty="0"/>
          </a:p>
        </p:txBody>
      </p:sp>
    </p:spTree>
    <p:extLst>
      <p:ext uri="{BB962C8B-B14F-4D97-AF65-F5344CB8AC3E}">
        <p14:creationId xmlns:p14="http://schemas.microsoft.com/office/powerpoint/2010/main" val="25755615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8237106-F2ED-405E-BC33-CC3CF426205F}" type="slidenum">
              <a:rPr lang="en-US" sz="1800" smtClean="0"/>
              <a:pPr/>
              <a:t>36</a:t>
            </a:fld>
            <a:endParaRPr lang="en-US" sz="1800" dirty="0"/>
          </a:p>
        </p:txBody>
      </p:sp>
      <p:sp>
        <p:nvSpPr>
          <p:cNvPr id="6" name="Footer Placeholder 5"/>
          <p:cNvSpPr>
            <a:spLocks noGrp="1"/>
          </p:cNvSpPr>
          <p:nvPr>
            <p:ph type="ftr" sz="quarter" idx="11"/>
          </p:nvPr>
        </p:nvSpPr>
        <p:spPr/>
        <p:txBody>
          <a:bodyPr/>
          <a:lstStyle/>
          <a:p>
            <a:r>
              <a:rPr lang="en-US"/>
              <a:t>CNT @ BIBE’23</a:t>
            </a:r>
            <a:endParaRPr lang="en-US" dirty="0"/>
          </a:p>
        </p:txBody>
      </p:sp>
      <p:sp>
        <p:nvSpPr>
          <p:cNvPr id="5" name="Title 3">
            <a:extLst>
              <a:ext uri="{FF2B5EF4-FFF2-40B4-BE49-F238E27FC236}">
                <a16:creationId xmlns:a16="http://schemas.microsoft.com/office/drawing/2014/main" id="{F5265907-ECD1-126F-E305-0E61CC2CAF12}"/>
              </a:ext>
            </a:extLst>
          </p:cNvPr>
          <p:cNvSpPr>
            <a:spLocks noGrp="1"/>
          </p:cNvSpPr>
          <p:nvPr>
            <p:ph type="title"/>
          </p:nvPr>
        </p:nvSpPr>
        <p:spPr>
          <a:xfrm>
            <a:off x="168667" y="274638"/>
            <a:ext cx="8800465" cy="1143000"/>
          </a:xfrm>
        </p:spPr>
        <p:txBody>
          <a:bodyPr/>
          <a:lstStyle/>
          <a:p>
            <a:r>
              <a:rPr lang="en-US" dirty="0"/>
              <a:t>Evaluation</a:t>
            </a:r>
          </a:p>
        </p:txBody>
      </p:sp>
      <p:sp>
        <p:nvSpPr>
          <p:cNvPr id="7" name="Content Placeholder 5">
            <a:extLst>
              <a:ext uri="{FF2B5EF4-FFF2-40B4-BE49-F238E27FC236}">
                <a16:creationId xmlns:a16="http://schemas.microsoft.com/office/drawing/2014/main" id="{F700E815-B030-2AEC-4162-F8473FDB9517}"/>
              </a:ext>
            </a:extLst>
          </p:cNvPr>
          <p:cNvSpPr txBox="1">
            <a:spLocks/>
          </p:cNvSpPr>
          <p:nvPr/>
        </p:nvSpPr>
        <p:spPr>
          <a:xfrm>
            <a:off x="220012" y="1680195"/>
            <a:ext cx="8101512" cy="2470766"/>
          </a:xfrm>
          <a:prstGeom prst="rect">
            <a:avLst/>
          </a:prstGeom>
        </p:spPr>
        <p:txBody>
          <a:bodyPr>
            <a:noAutofit/>
          </a:bodyPr>
          <a:lstStyle>
            <a:lvl1pPr marL="342900" indent="-342900" algn="l" defTabSz="914400" rtl="0" eaLnBrk="1" latinLnBrk="0" hangingPunct="1">
              <a:lnSpc>
                <a:spcPct val="100000"/>
              </a:lnSpc>
              <a:spcBef>
                <a:spcPts val="1500"/>
              </a:spcBef>
              <a:spcAft>
                <a:spcPts val="0"/>
              </a:spcAft>
              <a:buClr>
                <a:srgbClr val="800000"/>
              </a:buClr>
              <a:buSzPct val="75000"/>
              <a:buFont typeface="Wingdings" charset="2"/>
              <a:buChar char="q"/>
              <a:defRPr sz="3200" kern="1200" spc="30" baseline="0">
                <a:solidFill>
                  <a:srgbClr val="000000"/>
                </a:solidFill>
                <a:latin typeface="Gill Sans"/>
                <a:ea typeface="+mn-ea"/>
                <a:cs typeface="Gill Sans"/>
              </a:defRPr>
            </a:lvl1pPr>
            <a:lvl2pPr marL="742950" indent="-285750" algn="l" defTabSz="914400" rtl="0" eaLnBrk="1" latinLnBrk="0" hangingPunct="1">
              <a:lnSpc>
                <a:spcPct val="100000"/>
              </a:lnSpc>
              <a:spcBef>
                <a:spcPts val="300"/>
              </a:spcBef>
              <a:spcAft>
                <a:spcPts val="0"/>
              </a:spcAft>
              <a:buClr>
                <a:srgbClr val="800000"/>
              </a:buClr>
              <a:buFont typeface="Wingdings" charset="2"/>
              <a:buChar char="§"/>
              <a:defRPr sz="2600" kern="1200" spc="30" baseline="0">
                <a:solidFill>
                  <a:srgbClr val="000000"/>
                </a:solidFill>
                <a:latin typeface="Gill Sans"/>
                <a:ea typeface="+mn-ea"/>
                <a:cs typeface="Gill Sans"/>
              </a:defRPr>
            </a:lvl2pPr>
            <a:lvl3pPr marL="1143000" indent="-228600" algn="l" defTabSz="914400" rtl="0" eaLnBrk="1" latinLnBrk="0" hangingPunct="1">
              <a:lnSpc>
                <a:spcPct val="100000"/>
              </a:lnSpc>
              <a:spcBef>
                <a:spcPts val="300"/>
              </a:spcBef>
              <a:spcAft>
                <a:spcPts val="0"/>
              </a:spcAft>
              <a:buClr>
                <a:srgbClr val="800000"/>
              </a:buClr>
              <a:buSzPct val="75000"/>
              <a:buFont typeface="Lucida Grande"/>
              <a:buChar char="-"/>
              <a:defRPr sz="2200" kern="1200" spc="30" baseline="0">
                <a:solidFill>
                  <a:srgbClr val="000000"/>
                </a:solidFill>
                <a:latin typeface="Gill Sans"/>
                <a:ea typeface="+mn-ea"/>
                <a:cs typeface="Gill Sans"/>
              </a:defRPr>
            </a:lvl3pPr>
            <a:lvl4pPr marL="1600200" indent="-228600" algn="l" defTabSz="914400" rtl="0" eaLnBrk="1" latinLnBrk="0" hangingPunct="1">
              <a:lnSpc>
                <a:spcPct val="100000"/>
              </a:lnSpc>
              <a:spcBef>
                <a:spcPts val="300"/>
              </a:spcBef>
              <a:spcAft>
                <a:spcPts val="0"/>
              </a:spcAft>
              <a:buClr>
                <a:srgbClr val="800000"/>
              </a:buClr>
              <a:buFont typeface="Arial" pitchFamily="34" charset="0"/>
              <a:buChar char="•"/>
              <a:defRPr sz="1700" kern="1200" spc="30" baseline="0">
                <a:solidFill>
                  <a:srgbClr val="000000"/>
                </a:solidFill>
                <a:latin typeface="Gill Sans"/>
                <a:ea typeface="+mn-ea"/>
                <a:cs typeface="Gill Sans"/>
              </a:defRPr>
            </a:lvl4pPr>
            <a:lvl5pPr marL="2057400" indent="-228600" algn="l" defTabSz="914400" rtl="0" eaLnBrk="1" latinLnBrk="0" hangingPunct="1">
              <a:lnSpc>
                <a:spcPct val="100000"/>
              </a:lnSpc>
              <a:spcBef>
                <a:spcPts val="300"/>
              </a:spcBef>
              <a:spcAft>
                <a:spcPts val="0"/>
              </a:spcAft>
              <a:buClr>
                <a:srgbClr val="800000"/>
              </a:buClr>
              <a:buFont typeface="Arial" pitchFamily="34" charset="0"/>
              <a:buChar char="•"/>
              <a:defRPr sz="1700" kern="1200" spc="30" baseline="0">
                <a:solidFill>
                  <a:srgbClr val="000000"/>
                </a:solidFill>
                <a:latin typeface="Gill Sans"/>
                <a:ea typeface="+mn-ea"/>
                <a:cs typeface="Gill San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r>
              <a:rPr lang="en-US" sz="3600" b="1" dirty="0">
                <a:solidFill>
                  <a:srgbClr val="C0504D"/>
                </a:solidFill>
              </a:rPr>
              <a:t>MD5 Similarity</a:t>
            </a:r>
            <a:endParaRPr lang="en-US" sz="3600" dirty="0">
              <a:solidFill>
                <a:schemeClr val="bg1"/>
              </a:solidFill>
            </a:endParaRPr>
          </a:p>
          <a:p>
            <a:r>
              <a:rPr lang="en-US" sz="3600" b="1" dirty="0">
                <a:solidFill>
                  <a:srgbClr val="C0504D"/>
                </a:solidFill>
              </a:rPr>
              <a:t>Translation Coverage</a:t>
            </a:r>
            <a:endParaRPr lang="en-US" sz="3600" dirty="0">
              <a:solidFill>
                <a:schemeClr val="bg1"/>
              </a:solidFill>
            </a:endParaRPr>
          </a:p>
          <a:p>
            <a:r>
              <a:rPr lang="en-US" sz="3600" b="1" dirty="0">
                <a:solidFill>
                  <a:srgbClr val="C0504D"/>
                </a:solidFill>
              </a:rPr>
              <a:t>Performance gain</a:t>
            </a:r>
            <a:endParaRPr lang="en-US" sz="3600" b="1" dirty="0">
              <a:solidFill>
                <a:schemeClr val="bg1"/>
              </a:solidFill>
            </a:endParaRPr>
          </a:p>
        </p:txBody>
      </p:sp>
    </p:spTree>
    <p:extLst>
      <p:ext uri="{BB962C8B-B14F-4D97-AF65-F5344CB8AC3E}">
        <p14:creationId xmlns:p14="http://schemas.microsoft.com/office/powerpoint/2010/main" val="3732459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8237106-F2ED-405E-BC33-CC3CF426205F}" type="slidenum">
              <a:rPr lang="en-US" sz="1800" smtClean="0"/>
              <a:pPr/>
              <a:t>37</a:t>
            </a:fld>
            <a:endParaRPr lang="en-US" sz="1800" dirty="0"/>
          </a:p>
        </p:txBody>
      </p:sp>
      <p:sp>
        <p:nvSpPr>
          <p:cNvPr id="6" name="Footer Placeholder 5"/>
          <p:cNvSpPr>
            <a:spLocks noGrp="1"/>
          </p:cNvSpPr>
          <p:nvPr>
            <p:ph type="ftr" sz="quarter" idx="11"/>
          </p:nvPr>
        </p:nvSpPr>
        <p:spPr/>
        <p:txBody>
          <a:bodyPr/>
          <a:lstStyle/>
          <a:p>
            <a:r>
              <a:rPr lang="en-US"/>
              <a:t>CNT @ BIBE’23</a:t>
            </a:r>
            <a:endParaRPr lang="en-US" dirty="0"/>
          </a:p>
        </p:txBody>
      </p:sp>
      <p:sp>
        <p:nvSpPr>
          <p:cNvPr id="5" name="Title 3">
            <a:extLst>
              <a:ext uri="{FF2B5EF4-FFF2-40B4-BE49-F238E27FC236}">
                <a16:creationId xmlns:a16="http://schemas.microsoft.com/office/drawing/2014/main" id="{F5265907-ECD1-126F-E305-0E61CC2CAF12}"/>
              </a:ext>
            </a:extLst>
          </p:cNvPr>
          <p:cNvSpPr>
            <a:spLocks noGrp="1"/>
          </p:cNvSpPr>
          <p:nvPr>
            <p:ph type="title"/>
          </p:nvPr>
        </p:nvSpPr>
        <p:spPr>
          <a:xfrm>
            <a:off x="168667" y="274638"/>
            <a:ext cx="8800465" cy="1143000"/>
          </a:xfrm>
        </p:spPr>
        <p:txBody>
          <a:bodyPr/>
          <a:lstStyle/>
          <a:p>
            <a:r>
              <a:rPr lang="en-US" dirty="0"/>
              <a:t>MD5 Similarity</a:t>
            </a:r>
          </a:p>
        </p:txBody>
      </p:sp>
      <p:pic>
        <p:nvPicPr>
          <p:cNvPr id="8" name="Picture 7" descr="A table with numbers and text&#10;&#10;Description automatically generated">
            <a:extLst>
              <a:ext uri="{FF2B5EF4-FFF2-40B4-BE49-F238E27FC236}">
                <a16:creationId xmlns:a16="http://schemas.microsoft.com/office/drawing/2014/main" id="{60545C35-2DC3-F728-5974-1267D30761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317" y="3841401"/>
            <a:ext cx="7150100" cy="2578100"/>
          </a:xfrm>
          <a:prstGeom prst="rect">
            <a:avLst/>
          </a:prstGeom>
        </p:spPr>
      </p:pic>
      <p:sp>
        <p:nvSpPr>
          <p:cNvPr id="10" name="Content Placeholder 5">
            <a:extLst>
              <a:ext uri="{FF2B5EF4-FFF2-40B4-BE49-F238E27FC236}">
                <a16:creationId xmlns:a16="http://schemas.microsoft.com/office/drawing/2014/main" id="{0337AC60-582C-23AB-6952-4F0062407C9F}"/>
              </a:ext>
            </a:extLst>
          </p:cNvPr>
          <p:cNvSpPr txBox="1">
            <a:spLocks/>
          </p:cNvSpPr>
          <p:nvPr/>
        </p:nvSpPr>
        <p:spPr>
          <a:xfrm>
            <a:off x="220012" y="1561350"/>
            <a:ext cx="8101512" cy="2470766"/>
          </a:xfrm>
          <a:prstGeom prst="rect">
            <a:avLst/>
          </a:prstGeom>
        </p:spPr>
        <p:txBody>
          <a:bodyPr>
            <a:noAutofit/>
          </a:bodyPr>
          <a:lstStyle>
            <a:lvl1pPr marL="342900" indent="-342900" algn="l" defTabSz="914400" rtl="0" eaLnBrk="1" latinLnBrk="0" hangingPunct="1">
              <a:lnSpc>
                <a:spcPct val="100000"/>
              </a:lnSpc>
              <a:spcBef>
                <a:spcPts val="1500"/>
              </a:spcBef>
              <a:spcAft>
                <a:spcPts val="0"/>
              </a:spcAft>
              <a:buClr>
                <a:srgbClr val="800000"/>
              </a:buClr>
              <a:buSzPct val="75000"/>
              <a:buFont typeface="Wingdings" charset="2"/>
              <a:buChar char="q"/>
              <a:defRPr sz="3200" kern="1200" spc="30" baseline="0">
                <a:solidFill>
                  <a:srgbClr val="000000"/>
                </a:solidFill>
                <a:latin typeface="Gill Sans"/>
                <a:ea typeface="+mn-ea"/>
                <a:cs typeface="Gill Sans"/>
              </a:defRPr>
            </a:lvl1pPr>
            <a:lvl2pPr marL="742950" indent="-285750" algn="l" defTabSz="914400" rtl="0" eaLnBrk="1" latinLnBrk="0" hangingPunct="1">
              <a:lnSpc>
                <a:spcPct val="100000"/>
              </a:lnSpc>
              <a:spcBef>
                <a:spcPts val="300"/>
              </a:spcBef>
              <a:spcAft>
                <a:spcPts val="0"/>
              </a:spcAft>
              <a:buClr>
                <a:srgbClr val="800000"/>
              </a:buClr>
              <a:buFont typeface="Wingdings" charset="2"/>
              <a:buChar char="§"/>
              <a:defRPr sz="2600" kern="1200" spc="30" baseline="0">
                <a:solidFill>
                  <a:srgbClr val="000000"/>
                </a:solidFill>
                <a:latin typeface="Gill Sans"/>
                <a:ea typeface="+mn-ea"/>
                <a:cs typeface="Gill Sans"/>
              </a:defRPr>
            </a:lvl2pPr>
            <a:lvl3pPr marL="1143000" indent="-228600" algn="l" defTabSz="914400" rtl="0" eaLnBrk="1" latinLnBrk="0" hangingPunct="1">
              <a:lnSpc>
                <a:spcPct val="100000"/>
              </a:lnSpc>
              <a:spcBef>
                <a:spcPts val="300"/>
              </a:spcBef>
              <a:spcAft>
                <a:spcPts val="0"/>
              </a:spcAft>
              <a:buClr>
                <a:srgbClr val="800000"/>
              </a:buClr>
              <a:buSzPct val="75000"/>
              <a:buFont typeface="Lucida Grande"/>
              <a:buChar char="-"/>
              <a:defRPr sz="2200" kern="1200" spc="30" baseline="0">
                <a:solidFill>
                  <a:srgbClr val="000000"/>
                </a:solidFill>
                <a:latin typeface="Gill Sans"/>
                <a:ea typeface="+mn-ea"/>
                <a:cs typeface="Gill Sans"/>
              </a:defRPr>
            </a:lvl3pPr>
            <a:lvl4pPr marL="1600200" indent="-228600" algn="l" defTabSz="914400" rtl="0" eaLnBrk="1" latinLnBrk="0" hangingPunct="1">
              <a:lnSpc>
                <a:spcPct val="100000"/>
              </a:lnSpc>
              <a:spcBef>
                <a:spcPts val="300"/>
              </a:spcBef>
              <a:spcAft>
                <a:spcPts val="0"/>
              </a:spcAft>
              <a:buClr>
                <a:srgbClr val="800000"/>
              </a:buClr>
              <a:buFont typeface="Arial" pitchFamily="34" charset="0"/>
              <a:buChar char="•"/>
              <a:defRPr sz="1700" kern="1200" spc="30" baseline="0">
                <a:solidFill>
                  <a:srgbClr val="000000"/>
                </a:solidFill>
                <a:latin typeface="Gill Sans"/>
                <a:ea typeface="+mn-ea"/>
                <a:cs typeface="Gill Sans"/>
              </a:defRPr>
            </a:lvl4pPr>
            <a:lvl5pPr marL="2057400" indent="-228600" algn="l" defTabSz="914400" rtl="0" eaLnBrk="1" latinLnBrk="0" hangingPunct="1">
              <a:lnSpc>
                <a:spcPct val="100000"/>
              </a:lnSpc>
              <a:spcBef>
                <a:spcPts val="300"/>
              </a:spcBef>
              <a:spcAft>
                <a:spcPts val="0"/>
              </a:spcAft>
              <a:buClr>
                <a:srgbClr val="800000"/>
              </a:buClr>
              <a:buFont typeface="Arial" pitchFamily="34" charset="0"/>
              <a:buChar char="•"/>
              <a:defRPr sz="1700" kern="1200" spc="30" baseline="0">
                <a:solidFill>
                  <a:srgbClr val="000000"/>
                </a:solidFill>
                <a:latin typeface="Gill Sans"/>
                <a:ea typeface="+mn-ea"/>
                <a:cs typeface="Gill San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r>
              <a:rPr lang="en-US" sz="3600" dirty="0">
                <a:solidFill>
                  <a:schemeClr val="bg1"/>
                </a:solidFill>
              </a:rPr>
              <a:t>Two production workflows:</a:t>
            </a:r>
          </a:p>
          <a:p>
            <a:pPr lvl="1"/>
            <a:r>
              <a:rPr lang="en-US" sz="3000" dirty="0">
                <a:solidFill>
                  <a:schemeClr val="bg1"/>
                </a:solidFill>
              </a:rPr>
              <a:t>GDC DNA-Seq &amp; RNA-Seq alignment. </a:t>
            </a:r>
          </a:p>
          <a:p>
            <a:r>
              <a:rPr lang="en-US" sz="3600" dirty="0">
                <a:solidFill>
                  <a:schemeClr val="bg1"/>
                </a:solidFill>
              </a:rPr>
              <a:t>High MD5 similarity for both. </a:t>
            </a:r>
          </a:p>
          <a:p>
            <a:endParaRPr lang="en-US" sz="3600" dirty="0">
              <a:solidFill>
                <a:schemeClr val="bg1"/>
              </a:solidFill>
            </a:endParaRPr>
          </a:p>
        </p:txBody>
      </p:sp>
    </p:spTree>
    <p:extLst>
      <p:ext uri="{BB962C8B-B14F-4D97-AF65-F5344CB8AC3E}">
        <p14:creationId xmlns:p14="http://schemas.microsoft.com/office/powerpoint/2010/main" val="2752926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fade">
                                      <p:cBhvr>
                                        <p:cTn id="10" dur="500"/>
                                        <p:tgtEl>
                                          <p:spTgt spid="1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fade">
                                      <p:cBhvr>
                                        <p:cTn id="15" dur="500"/>
                                        <p:tgtEl>
                                          <p:spTgt spid="10">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8237106-F2ED-405E-BC33-CC3CF426205F}" type="slidenum">
              <a:rPr lang="en-US" sz="1800" smtClean="0"/>
              <a:pPr/>
              <a:t>38</a:t>
            </a:fld>
            <a:endParaRPr lang="en-US" sz="1800" dirty="0"/>
          </a:p>
        </p:txBody>
      </p:sp>
      <p:sp>
        <p:nvSpPr>
          <p:cNvPr id="6" name="Footer Placeholder 5"/>
          <p:cNvSpPr>
            <a:spLocks noGrp="1"/>
          </p:cNvSpPr>
          <p:nvPr>
            <p:ph type="ftr" sz="quarter" idx="11"/>
          </p:nvPr>
        </p:nvSpPr>
        <p:spPr/>
        <p:txBody>
          <a:bodyPr/>
          <a:lstStyle/>
          <a:p>
            <a:r>
              <a:rPr lang="en-US"/>
              <a:t>CNT @ BIBE’23</a:t>
            </a:r>
            <a:endParaRPr lang="en-US" dirty="0"/>
          </a:p>
        </p:txBody>
      </p:sp>
      <p:sp>
        <p:nvSpPr>
          <p:cNvPr id="5" name="Title 3">
            <a:extLst>
              <a:ext uri="{FF2B5EF4-FFF2-40B4-BE49-F238E27FC236}">
                <a16:creationId xmlns:a16="http://schemas.microsoft.com/office/drawing/2014/main" id="{F5265907-ECD1-126F-E305-0E61CC2CAF12}"/>
              </a:ext>
            </a:extLst>
          </p:cNvPr>
          <p:cNvSpPr>
            <a:spLocks noGrp="1"/>
          </p:cNvSpPr>
          <p:nvPr>
            <p:ph type="title"/>
          </p:nvPr>
        </p:nvSpPr>
        <p:spPr>
          <a:xfrm>
            <a:off x="168667" y="274638"/>
            <a:ext cx="8800465" cy="1143000"/>
          </a:xfrm>
        </p:spPr>
        <p:txBody>
          <a:bodyPr/>
          <a:lstStyle/>
          <a:p>
            <a:r>
              <a:rPr lang="en-US" dirty="0"/>
              <a:t>Translation Coverage</a:t>
            </a:r>
          </a:p>
        </p:txBody>
      </p:sp>
      <p:sp>
        <p:nvSpPr>
          <p:cNvPr id="10" name="Content Placeholder 5">
            <a:extLst>
              <a:ext uri="{FF2B5EF4-FFF2-40B4-BE49-F238E27FC236}">
                <a16:creationId xmlns:a16="http://schemas.microsoft.com/office/drawing/2014/main" id="{0337AC60-582C-23AB-6952-4F0062407C9F}"/>
              </a:ext>
            </a:extLst>
          </p:cNvPr>
          <p:cNvSpPr txBox="1">
            <a:spLocks/>
          </p:cNvSpPr>
          <p:nvPr/>
        </p:nvSpPr>
        <p:spPr>
          <a:xfrm>
            <a:off x="220012" y="1601106"/>
            <a:ext cx="4691182" cy="2470766"/>
          </a:xfrm>
          <a:prstGeom prst="rect">
            <a:avLst/>
          </a:prstGeom>
        </p:spPr>
        <p:txBody>
          <a:bodyPr>
            <a:noAutofit/>
          </a:bodyPr>
          <a:lstStyle>
            <a:lvl1pPr marL="342900" indent="-342900" algn="l" defTabSz="914400" rtl="0" eaLnBrk="1" latinLnBrk="0" hangingPunct="1">
              <a:lnSpc>
                <a:spcPct val="100000"/>
              </a:lnSpc>
              <a:spcBef>
                <a:spcPts val="1500"/>
              </a:spcBef>
              <a:spcAft>
                <a:spcPts val="0"/>
              </a:spcAft>
              <a:buClr>
                <a:srgbClr val="800000"/>
              </a:buClr>
              <a:buSzPct val="75000"/>
              <a:buFont typeface="Wingdings" charset="2"/>
              <a:buChar char="q"/>
              <a:defRPr sz="3200" kern="1200" spc="30" baseline="0">
                <a:solidFill>
                  <a:srgbClr val="000000"/>
                </a:solidFill>
                <a:latin typeface="Gill Sans"/>
                <a:ea typeface="+mn-ea"/>
                <a:cs typeface="Gill Sans"/>
              </a:defRPr>
            </a:lvl1pPr>
            <a:lvl2pPr marL="742950" indent="-285750" algn="l" defTabSz="914400" rtl="0" eaLnBrk="1" latinLnBrk="0" hangingPunct="1">
              <a:lnSpc>
                <a:spcPct val="100000"/>
              </a:lnSpc>
              <a:spcBef>
                <a:spcPts val="300"/>
              </a:spcBef>
              <a:spcAft>
                <a:spcPts val="0"/>
              </a:spcAft>
              <a:buClr>
                <a:srgbClr val="800000"/>
              </a:buClr>
              <a:buFont typeface="Wingdings" charset="2"/>
              <a:buChar char="§"/>
              <a:defRPr sz="2600" kern="1200" spc="30" baseline="0">
                <a:solidFill>
                  <a:srgbClr val="000000"/>
                </a:solidFill>
                <a:latin typeface="Gill Sans"/>
                <a:ea typeface="+mn-ea"/>
                <a:cs typeface="Gill Sans"/>
              </a:defRPr>
            </a:lvl2pPr>
            <a:lvl3pPr marL="1143000" indent="-228600" algn="l" defTabSz="914400" rtl="0" eaLnBrk="1" latinLnBrk="0" hangingPunct="1">
              <a:lnSpc>
                <a:spcPct val="100000"/>
              </a:lnSpc>
              <a:spcBef>
                <a:spcPts val="300"/>
              </a:spcBef>
              <a:spcAft>
                <a:spcPts val="0"/>
              </a:spcAft>
              <a:buClr>
                <a:srgbClr val="800000"/>
              </a:buClr>
              <a:buSzPct val="75000"/>
              <a:buFont typeface="Lucida Grande"/>
              <a:buChar char="-"/>
              <a:defRPr sz="2200" kern="1200" spc="30" baseline="0">
                <a:solidFill>
                  <a:srgbClr val="000000"/>
                </a:solidFill>
                <a:latin typeface="Gill Sans"/>
                <a:ea typeface="+mn-ea"/>
                <a:cs typeface="Gill Sans"/>
              </a:defRPr>
            </a:lvl3pPr>
            <a:lvl4pPr marL="1600200" indent="-228600" algn="l" defTabSz="914400" rtl="0" eaLnBrk="1" latinLnBrk="0" hangingPunct="1">
              <a:lnSpc>
                <a:spcPct val="100000"/>
              </a:lnSpc>
              <a:spcBef>
                <a:spcPts val="300"/>
              </a:spcBef>
              <a:spcAft>
                <a:spcPts val="0"/>
              </a:spcAft>
              <a:buClr>
                <a:srgbClr val="800000"/>
              </a:buClr>
              <a:buFont typeface="Arial" pitchFamily="34" charset="0"/>
              <a:buChar char="•"/>
              <a:defRPr sz="1700" kern="1200" spc="30" baseline="0">
                <a:solidFill>
                  <a:srgbClr val="000000"/>
                </a:solidFill>
                <a:latin typeface="Gill Sans"/>
                <a:ea typeface="+mn-ea"/>
                <a:cs typeface="Gill Sans"/>
              </a:defRPr>
            </a:lvl4pPr>
            <a:lvl5pPr marL="2057400" indent="-228600" algn="l" defTabSz="914400" rtl="0" eaLnBrk="1" latinLnBrk="0" hangingPunct="1">
              <a:lnSpc>
                <a:spcPct val="100000"/>
              </a:lnSpc>
              <a:spcBef>
                <a:spcPts val="300"/>
              </a:spcBef>
              <a:spcAft>
                <a:spcPts val="0"/>
              </a:spcAft>
              <a:buClr>
                <a:srgbClr val="800000"/>
              </a:buClr>
              <a:buFont typeface="Arial" pitchFamily="34" charset="0"/>
              <a:buChar char="•"/>
              <a:defRPr sz="1700" kern="1200" spc="30" baseline="0">
                <a:solidFill>
                  <a:srgbClr val="000000"/>
                </a:solidFill>
                <a:latin typeface="Gill Sans"/>
                <a:ea typeface="+mn-ea"/>
                <a:cs typeface="Gill San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r>
              <a:rPr lang="en-US" sz="3600" dirty="0">
                <a:solidFill>
                  <a:schemeClr val="bg1"/>
                </a:solidFill>
              </a:rPr>
              <a:t> 73%-81% fully automated.</a:t>
            </a:r>
          </a:p>
          <a:p>
            <a:r>
              <a:rPr lang="en-US" sz="3600" dirty="0">
                <a:solidFill>
                  <a:schemeClr val="bg1"/>
                </a:solidFill>
              </a:rPr>
              <a:t>Expected to reduce ~75% development time. </a:t>
            </a:r>
          </a:p>
        </p:txBody>
      </p:sp>
      <p:pic>
        <p:nvPicPr>
          <p:cNvPr id="7" name="Picture 6" descr="A diagram of a graph&#10;&#10;Description automatically generated">
            <a:extLst>
              <a:ext uri="{FF2B5EF4-FFF2-40B4-BE49-F238E27FC236}">
                <a16:creationId xmlns:a16="http://schemas.microsoft.com/office/drawing/2014/main" id="{3A7EF913-5038-B9B6-3694-48FBC8E725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2610" y="1702197"/>
            <a:ext cx="3911600" cy="4330700"/>
          </a:xfrm>
          <a:prstGeom prst="rect">
            <a:avLst/>
          </a:prstGeom>
        </p:spPr>
      </p:pic>
    </p:spTree>
    <p:extLst>
      <p:ext uri="{BB962C8B-B14F-4D97-AF65-F5344CB8AC3E}">
        <p14:creationId xmlns:p14="http://schemas.microsoft.com/office/powerpoint/2010/main" val="2018690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animEffect transition="in" filter="fade">
                                      <p:cBhvr>
                                        <p:cTn id="17"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table with numbers and text&#10;&#10;Description automatically generated">
            <a:extLst>
              <a:ext uri="{FF2B5EF4-FFF2-40B4-BE49-F238E27FC236}">
                <a16:creationId xmlns:a16="http://schemas.microsoft.com/office/drawing/2014/main" id="{1A00F431-08A6-F684-705E-9D25A08D1151}"/>
              </a:ext>
            </a:extLst>
          </p:cNvPr>
          <p:cNvPicPr>
            <a:picLocks noChangeAspect="1"/>
          </p:cNvPicPr>
          <p:nvPr/>
        </p:nvPicPr>
        <p:blipFill rotWithShape="1">
          <a:blip r:embed="rId3">
            <a:extLst>
              <a:ext uri="{28A0092B-C50C-407E-A947-70E740481C1C}">
                <a14:useLocalDpi xmlns:a14="http://schemas.microsoft.com/office/drawing/2010/main" val="0"/>
              </a:ext>
            </a:extLst>
          </a:blip>
          <a:srcRect r="3469" b="40408"/>
          <a:stretch/>
        </p:blipFill>
        <p:spPr>
          <a:xfrm>
            <a:off x="220013" y="5147406"/>
            <a:ext cx="8749119" cy="1451049"/>
          </a:xfrm>
          <a:prstGeom prst="rect">
            <a:avLst/>
          </a:prstGeom>
        </p:spPr>
      </p:pic>
      <p:sp>
        <p:nvSpPr>
          <p:cNvPr id="3" name="Slide Number Placeholder 2"/>
          <p:cNvSpPr>
            <a:spLocks noGrp="1"/>
          </p:cNvSpPr>
          <p:nvPr>
            <p:ph type="sldNum" sz="quarter" idx="12"/>
          </p:nvPr>
        </p:nvSpPr>
        <p:spPr/>
        <p:txBody>
          <a:bodyPr/>
          <a:lstStyle/>
          <a:p>
            <a:fld id="{38237106-F2ED-405E-BC33-CC3CF426205F}" type="slidenum">
              <a:rPr lang="en-US" sz="1800" smtClean="0"/>
              <a:pPr/>
              <a:t>39</a:t>
            </a:fld>
            <a:endParaRPr lang="en-US" sz="1800" dirty="0"/>
          </a:p>
        </p:txBody>
      </p:sp>
      <p:sp>
        <p:nvSpPr>
          <p:cNvPr id="6" name="Footer Placeholder 5"/>
          <p:cNvSpPr>
            <a:spLocks noGrp="1"/>
          </p:cNvSpPr>
          <p:nvPr>
            <p:ph type="ftr" sz="quarter" idx="11"/>
          </p:nvPr>
        </p:nvSpPr>
        <p:spPr/>
        <p:txBody>
          <a:bodyPr/>
          <a:lstStyle/>
          <a:p>
            <a:r>
              <a:rPr lang="en-US"/>
              <a:t>CNT @ BIBE’23</a:t>
            </a:r>
            <a:endParaRPr lang="en-US" dirty="0"/>
          </a:p>
        </p:txBody>
      </p:sp>
      <p:sp>
        <p:nvSpPr>
          <p:cNvPr id="5" name="Title 3">
            <a:extLst>
              <a:ext uri="{FF2B5EF4-FFF2-40B4-BE49-F238E27FC236}">
                <a16:creationId xmlns:a16="http://schemas.microsoft.com/office/drawing/2014/main" id="{F5265907-ECD1-126F-E305-0E61CC2CAF12}"/>
              </a:ext>
            </a:extLst>
          </p:cNvPr>
          <p:cNvSpPr>
            <a:spLocks noGrp="1"/>
          </p:cNvSpPr>
          <p:nvPr>
            <p:ph type="title"/>
          </p:nvPr>
        </p:nvSpPr>
        <p:spPr>
          <a:xfrm>
            <a:off x="168667" y="274638"/>
            <a:ext cx="8800465" cy="1143000"/>
          </a:xfrm>
        </p:spPr>
        <p:txBody>
          <a:bodyPr/>
          <a:lstStyle/>
          <a:p>
            <a:r>
              <a:rPr lang="en-US" dirty="0"/>
              <a:t>Performance Gain*</a:t>
            </a:r>
          </a:p>
        </p:txBody>
      </p:sp>
      <p:sp>
        <p:nvSpPr>
          <p:cNvPr id="10" name="Content Placeholder 5">
            <a:extLst>
              <a:ext uri="{FF2B5EF4-FFF2-40B4-BE49-F238E27FC236}">
                <a16:creationId xmlns:a16="http://schemas.microsoft.com/office/drawing/2014/main" id="{0337AC60-582C-23AB-6952-4F0062407C9F}"/>
              </a:ext>
            </a:extLst>
          </p:cNvPr>
          <p:cNvSpPr txBox="1">
            <a:spLocks/>
          </p:cNvSpPr>
          <p:nvPr/>
        </p:nvSpPr>
        <p:spPr>
          <a:xfrm>
            <a:off x="220012" y="1876662"/>
            <a:ext cx="8749120" cy="2470766"/>
          </a:xfrm>
          <a:prstGeom prst="rect">
            <a:avLst/>
          </a:prstGeom>
        </p:spPr>
        <p:txBody>
          <a:bodyPr>
            <a:noAutofit/>
          </a:bodyPr>
          <a:lstStyle>
            <a:lvl1pPr marL="342900" indent="-342900" algn="l" defTabSz="914400" rtl="0" eaLnBrk="1" latinLnBrk="0" hangingPunct="1">
              <a:lnSpc>
                <a:spcPct val="100000"/>
              </a:lnSpc>
              <a:spcBef>
                <a:spcPts val="1500"/>
              </a:spcBef>
              <a:spcAft>
                <a:spcPts val="0"/>
              </a:spcAft>
              <a:buClr>
                <a:srgbClr val="800000"/>
              </a:buClr>
              <a:buSzPct val="75000"/>
              <a:buFont typeface="Wingdings" charset="2"/>
              <a:buChar char="q"/>
              <a:defRPr sz="3200" kern="1200" spc="30" baseline="0">
                <a:solidFill>
                  <a:srgbClr val="000000"/>
                </a:solidFill>
                <a:latin typeface="Gill Sans"/>
                <a:ea typeface="+mn-ea"/>
                <a:cs typeface="Gill Sans"/>
              </a:defRPr>
            </a:lvl1pPr>
            <a:lvl2pPr marL="742950" indent="-285750" algn="l" defTabSz="914400" rtl="0" eaLnBrk="1" latinLnBrk="0" hangingPunct="1">
              <a:lnSpc>
                <a:spcPct val="100000"/>
              </a:lnSpc>
              <a:spcBef>
                <a:spcPts val="300"/>
              </a:spcBef>
              <a:spcAft>
                <a:spcPts val="0"/>
              </a:spcAft>
              <a:buClr>
                <a:srgbClr val="800000"/>
              </a:buClr>
              <a:buFont typeface="Wingdings" charset="2"/>
              <a:buChar char="§"/>
              <a:defRPr sz="2600" kern="1200" spc="30" baseline="0">
                <a:solidFill>
                  <a:srgbClr val="000000"/>
                </a:solidFill>
                <a:latin typeface="Gill Sans"/>
                <a:ea typeface="+mn-ea"/>
                <a:cs typeface="Gill Sans"/>
              </a:defRPr>
            </a:lvl2pPr>
            <a:lvl3pPr marL="1143000" indent="-228600" algn="l" defTabSz="914400" rtl="0" eaLnBrk="1" latinLnBrk="0" hangingPunct="1">
              <a:lnSpc>
                <a:spcPct val="100000"/>
              </a:lnSpc>
              <a:spcBef>
                <a:spcPts val="300"/>
              </a:spcBef>
              <a:spcAft>
                <a:spcPts val="0"/>
              </a:spcAft>
              <a:buClr>
                <a:srgbClr val="800000"/>
              </a:buClr>
              <a:buSzPct val="75000"/>
              <a:buFont typeface="Lucida Grande"/>
              <a:buChar char="-"/>
              <a:defRPr sz="2200" kern="1200" spc="30" baseline="0">
                <a:solidFill>
                  <a:srgbClr val="000000"/>
                </a:solidFill>
                <a:latin typeface="Gill Sans"/>
                <a:ea typeface="+mn-ea"/>
                <a:cs typeface="Gill Sans"/>
              </a:defRPr>
            </a:lvl3pPr>
            <a:lvl4pPr marL="1600200" indent="-228600" algn="l" defTabSz="914400" rtl="0" eaLnBrk="1" latinLnBrk="0" hangingPunct="1">
              <a:lnSpc>
                <a:spcPct val="100000"/>
              </a:lnSpc>
              <a:spcBef>
                <a:spcPts val="300"/>
              </a:spcBef>
              <a:spcAft>
                <a:spcPts val="0"/>
              </a:spcAft>
              <a:buClr>
                <a:srgbClr val="800000"/>
              </a:buClr>
              <a:buFont typeface="Arial" pitchFamily="34" charset="0"/>
              <a:buChar char="•"/>
              <a:defRPr sz="1700" kern="1200" spc="30" baseline="0">
                <a:solidFill>
                  <a:srgbClr val="000000"/>
                </a:solidFill>
                <a:latin typeface="Gill Sans"/>
                <a:ea typeface="+mn-ea"/>
                <a:cs typeface="Gill Sans"/>
              </a:defRPr>
            </a:lvl4pPr>
            <a:lvl5pPr marL="2057400" indent="-228600" algn="l" defTabSz="914400" rtl="0" eaLnBrk="1" latinLnBrk="0" hangingPunct="1">
              <a:lnSpc>
                <a:spcPct val="100000"/>
              </a:lnSpc>
              <a:spcBef>
                <a:spcPts val="300"/>
              </a:spcBef>
              <a:spcAft>
                <a:spcPts val="0"/>
              </a:spcAft>
              <a:buClr>
                <a:srgbClr val="800000"/>
              </a:buClr>
              <a:buFont typeface="Arial" pitchFamily="34" charset="0"/>
              <a:buChar char="•"/>
              <a:defRPr sz="1700" kern="1200" spc="30" baseline="0">
                <a:solidFill>
                  <a:srgbClr val="000000"/>
                </a:solidFill>
                <a:latin typeface="Gill Sans"/>
                <a:ea typeface="+mn-ea"/>
                <a:cs typeface="Gill San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r>
              <a:rPr lang="en-US" dirty="0">
                <a:solidFill>
                  <a:schemeClr val="bg1"/>
                </a:solidFill>
              </a:rPr>
              <a:t>Speedup:</a:t>
            </a:r>
          </a:p>
          <a:p>
            <a:pPr lvl="1"/>
            <a:r>
              <a:rPr lang="en-US" sz="2800" dirty="0">
                <a:solidFill>
                  <a:schemeClr val="bg1"/>
                </a:solidFill>
              </a:rPr>
              <a:t>Avg. of 52.5% for RNA-Seq</a:t>
            </a:r>
          </a:p>
          <a:p>
            <a:pPr lvl="1"/>
            <a:r>
              <a:rPr lang="en-US" sz="2800" dirty="0">
                <a:solidFill>
                  <a:schemeClr val="bg1"/>
                </a:solidFill>
              </a:rPr>
              <a:t>Avg. of 30% for DNA-Seq</a:t>
            </a:r>
          </a:p>
          <a:p>
            <a:r>
              <a:rPr lang="en-US" dirty="0">
                <a:solidFill>
                  <a:schemeClr val="bg1"/>
                </a:solidFill>
              </a:rPr>
              <a:t>CPU Utilization: </a:t>
            </a:r>
          </a:p>
          <a:p>
            <a:pPr lvl="1"/>
            <a:r>
              <a:rPr lang="en-US" sz="2800" dirty="0">
                <a:solidFill>
                  <a:schemeClr val="bg1"/>
                </a:solidFill>
              </a:rPr>
              <a:t>Avg. of 65% for RNA-Seq</a:t>
            </a:r>
          </a:p>
          <a:p>
            <a:pPr lvl="1"/>
            <a:r>
              <a:rPr lang="en-US" sz="2800" dirty="0">
                <a:solidFill>
                  <a:schemeClr val="bg1"/>
                </a:solidFill>
              </a:rPr>
              <a:t>Avg. of 25.5% for DNA-Seq.</a:t>
            </a:r>
          </a:p>
          <a:p>
            <a:pPr lvl="1"/>
            <a:endParaRPr lang="en-US" sz="2800" dirty="0">
              <a:solidFill>
                <a:schemeClr val="bg1"/>
              </a:solidFill>
            </a:endParaRPr>
          </a:p>
        </p:txBody>
      </p:sp>
      <p:sp>
        <p:nvSpPr>
          <p:cNvPr id="7" name="Content Placeholder 5">
            <a:extLst>
              <a:ext uri="{FF2B5EF4-FFF2-40B4-BE49-F238E27FC236}">
                <a16:creationId xmlns:a16="http://schemas.microsoft.com/office/drawing/2014/main" id="{B5A12F67-B9E4-0C2B-36AB-2B600191AF1E}"/>
              </a:ext>
            </a:extLst>
          </p:cNvPr>
          <p:cNvSpPr txBox="1">
            <a:spLocks/>
          </p:cNvSpPr>
          <p:nvPr/>
        </p:nvSpPr>
        <p:spPr>
          <a:xfrm>
            <a:off x="1200990" y="1279381"/>
            <a:ext cx="7722998" cy="365125"/>
          </a:xfrm>
          <a:prstGeom prst="rect">
            <a:avLst/>
          </a:prstGeom>
        </p:spPr>
        <p:txBody>
          <a:bodyPr>
            <a:noAutofit/>
          </a:bodyPr>
          <a:lstStyle>
            <a:lvl1pPr marL="342900" indent="-342900" algn="l" defTabSz="914400" rtl="0" eaLnBrk="1" latinLnBrk="0" hangingPunct="1">
              <a:lnSpc>
                <a:spcPct val="100000"/>
              </a:lnSpc>
              <a:spcBef>
                <a:spcPts val="1500"/>
              </a:spcBef>
              <a:spcAft>
                <a:spcPts val="0"/>
              </a:spcAft>
              <a:buClr>
                <a:srgbClr val="800000"/>
              </a:buClr>
              <a:buSzPct val="75000"/>
              <a:buFont typeface="Wingdings" charset="2"/>
              <a:buChar char="q"/>
              <a:defRPr sz="3200" kern="1200" spc="30" baseline="0">
                <a:solidFill>
                  <a:srgbClr val="000000"/>
                </a:solidFill>
                <a:latin typeface="Gill Sans"/>
                <a:ea typeface="+mn-ea"/>
                <a:cs typeface="Gill Sans"/>
              </a:defRPr>
            </a:lvl1pPr>
            <a:lvl2pPr marL="742950" indent="-285750" algn="l" defTabSz="914400" rtl="0" eaLnBrk="1" latinLnBrk="0" hangingPunct="1">
              <a:lnSpc>
                <a:spcPct val="100000"/>
              </a:lnSpc>
              <a:spcBef>
                <a:spcPts val="300"/>
              </a:spcBef>
              <a:spcAft>
                <a:spcPts val="0"/>
              </a:spcAft>
              <a:buClr>
                <a:srgbClr val="800000"/>
              </a:buClr>
              <a:buFont typeface="Wingdings" charset="2"/>
              <a:buChar char="§"/>
              <a:defRPr sz="2600" kern="1200" spc="30" baseline="0">
                <a:solidFill>
                  <a:srgbClr val="000000"/>
                </a:solidFill>
                <a:latin typeface="Gill Sans"/>
                <a:ea typeface="+mn-ea"/>
                <a:cs typeface="Gill Sans"/>
              </a:defRPr>
            </a:lvl2pPr>
            <a:lvl3pPr marL="1143000" indent="-228600" algn="l" defTabSz="914400" rtl="0" eaLnBrk="1" latinLnBrk="0" hangingPunct="1">
              <a:lnSpc>
                <a:spcPct val="100000"/>
              </a:lnSpc>
              <a:spcBef>
                <a:spcPts val="300"/>
              </a:spcBef>
              <a:spcAft>
                <a:spcPts val="0"/>
              </a:spcAft>
              <a:buClr>
                <a:srgbClr val="800000"/>
              </a:buClr>
              <a:buSzPct val="75000"/>
              <a:buFont typeface="Lucida Grande"/>
              <a:buChar char="-"/>
              <a:defRPr sz="2200" kern="1200" spc="30" baseline="0">
                <a:solidFill>
                  <a:srgbClr val="000000"/>
                </a:solidFill>
                <a:latin typeface="Gill Sans"/>
                <a:ea typeface="+mn-ea"/>
                <a:cs typeface="Gill Sans"/>
              </a:defRPr>
            </a:lvl3pPr>
            <a:lvl4pPr marL="1600200" indent="-228600" algn="l" defTabSz="914400" rtl="0" eaLnBrk="1" latinLnBrk="0" hangingPunct="1">
              <a:lnSpc>
                <a:spcPct val="100000"/>
              </a:lnSpc>
              <a:spcBef>
                <a:spcPts val="300"/>
              </a:spcBef>
              <a:spcAft>
                <a:spcPts val="0"/>
              </a:spcAft>
              <a:buClr>
                <a:srgbClr val="800000"/>
              </a:buClr>
              <a:buFont typeface="Arial" pitchFamily="34" charset="0"/>
              <a:buChar char="•"/>
              <a:defRPr sz="1700" kern="1200" spc="30" baseline="0">
                <a:solidFill>
                  <a:srgbClr val="000000"/>
                </a:solidFill>
                <a:latin typeface="Gill Sans"/>
                <a:ea typeface="+mn-ea"/>
                <a:cs typeface="Gill Sans"/>
              </a:defRPr>
            </a:lvl4pPr>
            <a:lvl5pPr marL="2057400" indent="-228600" algn="l" defTabSz="914400" rtl="0" eaLnBrk="1" latinLnBrk="0" hangingPunct="1">
              <a:lnSpc>
                <a:spcPct val="100000"/>
              </a:lnSpc>
              <a:spcBef>
                <a:spcPts val="300"/>
              </a:spcBef>
              <a:spcAft>
                <a:spcPts val="0"/>
              </a:spcAft>
              <a:buClr>
                <a:srgbClr val="800000"/>
              </a:buClr>
              <a:buFont typeface="Arial" pitchFamily="34" charset="0"/>
              <a:buChar char="•"/>
              <a:defRPr sz="1700" kern="1200" spc="30" baseline="0">
                <a:solidFill>
                  <a:srgbClr val="000000"/>
                </a:solidFill>
                <a:latin typeface="Gill Sans"/>
                <a:ea typeface="+mn-ea"/>
                <a:cs typeface="Gill San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marL="0" indent="0" algn="r">
              <a:buNone/>
            </a:pPr>
            <a:r>
              <a:rPr lang="en-US" sz="1800" b="1" dirty="0">
                <a:solidFill>
                  <a:srgbClr val="C0504D"/>
                </a:solidFill>
              </a:rPr>
              <a:t>*</a:t>
            </a:r>
            <a:r>
              <a:rPr lang="en-US" sz="1800" b="1" i="1" dirty="0">
                <a:solidFill>
                  <a:srgbClr val="C0504D"/>
                </a:solidFill>
              </a:rPr>
              <a:t>Compared against cwltool, a sequential CWL workflow engine.</a:t>
            </a:r>
            <a:endParaRPr lang="en-US" sz="1600" i="1" dirty="0"/>
          </a:p>
        </p:txBody>
      </p:sp>
    </p:spTree>
    <p:extLst>
      <p:ext uri="{BB962C8B-B14F-4D97-AF65-F5344CB8AC3E}">
        <p14:creationId xmlns:p14="http://schemas.microsoft.com/office/powerpoint/2010/main" val="2552802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8237106-F2ED-405E-BC33-CC3CF426205F}" type="slidenum">
              <a:rPr lang="en-US" sz="1800" smtClean="0"/>
              <a:pPr/>
              <a:t>4</a:t>
            </a:fld>
            <a:endParaRPr lang="en-US" sz="1800" dirty="0"/>
          </a:p>
        </p:txBody>
      </p:sp>
      <p:sp>
        <p:nvSpPr>
          <p:cNvPr id="6" name="Footer Placeholder 5"/>
          <p:cNvSpPr>
            <a:spLocks noGrp="1"/>
          </p:cNvSpPr>
          <p:nvPr>
            <p:ph type="ftr" sz="quarter" idx="11"/>
          </p:nvPr>
        </p:nvSpPr>
        <p:spPr/>
        <p:txBody>
          <a:bodyPr/>
          <a:lstStyle/>
          <a:p>
            <a:r>
              <a:rPr lang="en-US"/>
              <a:t>CNT @ BIBE’23</a:t>
            </a:r>
            <a:endParaRPr lang="en-US" dirty="0"/>
          </a:p>
        </p:txBody>
      </p:sp>
      <p:pic>
        <p:nvPicPr>
          <p:cNvPr id="10" name="Picture 9">
            <a:extLst>
              <a:ext uri="{FF2B5EF4-FFF2-40B4-BE49-F238E27FC236}">
                <a16:creationId xmlns:a16="http://schemas.microsoft.com/office/drawing/2014/main" id="{CB9A51E5-3332-D77B-18C8-926795EBB70B}"/>
              </a:ext>
            </a:extLst>
          </p:cNvPr>
          <p:cNvPicPr>
            <a:picLocks noChangeAspect="1"/>
          </p:cNvPicPr>
          <p:nvPr/>
        </p:nvPicPr>
        <p:blipFill>
          <a:blip r:embed="rId3"/>
          <a:stretch>
            <a:fillRect/>
          </a:stretch>
        </p:blipFill>
        <p:spPr>
          <a:xfrm>
            <a:off x="5876654" y="787631"/>
            <a:ext cx="667850" cy="1151466"/>
          </a:xfrm>
          <a:prstGeom prst="rect">
            <a:avLst/>
          </a:prstGeom>
          <a:effectLst/>
        </p:spPr>
      </p:pic>
      <p:pic>
        <p:nvPicPr>
          <p:cNvPr id="15" name="Picture 14">
            <a:extLst>
              <a:ext uri="{FF2B5EF4-FFF2-40B4-BE49-F238E27FC236}">
                <a16:creationId xmlns:a16="http://schemas.microsoft.com/office/drawing/2014/main" id="{45DC0EA4-287D-8577-3D76-593BCD349565}"/>
              </a:ext>
            </a:extLst>
          </p:cNvPr>
          <p:cNvPicPr>
            <a:picLocks noChangeAspect="1"/>
          </p:cNvPicPr>
          <p:nvPr/>
        </p:nvPicPr>
        <p:blipFill>
          <a:blip r:embed="rId4"/>
          <a:stretch>
            <a:fillRect/>
          </a:stretch>
        </p:blipFill>
        <p:spPr>
          <a:xfrm>
            <a:off x="5834009" y="2413721"/>
            <a:ext cx="753139" cy="1118467"/>
          </a:xfrm>
          <a:prstGeom prst="rect">
            <a:avLst/>
          </a:prstGeom>
          <a:effectLst/>
        </p:spPr>
      </p:pic>
      <p:grpSp>
        <p:nvGrpSpPr>
          <p:cNvPr id="30" name="Group 29">
            <a:extLst>
              <a:ext uri="{FF2B5EF4-FFF2-40B4-BE49-F238E27FC236}">
                <a16:creationId xmlns:a16="http://schemas.microsoft.com/office/drawing/2014/main" id="{DDC57285-F10A-7EDA-89E5-238D9177F7A9}"/>
              </a:ext>
            </a:extLst>
          </p:cNvPr>
          <p:cNvGrpSpPr/>
          <p:nvPr/>
        </p:nvGrpSpPr>
        <p:grpSpPr>
          <a:xfrm>
            <a:off x="486033" y="787631"/>
            <a:ext cx="2323166" cy="1699047"/>
            <a:chOff x="139836" y="1144090"/>
            <a:chExt cx="1586754" cy="1404171"/>
          </a:xfrm>
        </p:grpSpPr>
        <p:pic>
          <p:nvPicPr>
            <p:cNvPr id="16" name="Picture 15" descr="server.png">
              <a:extLst>
                <a:ext uri="{FF2B5EF4-FFF2-40B4-BE49-F238E27FC236}">
                  <a16:creationId xmlns:a16="http://schemas.microsoft.com/office/drawing/2014/main" id="{0C06C327-83C4-1C39-5654-92FC867B34B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9836" y="1144090"/>
              <a:ext cx="991220" cy="828438"/>
            </a:xfrm>
            <a:prstGeom prst="rect">
              <a:avLst/>
            </a:prstGeom>
            <a:effectLst/>
          </p:spPr>
        </p:pic>
        <p:pic>
          <p:nvPicPr>
            <p:cNvPr id="24" name="Picture 23" descr="server.png">
              <a:extLst>
                <a:ext uri="{FF2B5EF4-FFF2-40B4-BE49-F238E27FC236}">
                  <a16:creationId xmlns:a16="http://schemas.microsoft.com/office/drawing/2014/main" id="{CDC4AD5D-608C-668C-BF64-561ADDA646C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7631" y="1719823"/>
              <a:ext cx="991220" cy="828438"/>
            </a:xfrm>
            <a:prstGeom prst="rect">
              <a:avLst/>
            </a:prstGeom>
            <a:effectLst/>
          </p:spPr>
        </p:pic>
        <p:pic>
          <p:nvPicPr>
            <p:cNvPr id="25" name="Picture 24" descr="server.png">
              <a:extLst>
                <a:ext uri="{FF2B5EF4-FFF2-40B4-BE49-F238E27FC236}">
                  <a16:creationId xmlns:a16="http://schemas.microsoft.com/office/drawing/2014/main" id="{70DC6523-6216-081D-E9B6-B43B83C7E7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5370" y="1149319"/>
              <a:ext cx="991220" cy="828438"/>
            </a:xfrm>
            <a:prstGeom prst="rect">
              <a:avLst/>
            </a:prstGeom>
            <a:effectLst/>
          </p:spPr>
        </p:pic>
      </p:grpSp>
      <p:sp>
        <p:nvSpPr>
          <p:cNvPr id="27" name="Cloud 26">
            <a:extLst>
              <a:ext uri="{FF2B5EF4-FFF2-40B4-BE49-F238E27FC236}">
                <a16:creationId xmlns:a16="http://schemas.microsoft.com/office/drawing/2014/main" id="{D191C6B1-DC28-4521-379F-39994AE401D3}"/>
              </a:ext>
            </a:extLst>
          </p:cNvPr>
          <p:cNvSpPr/>
          <p:nvPr/>
        </p:nvSpPr>
        <p:spPr>
          <a:xfrm>
            <a:off x="160779" y="2403312"/>
            <a:ext cx="2394349" cy="1564374"/>
          </a:xfrm>
          <a:prstGeom prst="cloud">
            <a:avLst/>
          </a:prstGeom>
          <a:solidFill>
            <a:srgbClr val="66CCFF"/>
          </a:solidFill>
          <a:ln w="127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bg1"/>
                </a:solidFill>
                <a:latin typeface="Gill Sans"/>
                <a:cs typeface="Gill Sans"/>
              </a:rPr>
              <a:t>Production system using CWL </a:t>
            </a:r>
          </a:p>
        </p:txBody>
      </p:sp>
      <p:grpSp>
        <p:nvGrpSpPr>
          <p:cNvPr id="35" name="Group 34">
            <a:extLst>
              <a:ext uri="{FF2B5EF4-FFF2-40B4-BE49-F238E27FC236}">
                <a16:creationId xmlns:a16="http://schemas.microsoft.com/office/drawing/2014/main" id="{8AF9E3E7-EA38-1835-9275-8F14DAF5712A}"/>
              </a:ext>
            </a:extLst>
          </p:cNvPr>
          <p:cNvGrpSpPr/>
          <p:nvPr/>
        </p:nvGrpSpPr>
        <p:grpSpPr>
          <a:xfrm>
            <a:off x="2607299" y="478411"/>
            <a:ext cx="3089811" cy="2362323"/>
            <a:chOff x="2758651" y="580616"/>
            <a:chExt cx="3089811" cy="2362323"/>
          </a:xfrm>
        </p:grpSpPr>
        <p:pic>
          <p:nvPicPr>
            <p:cNvPr id="2" name="Picture 1">
              <a:extLst>
                <a:ext uri="{FF2B5EF4-FFF2-40B4-BE49-F238E27FC236}">
                  <a16:creationId xmlns:a16="http://schemas.microsoft.com/office/drawing/2014/main" id="{5D00F06A-2CC3-E3A6-7F57-D5857A5F81CD}"/>
                </a:ext>
              </a:extLst>
            </p:cNvPr>
            <p:cNvPicPr>
              <a:picLocks noChangeAspect="1"/>
            </p:cNvPicPr>
            <p:nvPr/>
          </p:nvPicPr>
          <p:blipFill>
            <a:blip r:embed="rId6"/>
            <a:stretch>
              <a:fillRect/>
            </a:stretch>
          </p:blipFill>
          <p:spPr>
            <a:xfrm>
              <a:off x="2758651" y="1791473"/>
              <a:ext cx="872207" cy="1151466"/>
            </a:xfrm>
            <a:prstGeom prst="rect">
              <a:avLst/>
            </a:prstGeom>
            <a:effectLst/>
          </p:spPr>
        </p:pic>
        <p:sp>
          <p:nvSpPr>
            <p:cNvPr id="31" name="Oval Callout 30">
              <a:extLst>
                <a:ext uri="{FF2B5EF4-FFF2-40B4-BE49-F238E27FC236}">
                  <a16:creationId xmlns:a16="http://schemas.microsoft.com/office/drawing/2014/main" id="{F17ED383-0C94-86BC-AACD-8A15D63318D9}"/>
                </a:ext>
              </a:extLst>
            </p:cNvPr>
            <p:cNvSpPr/>
            <p:nvPr/>
          </p:nvSpPr>
          <p:spPr>
            <a:xfrm>
              <a:off x="3421065" y="580616"/>
              <a:ext cx="2427397" cy="858810"/>
            </a:xfrm>
            <a:prstGeom prst="wedgeEllipseCallout">
              <a:avLst>
                <a:gd name="adj1" fmla="val -46921"/>
                <a:gd name="adj2" fmla="val 103862"/>
              </a:avLst>
            </a:prstGeom>
            <a:solidFill>
              <a:schemeClr val="tx1"/>
            </a:solidFill>
            <a:ln w="190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r>
                <a:rPr lang="en-US" sz="2000" b="1" dirty="0">
                  <a:solidFill>
                    <a:schemeClr val="bg1"/>
                  </a:solidFill>
                  <a:latin typeface="Gill Sans"/>
                  <a:cs typeface="Gill Sans"/>
                </a:rPr>
                <a:t>Let’s use Nextflow</a:t>
              </a:r>
            </a:p>
          </p:txBody>
        </p:sp>
      </p:grpSp>
      <p:grpSp>
        <p:nvGrpSpPr>
          <p:cNvPr id="39" name="Group 38">
            <a:extLst>
              <a:ext uri="{FF2B5EF4-FFF2-40B4-BE49-F238E27FC236}">
                <a16:creationId xmlns:a16="http://schemas.microsoft.com/office/drawing/2014/main" id="{9E19C887-979F-4F7C-23FA-17878AF3AA4C}"/>
              </a:ext>
            </a:extLst>
          </p:cNvPr>
          <p:cNvGrpSpPr/>
          <p:nvPr/>
        </p:nvGrpSpPr>
        <p:grpSpPr>
          <a:xfrm>
            <a:off x="2779118" y="3110703"/>
            <a:ext cx="2562193" cy="981822"/>
            <a:chOff x="3894018" y="4770570"/>
            <a:chExt cx="2562193" cy="981822"/>
          </a:xfrm>
        </p:grpSpPr>
        <p:sp>
          <p:nvSpPr>
            <p:cNvPr id="37" name="Oval Callout 36">
              <a:extLst>
                <a:ext uri="{FF2B5EF4-FFF2-40B4-BE49-F238E27FC236}">
                  <a16:creationId xmlns:a16="http://schemas.microsoft.com/office/drawing/2014/main" id="{A1BAE46A-88C0-FFF4-FB1B-2B46E2D40D8A}"/>
                </a:ext>
              </a:extLst>
            </p:cNvPr>
            <p:cNvSpPr/>
            <p:nvPr/>
          </p:nvSpPr>
          <p:spPr>
            <a:xfrm>
              <a:off x="3894018" y="4770570"/>
              <a:ext cx="2562193" cy="981822"/>
            </a:xfrm>
            <a:prstGeom prst="wedgeEllipseCallout">
              <a:avLst>
                <a:gd name="adj1" fmla="val 62660"/>
                <a:gd name="adj2" fmla="val -215950"/>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latin typeface="Calibri" charset="0"/>
                <a:ea typeface="Calibri" charset="0"/>
                <a:cs typeface="Calibri" charset="0"/>
              </a:endParaRPr>
            </a:p>
          </p:txBody>
        </p:sp>
        <p:sp>
          <p:nvSpPr>
            <p:cNvPr id="38" name="Oval Callout 37">
              <a:extLst>
                <a:ext uri="{FF2B5EF4-FFF2-40B4-BE49-F238E27FC236}">
                  <a16:creationId xmlns:a16="http://schemas.microsoft.com/office/drawing/2014/main" id="{FACC34F2-0EC2-68BF-BFEF-A4DF34B35DF0}"/>
                </a:ext>
              </a:extLst>
            </p:cNvPr>
            <p:cNvSpPr/>
            <p:nvPr/>
          </p:nvSpPr>
          <p:spPr>
            <a:xfrm>
              <a:off x="3894018" y="4770570"/>
              <a:ext cx="2562193" cy="981822"/>
            </a:xfrm>
            <a:prstGeom prst="wedgeEllipseCallout">
              <a:avLst>
                <a:gd name="adj1" fmla="val 65697"/>
                <a:gd name="adj2" fmla="val -39592"/>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rgbClr val="FF0000"/>
                  </a:solidFill>
                  <a:latin typeface="Calibri" charset="0"/>
                  <a:ea typeface="Calibri" charset="0"/>
                  <a:cs typeface="Calibri" charset="0"/>
                </a:rPr>
                <a:t>Uhh .. Sure</a:t>
              </a:r>
              <a:endParaRPr lang="en-US" sz="2000" dirty="0">
                <a:latin typeface="Calibri" charset="0"/>
                <a:ea typeface="Calibri" charset="0"/>
                <a:cs typeface="Calibri" charset="0"/>
              </a:endParaRPr>
            </a:p>
          </p:txBody>
        </p:sp>
      </p:grpSp>
      <p:grpSp>
        <p:nvGrpSpPr>
          <p:cNvPr id="7" name="Group 6">
            <a:extLst>
              <a:ext uri="{FF2B5EF4-FFF2-40B4-BE49-F238E27FC236}">
                <a16:creationId xmlns:a16="http://schemas.microsoft.com/office/drawing/2014/main" id="{5FC17A6A-A759-4142-7C62-E4686A391E64}"/>
              </a:ext>
            </a:extLst>
          </p:cNvPr>
          <p:cNvGrpSpPr/>
          <p:nvPr/>
        </p:nvGrpSpPr>
        <p:grpSpPr>
          <a:xfrm>
            <a:off x="6761339" y="1594353"/>
            <a:ext cx="1971115" cy="981822"/>
            <a:chOff x="6761339" y="1594353"/>
            <a:chExt cx="1971115" cy="981822"/>
          </a:xfrm>
        </p:grpSpPr>
        <p:sp>
          <p:nvSpPr>
            <p:cNvPr id="46" name="Oval Callout 45">
              <a:extLst>
                <a:ext uri="{FF2B5EF4-FFF2-40B4-BE49-F238E27FC236}">
                  <a16:creationId xmlns:a16="http://schemas.microsoft.com/office/drawing/2014/main" id="{F17DD898-C8C8-D211-FBA3-9B96F9ED36CF}"/>
                </a:ext>
              </a:extLst>
            </p:cNvPr>
            <p:cNvSpPr/>
            <p:nvPr/>
          </p:nvSpPr>
          <p:spPr>
            <a:xfrm>
              <a:off x="6761339" y="1594353"/>
              <a:ext cx="1965762" cy="981822"/>
            </a:xfrm>
            <a:prstGeom prst="wedgeEllipseCallout">
              <a:avLst>
                <a:gd name="adj1" fmla="val -59754"/>
                <a:gd name="adj2" fmla="val -65352"/>
              </a:avLst>
            </a:prstGeom>
            <a:ln w="19050">
              <a:prstDash val="dashDot"/>
            </a:ln>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latin typeface="Calibri" charset="0"/>
                <a:ea typeface="Calibri" charset="0"/>
                <a:cs typeface="Calibri" charset="0"/>
              </a:endParaRPr>
            </a:p>
          </p:txBody>
        </p:sp>
        <p:grpSp>
          <p:nvGrpSpPr>
            <p:cNvPr id="4" name="Group 3">
              <a:extLst>
                <a:ext uri="{FF2B5EF4-FFF2-40B4-BE49-F238E27FC236}">
                  <a16:creationId xmlns:a16="http://schemas.microsoft.com/office/drawing/2014/main" id="{696E3E0C-E555-1901-6C92-6CC88A1B0FAC}"/>
                </a:ext>
              </a:extLst>
            </p:cNvPr>
            <p:cNvGrpSpPr/>
            <p:nvPr/>
          </p:nvGrpSpPr>
          <p:grpSpPr>
            <a:xfrm>
              <a:off x="6766692" y="1594353"/>
              <a:ext cx="1965762" cy="981822"/>
              <a:chOff x="6766692" y="1594353"/>
              <a:chExt cx="1965762" cy="981822"/>
            </a:xfrm>
          </p:grpSpPr>
          <p:sp>
            <p:nvSpPr>
              <p:cNvPr id="44" name="Oval Callout 43">
                <a:extLst>
                  <a:ext uri="{FF2B5EF4-FFF2-40B4-BE49-F238E27FC236}">
                    <a16:creationId xmlns:a16="http://schemas.microsoft.com/office/drawing/2014/main" id="{0F1906ED-737B-F3E0-13AA-B41FF559BE5C}"/>
                  </a:ext>
                </a:extLst>
              </p:cNvPr>
              <p:cNvSpPr/>
              <p:nvPr/>
            </p:nvSpPr>
            <p:spPr>
              <a:xfrm>
                <a:off x="6766692" y="1594353"/>
                <a:ext cx="1965762" cy="981822"/>
              </a:xfrm>
              <a:prstGeom prst="wedgeEllipseCallout">
                <a:avLst>
                  <a:gd name="adj1" fmla="val -55795"/>
                  <a:gd name="adj2" fmla="val 57504"/>
                </a:avLst>
              </a:prstGeom>
              <a:ln w="19050">
                <a:prstDash val="dashDot"/>
              </a:ln>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latin typeface="Calibri" charset="0"/>
                  <a:ea typeface="Calibri" charset="0"/>
                  <a:cs typeface="Calibri" charset="0"/>
                </a:endParaRPr>
              </a:p>
            </p:txBody>
          </p:sp>
          <p:pic>
            <p:nvPicPr>
              <p:cNvPr id="36" name="Picture 35">
                <a:extLst>
                  <a:ext uri="{FF2B5EF4-FFF2-40B4-BE49-F238E27FC236}">
                    <a16:creationId xmlns:a16="http://schemas.microsoft.com/office/drawing/2014/main" id="{DC23FEF3-EEF0-75A5-FA49-97973D3A56BF}"/>
                  </a:ext>
                </a:extLst>
              </p:cNvPr>
              <p:cNvPicPr>
                <a:picLocks noChangeAspect="1"/>
              </p:cNvPicPr>
              <p:nvPr/>
            </p:nvPicPr>
            <p:blipFill>
              <a:blip r:embed="rId7"/>
              <a:stretch>
                <a:fillRect/>
              </a:stretch>
            </p:blipFill>
            <p:spPr>
              <a:xfrm>
                <a:off x="7111923" y="1673925"/>
                <a:ext cx="730549" cy="786134"/>
              </a:xfrm>
              <a:prstGeom prst="rect">
                <a:avLst/>
              </a:prstGeom>
            </p:spPr>
          </p:pic>
          <p:pic>
            <p:nvPicPr>
              <p:cNvPr id="47" name="Picture 46">
                <a:extLst>
                  <a:ext uri="{FF2B5EF4-FFF2-40B4-BE49-F238E27FC236}">
                    <a16:creationId xmlns:a16="http://schemas.microsoft.com/office/drawing/2014/main" id="{4A97BCFC-DE08-077C-0771-6C11AF7CA190}"/>
                  </a:ext>
                </a:extLst>
              </p:cNvPr>
              <p:cNvPicPr>
                <a:picLocks noChangeAspect="1"/>
              </p:cNvPicPr>
              <p:nvPr/>
            </p:nvPicPr>
            <p:blipFill>
              <a:blip r:embed="rId8"/>
              <a:stretch>
                <a:fillRect/>
              </a:stretch>
            </p:blipFill>
            <p:spPr>
              <a:xfrm>
                <a:off x="7933851" y="1767410"/>
                <a:ext cx="653694" cy="652222"/>
              </a:xfrm>
              <a:prstGeom prst="rect">
                <a:avLst/>
              </a:prstGeom>
            </p:spPr>
          </p:pic>
        </p:grpSp>
      </p:grpSp>
      <p:sp>
        <p:nvSpPr>
          <p:cNvPr id="48" name="Content Placeholder 5">
            <a:extLst>
              <a:ext uri="{FF2B5EF4-FFF2-40B4-BE49-F238E27FC236}">
                <a16:creationId xmlns:a16="http://schemas.microsoft.com/office/drawing/2014/main" id="{29498D1C-439C-D130-5B11-DC76506F5ACC}"/>
              </a:ext>
            </a:extLst>
          </p:cNvPr>
          <p:cNvSpPr txBox="1">
            <a:spLocks/>
          </p:cNvSpPr>
          <p:nvPr/>
        </p:nvSpPr>
        <p:spPr>
          <a:xfrm>
            <a:off x="524943" y="4298637"/>
            <a:ext cx="8101512" cy="2470766"/>
          </a:xfrm>
          <a:prstGeom prst="rect">
            <a:avLst/>
          </a:prstGeom>
        </p:spPr>
        <p:txBody>
          <a:bodyPr>
            <a:noAutofit/>
          </a:bodyPr>
          <a:lstStyle>
            <a:lvl1pPr marL="342900" indent="-342900" algn="l" defTabSz="914400" rtl="0" eaLnBrk="1" latinLnBrk="0" hangingPunct="1">
              <a:lnSpc>
                <a:spcPct val="100000"/>
              </a:lnSpc>
              <a:spcBef>
                <a:spcPts val="1500"/>
              </a:spcBef>
              <a:spcAft>
                <a:spcPts val="0"/>
              </a:spcAft>
              <a:buClr>
                <a:srgbClr val="800000"/>
              </a:buClr>
              <a:buSzPct val="75000"/>
              <a:buFont typeface="Wingdings" charset="2"/>
              <a:buChar char="q"/>
              <a:defRPr sz="3200" kern="1200" spc="30" baseline="0">
                <a:solidFill>
                  <a:srgbClr val="000000"/>
                </a:solidFill>
                <a:latin typeface="Gill Sans"/>
                <a:ea typeface="+mn-ea"/>
                <a:cs typeface="Gill Sans"/>
              </a:defRPr>
            </a:lvl1pPr>
            <a:lvl2pPr marL="742950" indent="-285750" algn="l" defTabSz="914400" rtl="0" eaLnBrk="1" latinLnBrk="0" hangingPunct="1">
              <a:lnSpc>
                <a:spcPct val="100000"/>
              </a:lnSpc>
              <a:spcBef>
                <a:spcPts val="300"/>
              </a:spcBef>
              <a:spcAft>
                <a:spcPts val="0"/>
              </a:spcAft>
              <a:buClr>
                <a:srgbClr val="800000"/>
              </a:buClr>
              <a:buFont typeface="Wingdings" charset="2"/>
              <a:buChar char="§"/>
              <a:defRPr sz="2600" kern="1200" spc="30" baseline="0">
                <a:solidFill>
                  <a:srgbClr val="000000"/>
                </a:solidFill>
                <a:latin typeface="Gill Sans"/>
                <a:ea typeface="+mn-ea"/>
                <a:cs typeface="Gill Sans"/>
              </a:defRPr>
            </a:lvl2pPr>
            <a:lvl3pPr marL="1143000" indent="-228600" algn="l" defTabSz="914400" rtl="0" eaLnBrk="1" latinLnBrk="0" hangingPunct="1">
              <a:lnSpc>
                <a:spcPct val="100000"/>
              </a:lnSpc>
              <a:spcBef>
                <a:spcPts val="300"/>
              </a:spcBef>
              <a:spcAft>
                <a:spcPts val="0"/>
              </a:spcAft>
              <a:buClr>
                <a:srgbClr val="800000"/>
              </a:buClr>
              <a:buSzPct val="75000"/>
              <a:buFont typeface="Lucida Grande"/>
              <a:buChar char="-"/>
              <a:defRPr sz="2200" kern="1200" spc="30" baseline="0">
                <a:solidFill>
                  <a:srgbClr val="000000"/>
                </a:solidFill>
                <a:latin typeface="Gill Sans"/>
                <a:ea typeface="+mn-ea"/>
                <a:cs typeface="Gill Sans"/>
              </a:defRPr>
            </a:lvl3pPr>
            <a:lvl4pPr marL="1600200" indent="-228600" algn="l" defTabSz="914400" rtl="0" eaLnBrk="1" latinLnBrk="0" hangingPunct="1">
              <a:lnSpc>
                <a:spcPct val="100000"/>
              </a:lnSpc>
              <a:spcBef>
                <a:spcPts val="300"/>
              </a:spcBef>
              <a:spcAft>
                <a:spcPts val="0"/>
              </a:spcAft>
              <a:buClr>
                <a:srgbClr val="800000"/>
              </a:buClr>
              <a:buFont typeface="Arial" pitchFamily="34" charset="0"/>
              <a:buChar char="•"/>
              <a:defRPr sz="1700" kern="1200" spc="30" baseline="0">
                <a:solidFill>
                  <a:srgbClr val="000000"/>
                </a:solidFill>
                <a:latin typeface="Gill Sans"/>
                <a:ea typeface="+mn-ea"/>
                <a:cs typeface="Gill Sans"/>
              </a:defRPr>
            </a:lvl4pPr>
            <a:lvl5pPr marL="2057400" indent="-228600" algn="l" defTabSz="914400" rtl="0" eaLnBrk="1" latinLnBrk="0" hangingPunct="1">
              <a:lnSpc>
                <a:spcPct val="100000"/>
              </a:lnSpc>
              <a:spcBef>
                <a:spcPts val="300"/>
              </a:spcBef>
              <a:spcAft>
                <a:spcPts val="0"/>
              </a:spcAft>
              <a:buClr>
                <a:srgbClr val="800000"/>
              </a:buClr>
              <a:buFont typeface="Arial" pitchFamily="34" charset="0"/>
              <a:buChar char="•"/>
              <a:defRPr sz="1700" kern="1200" spc="30" baseline="0">
                <a:solidFill>
                  <a:srgbClr val="000000"/>
                </a:solidFill>
                <a:latin typeface="Gill Sans"/>
                <a:ea typeface="+mn-ea"/>
                <a:cs typeface="Gill San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r>
              <a:rPr lang="en-US" b="1" dirty="0">
                <a:solidFill>
                  <a:srgbClr val="C0504D"/>
                </a:solidFill>
              </a:rPr>
              <a:t>Manual Translation</a:t>
            </a:r>
          </a:p>
          <a:p>
            <a:pPr lvl="1"/>
            <a:r>
              <a:rPr lang="en-US" sz="2800" dirty="0"/>
              <a:t>Dataflow programming model</a:t>
            </a:r>
          </a:p>
          <a:p>
            <a:pPr lvl="1"/>
            <a:r>
              <a:rPr lang="en-US" sz="2800" dirty="0"/>
              <a:t>Nextflow syntax &amp; operators</a:t>
            </a:r>
          </a:p>
          <a:p>
            <a:pPr lvl="1"/>
            <a:r>
              <a:rPr lang="en-US" sz="2800" dirty="0"/>
              <a:t>Javascript </a:t>
            </a:r>
            <a:r>
              <a:rPr lang="en-US" sz="2800" dirty="0">
                <a:sym typeface="Wingdings" pitchFamily="2" charset="2"/>
              </a:rPr>
              <a:t> Groovy</a:t>
            </a:r>
            <a:endParaRPr lang="en-US" sz="2800" dirty="0"/>
          </a:p>
        </p:txBody>
      </p:sp>
      <p:sp>
        <p:nvSpPr>
          <p:cNvPr id="5" name="Oval Callout 4">
            <a:extLst>
              <a:ext uri="{FF2B5EF4-FFF2-40B4-BE49-F238E27FC236}">
                <a16:creationId xmlns:a16="http://schemas.microsoft.com/office/drawing/2014/main" id="{2807CFC9-0F56-3A1A-A5AD-9C88FD72AA7B}"/>
              </a:ext>
            </a:extLst>
          </p:cNvPr>
          <p:cNvSpPr/>
          <p:nvPr/>
        </p:nvSpPr>
        <p:spPr>
          <a:xfrm>
            <a:off x="6399834" y="5068316"/>
            <a:ext cx="2438260" cy="1198989"/>
          </a:xfrm>
          <a:prstGeom prst="wedgeEllipseCallout">
            <a:avLst>
              <a:gd name="adj1" fmla="val -76842"/>
              <a:gd name="adj2" fmla="val -19525"/>
            </a:avLst>
          </a:prstGeom>
          <a:solidFill>
            <a:srgbClr val="FFFF00"/>
          </a:solidFill>
          <a:ln w="190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r>
              <a:rPr lang="en-US" sz="2000" b="1" dirty="0">
                <a:solidFill>
                  <a:schemeClr val="bg1"/>
                </a:solidFill>
                <a:latin typeface="Gill Sans"/>
                <a:cs typeface="Gill Sans"/>
              </a:rPr>
              <a:t>Automate?</a:t>
            </a:r>
            <a:r>
              <a:rPr lang="en-US" sz="2000" dirty="0">
                <a:solidFill>
                  <a:schemeClr val="bg1"/>
                </a:solidFill>
                <a:latin typeface="Gill Sans"/>
                <a:cs typeface="Gill Sans"/>
              </a:rPr>
              <a:t> </a:t>
            </a:r>
          </a:p>
        </p:txBody>
      </p:sp>
    </p:spTree>
    <p:extLst>
      <p:ext uri="{BB962C8B-B14F-4D97-AF65-F5344CB8AC3E}">
        <p14:creationId xmlns:p14="http://schemas.microsoft.com/office/powerpoint/2010/main" val="205287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8">
                                            <p:txEl>
                                              <p:pRg st="1" end="1"/>
                                            </p:txEl>
                                          </p:spTgt>
                                        </p:tgtEl>
                                        <p:attrNameLst>
                                          <p:attrName>style.visibility</p:attrName>
                                        </p:attrNameLst>
                                      </p:cBhvr>
                                      <p:to>
                                        <p:strVal val="visible"/>
                                      </p:to>
                                    </p:set>
                                    <p:animEffect transition="in" filter="fade">
                                      <p:cBhvr>
                                        <p:cTn id="15" dur="500"/>
                                        <p:tgtEl>
                                          <p:spTgt spid="48">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8">
                                            <p:txEl>
                                              <p:pRg st="2" end="2"/>
                                            </p:txEl>
                                          </p:spTgt>
                                        </p:tgtEl>
                                        <p:attrNameLst>
                                          <p:attrName>style.visibility</p:attrName>
                                        </p:attrNameLst>
                                      </p:cBhvr>
                                      <p:to>
                                        <p:strVal val="visible"/>
                                      </p:to>
                                    </p:set>
                                    <p:animEffect transition="in" filter="fade">
                                      <p:cBhvr>
                                        <p:cTn id="20" dur="500"/>
                                        <p:tgtEl>
                                          <p:spTgt spid="48">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8">
                                            <p:txEl>
                                              <p:pRg st="3" end="3"/>
                                            </p:txEl>
                                          </p:spTgt>
                                        </p:tgtEl>
                                        <p:attrNameLst>
                                          <p:attrName>style.visibility</p:attrName>
                                        </p:attrNameLst>
                                      </p:cBhvr>
                                      <p:to>
                                        <p:strVal val="visible"/>
                                      </p:to>
                                    </p:set>
                                    <p:animEffect transition="in" filter="fade">
                                      <p:cBhvr>
                                        <p:cTn id="25" dur="500"/>
                                        <p:tgtEl>
                                          <p:spTgt spid="48">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5" name="Slide Number Placeholder 4"/>
          <p:cNvSpPr>
            <a:spLocks noGrp="1"/>
          </p:cNvSpPr>
          <p:nvPr>
            <p:ph type="sldNum" sz="quarter" idx="12"/>
          </p:nvPr>
        </p:nvSpPr>
        <p:spPr/>
        <p:txBody>
          <a:bodyPr/>
          <a:lstStyle/>
          <a:p>
            <a:fld id="{38237106-F2ED-405E-BC33-CC3CF426205F}" type="slidenum">
              <a:rPr lang="en-US" smtClean="0"/>
              <a:pPr/>
              <a:t>40</a:t>
            </a:fld>
            <a:endParaRPr lang="en-US" dirty="0"/>
          </a:p>
        </p:txBody>
      </p:sp>
      <p:sp>
        <p:nvSpPr>
          <p:cNvPr id="6" name="Content Placeholder 5"/>
          <p:cNvSpPr>
            <a:spLocks noGrp="1"/>
          </p:cNvSpPr>
          <p:nvPr>
            <p:ph sz="quarter" idx="13"/>
          </p:nvPr>
        </p:nvSpPr>
        <p:spPr>
          <a:xfrm>
            <a:off x="277805" y="1600200"/>
            <a:ext cx="8621875" cy="5116424"/>
          </a:xfrm>
        </p:spPr>
        <p:txBody>
          <a:bodyPr>
            <a:normAutofit/>
          </a:bodyPr>
          <a:lstStyle/>
          <a:p>
            <a:r>
              <a:rPr lang="en-US" dirty="0">
                <a:solidFill>
                  <a:srgbClr val="000000">
                    <a:alpha val="30000"/>
                  </a:srgbClr>
                </a:solidFill>
              </a:rPr>
              <a:t>Challenges</a:t>
            </a:r>
          </a:p>
          <a:p>
            <a:r>
              <a:rPr lang="en-US" dirty="0">
                <a:solidFill>
                  <a:srgbClr val="000000">
                    <a:alpha val="30000"/>
                  </a:srgbClr>
                </a:solidFill>
              </a:rPr>
              <a:t>Automatic Translation</a:t>
            </a:r>
          </a:p>
          <a:p>
            <a:r>
              <a:rPr lang="en-US" dirty="0">
                <a:solidFill>
                  <a:srgbClr val="000000">
                    <a:alpha val="30000"/>
                  </a:srgbClr>
                </a:solidFill>
              </a:rPr>
              <a:t>Manual Translation</a:t>
            </a:r>
          </a:p>
          <a:p>
            <a:r>
              <a:rPr lang="en-US" dirty="0">
                <a:solidFill>
                  <a:srgbClr val="000000">
                    <a:alpha val="30000"/>
                  </a:srgbClr>
                </a:solidFill>
              </a:rPr>
              <a:t>Evaluation</a:t>
            </a:r>
          </a:p>
          <a:p>
            <a:r>
              <a:rPr lang="en-US" dirty="0">
                <a:solidFill>
                  <a:srgbClr val="C00000"/>
                </a:solidFill>
              </a:rPr>
              <a:t>Conclusion</a:t>
            </a:r>
          </a:p>
          <a:p>
            <a:pPr lvl="1"/>
            <a:endParaRPr lang="en-US" dirty="0"/>
          </a:p>
        </p:txBody>
      </p:sp>
    </p:spTree>
    <p:extLst>
      <p:ext uri="{BB962C8B-B14F-4D97-AF65-F5344CB8AC3E}">
        <p14:creationId xmlns:p14="http://schemas.microsoft.com/office/powerpoint/2010/main" val="16963647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8237106-F2ED-405E-BC33-CC3CF426205F}" type="slidenum">
              <a:rPr lang="en-US" sz="1800" smtClean="0"/>
              <a:pPr/>
              <a:t>41</a:t>
            </a:fld>
            <a:endParaRPr lang="en-US" sz="1800" dirty="0"/>
          </a:p>
        </p:txBody>
      </p:sp>
      <p:sp>
        <p:nvSpPr>
          <p:cNvPr id="6" name="Footer Placeholder 5"/>
          <p:cNvSpPr>
            <a:spLocks noGrp="1"/>
          </p:cNvSpPr>
          <p:nvPr>
            <p:ph type="ftr" sz="quarter" idx="11"/>
          </p:nvPr>
        </p:nvSpPr>
        <p:spPr/>
        <p:txBody>
          <a:bodyPr/>
          <a:lstStyle/>
          <a:p>
            <a:r>
              <a:rPr lang="en-US"/>
              <a:t>CNT @ BIBE’23</a:t>
            </a:r>
            <a:endParaRPr lang="en-US" dirty="0"/>
          </a:p>
        </p:txBody>
      </p:sp>
      <p:sp>
        <p:nvSpPr>
          <p:cNvPr id="13" name="Title 3">
            <a:extLst>
              <a:ext uri="{FF2B5EF4-FFF2-40B4-BE49-F238E27FC236}">
                <a16:creationId xmlns:a16="http://schemas.microsoft.com/office/drawing/2014/main" id="{825EE41B-E0A4-0FFC-62C4-4FF9066493AB}"/>
              </a:ext>
            </a:extLst>
          </p:cNvPr>
          <p:cNvSpPr>
            <a:spLocks noGrp="1"/>
          </p:cNvSpPr>
          <p:nvPr>
            <p:ph type="title"/>
          </p:nvPr>
        </p:nvSpPr>
        <p:spPr>
          <a:xfrm>
            <a:off x="168667" y="274638"/>
            <a:ext cx="8800465" cy="1143000"/>
          </a:xfrm>
        </p:spPr>
        <p:txBody>
          <a:bodyPr/>
          <a:lstStyle/>
          <a:p>
            <a:r>
              <a:rPr lang="en-US" dirty="0"/>
              <a:t>Conclusion</a:t>
            </a:r>
          </a:p>
        </p:txBody>
      </p:sp>
      <p:sp>
        <p:nvSpPr>
          <p:cNvPr id="2" name="Content Placeholder 5">
            <a:extLst>
              <a:ext uri="{FF2B5EF4-FFF2-40B4-BE49-F238E27FC236}">
                <a16:creationId xmlns:a16="http://schemas.microsoft.com/office/drawing/2014/main" id="{08922F9B-EC13-C058-99C0-9AF881CB574C}"/>
              </a:ext>
            </a:extLst>
          </p:cNvPr>
          <p:cNvSpPr txBox="1">
            <a:spLocks/>
          </p:cNvSpPr>
          <p:nvPr/>
        </p:nvSpPr>
        <p:spPr>
          <a:xfrm>
            <a:off x="220012" y="1561350"/>
            <a:ext cx="8101512" cy="2470766"/>
          </a:xfrm>
          <a:prstGeom prst="rect">
            <a:avLst/>
          </a:prstGeom>
        </p:spPr>
        <p:txBody>
          <a:bodyPr>
            <a:noAutofit/>
          </a:bodyPr>
          <a:lstStyle>
            <a:lvl1pPr marL="342900" indent="-342900" algn="l" defTabSz="914400" rtl="0" eaLnBrk="1" latinLnBrk="0" hangingPunct="1">
              <a:lnSpc>
                <a:spcPct val="100000"/>
              </a:lnSpc>
              <a:spcBef>
                <a:spcPts val="1500"/>
              </a:spcBef>
              <a:spcAft>
                <a:spcPts val="0"/>
              </a:spcAft>
              <a:buClr>
                <a:srgbClr val="800000"/>
              </a:buClr>
              <a:buSzPct val="75000"/>
              <a:buFont typeface="Wingdings" charset="2"/>
              <a:buChar char="q"/>
              <a:defRPr sz="3200" kern="1200" spc="30" baseline="0">
                <a:solidFill>
                  <a:srgbClr val="000000"/>
                </a:solidFill>
                <a:latin typeface="Gill Sans"/>
                <a:ea typeface="+mn-ea"/>
                <a:cs typeface="Gill Sans"/>
              </a:defRPr>
            </a:lvl1pPr>
            <a:lvl2pPr marL="742950" indent="-285750" algn="l" defTabSz="914400" rtl="0" eaLnBrk="1" latinLnBrk="0" hangingPunct="1">
              <a:lnSpc>
                <a:spcPct val="100000"/>
              </a:lnSpc>
              <a:spcBef>
                <a:spcPts val="300"/>
              </a:spcBef>
              <a:spcAft>
                <a:spcPts val="0"/>
              </a:spcAft>
              <a:buClr>
                <a:srgbClr val="800000"/>
              </a:buClr>
              <a:buFont typeface="Wingdings" charset="2"/>
              <a:buChar char="§"/>
              <a:defRPr sz="2600" kern="1200" spc="30" baseline="0">
                <a:solidFill>
                  <a:srgbClr val="000000"/>
                </a:solidFill>
                <a:latin typeface="Gill Sans"/>
                <a:ea typeface="+mn-ea"/>
                <a:cs typeface="Gill Sans"/>
              </a:defRPr>
            </a:lvl2pPr>
            <a:lvl3pPr marL="1143000" indent="-228600" algn="l" defTabSz="914400" rtl="0" eaLnBrk="1" latinLnBrk="0" hangingPunct="1">
              <a:lnSpc>
                <a:spcPct val="100000"/>
              </a:lnSpc>
              <a:spcBef>
                <a:spcPts val="300"/>
              </a:spcBef>
              <a:spcAft>
                <a:spcPts val="0"/>
              </a:spcAft>
              <a:buClr>
                <a:srgbClr val="800000"/>
              </a:buClr>
              <a:buSzPct val="75000"/>
              <a:buFont typeface="Lucida Grande"/>
              <a:buChar char="-"/>
              <a:defRPr sz="2200" kern="1200" spc="30" baseline="0">
                <a:solidFill>
                  <a:srgbClr val="000000"/>
                </a:solidFill>
                <a:latin typeface="Gill Sans"/>
                <a:ea typeface="+mn-ea"/>
                <a:cs typeface="Gill Sans"/>
              </a:defRPr>
            </a:lvl3pPr>
            <a:lvl4pPr marL="1600200" indent="-228600" algn="l" defTabSz="914400" rtl="0" eaLnBrk="1" latinLnBrk="0" hangingPunct="1">
              <a:lnSpc>
                <a:spcPct val="100000"/>
              </a:lnSpc>
              <a:spcBef>
                <a:spcPts val="300"/>
              </a:spcBef>
              <a:spcAft>
                <a:spcPts val="0"/>
              </a:spcAft>
              <a:buClr>
                <a:srgbClr val="800000"/>
              </a:buClr>
              <a:buFont typeface="Arial" pitchFamily="34" charset="0"/>
              <a:buChar char="•"/>
              <a:defRPr sz="1700" kern="1200" spc="30" baseline="0">
                <a:solidFill>
                  <a:srgbClr val="000000"/>
                </a:solidFill>
                <a:latin typeface="Gill Sans"/>
                <a:ea typeface="+mn-ea"/>
                <a:cs typeface="Gill Sans"/>
              </a:defRPr>
            </a:lvl4pPr>
            <a:lvl5pPr marL="2057400" indent="-228600" algn="l" defTabSz="914400" rtl="0" eaLnBrk="1" latinLnBrk="0" hangingPunct="1">
              <a:lnSpc>
                <a:spcPct val="100000"/>
              </a:lnSpc>
              <a:spcBef>
                <a:spcPts val="300"/>
              </a:spcBef>
              <a:spcAft>
                <a:spcPts val="0"/>
              </a:spcAft>
              <a:buClr>
                <a:srgbClr val="800000"/>
              </a:buClr>
              <a:buFont typeface="Arial" pitchFamily="34" charset="0"/>
              <a:buChar char="•"/>
              <a:defRPr sz="1700" kern="1200" spc="30" baseline="0">
                <a:solidFill>
                  <a:srgbClr val="000000"/>
                </a:solidFill>
                <a:latin typeface="Gill Sans"/>
                <a:ea typeface="+mn-ea"/>
                <a:cs typeface="Gill San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r>
              <a:rPr lang="en-US" sz="3600" dirty="0">
                <a:solidFill>
                  <a:schemeClr val="bg1"/>
                </a:solidFill>
              </a:rPr>
              <a:t> The </a:t>
            </a:r>
            <a:r>
              <a:rPr lang="en-US" sz="3600" dirty="0">
                <a:solidFill>
                  <a:srgbClr val="C00000"/>
                </a:solidFill>
              </a:rPr>
              <a:t>first semi-automatic translator</a:t>
            </a:r>
            <a:r>
              <a:rPr lang="en-US" sz="3600" dirty="0">
                <a:solidFill>
                  <a:schemeClr val="bg1"/>
                </a:solidFill>
              </a:rPr>
              <a:t> from CWL </a:t>
            </a:r>
            <a:r>
              <a:rPr lang="en-US" sz="3600" dirty="0">
                <a:solidFill>
                  <a:schemeClr val="bg1"/>
                </a:solidFill>
                <a:sym typeface="Wingdings" pitchFamily="2" charset="2"/>
              </a:rPr>
              <a:t> Nextflow.</a:t>
            </a:r>
          </a:p>
          <a:p>
            <a:r>
              <a:rPr lang="en-US" sz="3600" dirty="0">
                <a:solidFill>
                  <a:schemeClr val="bg1"/>
                </a:solidFill>
                <a:sym typeface="Wingdings" pitchFamily="2" charset="2"/>
              </a:rPr>
              <a:t>High translation </a:t>
            </a:r>
            <a:r>
              <a:rPr lang="en-US" sz="3600" dirty="0">
                <a:solidFill>
                  <a:srgbClr val="C00000"/>
                </a:solidFill>
                <a:sym typeface="Wingdings" pitchFamily="2" charset="2"/>
              </a:rPr>
              <a:t>accuracy</a:t>
            </a:r>
            <a:r>
              <a:rPr lang="en-US" sz="3600" dirty="0">
                <a:solidFill>
                  <a:schemeClr val="bg1"/>
                </a:solidFill>
                <a:sym typeface="Wingdings" pitchFamily="2" charset="2"/>
              </a:rPr>
              <a:t> and </a:t>
            </a:r>
            <a:r>
              <a:rPr lang="en-US" sz="3600" dirty="0">
                <a:solidFill>
                  <a:srgbClr val="C00000"/>
                </a:solidFill>
                <a:sym typeface="Wingdings" pitchFamily="2" charset="2"/>
              </a:rPr>
              <a:t>coverage</a:t>
            </a:r>
            <a:r>
              <a:rPr lang="en-US" sz="3600" dirty="0">
                <a:solidFill>
                  <a:schemeClr val="bg1"/>
                </a:solidFill>
                <a:sym typeface="Wingdings" pitchFamily="2" charset="2"/>
              </a:rPr>
              <a:t>.</a:t>
            </a:r>
          </a:p>
          <a:p>
            <a:r>
              <a:rPr lang="en-US" sz="3600" dirty="0">
                <a:solidFill>
                  <a:schemeClr val="bg1"/>
                </a:solidFill>
                <a:sym typeface="Wingdings" pitchFamily="2" charset="2"/>
              </a:rPr>
              <a:t>Potential to reduce</a:t>
            </a:r>
            <a:r>
              <a:rPr lang="en-US" sz="3600" dirty="0">
                <a:solidFill>
                  <a:srgbClr val="C00000"/>
                </a:solidFill>
                <a:sym typeface="Wingdings" pitchFamily="2" charset="2"/>
              </a:rPr>
              <a:t> development time </a:t>
            </a:r>
            <a:r>
              <a:rPr lang="en-US" sz="3600" dirty="0">
                <a:solidFill>
                  <a:schemeClr val="bg1"/>
                </a:solidFill>
                <a:sym typeface="Wingdings" pitchFamily="2" charset="2"/>
              </a:rPr>
              <a:t>and increase job processing </a:t>
            </a:r>
            <a:r>
              <a:rPr lang="en-US" sz="3600" dirty="0">
                <a:solidFill>
                  <a:srgbClr val="C00000"/>
                </a:solidFill>
                <a:sym typeface="Wingdings" pitchFamily="2" charset="2"/>
              </a:rPr>
              <a:t>throughput</a:t>
            </a:r>
            <a:r>
              <a:rPr lang="en-US" sz="3600" dirty="0">
                <a:solidFill>
                  <a:schemeClr val="bg1"/>
                </a:solidFill>
                <a:sym typeface="Wingdings" pitchFamily="2" charset="2"/>
              </a:rPr>
              <a:t>.</a:t>
            </a:r>
          </a:p>
          <a:p>
            <a:endParaRPr lang="en-US" sz="3600" dirty="0">
              <a:solidFill>
                <a:schemeClr val="bg1"/>
              </a:solidFill>
              <a:sym typeface="Wingdings" pitchFamily="2" charset="2"/>
            </a:endParaRPr>
          </a:p>
          <a:p>
            <a:pPr marL="0" indent="0">
              <a:buNone/>
            </a:pPr>
            <a:endParaRPr lang="en-US" sz="3600" dirty="0">
              <a:solidFill>
                <a:schemeClr val="bg1"/>
              </a:solidFill>
            </a:endParaRPr>
          </a:p>
          <a:p>
            <a:endParaRPr lang="en-US" sz="3600" dirty="0">
              <a:solidFill>
                <a:schemeClr val="bg1"/>
              </a:solidFill>
            </a:endParaRPr>
          </a:p>
        </p:txBody>
      </p:sp>
    </p:spTree>
    <p:extLst>
      <p:ext uri="{BB962C8B-B14F-4D97-AF65-F5344CB8AC3E}">
        <p14:creationId xmlns:p14="http://schemas.microsoft.com/office/powerpoint/2010/main" val="4097111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
        <p:nvSpPr>
          <p:cNvPr id="3" name="Slide Number Placeholder 2"/>
          <p:cNvSpPr>
            <a:spLocks noGrp="1"/>
          </p:cNvSpPr>
          <p:nvPr>
            <p:ph type="sldNum" sz="quarter" idx="12"/>
          </p:nvPr>
        </p:nvSpPr>
        <p:spPr/>
        <p:txBody>
          <a:bodyPr/>
          <a:lstStyle/>
          <a:p>
            <a:fld id="{38237106-F2ED-405E-BC33-CC3CF426205F}" type="slidenum">
              <a:rPr lang="en-US" smtClean="0"/>
              <a:pPr/>
              <a:t>42</a:t>
            </a:fld>
            <a:endParaRPr lang="en-US" dirty="0"/>
          </a:p>
        </p:txBody>
      </p:sp>
      <p:sp>
        <p:nvSpPr>
          <p:cNvPr id="8" name="Rectangle 7"/>
          <p:cNvSpPr/>
          <p:nvPr/>
        </p:nvSpPr>
        <p:spPr>
          <a:xfrm>
            <a:off x="2907832" y="2454919"/>
            <a:ext cx="3361819" cy="923330"/>
          </a:xfrm>
          <a:prstGeom prst="rect">
            <a:avLst/>
          </a:prstGeom>
          <a:noFill/>
        </p:spPr>
        <p:txBody>
          <a:bodyPr wrap="none" lIns="91440" tIns="45720" rIns="91440" bIns="45720">
            <a:spAutoFit/>
          </a:bodyPr>
          <a:lstStyle/>
          <a:p>
            <a:pPr algn="ctr"/>
            <a:r>
              <a:rPr lang="en-US" sz="5400" dirty="0">
                <a:ln w="0"/>
                <a:solidFill>
                  <a:srgbClr val="FF0000"/>
                </a:solidFill>
                <a:effectLst>
                  <a:outerShdw blurRad="38100" dist="19050" dir="2700000" algn="tl" rotWithShape="0">
                    <a:schemeClr val="dk1">
                      <a:alpha val="40000"/>
                    </a:schemeClr>
                  </a:outerShdw>
                </a:effectLst>
                <a:latin typeface="Calibri" charset="0"/>
                <a:ea typeface="Calibri" charset="0"/>
                <a:cs typeface="Calibri" charset="0"/>
              </a:rPr>
              <a:t>Questions?</a:t>
            </a:r>
            <a:endParaRPr lang="en-US" sz="5400" b="0" cap="none" spc="0" dirty="0">
              <a:ln w="0"/>
              <a:solidFill>
                <a:srgbClr val="FF0000"/>
              </a:solidFill>
              <a:effectLst>
                <a:outerShdw blurRad="38100" dist="19050" dir="2700000" algn="tl" rotWithShape="0">
                  <a:schemeClr val="dk1">
                    <a:alpha val="40000"/>
                  </a:schemeClr>
                </a:outerShdw>
              </a:effectLst>
              <a:latin typeface="Calibri" charset="0"/>
              <a:ea typeface="Calibri" charset="0"/>
              <a:cs typeface="Calibri" charset="0"/>
            </a:endParaRPr>
          </a:p>
        </p:txBody>
      </p:sp>
      <p:grpSp>
        <p:nvGrpSpPr>
          <p:cNvPr id="11" name="Group 10">
            <a:extLst>
              <a:ext uri="{FF2B5EF4-FFF2-40B4-BE49-F238E27FC236}">
                <a16:creationId xmlns:a16="http://schemas.microsoft.com/office/drawing/2014/main" id="{4CF2EB82-C140-931F-DF3D-20470A7243DF}"/>
              </a:ext>
            </a:extLst>
          </p:cNvPr>
          <p:cNvGrpSpPr/>
          <p:nvPr/>
        </p:nvGrpSpPr>
        <p:grpSpPr>
          <a:xfrm>
            <a:off x="575588" y="4008566"/>
            <a:ext cx="4392118" cy="1427135"/>
            <a:chOff x="179882" y="4917762"/>
            <a:chExt cx="4392118" cy="1427135"/>
          </a:xfrm>
        </p:grpSpPr>
        <p:pic>
          <p:nvPicPr>
            <p:cNvPr id="12" name="Picture 11" descr="text-white.jpg">
              <a:extLst>
                <a:ext uri="{FF2B5EF4-FFF2-40B4-BE49-F238E27FC236}">
                  <a16:creationId xmlns:a16="http://schemas.microsoft.com/office/drawing/2014/main" id="{D1B75B25-D73E-76F6-9689-2A49D89F75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451" y="4917762"/>
              <a:ext cx="4043549" cy="1427135"/>
            </a:xfrm>
            <a:prstGeom prst="rect">
              <a:avLst/>
            </a:prstGeom>
          </p:spPr>
        </p:pic>
        <p:sp>
          <p:nvSpPr>
            <p:cNvPr id="13" name="Subtitle 1">
              <a:extLst>
                <a:ext uri="{FF2B5EF4-FFF2-40B4-BE49-F238E27FC236}">
                  <a16:creationId xmlns:a16="http://schemas.microsoft.com/office/drawing/2014/main" id="{E52ECF88-D23A-B9FF-FEE0-E8F6D4C482DA}"/>
                </a:ext>
              </a:extLst>
            </p:cNvPr>
            <p:cNvSpPr txBox="1">
              <a:spLocks/>
            </p:cNvSpPr>
            <p:nvPr/>
          </p:nvSpPr>
          <p:spPr>
            <a:xfrm>
              <a:off x="179882" y="5075198"/>
              <a:ext cx="636693" cy="600665"/>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500"/>
                </a:spcBef>
                <a:spcAft>
                  <a:spcPts val="0"/>
                </a:spcAft>
                <a:buClr>
                  <a:srgbClr val="800000"/>
                </a:buClr>
                <a:buSzPct val="75000"/>
                <a:buFont typeface="Wingdings" charset="2"/>
                <a:buNone/>
                <a:defRPr sz="3200" kern="1200" spc="30" baseline="0">
                  <a:solidFill>
                    <a:schemeClr val="bg1"/>
                  </a:solidFill>
                  <a:latin typeface="Gill Sans"/>
                  <a:ea typeface="+mn-ea"/>
                  <a:cs typeface="Gill Sans"/>
                </a:defRPr>
              </a:lvl1pPr>
              <a:lvl2pPr marL="457200" indent="0" algn="ctr" defTabSz="914400" rtl="0" eaLnBrk="1" latinLnBrk="0" hangingPunct="1">
                <a:lnSpc>
                  <a:spcPct val="100000"/>
                </a:lnSpc>
                <a:spcBef>
                  <a:spcPts val="300"/>
                </a:spcBef>
                <a:spcAft>
                  <a:spcPts val="0"/>
                </a:spcAft>
                <a:buClr>
                  <a:srgbClr val="800000"/>
                </a:buClr>
                <a:buFont typeface="Wingdings" charset="2"/>
                <a:buNone/>
                <a:defRPr sz="2600" kern="1200" spc="30" baseline="0">
                  <a:solidFill>
                    <a:schemeClr val="tx1">
                      <a:tint val="75000"/>
                    </a:schemeClr>
                  </a:solidFill>
                  <a:latin typeface="Gill Sans"/>
                  <a:ea typeface="+mn-ea"/>
                  <a:cs typeface="Gill Sans"/>
                </a:defRPr>
              </a:lvl2pPr>
              <a:lvl3pPr marL="914400" indent="0" algn="ctr" defTabSz="914400" rtl="0" eaLnBrk="1" latinLnBrk="0" hangingPunct="1">
                <a:lnSpc>
                  <a:spcPct val="100000"/>
                </a:lnSpc>
                <a:spcBef>
                  <a:spcPts val="300"/>
                </a:spcBef>
                <a:spcAft>
                  <a:spcPts val="0"/>
                </a:spcAft>
                <a:buClr>
                  <a:srgbClr val="800000"/>
                </a:buClr>
                <a:buSzPct val="75000"/>
                <a:buFont typeface="Lucida Grande"/>
                <a:buNone/>
                <a:defRPr sz="2200" kern="1200" spc="30" baseline="0">
                  <a:solidFill>
                    <a:schemeClr val="tx1">
                      <a:tint val="75000"/>
                    </a:schemeClr>
                  </a:solidFill>
                  <a:latin typeface="Gill Sans"/>
                  <a:ea typeface="+mn-ea"/>
                  <a:cs typeface="Gill Sans"/>
                </a:defRPr>
              </a:lvl3pPr>
              <a:lvl4pPr marL="1371600" indent="0" algn="ctr" defTabSz="914400" rtl="0" eaLnBrk="1" latinLnBrk="0" hangingPunct="1">
                <a:lnSpc>
                  <a:spcPct val="100000"/>
                </a:lnSpc>
                <a:spcBef>
                  <a:spcPts val="300"/>
                </a:spcBef>
                <a:spcAft>
                  <a:spcPts val="0"/>
                </a:spcAft>
                <a:buClr>
                  <a:srgbClr val="800000"/>
                </a:buClr>
                <a:buFont typeface="Arial" pitchFamily="34" charset="0"/>
                <a:buNone/>
                <a:defRPr sz="1700" kern="1200" spc="30" baseline="0">
                  <a:solidFill>
                    <a:schemeClr val="tx1">
                      <a:tint val="75000"/>
                    </a:schemeClr>
                  </a:solidFill>
                  <a:latin typeface="Gill Sans"/>
                  <a:ea typeface="+mn-ea"/>
                  <a:cs typeface="Gill Sans"/>
                </a:defRPr>
              </a:lvl4pPr>
              <a:lvl5pPr marL="1828800" indent="0" algn="ctr" defTabSz="914400" rtl="0" eaLnBrk="1" latinLnBrk="0" hangingPunct="1">
                <a:lnSpc>
                  <a:spcPct val="100000"/>
                </a:lnSpc>
                <a:spcBef>
                  <a:spcPts val="300"/>
                </a:spcBef>
                <a:spcAft>
                  <a:spcPts val="0"/>
                </a:spcAft>
                <a:buClr>
                  <a:srgbClr val="800000"/>
                </a:buClr>
                <a:buFont typeface="Arial" pitchFamily="34" charset="0"/>
                <a:buNone/>
                <a:defRPr sz="1700" kern="1200" spc="30" baseline="0">
                  <a:solidFill>
                    <a:schemeClr val="tx1">
                      <a:tint val="75000"/>
                    </a:schemeClr>
                  </a:solidFill>
                  <a:latin typeface="Gill Sans"/>
                  <a:ea typeface="+mn-ea"/>
                  <a:cs typeface="Gill Sans"/>
                </a:defRPr>
              </a:lvl5pPr>
              <a:lvl6pPr marL="2286000" indent="0" algn="ctr" defTabSz="914400" rtl="0" eaLnBrk="1" latinLnBrk="0" hangingPunct="1">
                <a:lnSpc>
                  <a:spcPct val="100000"/>
                </a:lnSpc>
                <a:spcBef>
                  <a:spcPct val="20000"/>
                </a:spcBef>
                <a:spcAft>
                  <a:spcPts val="600"/>
                </a:spcAft>
                <a:buClr>
                  <a:schemeClr val="tx2"/>
                </a:buClr>
                <a:buFont typeface="Arial" pitchFamily="34" charset="0"/>
                <a:buNone/>
                <a:defRPr sz="1700" kern="1200">
                  <a:solidFill>
                    <a:schemeClr val="tx1">
                      <a:tint val="75000"/>
                    </a:schemeClr>
                  </a:solidFill>
                  <a:latin typeface="+mn-lt"/>
                  <a:ea typeface="+mn-ea"/>
                  <a:cs typeface="+mn-cs"/>
                </a:defRPr>
              </a:lvl6pPr>
              <a:lvl7pPr marL="2743200" indent="0" algn="ctr" defTabSz="914400" rtl="0" eaLnBrk="1" latinLnBrk="0" hangingPunct="1">
                <a:lnSpc>
                  <a:spcPct val="100000"/>
                </a:lnSpc>
                <a:spcBef>
                  <a:spcPct val="20000"/>
                </a:spcBef>
                <a:spcAft>
                  <a:spcPts val="600"/>
                </a:spcAft>
                <a:buClr>
                  <a:schemeClr val="tx2"/>
                </a:buClr>
                <a:buFont typeface="Arial" pitchFamily="34" charset="0"/>
                <a:buNone/>
                <a:defRPr sz="1700" kern="1200">
                  <a:solidFill>
                    <a:schemeClr val="tx1">
                      <a:tint val="75000"/>
                    </a:schemeClr>
                  </a:solidFill>
                  <a:latin typeface="+mn-lt"/>
                  <a:ea typeface="+mn-ea"/>
                  <a:cs typeface="+mn-cs"/>
                </a:defRPr>
              </a:lvl7pPr>
              <a:lvl8pPr marL="3200400" indent="0" algn="ctr" defTabSz="914400" rtl="0" eaLnBrk="1" latinLnBrk="0" hangingPunct="1">
                <a:lnSpc>
                  <a:spcPct val="100000"/>
                </a:lnSpc>
                <a:spcBef>
                  <a:spcPct val="20000"/>
                </a:spcBef>
                <a:spcAft>
                  <a:spcPts val="600"/>
                </a:spcAft>
                <a:buClr>
                  <a:schemeClr val="tx2"/>
                </a:buClr>
                <a:buFont typeface="Arial" pitchFamily="34" charset="0"/>
                <a:buNone/>
                <a:defRPr sz="1700" kern="1200">
                  <a:solidFill>
                    <a:schemeClr val="tx1">
                      <a:tint val="75000"/>
                    </a:schemeClr>
                  </a:solidFill>
                  <a:latin typeface="+mn-lt"/>
                  <a:ea typeface="+mn-ea"/>
                  <a:cs typeface="+mn-cs"/>
                </a:defRPr>
              </a:lvl8pPr>
              <a:lvl9pPr marL="3657600" indent="0" algn="ctr" defTabSz="914400" rtl="0" eaLnBrk="1" latinLnBrk="0" hangingPunct="1">
                <a:lnSpc>
                  <a:spcPct val="100000"/>
                </a:lnSpc>
                <a:spcBef>
                  <a:spcPct val="20000"/>
                </a:spcBef>
                <a:spcAft>
                  <a:spcPts val="600"/>
                </a:spcAft>
                <a:buClr>
                  <a:schemeClr val="tx2"/>
                </a:buClr>
                <a:buFont typeface="Arial" pitchFamily="34" charset="0"/>
                <a:buNone/>
                <a:defRPr sz="1700" kern="1200">
                  <a:solidFill>
                    <a:schemeClr val="tx1">
                      <a:tint val="75000"/>
                    </a:schemeClr>
                  </a:solidFill>
                  <a:latin typeface="+mn-lt"/>
                  <a:ea typeface="+mn-ea"/>
                  <a:cs typeface="+mn-cs"/>
                </a:defRPr>
              </a:lvl9pPr>
            </a:lstStyle>
            <a:p>
              <a:pPr>
                <a:spcBef>
                  <a:spcPts val="500"/>
                </a:spcBef>
              </a:pPr>
              <a:endParaRPr lang="en-US" b="1" dirty="0"/>
            </a:p>
          </p:txBody>
        </p:sp>
      </p:grpSp>
      <p:pic>
        <p:nvPicPr>
          <p:cNvPr id="15" name="Picture 4" descr="Logos - University of Georgia Brand Style Guide">
            <a:extLst>
              <a:ext uri="{FF2B5EF4-FFF2-40B4-BE49-F238E27FC236}">
                <a16:creationId xmlns:a16="http://schemas.microsoft.com/office/drawing/2014/main" id="{6634568A-7C4A-F242-87F7-9C56334AA7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1568" y="3467910"/>
            <a:ext cx="2196450" cy="1747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89356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29909" y="1144289"/>
            <a:ext cx="7905433" cy="2190983"/>
          </a:xfrm>
        </p:spPr>
        <p:txBody>
          <a:bodyPr/>
          <a:lstStyle/>
          <a:p>
            <a:pPr algn="l"/>
            <a:r>
              <a:rPr lang="en-US" sz="6600" dirty="0"/>
              <a:t>Backup Slides</a:t>
            </a:r>
            <a:endParaRPr lang="en-US" sz="4400" b="0" dirty="0"/>
          </a:p>
        </p:txBody>
      </p:sp>
    </p:spTree>
    <p:extLst>
      <p:ext uri="{BB962C8B-B14F-4D97-AF65-F5344CB8AC3E}">
        <p14:creationId xmlns:p14="http://schemas.microsoft.com/office/powerpoint/2010/main" val="28097381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8237106-F2ED-405E-BC33-CC3CF426205F}" type="slidenum">
              <a:rPr lang="en-US" sz="1800" smtClean="0"/>
              <a:pPr/>
              <a:t>44</a:t>
            </a:fld>
            <a:endParaRPr lang="en-US" sz="1800" dirty="0"/>
          </a:p>
        </p:txBody>
      </p:sp>
      <p:sp>
        <p:nvSpPr>
          <p:cNvPr id="6" name="Footer Placeholder 5"/>
          <p:cNvSpPr>
            <a:spLocks noGrp="1"/>
          </p:cNvSpPr>
          <p:nvPr>
            <p:ph type="ftr" sz="quarter" idx="11"/>
          </p:nvPr>
        </p:nvSpPr>
        <p:spPr/>
        <p:txBody>
          <a:bodyPr/>
          <a:lstStyle/>
          <a:p>
            <a:r>
              <a:rPr lang="en-US"/>
              <a:t>CNT @ BIBE’23</a:t>
            </a:r>
            <a:endParaRPr lang="en-US" dirty="0"/>
          </a:p>
        </p:txBody>
      </p:sp>
      <p:pic>
        <p:nvPicPr>
          <p:cNvPr id="13" name="Picture 12" descr="A white sheet with black text&#10;&#10;Description automatically generated">
            <a:extLst>
              <a:ext uri="{FF2B5EF4-FFF2-40B4-BE49-F238E27FC236}">
                <a16:creationId xmlns:a16="http://schemas.microsoft.com/office/drawing/2014/main" id="{AED8FF08-AE90-3F81-CA89-BA7F534FA0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088" y="3429000"/>
            <a:ext cx="7280062" cy="3201703"/>
          </a:xfrm>
          <a:prstGeom prst="rect">
            <a:avLst/>
          </a:prstGeom>
        </p:spPr>
      </p:pic>
      <p:pic>
        <p:nvPicPr>
          <p:cNvPr id="2" name="Picture 1" descr="A diagram of a process&#10;&#10;Description automatically generated">
            <a:extLst>
              <a:ext uri="{FF2B5EF4-FFF2-40B4-BE49-F238E27FC236}">
                <a16:creationId xmlns:a16="http://schemas.microsoft.com/office/drawing/2014/main" id="{1913B0B7-90BB-D045-B42E-4E878043A2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839180"/>
            <a:ext cx="9144000" cy="2550120"/>
          </a:xfrm>
          <a:prstGeom prst="rect">
            <a:avLst/>
          </a:prstGeom>
        </p:spPr>
      </p:pic>
    </p:spTree>
    <p:extLst>
      <p:ext uri="{BB962C8B-B14F-4D97-AF65-F5344CB8AC3E}">
        <p14:creationId xmlns:p14="http://schemas.microsoft.com/office/powerpoint/2010/main" val="31081019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8237106-F2ED-405E-BC33-CC3CF426205F}" type="slidenum">
              <a:rPr lang="en-US" sz="1800" smtClean="0"/>
              <a:pPr/>
              <a:t>45</a:t>
            </a:fld>
            <a:endParaRPr lang="en-US" sz="1800" dirty="0"/>
          </a:p>
        </p:txBody>
      </p:sp>
      <p:sp>
        <p:nvSpPr>
          <p:cNvPr id="6" name="Footer Placeholder 5"/>
          <p:cNvSpPr>
            <a:spLocks noGrp="1"/>
          </p:cNvSpPr>
          <p:nvPr>
            <p:ph type="ftr" sz="quarter" idx="11"/>
          </p:nvPr>
        </p:nvSpPr>
        <p:spPr/>
        <p:txBody>
          <a:bodyPr/>
          <a:lstStyle/>
          <a:p>
            <a:r>
              <a:rPr lang="en-US"/>
              <a:t>CNT @ BIBE’23</a:t>
            </a:r>
            <a:endParaRPr lang="en-US" dirty="0"/>
          </a:p>
        </p:txBody>
      </p:sp>
      <p:pic>
        <p:nvPicPr>
          <p:cNvPr id="15" name="Picture 14" descr="A diagram of a number of bars&#10;&#10;Description automatically generated with medium confidence">
            <a:extLst>
              <a:ext uri="{FF2B5EF4-FFF2-40B4-BE49-F238E27FC236}">
                <a16:creationId xmlns:a16="http://schemas.microsoft.com/office/drawing/2014/main" id="{E2B76540-6597-06DC-0F39-1D072E8822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7217" y="2019300"/>
            <a:ext cx="5038629" cy="3269418"/>
          </a:xfrm>
          <a:prstGeom prst="rect">
            <a:avLst/>
          </a:prstGeom>
        </p:spPr>
      </p:pic>
      <p:pic>
        <p:nvPicPr>
          <p:cNvPr id="2" name="Picture 1" descr="A diagram of a graph&#10;&#10;Description automatically generated">
            <a:extLst>
              <a:ext uri="{FF2B5EF4-FFF2-40B4-BE49-F238E27FC236}">
                <a16:creationId xmlns:a16="http://schemas.microsoft.com/office/drawing/2014/main" id="{3F4DFABF-239F-B546-DBFF-2D3C57F69C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8340" y="1679624"/>
            <a:ext cx="3259827" cy="3609094"/>
          </a:xfrm>
          <a:prstGeom prst="rect">
            <a:avLst/>
          </a:prstGeom>
        </p:spPr>
      </p:pic>
    </p:spTree>
    <p:extLst>
      <p:ext uri="{BB962C8B-B14F-4D97-AF65-F5344CB8AC3E}">
        <p14:creationId xmlns:p14="http://schemas.microsoft.com/office/powerpoint/2010/main" val="3512774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76870-9F02-84EA-9767-88A44A1204FA}"/>
              </a:ext>
            </a:extLst>
          </p:cNvPr>
          <p:cNvSpPr>
            <a:spLocks noGrp="1"/>
          </p:cNvSpPr>
          <p:nvPr>
            <p:ph type="title"/>
          </p:nvPr>
        </p:nvSpPr>
        <p:spPr>
          <a:xfrm>
            <a:off x="297648" y="116980"/>
            <a:ext cx="8522660" cy="1143000"/>
          </a:xfrm>
        </p:spPr>
        <p:txBody>
          <a:bodyPr/>
          <a:lstStyle/>
          <a:p>
            <a:r>
              <a:rPr lang="en-US" sz="3200"/>
              <a:t>The Need for Automatic Translator</a:t>
            </a:r>
          </a:p>
        </p:txBody>
      </p:sp>
      <p:sp>
        <p:nvSpPr>
          <p:cNvPr id="7" name="Footer Placeholder 5">
            <a:extLst>
              <a:ext uri="{FF2B5EF4-FFF2-40B4-BE49-F238E27FC236}">
                <a16:creationId xmlns:a16="http://schemas.microsoft.com/office/drawing/2014/main" id="{AFF09024-E334-C1F5-8CA8-78C38E3F892B}"/>
              </a:ext>
            </a:extLst>
          </p:cNvPr>
          <p:cNvSpPr>
            <a:spLocks noGrp="1"/>
          </p:cNvSpPr>
          <p:nvPr>
            <p:ph type="ftr" sz="quarter" idx="11"/>
          </p:nvPr>
        </p:nvSpPr>
        <p:spPr/>
        <p:txBody>
          <a:bodyPr/>
          <a:lstStyle/>
          <a:p>
            <a:r>
              <a:rPr lang="en-US"/>
              <a:t>CNT @ BIBE’23</a:t>
            </a:r>
            <a:endParaRPr lang="en-US" dirty="0"/>
          </a:p>
        </p:txBody>
      </p:sp>
      <p:sp>
        <p:nvSpPr>
          <p:cNvPr id="5" name="Slide Number Placeholder 4">
            <a:extLst>
              <a:ext uri="{FF2B5EF4-FFF2-40B4-BE49-F238E27FC236}">
                <a16:creationId xmlns:a16="http://schemas.microsoft.com/office/drawing/2014/main" id="{5D48DE5B-C2DF-3756-3A91-F95BEFFB9FFC}"/>
              </a:ext>
            </a:extLst>
          </p:cNvPr>
          <p:cNvSpPr>
            <a:spLocks noGrp="1"/>
          </p:cNvSpPr>
          <p:nvPr>
            <p:ph type="sldNum" sz="quarter" idx="12"/>
          </p:nvPr>
        </p:nvSpPr>
        <p:spPr/>
        <p:txBody>
          <a:bodyPr/>
          <a:lstStyle/>
          <a:p>
            <a:fld id="{38237106-F2ED-405E-BC33-CC3CF426205F}" type="slidenum">
              <a:rPr lang="en-US" sz="1800" smtClean="0"/>
              <a:pPr/>
              <a:t>5</a:t>
            </a:fld>
            <a:endParaRPr lang="en-US" dirty="0"/>
          </a:p>
        </p:txBody>
      </p:sp>
      <p:sp>
        <p:nvSpPr>
          <p:cNvPr id="6" name="Content Placeholder 5">
            <a:extLst>
              <a:ext uri="{FF2B5EF4-FFF2-40B4-BE49-F238E27FC236}">
                <a16:creationId xmlns:a16="http://schemas.microsoft.com/office/drawing/2014/main" id="{05AEEE5E-9217-A1FB-318C-8F66E472007C}"/>
              </a:ext>
            </a:extLst>
          </p:cNvPr>
          <p:cNvSpPr txBox="1">
            <a:spLocks/>
          </p:cNvSpPr>
          <p:nvPr/>
        </p:nvSpPr>
        <p:spPr>
          <a:xfrm>
            <a:off x="297648" y="1644505"/>
            <a:ext cx="8389152" cy="3764951"/>
          </a:xfrm>
          <a:prstGeom prst="rect">
            <a:avLst/>
          </a:prstGeom>
        </p:spPr>
        <p:txBody>
          <a:bodyPr>
            <a:noAutofit/>
          </a:bodyPr>
          <a:lstStyle>
            <a:lvl1pPr marL="342900" indent="-342900" algn="l" defTabSz="914400" rtl="0" eaLnBrk="1" latinLnBrk="0" hangingPunct="1">
              <a:lnSpc>
                <a:spcPct val="100000"/>
              </a:lnSpc>
              <a:spcBef>
                <a:spcPts val="1500"/>
              </a:spcBef>
              <a:spcAft>
                <a:spcPts val="0"/>
              </a:spcAft>
              <a:buClr>
                <a:srgbClr val="800000"/>
              </a:buClr>
              <a:buSzPct val="75000"/>
              <a:buFont typeface="Wingdings" charset="2"/>
              <a:buChar char="q"/>
              <a:defRPr sz="3200" kern="1200" spc="30" baseline="0">
                <a:solidFill>
                  <a:srgbClr val="000000"/>
                </a:solidFill>
                <a:latin typeface="Gill Sans"/>
                <a:ea typeface="+mn-ea"/>
                <a:cs typeface="Gill Sans"/>
              </a:defRPr>
            </a:lvl1pPr>
            <a:lvl2pPr marL="742950" indent="-285750" algn="l" defTabSz="914400" rtl="0" eaLnBrk="1" latinLnBrk="0" hangingPunct="1">
              <a:lnSpc>
                <a:spcPct val="100000"/>
              </a:lnSpc>
              <a:spcBef>
                <a:spcPts val="300"/>
              </a:spcBef>
              <a:spcAft>
                <a:spcPts val="0"/>
              </a:spcAft>
              <a:buClr>
                <a:srgbClr val="800000"/>
              </a:buClr>
              <a:buFont typeface="Wingdings" charset="2"/>
              <a:buChar char="§"/>
              <a:defRPr sz="2600" kern="1200" spc="30" baseline="0">
                <a:solidFill>
                  <a:srgbClr val="000000"/>
                </a:solidFill>
                <a:latin typeface="Gill Sans"/>
                <a:ea typeface="+mn-ea"/>
                <a:cs typeface="Gill Sans"/>
              </a:defRPr>
            </a:lvl2pPr>
            <a:lvl3pPr marL="1143000" indent="-228600" algn="l" defTabSz="914400" rtl="0" eaLnBrk="1" latinLnBrk="0" hangingPunct="1">
              <a:lnSpc>
                <a:spcPct val="100000"/>
              </a:lnSpc>
              <a:spcBef>
                <a:spcPts val="300"/>
              </a:spcBef>
              <a:spcAft>
                <a:spcPts val="0"/>
              </a:spcAft>
              <a:buClr>
                <a:srgbClr val="800000"/>
              </a:buClr>
              <a:buSzPct val="75000"/>
              <a:buFont typeface="Lucida Grande"/>
              <a:buChar char="-"/>
              <a:defRPr sz="2200" kern="1200" spc="30" baseline="0">
                <a:solidFill>
                  <a:srgbClr val="000000"/>
                </a:solidFill>
                <a:latin typeface="Gill Sans"/>
                <a:ea typeface="+mn-ea"/>
                <a:cs typeface="Gill Sans"/>
              </a:defRPr>
            </a:lvl3pPr>
            <a:lvl4pPr marL="1600200" indent="-228600" algn="l" defTabSz="914400" rtl="0" eaLnBrk="1" latinLnBrk="0" hangingPunct="1">
              <a:lnSpc>
                <a:spcPct val="100000"/>
              </a:lnSpc>
              <a:spcBef>
                <a:spcPts val="300"/>
              </a:spcBef>
              <a:spcAft>
                <a:spcPts val="0"/>
              </a:spcAft>
              <a:buClr>
                <a:srgbClr val="800000"/>
              </a:buClr>
              <a:buFont typeface="Arial" pitchFamily="34" charset="0"/>
              <a:buChar char="•"/>
              <a:defRPr sz="1700" kern="1200" spc="30" baseline="0">
                <a:solidFill>
                  <a:srgbClr val="000000"/>
                </a:solidFill>
                <a:latin typeface="Gill Sans"/>
                <a:ea typeface="+mn-ea"/>
                <a:cs typeface="Gill Sans"/>
              </a:defRPr>
            </a:lvl4pPr>
            <a:lvl5pPr marL="2057400" indent="-228600" algn="l" defTabSz="914400" rtl="0" eaLnBrk="1" latinLnBrk="0" hangingPunct="1">
              <a:lnSpc>
                <a:spcPct val="100000"/>
              </a:lnSpc>
              <a:spcBef>
                <a:spcPts val="300"/>
              </a:spcBef>
              <a:spcAft>
                <a:spcPts val="0"/>
              </a:spcAft>
              <a:buClr>
                <a:srgbClr val="800000"/>
              </a:buClr>
              <a:buFont typeface="Arial" pitchFamily="34" charset="0"/>
              <a:buChar char="•"/>
              <a:defRPr sz="1700" kern="1200" spc="30" baseline="0">
                <a:solidFill>
                  <a:srgbClr val="000000"/>
                </a:solidFill>
                <a:latin typeface="Gill Sans"/>
                <a:ea typeface="+mn-ea"/>
                <a:cs typeface="Gill San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r>
              <a:rPr lang="en-US" sz="3600" dirty="0">
                <a:solidFill>
                  <a:schemeClr val="bg1"/>
                </a:solidFill>
              </a:rPr>
              <a:t>Manual translation is </a:t>
            </a:r>
            <a:r>
              <a:rPr lang="en-US" sz="3600" dirty="0">
                <a:solidFill>
                  <a:srgbClr val="800000"/>
                </a:solidFill>
              </a:rPr>
              <a:t>time-consuming</a:t>
            </a:r>
            <a:r>
              <a:rPr lang="en-US" sz="3600" dirty="0">
                <a:solidFill>
                  <a:schemeClr val="bg1"/>
                </a:solidFill>
              </a:rPr>
              <a:t> and requires </a:t>
            </a:r>
            <a:r>
              <a:rPr lang="en-US" sz="3600" dirty="0">
                <a:solidFill>
                  <a:srgbClr val="800000"/>
                </a:solidFill>
              </a:rPr>
              <a:t>domain-specific expertise.</a:t>
            </a:r>
          </a:p>
          <a:p>
            <a:r>
              <a:rPr lang="en-US" sz="3600" dirty="0">
                <a:solidFill>
                  <a:srgbClr val="800000"/>
                </a:solidFill>
              </a:rPr>
              <a:t>No existing tools</a:t>
            </a:r>
            <a:r>
              <a:rPr lang="en-US" sz="3600" dirty="0">
                <a:solidFill>
                  <a:schemeClr val="bg1"/>
                </a:solidFill>
              </a:rPr>
              <a:t> for automatic translation. </a:t>
            </a:r>
          </a:p>
          <a:p>
            <a:r>
              <a:rPr lang="en-US" sz="3600" i="1" u="sng" dirty="0">
                <a:solidFill>
                  <a:schemeClr val="bg1"/>
                </a:solidFill>
              </a:rPr>
              <a:t>We propose CNT</a:t>
            </a:r>
            <a:r>
              <a:rPr lang="en-US" sz="3600" i="1" dirty="0">
                <a:solidFill>
                  <a:schemeClr val="bg1"/>
                </a:solidFill>
              </a:rPr>
              <a:t>, the first semi-automatic translator from CWL to Nextflow. </a:t>
            </a:r>
          </a:p>
        </p:txBody>
      </p:sp>
    </p:spTree>
    <p:extLst>
      <p:ext uri="{BB962C8B-B14F-4D97-AF65-F5344CB8AC3E}">
        <p14:creationId xmlns:p14="http://schemas.microsoft.com/office/powerpoint/2010/main" val="296202596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8237106-F2ED-405E-BC33-CC3CF426205F}" type="slidenum">
              <a:rPr lang="en-US" sz="1800" smtClean="0"/>
              <a:pPr/>
              <a:t>6</a:t>
            </a:fld>
            <a:endParaRPr lang="en-US" sz="1800" dirty="0"/>
          </a:p>
        </p:txBody>
      </p:sp>
      <p:sp>
        <p:nvSpPr>
          <p:cNvPr id="6" name="Footer Placeholder 5"/>
          <p:cNvSpPr>
            <a:spLocks noGrp="1"/>
          </p:cNvSpPr>
          <p:nvPr>
            <p:ph type="ftr" sz="quarter" idx="11"/>
          </p:nvPr>
        </p:nvSpPr>
        <p:spPr/>
        <p:txBody>
          <a:bodyPr/>
          <a:lstStyle/>
          <a:p>
            <a:r>
              <a:rPr lang="en-US"/>
              <a:t>CNT @ BIBE’23</a:t>
            </a:r>
            <a:endParaRPr lang="en-US" dirty="0"/>
          </a:p>
        </p:txBody>
      </p:sp>
      <p:pic>
        <p:nvPicPr>
          <p:cNvPr id="10" name="Picture 9">
            <a:extLst>
              <a:ext uri="{FF2B5EF4-FFF2-40B4-BE49-F238E27FC236}">
                <a16:creationId xmlns:a16="http://schemas.microsoft.com/office/drawing/2014/main" id="{CB9A51E5-3332-D77B-18C8-926795EBB70B}"/>
              </a:ext>
            </a:extLst>
          </p:cNvPr>
          <p:cNvPicPr>
            <a:picLocks noChangeAspect="1"/>
          </p:cNvPicPr>
          <p:nvPr/>
        </p:nvPicPr>
        <p:blipFill>
          <a:blip r:embed="rId3"/>
          <a:stretch>
            <a:fillRect/>
          </a:stretch>
        </p:blipFill>
        <p:spPr>
          <a:xfrm>
            <a:off x="5876654" y="787631"/>
            <a:ext cx="667850" cy="1151466"/>
          </a:xfrm>
          <a:prstGeom prst="rect">
            <a:avLst/>
          </a:prstGeom>
          <a:effectLst/>
        </p:spPr>
      </p:pic>
      <p:pic>
        <p:nvPicPr>
          <p:cNvPr id="15" name="Picture 14">
            <a:extLst>
              <a:ext uri="{FF2B5EF4-FFF2-40B4-BE49-F238E27FC236}">
                <a16:creationId xmlns:a16="http://schemas.microsoft.com/office/drawing/2014/main" id="{45DC0EA4-287D-8577-3D76-593BCD349565}"/>
              </a:ext>
            </a:extLst>
          </p:cNvPr>
          <p:cNvPicPr>
            <a:picLocks noChangeAspect="1"/>
          </p:cNvPicPr>
          <p:nvPr/>
        </p:nvPicPr>
        <p:blipFill>
          <a:blip r:embed="rId4"/>
          <a:stretch>
            <a:fillRect/>
          </a:stretch>
        </p:blipFill>
        <p:spPr>
          <a:xfrm>
            <a:off x="5834009" y="2413721"/>
            <a:ext cx="753139" cy="1118467"/>
          </a:xfrm>
          <a:prstGeom prst="rect">
            <a:avLst/>
          </a:prstGeom>
          <a:effectLst/>
        </p:spPr>
      </p:pic>
      <p:grpSp>
        <p:nvGrpSpPr>
          <p:cNvPr id="30" name="Group 29">
            <a:extLst>
              <a:ext uri="{FF2B5EF4-FFF2-40B4-BE49-F238E27FC236}">
                <a16:creationId xmlns:a16="http://schemas.microsoft.com/office/drawing/2014/main" id="{DDC57285-F10A-7EDA-89E5-238D9177F7A9}"/>
              </a:ext>
            </a:extLst>
          </p:cNvPr>
          <p:cNvGrpSpPr/>
          <p:nvPr/>
        </p:nvGrpSpPr>
        <p:grpSpPr>
          <a:xfrm>
            <a:off x="486033" y="787631"/>
            <a:ext cx="2323166" cy="1699047"/>
            <a:chOff x="139836" y="1144090"/>
            <a:chExt cx="1586754" cy="1404171"/>
          </a:xfrm>
        </p:grpSpPr>
        <p:pic>
          <p:nvPicPr>
            <p:cNvPr id="16" name="Picture 15" descr="server.png">
              <a:extLst>
                <a:ext uri="{FF2B5EF4-FFF2-40B4-BE49-F238E27FC236}">
                  <a16:creationId xmlns:a16="http://schemas.microsoft.com/office/drawing/2014/main" id="{0C06C327-83C4-1C39-5654-92FC867B34B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9836" y="1144090"/>
              <a:ext cx="991220" cy="828438"/>
            </a:xfrm>
            <a:prstGeom prst="rect">
              <a:avLst/>
            </a:prstGeom>
            <a:effectLst/>
          </p:spPr>
        </p:pic>
        <p:pic>
          <p:nvPicPr>
            <p:cNvPr id="24" name="Picture 23" descr="server.png">
              <a:extLst>
                <a:ext uri="{FF2B5EF4-FFF2-40B4-BE49-F238E27FC236}">
                  <a16:creationId xmlns:a16="http://schemas.microsoft.com/office/drawing/2014/main" id="{CDC4AD5D-608C-668C-BF64-561ADDA646C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7631" y="1719823"/>
              <a:ext cx="991220" cy="828438"/>
            </a:xfrm>
            <a:prstGeom prst="rect">
              <a:avLst/>
            </a:prstGeom>
            <a:effectLst/>
          </p:spPr>
        </p:pic>
        <p:pic>
          <p:nvPicPr>
            <p:cNvPr id="25" name="Picture 24" descr="server.png">
              <a:extLst>
                <a:ext uri="{FF2B5EF4-FFF2-40B4-BE49-F238E27FC236}">
                  <a16:creationId xmlns:a16="http://schemas.microsoft.com/office/drawing/2014/main" id="{70DC6523-6216-081D-E9B6-B43B83C7E7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5370" y="1149319"/>
              <a:ext cx="991220" cy="828438"/>
            </a:xfrm>
            <a:prstGeom prst="rect">
              <a:avLst/>
            </a:prstGeom>
            <a:effectLst/>
          </p:spPr>
        </p:pic>
      </p:grpSp>
      <p:sp>
        <p:nvSpPr>
          <p:cNvPr id="27" name="Cloud 26">
            <a:extLst>
              <a:ext uri="{FF2B5EF4-FFF2-40B4-BE49-F238E27FC236}">
                <a16:creationId xmlns:a16="http://schemas.microsoft.com/office/drawing/2014/main" id="{D191C6B1-DC28-4521-379F-39994AE401D3}"/>
              </a:ext>
            </a:extLst>
          </p:cNvPr>
          <p:cNvSpPr/>
          <p:nvPr/>
        </p:nvSpPr>
        <p:spPr>
          <a:xfrm>
            <a:off x="160779" y="2403312"/>
            <a:ext cx="2394349" cy="1564374"/>
          </a:xfrm>
          <a:prstGeom prst="cloud">
            <a:avLst/>
          </a:prstGeom>
          <a:solidFill>
            <a:srgbClr val="66CCFF"/>
          </a:solidFill>
          <a:ln w="127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bg1"/>
                </a:solidFill>
                <a:latin typeface="Gill Sans"/>
                <a:cs typeface="Gill Sans"/>
              </a:rPr>
              <a:t>Production system using CWL </a:t>
            </a:r>
          </a:p>
        </p:txBody>
      </p:sp>
      <p:grpSp>
        <p:nvGrpSpPr>
          <p:cNvPr id="35" name="Group 34">
            <a:extLst>
              <a:ext uri="{FF2B5EF4-FFF2-40B4-BE49-F238E27FC236}">
                <a16:creationId xmlns:a16="http://schemas.microsoft.com/office/drawing/2014/main" id="{8AF9E3E7-EA38-1835-9275-8F14DAF5712A}"/>
              </a:ext>
            </a:extLst>
          </p:cNvPr>
          <p:cNvGrpSpPr/>
          <p:nvPr/>
        </p:nvGrpSpPr>
        <p:grpSpPr>
          <a:xfrm>
            <a:off x="2607299" y="478411"/>
            <a:ext cx="3089811" cy="2362323"/>
            <a:chOff x="2758651" y="580616"/>
            <a:chExt cx="3089811" cy="2362323"/>
          </a:xfrm>
        </p:grpSpPr>
        <p:pic>
          <p:nvPicPr>
            <p:cNvPr id="2" name="Picture 1">
              <a:extLst>
                <a:ext uri="{FF2B5EF4-FFF2-40B4-BE49-F238E27FC236}">
                  <a16:creationId xmlns:a16="http://schemas.microsoft.com/office/drawing/2014/main" id="{5D00F06A-2CC3-E3A6-7F57-D5857A5F81CD}"/>
                </a:ext>
              </a:extLst>
            </p:cNvPr>
            <p:cNvPicPr>
              <a:picLocks noChangeAspect="1"/>
            </p:cNvPicPr>
            <p:nvPr/>
          </p:nvPicPr>
          <p:blipFill>
            <a:blip r:embed="rId6"/>
            <a:stretch>
              <a:fillRect/>
            </a:stretch>
          </p:blipFill>
          <p:spPr>
            <a:xfrm>
              <a:off x="2758651" y="1791473"/>
              <a:ext cx="872207" cy="1151466"/>
            </a:xfrm>
            <a:prstGeom prst="rect">
              <a:avLst/>
            </a:prstGeom>
            <a:effectLst/>
          </p:spPr>
        </p:pic>
        <p:sp>
          <p:nvSpPr>
            <p:cNvPr id="31" name="Oval Callout 30">
              <a:extLst>
                <a:ext uri="{FF2B5EF4-FFF2-40B4-BE49-F238E27FC236}">
                  <a16:creationId xmlns:a16="http://schemas.microsoft.com/office/drawing/2014/main" id="{F17ED383-0C94-86BC-AACD-8A15D63318D9}"/>
                </a:ext>
              </a:extLst>
            </p:cNvPr>
            <p:cNvSpPr/>
            <p:nvPr/>
          </p:nvSpPr>
          <p:spPr>
            <a:xfrm>
              <a:off x="3421065" y="580616"/>
              <a:ext cx="2427397" cy="858810"/>
            </a:xfrm>
            <a:prstGeom prst="wedgeEllipseCallout">
              <a:avLst>
                <a:gd name="adj1" fmla="val -46921"/>
                <a:gd name="adj2" fmla="val 103862"/>
              </a:avLst>
            </a:prstGeom>
            <a:solidFill>
              <a:schemeClr val="tx1"/>
            </a:solidFill>
            <a:ln w="190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r>
                <a:rPr lang="en-US" sz="2000" b="1" dirty="0">
                  <a:solidFill>
                    <a:schemeClr val="bg1"/>
                  </a:solidFill>
                  <a:latin typeface="Gill Sans"/>
                  <a:cs typeface="Gill Sans"/>
                </a:rPr>
                <a:t>Let’s use Nextflow</a:t>
              </a:r>
            </a:p>
          </p:txBody>
        </p:sp>
      </p:grpSp>
      <p:grpSp>
        <p:nvGrpSpPr>
          <p:cNvPr id="39" name="Group 38">
            <a:extLst>
              <a:ext uri="{FF2B5EF4-FFF2-40B4-BE49-F238E27FC236}">
                <a16:creationId xmlns:a16="http://schemas.microsoft.com/office/drawing/2014/main" id="{9E19C887-979F-4F7C-23FA-17878AF3AA4C}"/>
              </a:ext>
            </a:extLst>
          </p:cNvPr>
          <p:cNvGrpSpPr/>
          <p:nvPr/>
        </p:nvGrpSpPr>
        <p:grpSpPr>
          <a:xfrm>
            <a:off x="2779118" y="3110703"/>
            <a:ext cx="2562193" cy="981822"/>
            <a:chOff x="3894018" y="4770570"/>
            <a:chExt cx="2562193" cy="981822"/>
          </a:xfrm>
        </p:grpSpPr>
        <p:sp>
          <p:nvSpPr>
            <p:cNvPr id="37" name="Oval Callout 36">
              <a:extLst>
                <a:ext uri="{FF2B5EF4-FFF2-40B4-BE49-F238E27FC236}">
                  <a16:creationId xmlns:a16="http://schemas.microsoft.com/office/drawing/2014/main" id="{A1BAE46A-88C0-FFF4-FB1B-2B46E2D40D8A}"/>
                </a:ext>
              </a:extLst>
            </p:cNvPr>
            <p:cNvSpPr/>
            <p:nvPr/>
          </p:nvSpPr>
          <p:spPr>
            <a:xfrm>
              <a:off x="3894018" y="4770570"/>
              <a:ext cx="2562193" cy="981822"/>
            </a:xfrm>
            <a:prstGeom prst="wedgeEllipseCallout">
              <a:avLst>
                <a:gd name="adj1" fmla="val 62660"/>
                <a:gd name="adj2" fmla="val -215950"/>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latin typeface="Calibri" charset="0"/>
                <a:ea typeface="Calibri" charset="0"/>
                <a:cs typeface="Calibri" charset="0"/>
              </a:endParaRPr>
            </a:p>
          </p:txBody>
        </p:sp>
        <p:sp>
          <p:nvSpPr>
            <p:cNvPr id="38" name="Oval Callout 37">
              <a:extLst>
                <a:ext uri="{FF2B5EF4-FFF2-40B4-BE49-F238E27FC236}">
                  <a16:creationId xmlns:a16="http://schemas.microsoft.com/office/drawing/2014/main" id="{FACC34F2-0EC2-68BF-BFEF-A4DF34B35DF0}"/>
                </a:ext>
              </a:extLst>
            </p:cNvPr>
            <p:cNvSpPr/>
            <p:nvPr/>
          </p:nvSpPr>
          <p:spPr>
            <a:xfrm>
              <a:off x="3894018" y="4770570"/>
              <a:ext cx="2562193" cy="981822"/>
            </a:xfrm>
            <a:prstGeom prst="wedgeEllipseCallout">
              <a:avLst>
                <a:gd name="adj1" fmla="val 65697"/>
                <a:gd name="adj2" fmla="val -39592"/>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chemeClr val="bg1"/>
                  </a:solidFill>
                  <a:latin typeface="Calibri" charset="0"/>
                  <a:ea typeface="Calibri" charset="0"/>
                  <a:cs typeface="Calibri" charset="0"/>
                </a:rPr>
                <a:t>Oh, sure!</a:t>
              </a:r>
            </a:p>
          </p:txBody>
        </p:sp>
      </p:grpSp>
      <p:sp>
        <p:nvSpPr>
          <p:cNvPr id="48" name="Content Placeholder 5">
            <a:extLst>
              <a:ext uri="{FF2B5EF4-FFF2-40B4-BE49-F238E27FC236}">
                <a16:creationId xmlns:a16="http://schemas.microsoft.com/office/drawing/2014/main" id="{29498D1C-439C-D130-5B11-DC76506F5ACC}"/>
              </a:ext>
            </a:extLst>
          </p:cNvPr>
          <p:cNvSpPr txBox="1">
            <a:spLocks/>
          </p:cNvSpPr>
          <p:nvPr/>
        </p:nvSpPr>
        <p:spPr>
          <a:xfrm>
            <a:off x="524943" y="4298637"/>
            <a:ext cx="8101512" cy="2470766"/>
          </a:xfrm>
          <a:prstGeom prst="rect">
            <a:avLst/>
          </a:prstGeom>
        </p:spPr>
        <p:txBody>
          <a:bodyPr>
            <a:noAutofit/>
          </a:bodyPr>
          <a:lstStyle>
            <a:lvl1pPr marL="342900" indent="-342900" algn="l" defTabSz="914400" rtl="0" eaLnBrk="1" latinLnBrk="0" hangingPunct="1">
              <a:lnSpc>
                <a:spcPct val="100000"/>
              </a:lnSpc>
              <a:spcBef>
                <a:spcPts val="1500"/>
              </a:spcBef>
              <a:spcAft>
                <a:spcPts val="0"/>
              </a:spcAft>
              <a:buClr>
                <a:srgbClr val="800000"/>
              </a:buClr>
              <a:buSzPct val="75000"/>
              <a:buFont typeface="Wingdings" charset="2"/>
              <a:buChar char="q"/>
              <a:defRPr sz="3200" kern="1200" spc="30" baseline="0">
                <a:solidFill>
                  <a:srgbClr val="000000"/>
                </a:solidFill>
                <a:latin typeface="Gill Sans"/>
                <a:ea typeface="+mn-ea"/>
                <a:cs typeface="Gill Sans"/>
              </a:defRPr>
            </a:lvl1pPr>
            <a:lvl2pPr marL="742950" indent="-285750" algn="l" defTabSz="914400" rtl="0" eaLnBrk="1" latinLnBrk="0" hangingPunct="1">
              <a:lnSpc>
                <a:spcPct val="100000"/>
              </a:lnSpc>
              <a:spcBef>
                <a:spcPts val="300"/>
              </a:spcBef>
              <a:spcAft>
                <a:spcPts val="0"/>
              </a:spcAft>
              <a:buClr>
                <a:srgbClr val="800000"/>
              </a:buClr>
              <a:buFont typeface="Wingdings" charset="2"/>
              <a:buChar char="§"/>
              <a:defRPr sz="2600" kern="1200" spc="30" baseline="0">
                <a:solidFill>
                  <a:srgbClr val="000000"/>
                </a:solidFill>
                <a:latin typeface="Gill Sans"/>
                <a:ea typeface="+mn-ea"/>
                <a:cs typeface="Gill Sans"/>
              </a:defRPr>
            </a:lvl2pPr>
            <a:lvl3pPr marL="1143000" indent="-228600" algn="l" defTabSz="914400" rtl="0" eaLnBrk="1" latinLnBrk="0" hangingPunct="1">
              <a:lnSpc>
                <a:spcPct val="100000"/>
              </a:lnSpc>
              <a:spcBef>
                <a:spcPts val="300"/>
              </a:spcBef>
              <a:spcAft>
                <a:spcPts val="0"/>
              </a:spcAft>
              <a:buClr>
                <a:srgbClr val="800000"/>
              </a:buClr>
              <a:buSzPct val="75000"/>
              <a:buFont typeface="Lucida Grande"/>
              <a:buChar char="-"/>
              <a:defRPr sz="2200" kern="1200" spc="30" baseline="0">
                <a:solidFill>
                  <a:srgbClr val="000000"/>
                </a:solidFill>
                <a:latin typeface="Gill Sans"/>
                <a:ea typeface="+mn-ea"/>
                <a:cs typeface="Gill Sans"/>
              </a:defRPr>
            </a:lvl3pPr>
            <a:lvl4pPr marL="1600200" indent="-228600" algn="l" defTabSz="914400" rtl="0" eaLnBrk="1" latinLnBrk="0" hangingPunct="1">
              <a:lnSpc>
                <a:spcPct val="100000"/>
              </a:lnSpc>
              <a:spcBef>
                <a:spcPts val="300"/>
              </a:spcBef>
              <a:spcAft>
                <a:spcPts val="0"/>
              </a:spcAft>
              <a:buClr>
                <a:srgbClr val="800000"/>
              </a:buClr>
              <a:buFont typeface="Arial" pitchFamily="34" charset="0"/>
              <a:buChar char="•"/>
              <a:defRPr sz="1700" kern="1200" spc="30" baseline="0">
                <a:solidFill>
                  <a:srgbClr val="000000"/>
                </a:solidFill>
                <a:latin typeface="Gill Sans"/>
                <a:ea typeface="+mn-ea"/>
                <a:cs typeface="Gill Sans"/>
              </a:defRPr>
            </a:lvl4pPr>
            <a:lvl5pPr marL="2057400" indent="-228600" algn="l" defTabSz="914400" rtl="0" eaLnBrk="1" latinLnBrk="0" hangingPunct="1">
              <a:lnSpc>
                <a:spcPct val="100000"/>
              </a:lnSpc>
              <a:spcBef>
                <a:spcPts val="300"/>
              </a:spcBef>
              <a:spcAft>
                <a:spcPts val="0"/>
              </a:spcAft>
              <a:buClr>
                <a:srgbClr val="800000"/>
              </a:buClr>
              <a:buFont typeface="Arial" pitchFamily="34" charset="0"/>
              <a:buChar char="•"/>
              <a:defRPr sz="1700" kern="1200" spc="30" baseline="0">
                <a:solidFill>
                  <a:srgbClr val="000000"/>
                </a:solidFill>
                <a:latin typeface="Gill Sans"/>
                <a:ea typeface="+mn-ea"/>
                <a:cs typeface="Gill San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r>
              <a:rPr lang="en-US" b="1" dirty="0">
                <a:solidFill>
                  <a:srgbClr val="C0504D"/>
                </a:solidFill>
              </a:rPr>
              <a:t>Our solution: CNT</a:t>
            </a:r>
            <a:endParaRPr lang="en-US" b="1" i="1" dirty="0">
              <a:solidFill>
                <a:srgbClr val="C0504D"/>
              </a:solidFill>
            </a:endParaRPr>
          </a:p>
          <a:p>
            <a:pPr lvl="1"/>
            <a:r>
              <a:rPr lang="en-US" b="1" i="1" u="sng" dirty="0">
                <a:solidFill>
                  <a:srgbClr val="AC4544"/>
                </a:solidFill>
              </a:rPr>
              <a:t>C</a:t>
            </a:r>
            <a:r>
              <a:rPr lang="en-US" i="1" dirty="0">
                <a:solidFill>
                  <a:schemeClr val="bg1"/>
                </a:solidFill>
              </a:rPr>
              <a:t>wl-to-</a:t>
            </a:r>
            <a:r>
              <a:rPr lang="en-US" b="1" i="1" u="sng" dirty="0">
                <a:solidFill>
                  <a:srgbClr val="AC4544"/>
                </a:solidFill>
              </a:rPr>
              <a:t>N</a:t>
            </a:r>
            <a:r>
              <a:rPr lang="en-US" i="1" dirty="0">
                <a:solidFill>
                  <a:schemeClr val="bg1"/>
                </a:solidFill>
              </a:rPr>
              <a:t>extflow </a:t>
            </a:r>
            <a:r>
              <a:rPr lang="en-US" b="1" i="1" u="sng" dirty="0">
                <a:solidFill>
                  <a:srgbClr val="AC4544"/>
                </a:solidFill>
              </a:rPr>
              <a:t>T</a:t>
            </a:r>
            <a:r>
              <a:rPr lang="en-US" i="1" dirty="0">
                <a:solidFill>
                  <a:schemeClr val="bg1"/>
                </a:solidFill>
              </a:rPr>
              <a:t>ranslator</a:t>
            </a:r>
          </a:p>
          <a:p>
            <a:pPr lvl="1"/>
            <a:r>
              <a:rPr lang="en-US" sz="2800" dirty="0"/>
              <a:t>Tool &amp; workflow-level translation</a:t>
            </a:r>
          </a:p>
          <a:p>
            <a:pPr lvl="1"/>
            <a:r>
              <a:rPr lang="en-US" sz="2800" dirty="0"/>
              <a:t>Partially handle JavaScript</a:t>
            </a:r>
          </a:p>
          <a:p>
            <a:pPr lvl="1"/>
            <a:endParaRPr lang="en-US" sz="2800" dirty="0"/>
          </a:p>
        </p:txBody>
      </p:sp>
      <p:grpSp>
        <p:nvGrpSpPr>
          <p:cNvPr id="12" name="Group 11">
            <a:extLst>
              <a:ext uri="{FF2B5EF4-FFF2-40B4-BE49-F238E27FC236}">
                <a16:creationId xmlns:a16="http://schemas.microsoft.com/office/drawing/2014/main" id="{43AFF6F2-3A10-E0CA-93E0-579317CAD6E4}"/>
              </a:ext>
            </a:extLst>
          </p:cNvPr>
          <p:cNvGrpSpPr/>
          <p:nvPr/>
        </p:nvGrpSpPr>
        <p:grpSpPr>
          <a:xfrm>
            <a:off x="6761339" y="1594353"/>
            <a:ext cx="1971115" cy="981822"/>
            <a:chOff x="6761339" y="1594353"/>
            <a:chExt cx="1971115" cy="981822"/>
          </a:xfrm>
        </p:grpSpPr>
        <p:sp>
          <p:nvSpPr>
            <p:cNvPr id="46" name="Oval Callout 45">
              <a:extLst>
                <a:ext uri="{FF2B5EF4-FFF2-40B4-BE49-F238E27FC236}">
                  <a16:creationId xmlns:a16="http://schemas.microsoft.com/office/drawing/2014/main" id="{F17DD898-C8C8-D211-FBA3-9B96F9ED36CF}"/>
                </a:ext>
              </a:extLst>
            </p:cNvPr>
            <p:cNvSpPr/>
            <p:nvPr/>
          </p:nvSpPr>
          <p:spPr>
            <a:xfrm>
              <a:off x="6761339" y="1594353"/>
              <a:ext cx="1965762" cy="981822"/>
            </a:xfrm>
            <a:prstGeom prst="wedgeEllipseCallout">
              <a:avLst>
                <a:gd name="adj1" fmla="val -59754"/>
                <a:gd name="adj2" fmla="val -65352"/>
              </a:avLst>
            </a:prstGeom>
            <a:ln w="19050">
              <a:prstDash val="dashDot"/>
            </a:ln>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latin typeface="Calibri" charset="0"/>
                <a:ea typeface="Calibri" charset="0"/>
                <a:cs typeface="Calibri" charset="0"/>
              </a:endParaRPr>
            </a:p>
          </p:txBody>
        </p:sp>
        <p:sp>
          <p:nvSpPr>
            <p:cNvPr id="44" name="Oval Callout 43">
              <a:extLst>
                <a:ext uri="{FF2B5EF4-FFF2-40B4-BE49-F238E27FC236}">
                  <a16:creationId xmlns:a16="http://schemas.microsoft.com/office/drawing/2014/main" id="{0F1906ED-737B-F3E0-13AA-B41FF559BE5C}"/>
                </a:ext>
              </a:extLst>
            </p:cNvPr>
            <p:cNvSpPr/>
            <p:nvPr/>
          </p:nvSpPr>
          <p:spPr>
            <a:xfrm>
              <a:off x="6766692" y="1594353"/>
              <a:ext cx="1965762" cy="981822"/>
            </a:xfrm>
            <a:prstGeom prst="wedgeEllipseCallout">
              <a:avLst>
                <a:gd name="adj1" fmla="val -55795"/>
                <a:gd name="adj2" fmla="val 57504"/>
              </a:avLst>
            </a:prstGeom>
            <a:ln w="19050">
              <a:prstDash val="dashDot"/>
            </a:ln>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latin typeface="Calibri" charset="0"/>
                <a:ea typeface="Calibri" charset="0"/>
                <a:cs typeface="Calibri" charset="0"/>
              </a:endParaRPr>
            </a:p>
          </p:txBody>
        </p:sp>
        <p:pic>
          <p:nvPicPr>
            <p:cNvPr id="36" name="Picture 35">
              <a:extLst>
                <a:ext uri="{FF2B5EF4-FFF2-40B4-BE49-F238E27FC236}">
                  <a16:creationId xmlns:a16="http://schemas.microsoft.com/office/drawing/2014/main" id="{DC23FEF3-EEF0-75A5-FA49-97973D3A56BF}"/>
                </a:ext>
              </a:extLst>
            </p:cNvPr>
            <p:cNvPicPr>
              <a:picLocks noChangeAspect="1"/>
            </p:cNvPicPr>
            <p:nvPr/>
          </p:nvPicPr>
          <p:blipFill>
            <a:blip r:embed="rId7"/>
            <a:stretch>
              <a:fillRect/>
            </a:stretch>
          </p:blipFill>
          <p:spPr>
            <a:xfrm>
              <a:off x="7111923" y="1673925"/>
              <a:ext cx="730549" cy="786134"/>
            </a:xfrm>
            <a:prstGeom prst="rect">
              <a:avLst/>
            </a:prstGeom>
          </p:spPr>
        </p:pic>
        <p:pic>
          <p:nvPicPr>
            <p:cNvPr id="5" name="Picture 4">
              <a:extLst>
                <a:ext uri="{FF2B5EF4-FFF2-40B4-BE49-F238E27FC236}">
                  <a16:creationId xmlns:a16="http://schemas.microsoft.com/office/drawing/2014/main" id="{DEAA3E95-AC12-C7D2-96EA-0CEE13EB1102}"/>
                </a:ext>
              </a:extLst>
            </p:cNvPr>
            <p:cNvPicPr>
              <a:picLocks noChangeAspect="1"/>
            </p:cNvPicPr>
            <p:nvPr/>
          </p:nvPicPr>
          <p:blipFill>
            <a:blip r:embed="rId8"/>
            <a:stretch>
              <a:fillRect/>
            </a:stretch>
          </p:blipFill>
          <p:spPr>
            <a:xfrm>
              <a:off x="7890553" y="1705659"/>
              <a:ext cx="730549" cy="722665"/>
            </a:xfrm>
            <a:prstGeom prst="rect">
              <a:avLst/>
            </a:prstGeom>
          </p:spPr>
        </p:pic>
      </p:grpSp>
      <p:sp>
        <p:nvSpPr>
          <p:cNvPr id="9" name="Oval Callout 8">
            <a:extLst>
              <a:ext uri="{FF2B5EF4-FFF2-40B4-BE49-F238E27FC236}">
                <a16:creationId xmlns:a16="http://schemas.microsoft.com/office/drawing/2014/main" id="{EDF821EF-A83A-AA33-9857-B12BADCB4FF5}"/>
              </a:ext>
            </a:extLst>
          </p:cNvPr>
          <p:cNvSpPr/>
          <p:nvPr/>
        </p:nvSpPr>
        <p:spPr>
          <a:xfrm>
            <a:off x="6232358" y="4344416"/>
            <a:ext cx="2494743" cy="1198989"/>
          </a:xfrm>
          <a:prstGeom prst="wedgeEllipseCallout">
            <a:avLst>
              <a:gd name="adj1" fmla="val -61409"/>
              <a:gd name="adj2" fmla="val 35416"/>
            </a:avLst>
          </a:prstGeom>
          <a:solidFill>
            <a:srgbClr val="5AD049"/>
          </a:solidFill>
          <a:ln w="190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r>
              <a:rPr lang="en-US" sz="2000" b="1" dirty="0">
                <a:solidFill>
                  <a:schemeClr val="tx1"/>
                </a:solidFill>
                <a:latin typeface="Gill Sans"/>
                <a:cs typeface="Gill Sans"/>
              </a:rPr>
              <a:t>Automate?</a:t>
            </a:r>
            <a:r>
              <a:rPr lang="en-US" sz="2400" dirty="0">
                <a:solidFill>
                  <a:schemeClr val="bg1"/>
                </a:solidFill>
                <a:latin typeface="Gill Sans"/>
                <a:cs typeface="Gill Sans"/>
              </a:rPr>
              <a:t> </a:t>
            </a:r>
          </a:p>
        </p:txBody>
      </p:sp>
      <p:pic>
        <p:nvPicPr>
          <p:cNvPr id="8" name="Picture 7" descr="image3.png">
            <a:extLst>
              <a:ext uri="{FF2B5EF4-FFF2-40B4-BE49-F238E27FC236}">
                <a16:creationId xmlns:a16="http://schemas.microsoft.com/office/drawing/2014/main" id="{A1BE9C05-2ED5-F94D-AB62-859A572AE33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014514" y="5290106"/>
            <a:ext cx="965864" cy="965864"/>
          </a:xfrm>
          <a:prstGeom prst="rect">
            <a:avLst/>
          </a:prstGeom>
        </p:spPr>
      </p:pic>
    </p:spTree>
    <p:extLst>
      <p:ext uri="{BB962C8B-B14F-4D97-AF65-F5344CB8AC3E}">
        <p14:creationId xmlns:p14="http://schemas.microsoft.com/office/powerpoint/2010/main" val="1513144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fade">
                                      <p:cBhvr>
                                        <p:cTn id="10" dur="500"/>
                                        <p:tgtEl>
                                          <p:spTgt spid="3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8">
                                            <p:txEl>
                                              <p:pRg st="0" end="0"/>
                                            </p:txEl>
                                          </p:spTgt>
                                        </p:tgtEl>
                                        <p:attrNameLst>
                                          <p:attrName>style.visibility</p:attrName>
                                        </p:attrNameLst>
                                      </p:cBhvr>
                                      <p:to>
                                        <p:strVal val="visible"/>
                                      </p:to>
                                    </p:set>
                                    <p:animEffect transition="in" filter="fade">
                                      <p:cBhvr>
                                        <p:cTn id="15" dur="500"/>
                                        <p:tgtEl>
                                          <p:spTgt spid="48">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8">
                                            <p:txEl>
                                              <p:pRg st="1" end="1"/>
                                            </p:txEl>
                                          </p:spTgt>
                                        </p:tgtEl>
                                        <p:attrNameLst>
                                          <p:attrName>style.visibility</p:attrName>
                                        </p:attrNameLst>
                                      </p:cBhvr>
                                      <p:to>
                                        <p:strVal val="visible"/>
                                      </p:to>
                                    </p:set>
                                    <p:animEffect transition="in" filter="fade">
                                      <p:cBhvr>
                                        <p:cTn id="20" dur="500"/>
                                        <p:tgtEl>
                                          <p:spTgt spid="48">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8">
                                            <p:txEl>
                                              <p:pRg st="2" end="2"/>
                                            </p:txEl>
                                          </p:spTgt>
                                        </p:tgtEl>
                                        <p:attrNameLst>
                                          <p:attrName>style.visibility</p:attrName>
                                        </p:attrNameLst>
                                      </p:cBhvr>
                                      <p:to>
                                        <p:strVal val="visible"/>
                                      </p:to>
                                    </p:set>
                                    <p:animEffect transition="in" filter="fade">
                                      <p:cBhvr>
                                        <p:cTn id="25" dur="500"/>
                                        <p:tgtEl>
                                          <p:spTgt spid="48">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8">
                                            <p:txEl>
                                              <p:pRg st="3" end="3"/>
                                            </p:txEl>
                                          </p:spTgt>
                                        </p:tgtEl>
                                        <p:attrNameLst>
                                          <p:attrName>style.visibility</p:attrName>
                                        </p:attrNameLst>
                                      </p:cBhvr>
                                      <p:to>
                                        <p:strVal val="visible"/>
                                      </p:to>
                                    </p:set>
                                    <p:animEffect transition="in" filter="fade">
                                      <p:cBhvr>
                                        <p:cTn id="30" dur="500"/>
                                        <p:tgtEl>
                                          <p:spTgt spid="48">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8237106-F2ED-405E-BC33-CC3CF426205F}" type="slidenum">
              <a:rPr lang="en-US" sz="1800" smtClean="0"/>
              <a:pPr/>
              <a:t>7</a:t>
            </a:fld>
            <a:endParaRPr lang="en-US" sz="1800" dirty="0"/>
          </a:p>
        </p:txBody>
      </p:sp>
      <p:sp>
        <p:nvSpPr>
          <p:cNvPr id="6" name="Footer Placeholder 5"/>
          <p:cNvSpPr>
            <a:spLocks noGrp="1"/>
          </p:cNvSpPr>
          <p:nvPr>
            <p:ph type="ftr" sz="quarter" idx="11"/>
          </p:nvPr>
        </p:nvSpPr>
        <p:spPr/>
        <p:txBody>
          <a:bodyPr/>
          <a:lstStyle/>
          <a:p>
            <a:r>
              <a:rPr lang="en-US"/>
              <a:t>CNT @ BIBE’23</a:t>
            </a:r>
            <a:endParaRPr lang="en-US" dirty="0"/>
          </a:p>
        </p:txBody>
      </p:sp>
      <p:sp>
        <p:nvSpPr>
          <p:cNvPr id="2" name="Content Placeholder 5">
            <a:extLst>
              <a:ext uri="{FF2B5EF4-FFF2-40B4-BE49-F238E27FC236}">
                <a16:creationId xmlns:a16="http://schemas.microsoft.com/office/drawing/2014/main" id="{18B2149D-8B6F-7FFE-051A-DC95C01E6D0D}"/>
              </a:ext>
            </a:extLst>
          </p:cNvPr>
          <p:cNvSpPr txBox="1">
            <a:spLocks/>
          </p:cNvSpPr>
          <p:nvPr/>
        </p:nvSpPr>
        <p:spPr>
          <a:xfrm>
            <a:off x="220012" y="1483527"/>
            <a:ext cx="8101512" cy="2470766"/>
          </a:xfrm>
          <a:prstGeom prst="rect">
            <a:avLst/>
          </a:prstGeom>
        </p:spPr>
        <p:txBody>
          <a:bodyPr>
            <a:noAutofit/>
          </a:bodyPr>
          <a:lstStyle>
            <a:lvl1pPr marL="342900" indent="-342900" algn="l" defTabSz="914400" rtl="0" eaLnBrk="1" latinLnBrk="0" hangingPunct="1">
              <a:lnSpc>
                <a:spcPct val="100000"/>
              </a:lnSpc>
              <a:spcBef>
                <a:spcPts val="1500"/>
              </a:spcBef>
              <a:spcAft>
                <a:spcPts val="0"/>
              </a:spcAft>
              <a:buClr>
                <a:srgbClr val="800000"/>
              </a:buClr>
              <a:buSzPct val="75000"/>
              <a:buFont typeface="Wingdings" charset="2"/>
              <a:buChar char="q"/>
              <a:defRPr sz="3200" kern="1200" spc="30" baseline="0">
                <a:solidFill>
                  <a:srgbClr val="000000"/>
                </a:solidFill>
                <a:latin typeface="Gill Sans"/>
                <a:ea typeface="+mn-ea"/>
                <a:cs typeface="Gill Sans"/>
              </a:defRPr>
            </a:lvl1pPr>
            <a:lvl2pPr marL="742950" indent="-285750" algn="l" defTabSz="914400" rtl="0" eaLnBrk="1" latinLnBrk="0" hangingPunct="1">
              <a:lnSpc>
                <a:spcPct val="100000"/>
              </a:lnSpc>
              <a:spcBef>
                <a:spcPts val="300"/>
              </a:spcBef>
              <a:spcAft>
                <a:spcPts val="0"/>
              </a:spcAft>
              <a:buClr>
                <a:srgbClr val="800000"/>
              </a:buClr>
              <a:buFont typeface="Wingdings" charset="2"/>
              <a:buChar char="§"/>
              <a:defRPr sz="2600" kern="1200" spc="30" baseline="0">
                <a:solidFill>
                  <a:srgbClr val="000000"/>
                </a:solidFill>
                <a:latin typeface="Gill Sans"/>
                <a:ea typeface="+mn-ea"/>
                <a:cs typeface="Gill Sans"/>
              </a:defRPr>
            </a:lvl2pPr>
            <a:lvl3pPr marL="1143000" indent="-228600" algn="l" defTabSz="914400" rtl="0" eaLnBrk="1" latinLnBrk="0" hangingPunct="1">
              <a:lnSpc>
                <a:spcPct val="100000"/>
              </a:lnSpc>
              <a:spcBef>
                <a:spcPts val="300"/>
              </a:spcBef>
              <a:spcAft>
                <a:spcPts val="0"/>
              </a:spcAft>
              <a:buClr>
                <a:srgbClr val="800000"/>
              </a:buClr>
              <a:buSzPct val="75000"/>
              <a:buFont typeface="Lucida Grande"/>
              <a:buChar char="-"/>
              <a:defRPr sz="2200" kern="1200" spc="30" baseline="0">
                <a:solidFill>
                  <a:srgbClr val="000000"/>
                </a:solidFill>
                <a:latin typeface="Gill Sans"/>
                <a:ea typeface="+mn-ea"/>
                <a:cs typeface="Gill Sans"/>
              </a:defRPr>
            </a:lvl3pPr>
            <a:lvl4pPr marL="1600200" indent="-228600" algn="l" defTabSz="914400" rtl="0" eaLnBrk="1" latinLnBrk="0" hangingPunct="1">
              <a:lnSpc>
                <a:spcPct val="100000"/>
              </a:lnSpc>
              <a:spcBef>
                <a:spcPts val="300"/>
              </a:spcBef>
              <a:spcAft>
                <a:spcPts val="0"/>
              </a:spcAft>
              <a:buClr>
                <a:srgbClr val="800000"/>
              </a:buClr>
              <a:buFont typeface="Arial" pitchFamily="34" charset="0"/>
              <a:buChar char="•"/>
              <a:defRPr sz="1700" kern="1200" spc="30" baseline="0">
                <a:solidFill>
                  <a:srgbClr val="000000"/>
                </a:solidFill>
                <a:latin typeface="Gill Sans"/>
                <a:ea typeface="+mn-ea"/>
                <a:cs typeface="Gill Sans"/>
              </a:defRPr>
            </a:lvl4pPr>
            <a:lvl5pPr marL="2057400" indent="-228600" algn="l" defTabSz="914400" rtl="0" eaLnBrk="1" latinLnBrk="0" hangingPunct="1">
              <a:lnSpc>
                <a:spcPct val="100000"/>
              </a:lnSpc>
              <a:spcBef>
                <a:spcPts val="300"/>
              </a:spcBef>
              <a:spcAft>
                <a:spcPts val="0"/>
              </a:spcAft>
              <a:buClr>
                <a:srgbClr val="800000"/>
              </a:buClr>
              <a:buFont typeface="Arial" pitchFamily="34" charset="0"/>
              <a:buChar char="•"/>
              <a:defRPr sz="1700" kern="1200" spc="30" baseline="0">
                <a:solidFill>
                  <a:srgbClr val="000000"/>
                </a:solidFill>
                <a:latin typeface="Gill Sans"/>
                <a:ea typeface="+mn-ea"/>
                <a:cs typeface="Gill San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r>
              <a:rPr lang="en-US" b="1" dirty="0">
                <a:solidFill>
                  <a:srgbClr val="C0504D"/>
                </a:solidFill>
              </a:rPr>
              <a:t>High similarity</a:t>
            </a:r>
            <a:endParaRPr lang="en-US" dirty="0">
              <a:solidFill>
                <a:srgbClr val="C0504D"/>
              </a:solidFill>
            </a:endParaRPr>
          </a:p>
          <a:p>
            <a:r>
              <a:rPr lang="en-US" b="1" dirty="0">
                <a:solidFill>
                  <a:srgbClr val="C0504D"/>
                </a:solidFill>
              </a:rPr>
              <a:t>High coverage</a:t>
            </a:r>
            <a:endParaRPr lang="en-US" dirty="0">
              <a:solidFill>
                <a:schemeClr val="bg1"/>
              </a:solidFill>
            </a:endParaRPr>
          </a:p>
          <a:p>
            <a:r>
              <a:rPr lang="en-US" b="1" dirty="0">
                <a:solidFill>
                  <a:srgbClr val="C0504D"/>
                </a:solidFill>
              </a:rPr>
              <a:t>High performance gain* </a:t>
            </a:r>
            <a:r>
              <a:rPr lang="en-US" dirty="0">
                <a:solidFill>
                  <a:schemeClr val="bg1"/>
                </a:solidFill>
              </a:rPr>
              <a:t> </a:t>
            </a:r>
          </a:p>
        </p:txBody>
      </p:sp>
      <p:sp>
        <p:nvSpPr>
          <p:cNvPr id="10" name="Title 3">
            <a:extLst>
              <a:ext uri="{FF2B5EF4-FFF2-40B4-BE49-F238E27FC236}">
                <a16:creationId xmlns:a16="http://schemas.microsoft.com/office/drawing/2014/main" id="{3547B49A-6E39-76EE-414E-4B1E9DE0EF88}"/>
              </a:ext>
            </a:extLst>
          </p:cNvPr>
          <p:cNvSpPr>
            <a:spLocks noGrp="1"/>
          </p:cNvSpPr>
          <p:nvPr>
            <p:ph type="title"/>
          </p:nvPr>
        </p:nvSpPr>
        <p:spPr>
          <a:xfrm>
            <a:off x="168667" y="235728"/>
            <a:ext cx="8800465" cy="1143000"/>
          </a:xfrm>
        </p:spPr>
        <p:txBody>
          <a:bodyPr/>
          <a:lstStyle/>
          <a:p>
            <a:r>
              <a:rPr lang="en-US" sz="4400" dirty="0"/>
              <a:t>CNT</a:t>
            </a:r>
          </a:p>
        </p:txBody>
      </p:sp>
      <p:pic>
        <p:nvPicPr>
          <p:cNvPr id="5" name="Picture 4" descr="A table with numbers and text&#10;&#10;Description automatically generated">
            <a:extLst>
              <a:ext uri="{FF2B5EF4-FFF2-40B4-BE49-F238E27FC236}">
                <a16:creationId xmlns:a16="http://schemas.microsoft.com/office/drawing/2014/main" id="{B503F059-3308-CE9A-1C2F-17B59F14C9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684" y="3475431"/>
            <a:ext cx="8064604" cy="2166610"/>
          </a:xfrm>
          <a:prstGeom prst="rect">
            <a:avLst/>
          </a:prstGeom>
        </p:spPr>
      </p:pic>
      <p:sp>
        <p:nvSpPr>
          <p:cNvPr id="7" name="Content Placeholder 5">
            <a:extLst>
              <a:ext uri="{FF2B5EF4-FFF2-40B4-BE49-F238E27FC236}">
                <a16:creationId xmlns:a16="http://schemas.microsoft.com/office/drawing/2014/main" id="{986194D3-5D2A-BF1F-6DE6-DB9C285C498E}"/>
              </a:ext>
            </a:extLst>
          </p:cNvPr>
          <p:cNvSpPr txBox="1">
            <a:spLocks/>
          </p:cNvSpPr>
          <p:nvPr/>
        </p:nvSpPr>
        <p:spPr>
          <a:xfrm>
            <a:off x="3287948" y="6393664"/>
            <a:ext cx="5863800" cy="357329"/>
          </a:xfrm>
          <a:prstGeom prst="rect">
            <a:avLst/>
          </a:prstGeom>
        </p:spPr>
        <p:txBody>
          <a:bodyPr>
            <a:noAutofit/>
          </a:bodyPr>
          <a:lstStyle>
            <a:lvl1pPr marL="342900" indent="-342900" algn="l" defTabSz="914400" rtl="0" eaLnBrk="1" latinLnBrk="0" hangingPunct="1">
              <a:lnSpc>
                <a:spcPct val="100000"/>
              </a:lnSpc>
              <a:spcBef>
                <a:spcPts val="1500"/>
              </a:spcBef>
              <a:spcAft>
                <a:spcPts val="0"/>
              </a:spcAft>
              <a:buClr>
                <a:srgbClr val="800000"/>
              </a:buClr>
              <a:buSzPct val="75000"/>
              <a:buFont typeface="Wingdings" charset="2"/>
              <a:buChar char="q"/>
              <a:defRPr sz="3200" kern="1200" spc="30" baseline="0">
                <a:solidFill>
                  <a:srgbClr val="000000"/>
                </a:solidFill>
                <a:latin typeface="Gill Sans"/>
                <a:ea typeface="+mn-ea"/>
                <a:cs typeface="Gill Sans"/>
              </a:defRPr>
            </a:lvl1pPr>
            <a:lvl2pPr marL="742950" indent="-285750" algn="l" defTabSz="914400" rtl="0" eaLnBrk="1" latinLnBrk="0" hangingPunct="1">
              <a:lnSpc>
                <a:spcPct val="100000"/>
              </a:lnSpc>
              <a:spcBef>
                <a:spcPts val="300"/>
              </a:spcBef>
              <a:spcAft>
                <a:spcPts val="0"/>
              </a:spcAft>
              <a:buClr>
                <a:srgbClr val="800000"/>
              </a:buClr>
              <a:buFont typeface="Wingdings" charset="2"/>
              <a:buChar char="§"/>
              <a:defRPr sz="2600" kern="1200" spc="30" baseline="0">
                <a:solidFill>
                  <a:srgbClr val="000000"/>
                </a:solidFill>
                <a:latin typeface="Gill Sans"/>
                <a:ea typeface="+mn-ea"/>
                <a:cs typeface="Gill Sans"/>
              </a:defRPr>
            </a:lvl2pPr>
            <a:lvl3pPr marL="1143000" indent="-228600" algn="l" defTabSz="914400" rtl="0" eaLnBrk="1" latinLnBrk="0" hangingPunct="1">
              <a:lnSpc>
                <a:spcPct val="100000"/>
              </a:lnSpc>
              <a:spcBef>
                <a:spcPts val="300"/>
              </a:spcBef>
              <a:spcAft>
                <a:spcPts val="0"/>
              </a:spcAft>
              <a:buClr>
                <a:srgbClr val="800000"/>
              </a:buClr>
              <a:buSzPct val="75000"/>
              <a:buFont typeface="Lucida Grande"/>
              <a:buChar char="-"/>
              <a:defRPr sz="2200" kern="1200" spc="30" baseline="0">
                <a:solidFill>
                  <a:srgbClr val="000000"/>
                </a:solidFill>
                <a:latin typeface="Gill Sans"/>
                <a:ea typeface="+mn-ea"/>
                <a:cs typeface="Gill Sans"/>
              </a:defRPr>
            </a:lvl3pPr>
            <a:lvl4pPr marL="1600200" indent="-228600" algn="l" defTabSz="914400" rtl="0" eaLnBrk="1" latinLnBrk="0" hangingPunct="1">
              <a:lnSpc>
                <a:spcPct val="100000"/>
              </a:lnSpc>
              <a:spcBef>
                <a:spcPts val="300"/>
              </a:spcBef>
              <a:spcAft>
                <a:spcPts val="0"/>
              </a:spcAft>
              <a:buClr>
                <a:srgbClr val="800000"/>
              </a:buClr>
              <a:buFont typeface="Arial" pitchFamily="34" charset="0"/>
              <a:buChar char="•"/>
              <a:defRPr sz="1700" kern="1200" spc="30" baseline="0">
                <a:solidFill>
                  <a:srgbClr val="000000"/>
                </a:solidFill>
                <a:latin typeface="Gill Sans"/>
                <a:ea typeface="+mn-ea"/>
                <a:cs typeface="Gill Sans"/>
              </a:defRPr>
            </a:lvl4pPr>
            <a:lvl5pPr marL="2057400" indent="-228600" algn="l" defTabSz="914400" rtl="0" eaLnBrk="1" latinLnBrk="0" hangingPunct="1">
              <a:lnSpc>
                <a:spcPct val="100000"/>
              </a:lnSpc>
              <a:spcBef>
                <a:spcPts val="300"/>
              </a:spcBef>
              <a:spcAft>
                <a:spcPts val="0"/>
              </a:spcAft>
              <a:buClr>
                <a:srgbClr val="800000"/>
              </a:buClr>
              <a:buFont typeface="Arial" pitchFamily="34" charset="0"/>
              <a:buChar char="•"/>
              <a:defRPr sz="1700" kern="1200" spc="30" baseline="0">
                <a:solidFill>
                  <a:srgbClr val="000000"/>
                </a:solidFill>
                <a:latin typeface="Gill Sans"/>
                <a:ea typeface="+mn-ea"/>
                <a:cs typeface="Gill San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marL="0" indent="0" algn="r">
              <a:buNone/>
            </a:pPr>
            <a:r>
              <a:rPr lang="en-US" sz="1800" b="1" dirty="0">
                <a:solidFill>
                  <a:srgbClr val="C0504D"/>
                </a:solidFill>
              </a:rPr>
              <a:t>*</a:t>
            </a:r>
            <a:r>
              <a:rPr lang="en-US" sz="1800" b="1" i="1" dirty="0">
                <a:solidFill>
                  <a:srgbClr val="C0504D"/>
                </a:solidFill>
              </a:rPr>
              <a:t>Evaluated against a sequential workflow engine.</a:t>
            </a:r>
            <a:endParaRPr lang="en-US" sz="1600" i="1" dirty="0"/>
          </a:p>
        </p:txBody>
      </p:sp>
    </p:spTree>
    <p:extLst>
      <p:ext uri="{BB962C8B-B14F-4D97-AF65-F5344CB8AC3E}">
        <p14:creationId xmlns:p14="http://schemas.microsoft.com/office/powerpoint/2010/main" val="2574939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5" name="Slide Number Placeholder 4"/>
          <p:cNvSpPr>
            <a:spLocks noGrp="1"/>
          </p:cNvSpPr>
          <p:nvPr>
            <p:ph type="sldNum" sz="quarter" idx="12"/>
          </p:nvPr>
        </p:nvSpPr>
        <p:spPr/>
        <p:txBody>
          <a:bodyPr/>
          <a:lstStyle/>
          <a:p>
            <a:fld id="{38237106-F2ED-405E-BC33-CC3CF426205F}" type="slidenum">
              <a:rPr lang="en-US" smtClean="0"/>
              <a:pPr/>
              <a:t>8</a:t>
            </a:fld>
            <a:endParaRPr lang="en-US" dirty="0"/>
          </a:p>
        </p:txBody>
      </p:sp>
      <p:sp>
        <p:nvSpPr>
          <p:cNvPr id="6" name="Content Placeholder 5"/>
          <p:cNvSpPr>
            <a:spLocks noGrp="1"/>
          </p:cNvSpPr>
          <p:nvPr>
            <p:ph sz="quarter" idx="13"/>
          </p:nvPr>
        </p:nvSpPr>
        <p:spPr>
          <a:xfrm>
            <a:off x="277805" y="1600200"/>
            <a:ext cx="8621875" cy="5116424"/>
          </a:xfrm>
        </p:spPr>
        <p:txBody>
          <a:bodyPr>
            <a:normAutofit/>
          </a:bodyPr>
          <a:lstStyle/>
          <a:p>
            <a:r>
              <a:rPr lang="en-US" dirty="0"/>
              <a:t>Challenges</a:t>
            </a:r>
          </a:p>
          <a:p>
            <a:r>
              <a:rPr lang="en-US" dirty="0"/>
              <a:t>Fully Automatic Translation</a:t>
            </a:r>
          </a:p>
          <a:p>
            <a:r>
              <a:rPr lang="en-US" dirty="0"/>
              <a:t>Semi-automatic Translation</a:t>
            </a:r>
          </a:p>
          <a:p>
            <a:r>
              <a:rPr lang="en-US" dirty="0"/>
              <a:t>Evaluation</a:t>
            </a:r>
          </a:p>
          <a:p>
            <a:r>
              <a:rPr lang="en-US" dirty="0"/>
              <a:t>Conclusion</a:t>
            </a:r>
          </a:p>
          <a:p>
            <a:pPr lvl="1"/>
            <a:endParaRPr lang="en-US" dirty="0"/>
          </a:p>
        </p:txBody>
      </p:sp>
    </p:spTree>
    <p:extLst>
      <p:ext uri="{BB962C8B-B14F-4D97-AF65-F5344CB8AC3E}">
        <p14:creationId xmlns:p14="http://schemas.microsoft.com/office/powerpoint/2010/main" val="241927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5" name="Slide Number Placeholder 4"/>
          <p:cNvSpPr>
            <a:spLocks noGrp="1"/>
          </p:cNvSpPr>
          <p:nvPr>
            <p:ph type="sldNum" sz="quarter" idx="12"/>
          </p:nvPr>
        </p:nvSpPr>
        <p:spPr/>
        <p:txBody>
          <a:bodyPr/>
          <a:lstStyle/>
          <a:p>
            <a:fld id="{38237106-F2ED-405E-BC33-CC3CF426205F}" type="slidenum">
              <a:rPr lang="en-US" smtClean="0"/>
              <a:pPr/>
              <a:t>9</a:t>
            </a:fld>
            <a:endParaRPr lang="en-US" dirty="0"/>
          </a:p>
        </p:txBody>
      </p:sp>
      <p:sp>
        <p:nvSpPr>
          <p:cNvPr id="6" name="Content Placeholder 5"/>
          <p:cNvSpPr>
            <a:spLocks noGrp="1"/>
          </p:cNvSpPr>
          <p:nvPr>
            <p:ph sz="quarter" idx="13"/>
          </p:nvPr>
        </p:nvSpPr>
        <p:spPr>
          <a:xfrm>
            <a:off x="277805" y="1600200"/>
            <a:ext cx="8621875" cy="5116424"/>
          </a:xfrm>
        </p:spPr>
        <p:txBody>
          <a:bodyPr>
            <a:normAutofit/>
          </a:bodyPr>
          <a:lstStyle/>
          <a:p>
            <a:r>
              <a:rPr lang="en-US" dirty="0">
                <a:solidFill>
                  <a:srgbClr val="C00000"/>
                </a:solidFill>
              </a:rPr>
              <a:t>Challenges</a:t>
            </a:r>
          </a:p>
          <a:p>
            <a:r>
              <a:rPr lang="en-US" dirty="0">
                <a:solidFill>
                  <a:srgbClr val="000000">
                    <a:alpha val="30000"/>
                  </a:srgbClr>
                </a:solidFill>
              </a:rPr>
              <a:t>Fully Automatic Translation</a:t>
            </a:r>
          </a:p>
          <a:p>
            <a:r>
              <a:rPr lang="en-US" dirty="0">
                <a:solidFill>
                  <a:srgbClr val="000000">
                    <a:alpha val="30000"/>
                  </a:srgbClr>
                </a:solidFill>
              </a:rPr>
              <a:t>Semi-automatic Translation</a:t>
            </a:r>
          </a:p>
          <a:p>
            <a:r>
              <a:rPr lang="en-US" dirty="0">
                <a:solidFill>
                  <a:srgbClr val="000000">
                    <a:alpha val="30000"/>
                  </a:srgbClr>
                </a:solidFill>
              </a:rPr>
              <a:t>Evaluation</a:t>
            </a:r>
          </a:p>
          <a:p>
            <a:r>
              <a:rPr lang="en-US" dirty="0">
                <a:solidFill>
                  <a:srgbClr val="000000">
                    <a:alpha val="30000"/>
                  </a:srgbClr>
                </a:solidFill>
              </a:rPr>
              <a:t>Conclusion</a:t>
            </a:r>
          </a:p>
          <a:p>
            <a:pPr lvl="1"/>
            <a:endParaRPr lang="en-US" dirty="0"/>
          </a:p>
        </p:txBody>
      </p:sp>
    </p:spTree>
    <p:extLst>
      <p:ext uri="{BB962C8B-B14F-4D97-AF65-F5344CB8AC3E}">
        <p14:creationId xmlns:p14="http://schemas.microsoft.com/office/powerpoint/2010/main" val="1139197675"/>
      </p:ext>
    </p:extLst>
  </p:cSld>
  <p:clrMapOvr>
    <a:masterClrMapping/>
  </p:clrMapOvr>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ＭＳ ゴシック"/>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ＭＳ ゴシック"/>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themeOverride>
</file>

<file path=docProps/app.xml><?xml version="1.0" encoding="utf-8"?>
<Properties xmlns="http://schemas.openxmlformats.org/officeDocument/2006/extended-properties" xmlns:vt="http://schemas.openxmlformats.org/officeDocument/2006/docPropsVTypes">
  <Template/>
  <TotalTime>25758</TotalTime>
  <Words>3947</Words>
  <Application>Microsoft Macintosh PowerPoint</Application>
  <PresentationFormat>On-screen Show (4:3)</PresentationFormat>
  <Paragraphs>851</Paragraphs>
  <Slides>45</Slides>
  <Notes>45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45</vt:i4>
      </vt:variant>
    </vt:vector>
  </HeadingPairs>
  <TitlesOfParts>
    <vt:vector size="55" baseType="lpstr">
      <vt:lpstr>Arial</vt:lpstr>
      <vt:lpstr>Arial Black</vt:lpstr>
      <vt:lpstr>Arial Narrow</vt:lpstr>
      <vt:lpstr>Calibri</vt:lpstr>
      <vt:lpstr>Gill Sans</vt:lpstr>
      <vt:lpstr>Lucida Grande</vt:lpstr>
      <vt:lpstr>Monaco</vt:lpstr>
      <vt:lpstr>Roboto</vt:lpstr>
      <vt:lpstr>Wingdings</vt:lpstr>
      <vt:lpstr>Horizon</vt:lpstr>
      <vt:lpstr> CNT:  Semi-Automatic Translation  from CWL to Nextflow  for Genomics Workflows</vt:lpstr>
      <vt:lpstr>Two popular workflow languages</vt:lpstr>
      <vt:lpstr>PowerPoint Presentation</vt:lpstr>
      <vt:lpstr>PowerPoint Presentation</vt:lpstr>
      <vt:lpstr>The Need for Automatic Translator</vt:lpstr>
      <vt:lpstr>PowerPoint Presentation</vt:lpstr>
      <vt:lpstr>CNT</vt:lpstr>
      <vt:lpstr>Outline</vt:lpstr>
      <vt:lpstr>Outline</vt:lpstr>
      <vt:lpstr>Workflow as DAG</vt:lpstr>
      <vt:lpstr>Challenge #1: Exploration &amp; ordering of subworkflows. </vt:lpstr>
      <vt:lpstr>Challenge #1: Exploration &amp; ordering of subworkflows. </vt:lpstr>
      <vt:lpstr>Challenge #1: Exploration &amp; ordering of subworkflows. </vt:lpstr>
      <vt:lpstr>Challenge #2: Ordering of input &amp; output variables. </vt:lpstr>
      <vt:lpstr>Challenge #2: Ordering of input &amp; output variables. </vt:lpstr>
      <vt:lpstr>Challenge #3: Scripting Languages. </vt:lpstr>
      <vt:lpstr>Summary of Challenges</vt:lpstr>
      <vt:lpstr>CNT: Summary of Design</vt:lpstr>
      <vt:lpstr>Outline</vt:lpstr>
      <vt:lpstr>Fully Automatic Translation</vt:lpstr>
      <vt:lpstr>Fully Automatic Translation</vt:lpstr>
      <vt:lpstr>Tool-Level Translation</vt:lpstr>
      <vt:lpstr>Tool-Level Translation</vt:lpstr>
      <vt:lpstr>Tool-Level Translation</vt:lpstr>
      <vt:lpstr>Tool-Level Translation</vt:lpstr>
      <vt:lpstr>Tool-Level Translation</vt:lpstr>
      <vt:lpstr>Fully Automatic Translation</vt:lpstr>
      <vt:lpstr>Graph-dependency analysis</vt:lpstr>
      <vt:lpstr>Graph-dependency analysis</vt:lpstr>
      <vt:lpstr>Fully Automatic Translation</vt:lpstr>
      <vt:lpstr>Correctness Check</vt:lpstr>
      <vt:lpstr>Outline</vt:lpstr>
      <vt:lpstr>Semi-Automatic Translation</vt:lpstr>
      <vt:lpstr>Semi-Automatic Translation</vt:lpstr>
      <vt:lpstr>Outline</vt:lpstr>
      <vt:lpstr>Evaluation</vt:lpstr>
      <vt:lpstr>MD5 Similarity</vt:lpstr>
      <vt:lpstr>Translation Coverage</vt:lpstr>
      <vt:lpstr>Performance Gain*</vt:lpstr>
      <vt:lpstr>Outline</vt:lpstr>
      <vt:lpstr>Conclusion</vt:lpstr>
      <vt:lpstr>Thank you!</vt:lpstr>
      <vt:lpstr>Backup Slides</vt:lpstr>
      <vt:lpstr>PowerPoint Presentation</vt:lpstr>
      <vt:lpstr>PowerPoint Presentation</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 G</dc:creator>
  <cp:lastModifiedBy>Microsoft Office User</cp:lastModifiedBy>
  <cp:revision>595</cp:revision>
  <cp:lastPrinted>2023-11-21T03:20:07Z</cp:lastPrinted>
  <dcterms:created xsi:type="dcterms:W3CDTF">2010-10-14T08:11:44Z</dcterms:created>
  <dcterms:modified xsi:type="dcterms:W3CDTF">2023-12-04T14:28:46Z</dcterms:modified>
</cp:coreProperties>
</file>