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Arial Narrow" panose="020B0604020202020204" pitchFamily="34" charset="0"/>
      <p:regular r:id="rId39"/>
      <p:bold r:id="rId40"/>
      <p:italic r:id="rId41"/>
      <p:boldItalic r:id="rId42"/>
    </p:embeddedFont>
    <p:embeddedFont>
      <p:font typeface="Gill Sans" panose="020B0502020104020203" pitchFamily="34" charset="-79"/>
      <p:regular r:id="rId43"/>
      <p:bold r:id="rId44"/>
    </p:embeddedFont>
    <p:embeddedFont>
      <p:font typeface="Merriweather Sans" pitchFamily="2" charset="77"/>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UgCGoJFTO1bE4p8hqjrL7urYK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F1A324-23AC-4E6F-97ED-07290B4E5E1B}">
  <a:tblStyle styleId="{5FF1A324-23AC-4E6F-97ED-07290B4E5E1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7"/>
    <p:restoredTop sz="70812"/>
  </p:normalViewPr>
  <p:slideViewPr>
    <p:cSldViewPr snapToGrid="0">
      <p:cViewPr varScale="1">
        <p:scale>
          <a:sx n="123" d="100"/>
          <a:sy n="123" d="100"/>
        </p:scale>
        <p:origin x="11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Hi everyone, my name is Ruidan Li, advised by Professor </a:t>
            </a:r>
            <a:r>
              <a:rPr lang="en" dirty="0" err="1">
                <a:solidFill>
                  <a:schemeClr val="dk1"/>
                </a:solidFill>
              </a:rPr>
              <a:t>Haryadi</a:t>
            </a:r>
            <a:r>
              <a:rPr lang="en" dirty="0">
                <a:solidFill>
                  <a:schemeClr val="dk1"/>
                </a:solidFill>
              </a:rPr>
              <a:t> </a:t>
            </a:r>
            <a:r>
              <a:rPr lang="en" dirty="0" err="1">
                <a:solidFill>
                  <a:schemeClr val="dk1"/>
                </a:solidFill>
              </a:rPr>
              <a:t>Gunawi</a:t>
            </a:r>
            <a:r>
              <a:rPr lang="en" dirty="0">
                <a:solidFill>
                  <a:schemeClr val="dk1"/>
                </a:solidFill>
              </a:rPr>
              <a:t>. Today, I am </a:t>
            </a:r>
            <a:r>
              <a:rPr lang="en" dirty="0" err="1">
                <a:solidFill>
                  <a:schemeClr val="dk1"/>
                </a:solidFill>
              </a:rPr>
              <a:t>gonna</a:t>
            </a:r>
            <a:r>
              <a:rPr lang="en" dirty="0">
                <a:solidFill>
                  <a:schemeClr val="dk1"/>
                </a:solidFill>
              </a:rPr>
              <a:t> talk about </a:t>
            </a:r>
            <a:r>
              <a:rPr lang="en" dirty="0" err="1">
                <a:solidFill>
                  <a:schemeClr val="dk1"/>
                </a:solidFill>
              </a:rPr>
              <a:t>Frep</a:t>
            </a:r>
            <a:r>
              <a:rPr lang="en" dirty="0">
                <a:solidFill>
                  <a:schemeClr val="dk1"/>
                </a:solidFill>
              </a:rPr>
              <a:t>, which is a fleet performance evaluation pipeline used for identifying server degradation in large-scale data centers.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Alright, let’s get started.</a:t>
            </a:r>
            <a:endParaRPr dirty="0"/>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First thing first, let’s take a look at the collected dataset. [click] For each machine, the </a:t>
            </a:r>
            <a:r>
              <a:rPr lang="en" u="sng" dirty="0">
                <a:solidFill>
                  <a:schemeClr val="dk1"/>
                </a:solidFill>
              </a:rPr>
              <a:t>pair</a:t>
            </a:r>
            <a:r>
              <a:rPr lang="en" dirty="0">
                <a:solidFill>
                  <a:schemeClr val="dk1"/>
                </a:solidFill>
              </a:rPr>
              <a:t> of benchmark results from CPU and memory is called one </a:t>
            </a:r>
            <a:r>
              <a:rPr lang="en" u="sng" dirty="0">
                <a:solidFill>
                  <a:schemeClr val="dk1"/>
                </a:solidFill>
              </a:rPr>
              <a:t>observation</a:t>
            </a:r>
            <a:r>
              <a:rPr lang="en" dirty="0">
                <a:solidFill>
                  <a:schemeClr val="dk1"/>
                </a:solidFill>
              </a:rPr>
              <a: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There are two datasets used. The difference lies in how some of the fields are anonymized.</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[click]</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Overall we have nearly 4 million observations drawn from over 2 million machines.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[click]</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There are 20 features available as we can see in this table, and we split them into four major categories: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[click] Test-related, such as test name, test duration, and run </a:t>
            </a:r>
            <a:r>
              <a:rPr lang="en" dirty="0" err="1">
                <a:solidFill>
                  <a:schemeClr val="dk1"/>
                </a:solidFill>
              </a:rPr>
              <a:t>uuid</a:t>
            </a:r>
            <a:r>
              <a:rPr lang="en" dirty="0">
                <a:solidFill>
                  <a:schemeClr val="dk1"/>
                </a:solidFill>
              </a:rPr>
              <a: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[click] Asset-specific like asset id, model id, and kernel or </a:t>
            </a:r>
            <a:r>
              <a:rPr lang="en" dirty="0" err="1">
                <a:solidFill>
                  <a:schemeClr val="dk1"/>
                </a:solidFill>
              </a:rPr>
              <a:t>os</a:t>
            </a:r>
            <a:r>
              <a:rPr lang="en" dirty="0">
                <a:solidFill>
                  <a:schemeClr val="dk1"/>
                </a:solidFill>
              </a:rPr>
              <a:t> versions.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[click] And there is CPU/memory-related ones including chip management version and frequency scaling status.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[click] Lastly we have deployment status features like device status and asset evaluation status.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[click]Note the </a:t>
            </a:r>
            <a:r>
              <a:rPr lang="en" b="1" dirty="0">
                <a:solidFill>
                  <a:schemeClr val="dk1"/>
                </a:solidFill>
              </a:rPr>
              <a:t>distribution of the features</a:t>
            </a:r>
            <a:r>
              <a:rPr lang="en" dirty="0">
                <a:solidFill>
                  <a:schemeClr val="dk1"/>
                </a:solidFill>
              </a:rPr>
              <a:t> could vary </a:t>
            </a:r>
            <a:r>
              <a:rPr lang="en" u="sng" dirty="0">
                <a:solidFill>
                  <a:schemeClr val="dk1"/>
                </a:solidFill>
              </a:rPr>
              <a:t>a lot</a:t>
            </a:r>
            <a:r>
              <a:rPr lang="en" dirty="0">
                <a:solidFill>
                  <a:schemeClr val="dk1"/>
                </a:solidFill>
              </a:rPr>
              <a:t> as we can see here. [click] Some only have few unique values while some contains thousands of distinct ones. [click]The difference in skewness of the features is also quite obvious. Such differences across the features will later on be leveraged in the feature selection stage of the pipeline, which we will describe next.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t>Now let’s move to the feature selection.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solidFill>
                  <a:schemeClr val="dk1"/>
                </a:solidFill>
              </a:rPr>
              <a:t>Alright, before diving into the detail of feature selection, let’s look at the building blocks of this stage - </a:t>
            </a:r>
            <a:r>
              <a:rPr lang="en" b="1" dirty="0">
                <a:solidFill>
                  <a:schemeClr val="dk1"/>
                </a:solidFill>
              </a:rPr>
              <a:t>entropy and information gain</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So what is entropy? Entropy measures the uncertainty, or say, surprise contained in the data.</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 In the toy example here, the blue dot in the bottom set gives us more surprise than the set above. When we apply this concept in our dataset, for example, if for one feature, there is only one value across all the observations, then it means no surprise at all and thus the entropy will be zero, and obviously, we probably won’t use this feature as it won’t be useful in telling us anything.</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[click]</a:t>
            </a: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And information gain is built upon entropy. It measures the “predictiveness” of a feature against our target feature, which is the benchmark score.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That is, if we split the target based on one feature’s value, and then compute the entropy of each group, if we see a big drop in the entropy because of this split, then we say the information gain from this feature is high, and it indicates strong predictiveness against our target.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Based on these two metrics, we can split the features into four categories.</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solidFill>
                  <a:schemeClr val="dk1"/>
                </a:solidFill>
                <a:highlight>
                  <a:srgbClr val="FFFF00"/>
                </a:highlight>
              </a:rPr>
              <a:t>[click] </a:t>
            </a:r>
            <a:r>
              <a:rPr lang="en" dirty="0">
                <a:solidFill>
                  <a:schemeClr val="dk1"/>
                </a:solidFill>
              </a:rPr>
              <a:t>The first category is the </a:t>
            </a:r>
            <a:r>
              <a:rPr lang="en" b="1" dirty="0">
                <a:solidFill>
                  <a:schemeClr val="dk1"/>
                </a:solidFill>
              </a:rPr>
              <a:t>determining feature</a:t>
            </a:r>
            <a:r>
              <a:rPr lang="en" dirty="0">
                <a:solidFill>
                  <a:schemeClr val="dk1"/>
                </a:solidFill>
              </a:rPr>
              <a:t>, which is basically the most important set. Here, model ID consistently dominates in entropy and info gain,</a:t>
            </a: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so we have it in this category. And indeed, domain experts confirm that model id is the most informative feature as it defines the model architecture.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highlight>
                  <a:srgbClr val="FFFF00"/>
                </a:highlight>
              </a:rPr>
              <a:t>[click] </a:t>
            </a:r>
            <a:r>
              <a:rPr lang="en" dirty="0">
                <a:solidFill>
                  <a:schemeClr val="dk1"/>
                </a:solidFill>
              </a:rPr>
              <a:t>Then it comes to the other </a:t>
            </a:r>
            <a:r>
              <a:rPr lang="en" b="1" dirty="0">
                <a:solidFill>
                  <a:schemeClr val="dk1"/>
                </a:solidFill>
              </a:rPr>
              <a:t>significant features</a:t>
            </a:r>
            <a:r>
              <a:rPr lang="en" dirty="0">
                <a:solidFill>
                  <a:schemeClr val="dk1"/>
                </a:solidFill>
              </a:rPr>
              <a:t> which contains features such as BIOS version and chip management version. Even though they are not dominating as the previous one, the entropy and info gain are still quite high as compared to the rest.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highlight>
                  <a:srgbClr val="FFFF00"/>
                </a:highlight>
              </a:rPr>
              <a:t>[click] </a:t>
            </a:r>
            <a:r>
              <a:rPr lang="en" dirty="0">
                <a:solidFill>
                  <a:schemeClr val="dk1"/>
                </a:solidFill>
              </a:rPr>
              <a:t>Then we have the features that could simply be </a:t>
            </a:r>
            <a:r>
              <a:rPr lang="en" b="1" dirty="0">
                <a:solidFill>
                  <a:schemeClr val="dk1"/>
                </a:solidFill>
              </a:rPr>
              <a:t>discarded</a:t>
            </a:r>
            <a:r>
              <a:rPr lang="en" dirty="0">
                <a:solidFill>
                  <a:schemeClr val="dk1"/>
                </a:solidFill>
              </a:rPr>
              <a:t> as they don’t tell much about the performance. For example, since almost all the observations share the same OS value, its entropy is zero.</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highlight>
                  <a:srgbClr val="FFFF00"/>
                </a:highlight>
              </a:rPr>
              <a:t>[click] </a:t>
            </a:r>
            <a:r>
              <a:rPr lang="en" dirty="0">
                <a:solidFill>
                  <a:schemeClr val="dk1"/>
                </a:solidFill>
              </a:rPr>
              <a:t>And there is one category for everything in between.</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 </a:t>
            </a:r>
            <a:r>
              <a:rPr lang="en" dirty="0">
                <a:solidFill>
                  <a:schemeClr val="dk1"/>
                </a:solidFill>
              </a:rPr>
              <a:t>We use the top two to tackle the data heterogeneity and sparsity issues mentioned before.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By forming </a:t>
            </a:r>
            <a:r>
              <a:rPr lang="en" b="1" dirty="0">
                <a:solidFill>
                  <a:schemeClr val="dk1"/>
                </a:solidFill>
              </a:rPr>
              <a:t>groups</a:t>
            </a:r>
            <a:r>
              <a:rPr lang="en" dirty="0">
                <a:solidFill>
                  <a:schemeClr val="dk1"/>
                </a:solidFill>
              </a:rPr>
              <a:t> using features such as model ID, because we can assume that observations that fall into the same group should display some level of similarity, we can draw more meaningful intra-group comparisons instead of comparing an apple to an orange.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And when keep dividing the groups into </a:t>
            </a:r>
            <a:r>
              <a:rPr lang="en" b="1" dirty="0">
                <a:solidFill>
                  <a:schemeClr val="dk1"/>
                </a:solidFill>
              </a:rPr>
              <a:t>subgroups</a:t>
            </a:r>
            <a:r>
              <a:rPr lang="en" dirty="0">
                <a:solidFill>
                  <a:schemeClr val="dk1"/>
                </a:solidFill>
              </a:rPr>
              <a:t> using the significant features, because of the increased level of similarity, the entire subgroup can be viewed as one relaxed entity and hence the data sparsity issue is mitigated.</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t>Alright, so now we know what features to use, and how we partition the data using those features. Let’s dive right into the first module.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6dc419c31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26dc419c316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As discussed in the previous slide, we use the determining feature for the initial grouping, </a:t>
            </a:r>
            <a:r>
              <a:rPr lang="en" dirty="0">
                <a:solidFill>
                  <a:schemeClr val="dk1"/>
                </a:solidFill>
                <a:highlight>
                  <a:srgbClr val="FFFF00"/>
                </a:highlight>
              </a:rPr>
              <a:t>[click]</a:t>
            </a:r>
            <a:r>
              <a:rPr lang="en" dirty="0">
                <a:solidFill>
                  <a:schemeClr val="dk1"/>
                </a:solidFill>
              </a:rPr>
              <a:t> here we break it down to n group.</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And the significant features to define subgroups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Note there’s no cross-group comparison because of the data heterogeneity. For example, we are not going to compare subgroup A one with subgroup A 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Then given the benchmark results from a subgroup </a:t>
            </a:r>
            <a:r>
              <a:rPr lang="en" b="1" dirty="0">
                <a:solidFill>
                  <a:schemeClr val="dk1"/>
                </a:solidFill>
              </a:rPr>
              <a:t>pair,</a:t>
            </a:r>
            <a:r>
              <a:rPr lang="en" dirty="0">
                <a:solidFill>
                  <a:schemeClr val="dk1"/>
                </a:solidFill>
              </a:rPr>
              <a:t> for example, defined by two different BIOS versions, say A and B, we are interested in if the performance between A and B are different. But because the data points within each subgroup could be collected from multiple assets, the results may fluctuate even within one subgroup.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To tolerate this, we </a:t>
            </a:r>
            <a:r>
              <a:rPr lang="en" b="1" dirty="0">
                <a:solidFill>
                  <a:schemeClr val="dk1"/>
                </a:solidFill>
              </a:rPr>
              <a:t>estimate</a:t>
            </a:r>
            <a:r>
              <a:rPr lang="en" dirty="0">
                <a:solidFill>
                  <a:schemeClr val="dk1"/>
                </a:solidFill>
              </a:rPr>
              <a:t> the result distribution of both A and B, and use divergence to tell how far away A is from B.</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Wait, what is divergence?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6dc419c31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6dc419c31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r>
              <a:rPr lang="en" dirty="0">
                <a:solidFill>
                  <a:schemeClr val="dk1"/>
                </a:solidFill>
              </a:rPr>
              <a:t> Divergence is just distance in stats world. The most basic one is squared </a:t>
            </a:r>
            <a:r>
              <a:rPr lang="en" dirty="0" err="1">
                <a:solidFill>
                  <a:schemeClr val="dk1"/>
                </a:solidFill>
              </a:rPr>
              <a:t>euclidean</a:t>
            </a:r>
            <a:r>
              <a:rPr lang="en" dirty="0">
                <a:solidFill>
                  <a:schemeClr val="dk1"/>
                </a:solidFill>
              </a:rPr>
              <a:t> distance.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r>
              <a:rPr lang="en" dirty="0">
                <a:solidFill>
                  <a:schemeClr val="dk1"/>
                </a:solidFill>
              </a:rPr>
              <a:t> Why do we use divergence to measure the change? Because we are trying to find the difference between two relaxed entities, So getting the statistical difference helps deal with natural fluctuation.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r>
              <a:rPr lang="en" dirty="0">
                <a:solidFill>
                  <a:schemeClr val="dk1"/>
                </a:solidFill>
              </a:rPr>
              <a:t> And there are three different divergence measurement methods used here: </a:t>
            </a:r>
            <a:r>
              <a:rPr lang="en" dirty="0" err="1">
                <a:solidFill>
                  <a:schemeClr val="dk1"/>
                </a:solidFill>
              </a:rPr>
              <a:t>Kullback-Leibler</a:t>
            </a:r>
            <a:r>
              <a:rPr lang="en" dirty="0">
                <a:solidFill>
                  <a:schemeClr val="dk1"/>
                </a:solidFill>
              </a:rPr>
              <a:t> divergence, Jensen-Shannon divergence, and </a:t>
            </a:r>
            <a:r>
              <a:rPr lang="en" dirty="0" err="1">
                <a:solidFill>
                  <a:schemeClr val="dk1"/>
                </a:solidFill>
              </a:rPr>
              <a:t>wasserstein</a:t>
            </a:r>
            <a:r>
              <a:rPr lang="en" dirty="0">
                <a:solidFill>
                  <a:schemeClr val="dk1"/>
                </a:solidFill>
              </a:rPr>
              <a:t> distance. </a:t>
            </a:r>
            <a:endParaRPr sz="1300" dirty="0">
              <a:solidFill>
                <a:schemeClr val="dk1"/>
              </a:solidFill>
              <a:latin typeface="Gill Sans"/>
              <a:ea typeface="Gill Sans"/>
              <a:cs typeface="Gill Sans"/>
              <a:sym typeface="Gill Sans"/>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solidFill>
                  <a:schemeClr val="dk1"/>
                </a:solidFill>
              </a:rPr>
              <a:t>Each method has its own pro and con.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KLD surpassed the other two in separating highly divergent pairs. As we can see here in plot (a), x is pair index and y is the normalized divergence score, </a:t>
            </a:r>
            <a:r>
              <a:rPr lang="en" dirty="0">
                <a:solidFill>
                  <a:schemeClr val="dk1"/>
                </a:solidFill>
                <a:highlight>
                  <a:srgbClr val="FFFF00"/>
                </a:highlight>
              </a:rPr>
              <a:t>[click]</a:t>
            </a:r>
            <a:r>
              <a:rPr lang="en" dirty="0">
                <a:solidFill>
                  <a:schemeClr val="dk1"/>
                </a:solidFill>
              </a:rPr>
              <a:t> the score shows a clear turning point when using KLD but is not as obvious in the other two methods.</a:t>
            </a:r>
            <a:r>
              <a:rPr lang="en" dirty="0">
                <a:solidFill>
                  <a:schemeClr val="dk1"/>
                </a:solidFill>
                <a:highlight>
                  <a:srgbClr val="FFFF00"/>
                </a:highlight>
              </a:rPr>
              <a:t> [click]</a:t>
            </a:r>
            <a:r>
              <a:rPr lang="en" dirty="0">
                <a:solidFill>
                  <a:schemeClr val="dk1"/>
                </a:solidFill>
              </a:rPr>
              <a:t> The distribution of the highly divergent pair highlighted by KLD is shown in figure (b) and we can see indeed, they look quite different.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However, </a:t>
            </a:r>
            <a:r>
              <a:rPr lang="en" dirty="0">
                <a:solidFill>
                  <a:schemeClr val="dk1"/>
                </a:solidFill>
                <a:highlight>
                  <a:srgbClr val="FFFF00"/>
                </a:highlight>
              </a:rPr>
              <a:t>[click]</a:t>
            </a:r>
            <a:r>
              <a:rPr lang="en" dirty="0">
                <a:solidFill>
                  <a:schemeClr val="dk1"/>
                </a:solidFill>
              </a:rPr>
              <a:t> it suffers from being unstable as well. And its asymmetric nature makes the order between the pair matters.</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Then is comes to JSD, </a:t>
            </a:r>
            <a:r>
              <a:rPr lang="en" dirty="0">
                <a:solidFill>
                  <a:schemeClr val="dk1"/>
                </a:solidFill>
                <a:highlight>
                  <a:srgbClr val="FFFF00"/>
                </a:highlight>
              </a:rPr>
              <a:t>[click]</a:t>
            </a:r>
            <a:r>
              <a:rPr lang="en" dirty="0">
                <a:solidFill>
                  <a:schemeClr val="dk1"/>
                </a:solidFill>
              </a:rPr>
              <a:t> which is more stable because it is considered the symmetric, and some may say enhanced, version of KLD, and thus it yields more consistent results as shown here in the plots, x is timestamp and y is the normalized benchmark score, both pair display similar degree of divergence, but only JSD gives us relatively similar divergence value.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WSD, which is usually called the earth-moving distance, complements the previous two as it captures other corner cases.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Great, now we have multiple tools to use, can we just simply use them directly? The answer is no. And here’s why.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Remember the first issue that we have is data sparsity. And some assets can be benchmarked way more frequently than the others due to, for example, client requirements. </a:t>
            </a:r>
            <a:endParaRPr>
              <a:solidFill>
                <a:schemeClr val="dk1"/>
              </a:solidFill>
            </a:endParaRPr>
          </a:p>
          <a:p>
            <a:pPr marL="0" lvl="0" indent="0" algn="l" rtl="0">
              <a:lnSpc>
                <a:spcPct val="115000"/>
              </a:lnSpc>
              <a:spcBef>
                <a:spcPts val="0"/>
              </a:spcBef>
              <a:spcAft>
                <a:spcPts val="0"/>
              </a:spcAft>
              <a:buSzPts val="1100"/>
              <a:buNone/>
            </a:pPr>
            <a:r>
              <a:rPr lang="en">
                <a:solidFill>
                  <a:schemeClr val="dk1"/>
                </a:solidFill>
              </a:rPr>
              <a:t>The number of observations in a subgroup can have a big effect on the accuracy of the distribution estimation.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[click] </a:t>
            </a:r>
            <a:r>
              <a:rPr lang="en">
                <a:solidFill>
                  <a:schemeClr val="dk1"/>
                </a:solidFill>
              </a:rPr>
              <a:t>For example, here the two bars on the left show the size of two subgroups. And we can see that one subgroup has nearly 150 observations whereas the other one has less than 5. </a:t>
            </a:r>
            <a:r>
              <a:rPr lang="en">
                <a:solidFill>
                  <a:schemeClr val="dk1"/>
                </a:solidFill>
                <a:highlight>
                  <a:srgbClr val="FFFF00"/>
                </a:highlight>
              </a:rPr>
              <a:t>[click]</a:t>
            </a:r>
            <a:r>
              <a:rPr lang="en">
                <a:solidFill>
                  <a:schemeClr val="dk1"/>
                </a:solidFill>
              </a:rPr>
              <a:t> It wouldn’t make sense to alert the domain experts about this pair even though their distributions indeed look quite different as we can see from the two violin plot on the right.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highlight>
                  <a:srgbClr val="FFFF00"/>
                </a:highlight>
              </a:rPr>
              <a:t>[click]</a:t>
            </a:r>
            <a:endParaRPr>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Therefore, we use the size of the pair to construct a multiplier that discourages the pairs with imbalance sizes. </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Nowadays, so many services that people use on a daily basis rely on data centers at </a:t>
            </a:r>
            <a:r>
              <a:rPr lang="en" dirty="0" err="1"/>
              <a:t>hyberscale</a:t>
            </a:r>
            <a:r>
              <a:rPr lang="en" dirty="0"/>
              <a:t>, and thus a good management of</a:t>
            </a:r>
            <a:r>
              <a:rPr lang="en" dirty="0">
                <a:solidFill>
                  <a:schemeClr val="dk1"/>
                </a:solidFill>
              </a:rPr>
              <a:t> the fleet, which is a group of servers under unified control, has becoming more and more important.</a:t>
            </a: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Well, outage is certainly one thing that we all want to avoid, right</a:t>
            </a: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SzPts val="1100"/>
              <a:buNone/>
            </a:pPr>
            <a:r>
              <a:rPr lang="en" dirty="0">
                <a:solidFill>
                  <a:schemeClr val="dk1"/>
                </a:solidFill>
              </a:rPr>
              <a:t>but before things get that bad, having unstable performance could also be very detrimental. Think about you are watching a short video of your friends on social media and suddenly it keeps loading. What’s the chance that you are </a:t>
            </a:r>
            <a:r>
              <a:rPr lang="en" dirty="0" err="1">
                <a:solidFill>
                  <a:schemeClr val="dk1"/>
                </a:solidFill>
              </a:rPr>
              <a:t>gonna</a:t>
            </a:r>
            <a:r>
              <a:rPr lang="en" dirty="0">
                <a:solidFill>
                  <a:schemeClr val="dk1"/>
                </a:solidFill>
              </a:rPr>
              <a:t> wait? Or maybe you just go directly to the next app, right?</a:t>
            </a: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Therefore, having stable, and predictable performance is critical for service reliability and can never be over-emphasized.</a:t>
            </a: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SzPts val="1100"/>
              <a:buNone/>
            </a:pPr>
            <a:r>
              <a:rPr lang="en" dirty="0">
                <a:solidFill>
                  <a:schemeClr val="dk1"/>
                </a:solidFill>
              </a:rPr>
              <a:t>However, this is not easy to achieve. [wait] Why? </a:t>
            </a:r>
            <a:endParaRPr dirty="0">
              <a:solidFill>
                <a:schemeClr val="dk1"/>
              </a:solidFill>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previous multiplier surely mitigates the big size difference issue, </a:t>
            </a:r>
            <a:r>
              <a:rPr lang="en">
                <a:solidFill>
                  <a:schemeClr val="dk1"/>
                </a:solidFill>
                <a:highlight>
                  <a:srgbClr val="FFFF00"/>
                </a:highlight>
              </a:rPr>
              <a:t>[click] </a:t>
            </a:r>
            <a:r>
              <a:rPr lang="en">
                <a:solidFill>
                  <a:schemeClr val="dk1"/>
                </a:solidFill>
              </a:rPr>
              <a:t>but when the size of both subgroups is equally small, should we alert the domain experts then? Well, the answer is probably not, since there is a high chance that both subgroups suffer from under sampling, and we certainly don’t want to send out false positives.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[click]</a:t>
            </a:r>
            <a:endParaRPr>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Therefore, to discourage this case, we have another multiplier to prioritize the large pairs and discourage the small ones.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So, this divergence module enables us to detect the impact of a configuration change, which is missing in the current heuristic. It also highlights potentially problematic configs.</a:t>
            </a:r>
          </a:p>
          <a:p>
            <a:pPr marL="0" lvl="0" indent="0" algn="l" rtl="0">
              <a:lnSpc>
                <a:spcPct val="100000"/>
              </a:lnSpc>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Here is one example we shown earlier, which is captured by the pipeline due to the abnormally high distribution divergence. And it is confirmed later on by our industry collaborator that the performance change is caused by an intentional downgrade.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r>
              <a:rPr lang="en" dirty="0">
                <a:solidFill>
                  <a:schemeClr val="dk1"/>
                </a:solidFill>
              </a:rPr>
              <a:t>Another example here is shown using the heatmap, showing a potentially problematic configuration. It shows how frequently one particular configuration appears in the highly divergent pairs. Darker color indicates higher frequency. [wait] Here we have a particular unit under test model stands out. And indeed this signal is strengthened by the alert from the existing heuristics, showing that the two methods do align.</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highlight>
                  <a:srgbClr val="FFFF00"/>
                </a:highlight>
              </a:rPr>
              <a:t>[click] </a:t>
            </a:r>
            <a:r>
              <a:rPr lang="en" dirty="0">
                <a:solidFill>
                  <a:schemeClr val="dk1"/>
                </a:solidFill>
              </a:rPr>
              <a:t>So in this way, we not only addressed the heterogeneity by data grouping but at the same time mitigated data sparsity via the similarity within subgroups.</a:t>
            </a:r>
            <a:endParaRPr dirty="0">
              <a:solidFill>
                <a:schemeClr val="dk1"/>
              </a:solidFill>
            </a:endParaRPr>
          </a:p>
          <a:p>
            <a:pPr marL="0" lvl="0" indent="0" algn="l" rtl="0">
              <a:lnSpc>
                <a:spcPct val="100000"/>
              </a:lnSpc>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So we just showed how we leverage the similarity among subsets of data to conquer the observation sparsity issue while factoring in the heterogeneity of the data.</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Now let’s move onto the next module, where we try to find performance outliers at asset level.</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solidFill>
                  <a:schemeClr val="dk1"/>
                </a:solidFill>
              </a:rPr>
              <a:t>The current heuristic aims to catch the underperforming servers by comparing a newly available observation against the population wide distribution. [click] Therefore, it suffers from over generalization, as it does not consider the heterogeneity within the dataset. The abnormally low score from one machine could be higher than the best result from another. And because of that, even though the false positive is low, [click] the false negative could be surprisingly high. [click] So, can we do better?</a:t>
            </a:r>
            <a:endParaRPr dirty="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The answer is yes, we can apply clustering methods when an asset is sufficiently sampled. Here in this example, x is timestamp and y is the benchmark result, and we would like to catch performance drop patterns like this so that the operators can start the investigation.</a:t>
            </a:r>
            <a:endParaRPr dirty="0">
              <a:solidFill>
                <a:schemeClr val="dk1"/>
              </a:solidFill>
            </a:endParaRPr>
          </a:p>
          <a:p>
            <a:pPr marL="457200" lvl="0" indent="-228600" algn="l" rtl="0">
              <a:lnSpc>
                <a:spcPct val="115000"/>
              </a:lnSpc>
              <a:spcBef>
                <a:spcPts val="0"/>
              </a:spcBef>
              <a:spcAft>
                <a:spcPts val="0"/>
              </a:spcAft>
              <a:buClr>
                <a:schemeClr val="dk1"/>
              </a:buClr>
              <a:buSzPts val="1100"/>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There are many existing clustering methods that can be used for anomalous data identification. [click] We evaluated quite a few computationally lightweight methods including one class </a:t>
            </a:r>
            <a:r>
              <a:rPr lang="en" dirty="0" err="1">
                <a:solidFill>
                  <a:schemeClr val="dk1"/>
                </a:solidFill>
              </a:rPr>
              <a:t>svm</a:t>
            </a:r>
            <a:r>
              <a:rPr lang="en" dirty="0">
                <a:solidFill>
                  <a:schemeClr val="dk1"/>
                </a:solidFill>
              </a:rPr>
              <a:t>, isolation forest, DBSCAN, </a:t>
            </a:r>
            <a:r>
              <a:rPr lang="en" dirty="0" err="1">
                <a:solidFill>
                  <a:schemeClr val="dk1"/>
                </a:solidFill>
              </a:rPr>
              <a:t>kmeans</a:t>
            </a:r>
            <a:r>
              <a:rPr lang="en" dirty="0">
                <a:solidFill>
                  <a:schemeClr val="dk1"/>
                </a:solidFill>
              </a:rPr>
              <a:t>, and local outlier factor. However, none of them can achieve a satisfying result by itself. [click] So which one to use then?</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Well we ended up with DBSCAN, which works more stable in our case than the others ones.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Here we see the clustering result from </a:t>
            </a:r>
            <a:r>
              <a:rPr lang="en">
                <a:solidFill>
                  <a:schemeClr val="dk1"/>
                </a:solidFill>
              </a:rPr>
              <a:t>it and there </a:t>
            </a:r>
            <a:r>
              <a:rPr lang="en" dirty="0">
                <a:solidFill>
                  <a:schemeClr val="dk1"/>
                </a:solidFill>
              </a:rPr>
              <a:t>are two clusters, each marked differently.</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But is that it? See here the two clusters certainly don’t show any obvious performance degradation, as the clustering result is mainly driven by the temporal gap, not performance gap. How do we fix that?</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We fix it by the centroid check step. </a:t>
            </a:r>
            <a:r>
              <a:rPr lang="en" dirty="0">
                <a:solidFill>
                  <a:schemeClr val="dk1"/>
                </a:solidFill>
                <a:highlight>
                  <a:srgbClr val="FFFF00"/>
                </a:highlight>
              </a:rPr>
              <a:t>[click]</a:t>
            </a:r>
            <a:r>
              <a:rPr lang="en" dirty="0">
                <a:solidFill>
                  <a:schemeClr val="dk1"/>
                </a:solidFill>
              </a:rPr>
              <a:t> If the second centroid falls in the acceptable range of the first one, it will be classified as a normal case.</a:t>
            </a:r>
            <a:r>
              <a:rPr lang="en" dirty="0">
                <a:solidFill>
                  <a:schemeClr val="dk1"/>
                </a:solidFill>
                <a:highlight>
                  <a:srgbClr val="FFFF00"/>
                </a:highlight>
              </a:rPr>
              <a:t> [click] </a:t>
            </a:r>
            <a:r>
              <a:rPr lang="en" dirty="0">
                <a:solidFill>
                  <a:schemeClr val="dk1"/>
                </a:solidFill>
              </a:rPr>
              <a:t>And this step helps reducing the false positives significantly. </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SzPts val="1100"/>
              <a:buNone/>
            </a:pPr>
            <a:r>
              <a:rPr lang="en" dirty="0">
                <a:solidFill>
                  <a:schemeClr val="dk1"/>
                </a:solidFill>
              </a:rPr>
              <a:t>So far so good, right? </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7" name="Google Shape;77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 But what if we run into this case.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performance between the two clusters are indeed quite different, but really it does not seem like a degradation case since the majority of the results fall in a similar range.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[click]</a:t>
            </a:r>
            <a:endParaRPr>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Therefore, to further denoise, we also apply kmeans on the same set of observations, and </a:t>
            </a:r>
            <a:r>
              <a:rPr lang="en">
                <a:solidFill>
                  <a:schemeClr val="dk1"/>
                </a:solidFill>
                <a:highlight>
                  <a:srgbClr val="FFFF00"/>
                </a:highlight>
              </a:rPr>
              <a:t>[click]</a:t>
            </a:r>
            <a:r>
              <a:rPr lang="en">
                <a:solidFill>
                  <a:schemeClr val="dk1"/>
                </a:solidFill>
              </a:rPr>
              <a:t> use Jaccard similarity to compare the difference between the clustering results from both approaches. Why? Because if there indeed is a very clear cut between the two clusters, the classification of each data point should be fairly stable regardless of the clustering methods used.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00"/>
                </a:highlight>
              </a:rPr>
              <a:t>[click]</a:t>
            </a:r>
            <a:r>
              <a:rPr lang="en">
                <a:solidFill>
                  <a:schemeClr val="dk1"/>
                </a:solidFill>
              </a:rPr>
              <a:t> So, only when the similarity is sufficiently high, we claim the asset has an abnormal performance trend, and punt it over for further investigation.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6dca39da4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7" name="Google Shape;797;g26dca39da40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mentioned early on, this module aims to enhance a functionality that the current heuristic provides, but may be too relaxed and labels server based on single low score, even when it is transient.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But now, the assets are compared against itself instead of the mass, making the comparison more meaningful.</a:t>
            </a:r>
            <a:r>
              <a:rPr lang="en">
                <a:solidFill>
                  <a:schemeClr val="dk1"/>
                </a:solidFill>
                <a:highlight>
                  <a:srgbClr val="FFFF00"/>
                </a:highlight>
              </a:rPr>
              <a:t> [click] </a:t>
            </a:r>
            <a:r>
              <a:rPr lang="en">
                <a:solidFill>
                  <a:schemeClr val="dk1"/>
                </a:solidFill>
              </a:rPr>
              <a:t>And it tolerates transient issues as well as we can see in this example, where it detects the sudden degradation in CPU performance effectively, but the early on low score will not trigger anything.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highlight>
                  <a:srgbClr val="FFFF00"/>
                </a:highlight>
              </a:rPr>
              <a:t>[click]</a:t>
            </a:r>
            <a:r>
              <a:rPr lang="en">
                <a:solidFill>
                  <a:schemeClr val="dk1"/>
                </a:solidFill>
              </a:rPr>
              <a:t>Lastly, it handles the temporal gap properly, which is crucial since the gap could be common and unpredictable due to the benchmark running cost.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1" name="Google Shape;8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Now let’s move to the last module, where we explore at the group level.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3" name="Google Shape;90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This module aims to check the model-wide unreliability. Due to time constraint, we will go over it at a very high level. </a:t>
            </a:r>
            <a:r>
              <a:rPr lang="en" dirty="0">
                <a:solidFill>
                  <a:schemeClr val="dk1"/>
                </a:solidFill>
                <a:highlight>
                  <a:srgbClr val="FFFF00"/>
                </a:highlight>
              </a:rPr>
              <a:t>[click]</a:t>
            </a:r>
            <a:r>
              <a:rPr lang="en" dirty="0">
                <a:solidFill>
                  <a:schemeClr val="dk1"/>
                </a:solidFill>
              </a:rPr>
              <a:t>We first calculate the group-based variance and use an existing algorithm to detect the knee, the sharpest turning point of a monotonic sequence, and use that as the threshold.</a:t>
            </a:r>
            <a:r>
              <a:rPr lang="en" dirty="0">
                <a:solidFill>
                  <a:schemeClr val="dk1"/>
                </a:solidFill>
                <a:highlight>
                  <a:srgbClr val="FFFF00"/>
                </a:highlight>
              </a:rPr>
              <a:t> [click]</a:t>
            </a:r>
            <a:r>
              <a:rPr lang="en" dirty="0">
                <a:solidFill>
                  <a:schemeClr val="dk1"/>
                </a:solidFill>
              </a:rPr>
              <a:t>And we perform another analysis to de-prioritize the candidates with potential explanation for the high variance.</a:t>
            </a:r>
            <a:endParaRPr dirty="0">
              <a:highlight>
                <a:srgbClr val="FF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Many things could happen when you are managing a bunch of servers. For example, </a:t>
            </a:r>
            <a:r>
              <a:rPr lang="en" dirty="0">
                <a:solidFill>
                  <a:schemeClr val="dk1"/>
                </a:solidFill>
                <a:highlight>
                  <a:srgbClr val="FFFF00"/>
                </a:highlight>
              </a:rPr>
              <a:t>[click]</a:t>
            </a:r>
            <a:r>
              <a:rPr lang="en" dirty="0">
                <a:solidFill>
                  <a:schemeClr val="dk1"/>
                </a:solidFill>
              </a:rPr>
              <a:t> there could be random server failures, or, </a:t>
            </a:r>
            <a:r>
              <a:rPr lang="en" dirty="0">
                <a:solidFill>
                  <a:schemeClr val="dk1"/>
                </a:solidFill>
                <a:highlight>
                  <a:srgbClr val="FFFF00"/>
                </a:highlight>
              </a:rPr>
              <a:t>[click]</a:t>
            </a:r>
            <a:r>
              <a:rPr lang="en" dirty="0">
                <a:solidFill>
                  <a:schemeClr val="dk1"/>
                </a:solidFill>
              </a:rPr>
              <a:t> the newly introduced configuration is bad or causing some kind of unexpected issues, or, </a:t>
            </a:r>
            <a:r>
              <a:rPr lang="en" dirty="0">
                <a:solidFill>
                  <a:schemeClr val="dk1"/>
                </a:solidFill>
                <a:highlight>
                  <a:srgbClr val="FFFF00"/>
                </a:highlight>
              </a:rPr>
              <a:t>[click]</a:t>
            </a:r>
            <a:r>
              <a:rPr lang="en" dirty="0">
                <a:solidFill>
                  <a:schemeClr val="dk1"/>
                </a:solidFill>
              </a:rPr>
              <a:t> the hardware could just gradually be less performant. And things can be tricker at scale. Well, now you may want to ask, [wait] how do we catch those cases then?</a:t>
            </a:r>
            <a:endParaRPr dirty="0">
              <a:solidFill>
                <a:schemeClr val="dk1"/>
              </a:solidFill>
            </a:endParaRPr>
          </a:p>
          <a:p>
            <a:pPr marL="0" lvl="0" indent="0" algn="l" rtl="0">
              <a:lnSpc>
                <a:spcPct val="115000"/>
              </a:lnSpc>
              <a:spcBef>
                <a:spcPts val="0"/>
              </a:spcBef>
              <a:spcAft>
                <a:spcPts val="0"/>
              </a:spcAft>
              <a:buSzPts val="1100"/>
              <a:buNone/>
            </a:pPr>
            <a:endParaRPr dirty="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7" name="Google Shape;96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Great, now let’s wrap this up with some key observations gained from this project.</a:t>
            </a: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3" name="Google Shape;99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First of all, performance benchmarking at scaling making the problem surprisingly hard. Not only that we need to consider the cost of fleet monitoring, but we also need to consider what features to collect, since the impact of such choice at scale could be huge. We may waste storage space if collecting non-informative features, and the root cause analysis may be blocked if the crucial features are not recorded.</a:t>
            </a:r>
            <a:endParaRPr dirty="0"/>
          </a:p>
          <a:p>
            <a:pPr marL="0" lvl="0" indent="0" algn="l" rtl="0">
              <a:lnSpc>
                <a:spcPct val="100000"/>
              </a:lnSpc>
              <a:spcBef>
                <a:spcPts val="0"/>
              </a:spcBef>
              <a:spcAft>
                <a:spcPts val="0"/>
              </a:spcAft>
              <a:buSzPts val="1100"/>
              <a:buNone/>
            </a:pPr>
            <a:r>
              <a:rPr lang="en-US" dirty="0"/>
              <a:t>[click]</a:t>
            </a:r>
            <a:endParaRPr dirty="0"/>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The second takeaway is that in a large-scale fleet where configuration changes is continuously rolled out, the capability of tracking the impact of such change, especially capturing potential regression can enhance the overall fleet stability. </a:t>
            </a:r>
            <a:endParaRPr dirty="0"/>
          </a:p>
          <a:p>
            <a:pPr marL="0" lvl="0" indent="0" algn="l" rtl="0">
              <a:lnSpc>
                <a:spcPct val="100000"/>
              </a:lnSpc>
              <a:spcBef>
                <a:spcPts val="0"/>
              </a:spcBef>
              <a:spcAft>
                <a:spcPts val="0"/>
              </a:spcAft>
              <a:buSzPts val="1100"/>
              <a:buNone/>
            </a:pPr>
            <a:r>
              <a:rPr lang="en-US" dirty="0"/>
              <a:t>[click]</a:t>
            </a:r>
            <a:endParaRPr dirty="0"/>
          </a:p>
          <a:p>
            <a:pPr marL="0" lvl="0" indent="0" algn="l" rtl="0">
              <a:lnSpc>
                <a:spcPct val="100000"/>
              </a:lnSpc>
              <a:spcBef>
                <a:spcPts val="0"/>
              </a:spcBef>
              <a:spcAft>
                <a:spcPts val="0"/>
              </a:spcAft>
              <a:buSzPts val="1100"/>
              <a:buNone/>
            </a:pPr>
            <a:r>
              <a:rPr lang="en" dirty="0"/>
              <a:t>Lastly, manual fine-tuning is helpful even when the state space reduction and other correlation techniques are present. Not all the features are equally important, hence using tools to rank, to zoom into the key ones is critical in yielding the result efficiently. During this process the input from domain experts is particularly valuable because the techniques are not able to understand the general contexts such as the nuanced state transitions of an asset, and thus the manual fine-tuning is crucial in guiding the pipeline in the right direction.</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4" name="Google Shape;100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To wrap up, because stable and predictable performance of the fleet is so critical for reliable services, we developed FREP, a recommendation pipeline that compose and customized the off-the-shelf stats techniques to provide high signals to the operators with the hope that it can help them understand the fleet behaviors better.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6e154e8c2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4" name="Google Shape;1014;g26e154e8c2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2" name="Google Shape;107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There are many existing studies trying to understand the machine behaviors at large scale, from the general performance studies to failure and crash recovery, as well as hardware errors. Most of them are based on traces and logs.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scale of the dataset being studied is getting larger as well. There have been empirical studies on incident report and tickets from platforms based on 100k nodes. And we start to see more and more analysis on log and error message collected from millions of servers.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Various types of analysis techniques are used in this area as well including information theory, transfer learning, and different types of clustering methods.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1" name="Google Shape;108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So now let’s take a deep dive into the design.</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Here we see the result from DBSCAN, there are three clusters, each represented by different mark.</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0" lvl="0" indent="0" algn="l" rtl="0">
              <a:lnSpc>
                <a:spcPct val="115000"/>
              </a:lnSpc>
              <a:spcBef>
                <a:spcPts val="0"/>
              </a:spcBef>
              <a:spcAft>
                <a:spcPts val="0"/>
              </a:spcAft>
              <a:buSzPts val="1100"/>
              <a:buNone/>
            </a:pPr>
            <a:r>
              <a:rPr lang="en">
                <a:solidFill>
                  <a:schemeClr val="dk1"/>
                </a:solidFill>
              </a:rPr>
              <a:t>Then we convert the clustering result into binary based on the temporal information, now there are two clusters, great.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But is that it? [click] See here the two clusters certainly don’t show any performance degradation, as the clustering result is mainly driven by the temporal gap. How do we fix that?</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1" name="Google Shape;110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There are many ways to see if the server is behaving normally, or if your application is running well.</a:t>
            </a:r>
            <a:endParaRPr dirty="0"/>
          </a:p>
          <a:p>
            <a:pPr marL="0" lvl="0" indent="0" algn="l" rtl="0">
              <a:lnSpc>
                <a:spcPct val="100000"/>
              </a:lnSpc>
              <a:spcBef>
                <a:spcPts val="0"/>
              </a:spcBef>
              <a:spcAft>
                <a:spcPts val="0"/>
              </a:spcAft>
              <a:buSzPts val="1100"/>
              <a:buNone/>
            </a:pPr>
            <a:r>
              <a:rPr lang="en" dirty="0">
                <a:solidFill>
                  <a:schemeClr val="dk1"/>
                </a:solidFill>
                <a:highlight>
                  <a:srgbClr val="FFFF00"/>
                </a:highlight>
              </a:rPr>
              <a:t>[click]</a:t>
            </a:r>
            <a:r>
              <a:rPr lang="en" dirty="0">
                <a:solidFill>
                  <a:schemeClr val="dk1"/>
                </a:solidFill>
              </a:rPr>
              <a:t> </a:t>
            </a:r>
            <a:r>
              <a:rPr lang="en" dirty="0"/>
              <a:t>A typical one is using traces and logs. [wait] but the volume could be a bit hard to manage.</a:t>
            </a:r>
            <a:endParaRPr dirty="0"/>
          </a:p>
          <a:p>
            <a:pPr marL="0" lvl="0" indent="0" algn="l" rtl="0">
              <a:lnSpc>
                <a:spcPct val="100000"/>
              </a:lnSpc>
              <a:spcBef>
                <a:spcPts val="0"/>
              </a:spcBef>
              <a:spcAft>
                <a:spcPts val="0"/>
              </a:spcAft>
              <a:buSzPts val="1100"/>
              <a:buNone/>
            </a:pPr>
            <a:r>
              <a:rPr lang="en" dirty="0">
                <a:solidFill>
                  <a:schemeClr val="dk1"/>
                </a:solidFill>
                <a:highlight>
                  <a:srgbClr val="FFFF00"/>
                </a:highlight>
              </a:rPr>
              <a:t>[click]</a:t>
            </a:r>
            <a:r>
              <a:rPr lang="en" dirty="0">
                <a:solidFill>
                  <a:schemeClr val="dk1"/>
                </a:solidFill>
              </a:rPr>
              <a:t> </a:t>
            </a:r>
            <a:r>
              <a:rPr lang="en" dirty="0"/>
              <a:t>Or you can rely on error messages from various layers, </a:t>
            </a:r>
            <a:r>
              <a:rPr lang="en" dirty="0">
                <a:solidFill>
                  <a:schemeClr val="dk1"/>
                </a:solidFill>
              </a:rPr>
              <a:t>[wait] </a:t>
            </a:r>
            <a:r>
              <a:rPr lang="en" dirty="0"/>
              <a:t>but sometimes it could be too late and even worse, sometimes we have silent failures.</a:t>
            </a:r>
            <a:endParaRPr dirty="0"/>
          </a:p>
          <a:p>
            <a:pPr marL="0" lvl="0" indent="0" algn="l" rtl="0">
              <a:lnSpc>
                <a:spcPct val="100000"/>
              </a:lnSpc>
              <a:spcBef>
                <a:spcPts val="0"/>
              </a:spcBef>
              <a:spcAft>
                <a:spcPts val="0"/>
              </a:spcAft>
              <a:buSzPts val="1100"/>
              <a:buNone/>
            </a:pPr>
            <a:r>
              <a:rPr lang="en" dirty="0">
                <a:solidFill>
                  <a:schemeClr val="dk1"/>
                </a:solidFill>
                <a:highlight>
                  <a:srgbClr val="FFFF00"/>
                </a:highlight>
              </a:rPr>
              <a:t>[click]</a:t>
            </a:r>
            <a:r>
              <a:rPr lang="en" dirty="0">
                <a:solidFill>
                  <a:schemeClr val="dk1"/>
                </a:solidFill>
              </a:rPr>
              <a:t> </a:t>
            </a:r>
            <a:r>
              <a:rPr lang="en" dirty="0"/>
              <a:t>There are also many monitoring frameworks, </a:t>
            </a:r>
            <a:r>
              <a:rPr lang="en" dirty="0">
                <a:solidFill>
                  <a:schemeClr val="dk1"/>
                </a:solidFill>
              </a:rPr>
              <a:t>[wait] </a:t>
            </a:r>
            <a:r>
              <a:rPr lang="en" dirty="0"/>
              <a:t>but unfortunately they are usually application specific.</a:t>
            </a:r>
            <a:endParaRPr dirty="0"/>
          </a:p>
          <a:p>
            <a:pPr marL="0" lvl="0" indent="0" algn="l" rtl="0">
              <a:lnSpc>
                <a:spcPct val="115000"/>
              </a:lnSpc>
              <a:spcBef>
                <a:spcPts val="0"/>
              </a:spcBef>
              <a:spcAft>
                <a:spcPts val="0"/>
              </a:spcAft>
              <a:buSzPts val="1100"/>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[wait]</a:t>
            </a:r>
            <a:endParaRPr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Given all that, is there any straightforward, widely applicable, and relatively accurate method to measure the performance then?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The answer is using benchmarks. We can leverage benchmarks to get straightforward results. At this stage, we are limiting the scope to a single host as the measured entity.</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Stream measures the memory bandwidth while </a:t>
            </a:r>
            <a:r>
              <a:rPr lang="en" dirty="0" err="1">
                <a:solidFill>
                  <a:schemeClr val="dk1"/>
                </a:solidFill>
              </a:rPr>
              <a:t>coremark</a:t>
            </a:r>
            <a:r>
              <a:rPr lang="en" dirty="0">
                <a:solidFill>
                  <a:schemeClr val="dk1"/>
                </a:solidFill>
              </a:rPr>
              <a:t> pro provides a score based on various workloads. Therefore, the outputs from both are quite easy to draw comparisons on.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Another advantage of these two benchmarks is their popularity in the community, making the result widely understood and thus easy for open discussions in the future.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Great, now we have the tool to use. </a:t>
            </a:r>
            <a:r>
              <a:rPr lang="en" dirty="0">
                <a:solidFill>
                  <a:schemeClr val="dk1"/>
                </a:solidFill>
                <a:highlight>
                  <a:srgbClr val="FFFF00"/>
                </a:highlight>
              </a:rPr>
              <a:t>[click]</a:t>
            </a:r>
            <a:r>
              <a:rPr lang="en" dirty="0">
                <a:solidFill>
                  <a:schemeClr val="dk1"/>
                </a:solidFill>
              </a:rPr>
              <a:t> But there’s no perfect solution in this world, and here is why.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There are multiple existing issues with this solution.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First, the heterogeneity in a hyperscale fleet must be addressed. Yes, I just mentioned that the outputs are easy to digest, but that’s the case for a single host. When the score goes up, that’s great, when it drops a lot, then we need to take a look. But what about comparing scores from different servers?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It would not be fair to compare a highly performant new model with an old, entry-level server, right?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Besides that, running benchmarks is also quite expensive. Because we need to drain the server first for a more accurate result, otherwise the score would be affected by the other active workloads.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Since limiting production downtime is crucial, we have to be prepared for the sparsity of the benchmark results. We want to make sure that whatever measurement we use could provide the highest possible signal in the least amount of time.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Current heuristic uses the benchmark result, but only calculate the distribution of the entire population’s benchmark results and use very relaxed rule to alert for low positive rate, and thus </a:t>
            </a:r>
            <a:r>
              <a:rPr lang="en" dirty="0">
                <a:solidFill>
                  <a:schemeClr val="dk1"/>
                </a:solidFill>
                <a:highlight>
                  <a:srgbClr val="FFFF00"/>
                </a:highlight>
              </a:rPr>
              <a:t>[click]</a:t>
            </a:r>
            <a:r>
              <a:rPr lang="en" dirty="0">
                <a:solidFill>
                  <a:schemeClr val="dk1"/>
                </a:solidFill>
              </a:rPr>
              <a:t> it suffers from over-generalization and [wait] missed many potential candidates. [wait] Even worse, it lacks the capability to explore other available patterns in the dataset.</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solidFill>
                  <a:schemeClr val="dk1"/>
                </a:solidFill>
              </a:rPr>
              <a:t>For addressing these two major challenges in the benchmark dataset, and do better than the current heuristic, we now propose our methodology for detecting anomalous pattern given the heterogeneity and data sparsity in a fleet.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00"/>
                </a:highlight>
              </a:rPr>
              <a:t>[click]</a:t>
            </a:r>
            <a:endParaRPr dirty="0">
              <a:solidFill>
                <a:schemeClr val="dk1"/>
              </a:solidFill>
              <a:highlight>
                <a:srgbClr val="FFFF00"/>
              </a:highlight>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That is, how do we break data into smaller sets for better and more meaningful comparison, and how should we leverage potential asset similarity to tackle the sparsity?</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The contribution comes threefold.</a:t>
            </a:r>
            <a:endParaRPr>
              <a:solidFill>
                <a:schemeClr val="dk1"/>
              </a:solidFill>
            </a:endParaRPr>
          </a:p>
          <a:p>
            <a:pPr marL="0" lvl="0" indent="0" algn="l" rtl="0">
              <a:lnSpc>
                <a:spcPct val="115000"/>
              </a:lnSpc>
              <a:spcBef>
                <a:spcPts val="0"/>
              </a:spcBef>
              <a:spcAft>
                <a:spcPts val="0"/>
              </a:spcAft>
              <a:buSzPts val="1100"/>
              <a:buNone/>
            </a:pPr>
            <a:r>
              <a:rPr lang="en">
                <a:solidFill>
                  <a:schemeClr val="dk1"/>
                </a:solidFill>
              </a:rPr>
              <a:t>First, we present the largest dataset on CPU and memory benchmarks. The results are collected from over 2 million assets.</a:t>
            </a:r>
            <a:endParaRPr>
              <a:solidFill>
                <a:schemeClr val="dk1"/>
              </a:solidFill>
            </a:endParaRPr>
          </a:p>
          <a:p>
            <a:pPr marL="0" lvl="0" indent="0" algn="l" rtl="0">
              <a:lnSpc>
                <a:spcPct val="115000"/>
              </a:lnSpc>
              <a:spcBef>
                <a:spcPts val="0"/>
              </a:spcBef>
              <a:spcAft>
                <a:spcPts val="0"/>
              </a:spcAft>
              <a:buSzPts val="1100"/>
              <a:buNone/>
            </a:pPr>
            <a:r>
              <a:rPr lang="en">
                <a:solidFill>
                  <a:schemeClr val="dk1"/>
                </a:solidFill>
                <a:highlight>
                  <a:srgbClr val="FFFF00"/>
                </a:highlight>
              </a:rPr>
              <a:t>[click]</a:t>
            </a:r>
            <a:endParaRPr>
              <a:solidFill>
                <a:schemeClr val="dk1"/>
              </a:solidFill>
              <a:highlight>
                <a:srgbClr val="FFFF00"/>
              </a:highlight>
            </a:endParaRPr>
          </a:p>
          <a:p>
            <a:pPr marL="0" lvl="0" indent="0" algn="l" rtl="0">
              <a:lnSpc>
                <a:spcPct val="115000"/>
              </a:lnSpc>
              <a:spcBef>
                <a:spcPts val="0"/>
              </a:spcBef>
              <a:spcAft>
                <a:spcPts val="0"/>
              </a:spcAft>
              <a:buSzPts val="1100"/>
              <a:buNone/>
            </a:pPr>
            <a:r>
              <a:rPr lang="en">
                <a:solidFill>
                  <a:schemeClr val="dk1"/>
                </a:solidFill>
              </a:rPr>
              <a:t>Then, we show why the off-the-shelf stats tools cannot be used directly and must be customized for yielding high accuracy, which leads to our framework, FREP.</a:t>
            </a:r>
            <a:endParaRPr>
              <a:solidFill>
                <a:schemeClr val="dk1"/>
              </a:solidFill>
            </a:endParaRPr>
          </a:p>
          <a:p>
            <a:pPr marL="0" lvl="0" indent="0" algn="l" rtl="0">
              <a:lnSpc>
                <a:spcPct val="115000"/>
              </a:lnSpc>
              <a:spcBef>
                <a:spcPts val="0"/>
              </a:spcBef>
              <a:spcAft>
                <a:spcPts val="0"/>
              </a:spcAft>
              <a:buSzPts val="1100"/>
              <a:buNone/>
            </a:pPr>
            <a:r>
              <a:rPr lang="en">
                <a:solidFill>
                  <a:schemeClr val="dk1"/>
                </a:solidFill>
                <a:highlight>
                  <a:srgbClr val="FFFF00"/>
                </a:highlight>
              </a:rPr>
              <a:t>[click]</a:t>
            </a:r>
            <a:endParaRPr>
              <a:solidFill>
                <a:schemeClr val="dk1"/>
              </a:solidFill>
              <a:highlight>
                <a:srgbClr val="FFFF00"/>
              </a:highlight>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Lastly, we will talk about how the cases captured by FREP helped our industry collaborator understand fleet behaviors. The cases are discussed at the end of each module.</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Alright. So the talk today is structured as follows.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 will start with a  brief overview of the benchmark dataset. After that, we will show how we select the features to be used later on. Then we will then talk about how we use them to find different types of cases using the three independent modules shown here. And we will wrap up the talk with some key observations.</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9"/>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9"/>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9"/>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FFFFF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9"/>
          <p:cNvSpPr txBox="1">
            <a:spLocks noGrp="1"/>
          </p:cNvSpPr>
          <p:nvPr>
            <p:ph type="subTitle" idx="1"/>
          </p:nvPr>
        </p:nvSpPr>
        <p:spPr>
          <a:xfrm>
            <a:off x="1219200" y="2914650"/>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500"/>
              </a:spcBef>
              <a:spcAft>
                <a:spcPts val="0"/>
              </a:spcAft>
              <a:buSzPts val="2400"/>
              <a:buNone/>
              <a:defRPr sz="3200">
                <a:solidFill>
                  <a:schemeClr val="dk1"/>
                </a:solidFill>
              </a:defRPr>
            </a:lvl1pPr>
            <a:lvl2pPr lvl="1" algn="ctr">
              <a:lnSpc>
                <a:spcPct val="100000"/>
              </a:lnSpc>
              <a:spcBef>
                <a:spcPts val="300"/>
              </a:spcBef>
              <a:spcAft>
                <a:spcPts val="0"/>
              </a:spcAft>
              <a:buSzPts val="2600"/>
              <a:buNone/>
              <a:defRPr>
                <a:solidFill>
                  <a:schemeClr val="lt1"/>
                </a:solidFill>
              </a:defRPr>
            </a:lvl2pPr>
            <a:lvl3pPr lvl="2" algn="ctr">
              <a:lnSpc>
                <a:spcPct val="100000"/>
              </a:lnSpc>
              <a:spcBef>
                <a:spcPts val="300"/>
              </a:spcBef>
              <a:spcAft>
                <a:spcPts val="0"/>
              </a:spcAft>
              <a:buSzPts val="1650"/>
              <a:buNone/>
              <a:defRPr>
                <a:solidFill>
                  <a:schemeClr val="lt1"/>
                </a:solidFill>
              </a:defRPr>
            </a:lvl3pPr>
            <a:lvl4pPr lvl="3" algn="ctr">
              <a:lnSpc>
                <a:spcPct val="100000"/>
              </a:lnSpc>
              <a:spcBef>
                <a:spcPts val="300"/>
              </a:spcBef>
              <a:spcAft>
                <a:spcPts val="0"/>
              </a:spcAft>
              <a:buSzPts val="1700"/>
              <a:buNone/>
              <a:defRPr>
                <a:solidFill>
                  <a:schemeClr val="lt1"/>
                </a:solidFill>
              </a:defRPr>
            </a:lvl4pPr>
            <a:lvl5pPr lvl="4" algn="ctr">
              <a:lnSpc>
                <a:spcPct val="100000"/>
              </a:lnSpc>
              <a:spcBef>
                <a:spcPts val="300"/>
              </a:spcBef>
              <a:spcAft>
                <a:spcPts val="0"/>
              </a:spcAft>
              <a:buSzPts val="1700"/>
              <a:buNone/>
              <a:defRPr>
                <a:solidFill>
                  <a:schemeClr val="lt1"/>
                </a:solidFill>
              </a:defRPr>
            </a:lvl5pPr>
            <a:lvl6pPr lvl="5" algn="ctr">
              <a:lnSpc>
                <a:spcPct val="100000"/>
              </a:lnSpc>
              <a:spcBef>
                <a:spcPts val="340"/>
              </a:spcBef>
              <a:spcAft>
                <a:spcPts val="0"/>
              </a:spcAft>
              <a:buSzPts val="1700"/>
              <a:buNone/>
              <a:defRPr>
                <a:solidFill>
                  <a:schemeClr val="lt1"/>
                </a:solidFill>
              </a:defRPr>
            </a:lvl6pPr>
            <a:lvl7pPr lvl="6" algn="ctr">
              <a:lnSpc>
                <a:spcPct val="100000"/>
              </a:lnSpc>
              <a:spcBef>
                <a:spcPts val="600"/>
              </a:spcBef>
              <a:spcAft>
                <a:spcPts val="0"/>
              </a:spcAft>
              <a:buSzPts val="1700"/>
              <a:buNone/>
              <a:defRPr>
                <a:solidFill>
                  <a:schemeClr val="lt1"/>
                </a:solidFill>
              </a:defRPr>
            </a:lvl7pPr>
            <a:lvl8pPr lvl="7" algn="ctr">
              <a:lnSpc>
                <a:spcPct val="100000"/>
              </a:lnSpc>
              <a:spcBef>
                <a:spcPts val="600"/>
              </a:spcBef>
              <a:spcAft>
                <a:spcPts val="0"/>
              </a:spcAft>
              <a:buSzPts val="1700"/>
              <a:buNone/>
              <a:defRPr>
                <a:solidFill>
                  <a:schemeClr val="lt1"/>
                </a:solidFill>
              </a:defRPr>
            </a:lvl8pPr>
            <a:lvl9pPr lvl="8" algn="ctr">
              <a:lnSpc>
                <a:spcPct val="100000"/>
              </a:lnSpc>
              <a:spcBef>
                <a:spcPts val="600"/>
              </a:spcBef>
              <a:spcAft>
                <a:spcPts val="600"/>
              </a:spcAft>
              <a:buSzPts val="1700"/>
              <a:buNone/>
              <a:defRPr>
                <a:solidFill>
                  <a:schemeClr val="lt1"/>
                </a:solidFill>
              </a:defRPr>
            </a:lvl9pPr>
          </a:lstStyle>
          <a:p>
            <a:endParaRPr/>
          </a:p>
        </p:txBody>
      </p:sp>
      <p:sp>
        <p:nvSpPr>
          <p:cNvPr id="18" name="Google Shape;18;p39"/>
          <p:cNvSpPr/>
          <p:nvPr/>
        </p:nvSpPr>
        <p:spPr>
          <a:xfrm>
            <a:off x="0" y="266403"/>
            <a:ext cx="9144000" cy="2269200"/>
          </a:xfrm>
          <a:prstGeom prst="rect">
            <a:avLst/>
          </a:prstGeom>
          <a:solidFill>
            <a:srgbClr val="600A18"/>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Narrow"/>
              <a:ea typeface="Arial Narrow"/>
              <a:cs typeface="Arial Narrow"/>
              <a:sym typeface="Arial Narrow"/>
            </a:endParaRPr>
          </a:p>
        </p:txBody>
      </p:sp>
      <p:sp>
        <p:nvSpPr>
          <p:cNvPr id="19" name="Google Shape;19;p39"/>
          <p:cNvSpPr txBox="1">
            <a:spLocks noGrp="1"/>
          </p:cNvSpPr>
          <p:nvPr>
            <p:ph type="ctrTitle"/>
          </p:nvPr>
        </p:nvSpPr>
        <p:spPr>
          <a:xfrm>
            <a:off x="685800" y="1270059"/>
            <a:ext cx="7772400" cy="1102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lt1"/>
              </a:buClr>
              <a:buSzPts val="4800"/>
              <a:buFont typeface="Gill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p:nvPr/>
        </p:nvSpPr>
        <p:spPr>
          <a:xfrm>
            <a:off x="0" y="-92243"/>
            <a:ext cx="9144000" cy="3585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Narrow"/>
              <a:ea typeface="Arial Narrow"/>
              <a:cs typeface="Arial Narrow"/>
              <a:sym typeface="Arial Narrow"/>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8"/>
          <p:cNvSpPr txBox="1">
            <a:spLocks noGrp="1"/>
          </p:cNvSpPr>
          <p:nvPr>
            <p:ph type="title"/>
          </p:nvPr>
        </p:nvSpPr>
        <p:spPr>
          <a:xfrm>
            <a:off x="327413" y="394365"/>
            <a:ext cx="8562300" cy="669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8"/>
          <p:cNvSpPr txBox="1">
            <a:spLocks noGrp="1"/>
          </p:cNvSpPr>
          <p:nvPr>
            <p:ph type="body" idx="1"/>
          </p:nvPr>
        </p:nvSpPr>
        <p:spPr>
          <a:xfrm rot="5400000">
            <a:off x="2667609" y="-1140001"/>
            <a:ext cx="3882000" cy="85623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76" name="Google Shape;76;p48"/>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8"/>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9"/>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9"/>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82" name="Google Shape;82;p49"/>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9"/>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9"/>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0"/>
          <p:cNvSpPr txBox="1">
            <a:spLocks noGrp="1"/>
          </p:cNvSpPr>
          <p:nvPr>
            <p:ph type="body" idx="1"/>
          </p:nvPr>
        </p:nvSpPr>
        <p:spPr>
          <a:xfrm>
            <a:off x="168667" y="1200149"/>
            <a:ext cx="4174800" cy="37926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36550" algn="l">
              <a:lnSpc>
                <a:spcPct val="100000"/>
              </a:lnSpc>
              <a:spcBef>
                <a:spcPts val="300"/>
              </a:spcBef>
              <a:spcAft>
                <a:spcPts val="0"/>
              </a:spcAft>
              <a:buSzPts val="1700"/>
              <a:buChar char="•"/>
              <a:defRPr/>
            </a:lvl5pPr>
            <a:lvl6pPr marL="2743200" lvl="5" indent="-336550" algn="l">
              <a:lnSpc>
                <a:spcPct val="100000"/>
              </a:lnSpc>
              <a:spcBef>
                <a:spcPts val="340"/>
              </a:spcBef>
              <a:spcAft>
                <a:spcPts val="0"/>
              </a:spcAft>
              <a:buClr>
                <a:schemeClr val="lt2"/>
              </a:buClr>
              <a:buSzPts val="1700"/>
              <a:buFont typeface="Arial"/>
              <a:buChar char="•"/>
              <a:defRPr/>
            </a:lvl6pPr>
            <a:lvl7pPr marL="3200400" lvl="6" indent="-336550" algn="l">
              <a:lnSpc>
                <a:spcPct val="100000"/>
              </a:lnSpc>
              <a:spcBef>
                <a:spcPts val="600"/>
              </a:spcBef>
              <a:spcAft>
                <a:spcPts val="0"/>
              </a:spcAft>
              <a:buClr>
                <a:schemeClr val="lt2"/>
              </a:buClr>
              <a:buSzPts val="1700"/>
              <a:buFont typeface="Arial"/>
              <a:buChar char="•"/>
              <a:defRPr/>
            </a:lvl7pPr>
            <a:lvl8pPr marL="3657600" lvl="7" indent="-336550" algn="l">
              <a:lnSpc>
                <a:spcPct val="100000"/>
              </a:lnSpc>
              <a:spcBef>
                <a:spcPts val="600"/>
              </a:spcBef>
              <a:spcAft>
                <a:spcPts val="0"/>
              </a:spcAft>
              <a:buClr>
                <a:schemeClr val="lt2"/>
              </a:buClr>
              <a:buSzPts val="1700"/>
              <a:buFont typeface="Arial"/>
              <a:buChar char="•"/>
              <a:defRPr/>
            </a:lvl8pPr>
            <a:lvl9pPr marL="4114800" lvl="8" indent="-336550" algn="l">
              <a:lnSpc>
                <a:spcPct val="100000"/>
              </a:lnSpc>
              <a:spcBef>
                <a:spcPts val="600"/>
              </a:spcBef>
              <a:spcAft>
                <a:spcPts val="600"/>
              </a:spcAft>
              <a:buClr>
                <a:schemeClr val="lt2"/>
              </a:buClr>
              <a:buSzPts val="1700"/>
              <a:buFont typeface="Arial"/>
              <a:buChar char="•"/>
              <a:defRPr/>
            </a:lvl9pPr>
          </a:lstStyle>
          <a:p>
            <a:endParaRPr/>
          </a:p>
        </p:txBody>
      </p:sp>
      <p:sp>
        <p:nvSpPr>
          <p:cNvPr id="23" name="Google Shape;23;p40"/>
          <p:cNvSpPr txBox="1">
            <a:spLocks noGrp="1"/>
          </p:cNvSpPr>
          <p:nvPr>
            <p:ph type="body" idx="2"/>
          </p:nvPr>
        </p:nvSpPr>
        <p:spPr>
          <a:xfrm>
            <a:off x="4800600" y="1200150"/>
            <a:ext cx="4168500" cy="37926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36550" algn="l">
              <a:lnSpc>
                <a:spcPct val="100000"/>
              </a:lnSpc>
              <a:spcBef>
                <a:spcPts val="340"/>
              </a:spcBef>
              <a:spcAft>
                <a:spcPts val="0"/>
              </a:spcAft>
              <a:buClr>
                <a:schemeClr val="lt2"/>
              </a:buClr>
              <a:buSzPts val="1700"/>
              <a:buChar char="•"/>
              <a:defRPr/>
            </a:lvl6pPr>
            <a:lvl7pPr marL="3200400" lvl="6" indent="-336550" algn="l">
              <a:lnSpc>
                <a:spcPct val="100000"/>
              </a:lnSpc>
              <a:spcBef>
                <a:spcPts val="600"/>
              </a:spcBef>
              <a:spcAft>
                <a:spcPts val="0"/>
              </a:spcAft>
              <a:buClr>
                <a:schemeClr val="lt2"/>
              </a:buClr>
              <a:buSzPts val="1700"/>
              <a:buChar char="•"/>
              <a:defRPr/>
            </a:lvl7pPr>
            <a:lvl8pPr marL="3657600" lvl="7" indent="-336550" algn="l">
              <a:lnSpc>
                <a:spcPct val="100000"/>
              </a:lnSpc>
              <a:spcBef>
                <a:spcPts val="600"/>
              </a:spcBef>
              <a:spcAft>
                <a:spcPts val="0"/>
              </a:spcAft>
              <a:buClr>
                <a:schemeClr val="lt2"/>
              </a:buClr>
              <a:buSzPts val="1700"/>
              <a:buChar char="•"/>
              <a:defRPr/>
            </a:lvl8pPr>
            <a:lvl9pPr marL="4114800" lvl="8" indent="-336550" algn="l">
              <a:lnSpc>
                <a:spcPct val="100000"/>
              </a:lnSpc>
              <a:spcBef>
                <a:spcPts val="600"/>
              </a:spcBef>
              <a:spcAft>
                <a:spcPts val="600"/>
              </a:spcAft>
              <a:buClr>
                <a:schemeClr val="lt2"/>
              </a:buClr>
              <a:buSzPts val="1700"/>
              <a:buChar char="•"/>
              <a:defRPr/>
            </a:lvl9pPr>
          </a:lstStyle>
          <a:p>
            <a:endParaRPr/>
          </a:p>
        </p:txBody>
      </p:sp>
      <p:sp>
        <p:nvSpPr>
          <p:cNvPr id="24" name="Google Shape;24;p40"/>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0"/>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0"/>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0"/>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1"/>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45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BFBF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1"/>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BFBF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1"/>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BFBFBF"/>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1"/>
          <p:cNvSpPr txBox="1">
            <a:spLocks noGrp="1"/>
          </p:cNvSpPr>
          <p:nvPr>
            <p:ph type="body" idx="1"/>
          </p:nvPr>
        </p:nvSpPr>
        <p:spPr>
          <a:xfrm>
            <a:off x="277805" y="1200150"/>
            <a:ext cx="8622000" cy="3837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1500"/>
              </a:spcBef>
              <a:spcAft>
                <a:spcPts val="0"/>
              </a:spcAft>
              <a:buSzPts val="2400"/>
              <a:buChar char="❑"/>
              <a:defRPr>
                <a:solidFill>
                  <a:srgbClr val="000000"/>
                </a:solidFill>
              </a:defRPr>
            </a:lvl1pPr>
            <a:lvl2pPr marL="914400" lvl="1" indent="-393700" algn="l">
              <a:lnSpc>
                <a:spcPct val="100000"/>
              </a:lnSpc>
              <a:spcBef>
                <a:spcPts val="300"/>
              </a:spcBef>
              <a:spcAft>
                <a:spcPts val="0"/>
              </a:spcAft>
              <a:buSzPts val="2600"/>
              <a:buChar char="▪"/>
              <a:defRPr>
                <a:solidFill>
                  <a:srgbClr val="000000"/>
                </a:solidFill>
              </a:defRPr>
            </a:lvl2pPr>
            <a:lvl3pPr marL="1371600" lvl="2" indent="-333375" algn="l">
              <a:lnSpc>
                <a:spcPct val="100000"/>
              </a:lnSpc>
              <a:spcBef>
                <a:spcPts val="300"/>
              </a:spcBef>
              <a:spcAft>
                <a:spcPts val="0"/>
              </a:spcAft>
              <a:buSzPts val="1650"/>
              <a:buChar char="-"/>
              <a:defRPr>
                <a:solidFill>
                  <a:srgbClr val="000000"/>
                </a:solidFill>
              </a:defRPr>
            </a:lvl3pPr>
            <a:lvl4pPr marL="1828800" lvl="3" indent="-336550" algn="l">
              <a:lnSpc>
                <a:spcPct val="100000"/>
              </a:lnSpc>
              <a:spcBef>
                <a:spcPts val="300"/>
              </a:spcBef>
              <a:spcAft>
                <a:spcPts val="0"/>
              </a:spcAft>
              <a:buSzPts val="1700"/>
              <a:buChar char="•"/>
              <a:defRPr>
                <a:solidFill>
                  <a:srgbClr val="000000"/>
                </a:solidFill>
              </a:defRPr>
            </a:lvl4pPr>
            <a:lvl5pPr marL="2286000" lvl="4" indent="-336550" algn="l">
              <a:lnSpc>
                <a:spcPct val="100000"/>
              </a:lnSpc>
              <a:spcBef>
                <a:spcPts val="300"/>
              </a:spcBef>
              <a:spcAft>
                <a:spcPts val="0"/>
              </a:spcAft>
              <a:buSzPts val="1700"/>
              <a:buChar char="•"/>
              <a:defRPr>
                <a:solidFill>
                  <a:srgbClr val="000000"/>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42"/>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2"/>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43"/>
          <p:cNvSpPr txBox="1">
            <a:spLocks noGrp="1"/>
          </p:cNvSpPr>
          <p:nvPr>
            <p:ph type="title"/>
          </p:nvPr>
        </p:nvSpPr>
        <p:spPr>
          <a:xfrm>
            <a:off x="297648" y="205978"/>
            <a:ext cx="8522700" cy="857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3"/>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44"/>
          <p:cNvSpPr txBox="1">
            <a:spLocks noGrp="1"/>
          </p:cNvSpPr>
          <p:nvPr>
            <p:ph type="title"/>
          </p:nvPr>
        </p:nvSpPr>
        <p:spPr>
          <a:xfrm>
            <a:off x="609600" y="3721894"/>
            <a:ext cx="78852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600A18"/>
              </a:buClr>
              <a:buSzPts val="3200"/>
              <a:buFont typeface="Gill Sans"/>
              <a:buNone/>
              <a:defRPr sz="3200" b="0" i="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4"/>
          <p:cNvSpPr txBox="1">
            <a:spLocks noGrp="1"/>
          </p:cNvSpPr>
          <p:nvPr>
            <p:ph type="body" idx="1"/>
          </p:nvPr>
        </p:nvSpPr>
        <p:spPr>
          <a:xfrm>
            <a:off x="609600" y="2596753"/>
            <a:ext cx="78852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500"/>
              </a:spcBef>
              <a:spcAft>
                <a:spcPts val="0"/>
              </a:spcAft>
              <a:buSzPts val="1275"/>
              <a:buNone/>
              <a:defRPr sz="1700">
                <a:solidFill>
                  <a:schemeClr val="lt2"/>
                </a:solidFill>
              </a:defRPr>
            </a:lvl1pPr>
            <a:lvl2pPr marL="914400" lvl="1" indent="-228600" algn="l">
              <a:lnSpc>
                <a:spcPct val="100000"/>
              </a:lnSpc>
              <a:spcBef>
                <a:spcPts val="300"/>
              </a:spcBef>
              <a:spcAft>
                <a:spcPts val="0"/>
              </a:spcAft>
              <a:buSzPts val="1800"/>
              <a:buNone/>
              <a:defRPr sz="1800">
                <a:solidFill>
                  <a:schemeClr val="lt1"/>
                </a:solidFill>
              </a:defRPr>
            </a:lvl2pPr>
            <a:lvl3pPr marL="1371600" lvl="2" indent="-228600" algn="l">
              <a:lnSpc>
                <a:spcPct val="100000"/>
              </a:lnSpc>
              <a:spcBef>
                <a:spcPts val="300"/>
              </a:spcBef>
              <a:spcAft>
                <a:spcPts val="0"/>
              </a:spcAft>
              <a:buSzPts val="1200"/>
              <a:buNone/>
              <a:defRPr sz="1600">
                <a:solidFill>
                  <a:schemeClr val="lt1"/>
                </a:solidFill>
              </a:defRPr>
            </a:lvl3pPr>
            <a:lvl4pPr marL="1828800" lvl="3" indent="-228600" algn="l">
              <a:lnSpc>
                <a:spcPct val="100000"/>
              </a:lnSpc>
              <a:spcBef>
                <a:spcPts val="300"/>
              </a:spcBef>
              <a:spcAft>
                <a:spcPts val="0"/>
              </a:spcAft>
              <a:buSzPts val="1400"/>
              <a:buNone/>
              <a:defRPr sz="1400">
                <a:solidFill>
                  <a:schemeClr val="lt1"/>
                </a:solidFill>
              </a:defRPr>
            </a:lvl4pPr>
            <a:lvl5pPr marL="2286000" lvl="4" indent="-228600" algn="l">
              <a:lnSpc>
                <a:spcPct val="100000"/>
              </a:lnSpc>
              <a:spcBef>
                <a:spcPts val="300"/>
              </a:spcBef>
              <a:spcAft>
                <a:spcPts val="0"/>
              </a:spcAft>
              <a:buSzPts val="1400"/>
              <a:buNone/>
              <a:defRPr sz="1400">
                <a:solidFill>
                  <a:schemeClr val="lt1"/>
                </a:solidFill>
              </a:defRPr>
            </a:lvl5pPr>
            <a:lvl6pPr marL="2743200" lvl="5" indent="-228600" algn="l">
              <a:lnSpc>
                <a:spcPct val="100000"/>
              </a:lnSpc>
              <a:spcBef>
                <a:spcPts val="28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46" name="Google Shape;46;p4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45"/>
          <p:cNvSpPr txBox="1">
            <a:spLocks noGrp="1"/>
          </p:cNvSpPr>
          <p:nvPr>
            <p:ph type="body" idx="1"/>
          </p:nvPr>
        </p:nvSpPr>
        <p:spPr>
          <a:xfrm>
            <a:off x="4800600" y="1657350"/>
            <a:ext cx="3733800" cy="26289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36550" algn="l">
              <a:lnSpc>
                <a:spcPct val="100000"/>
              </a:lnSpc>
              <a:spcBef>
                <a:spcPts val="340"/>
              </a:spcBef>
              <a:spcAft>
                <a:spcPts val="0"/>
              </a:spcAft>
              <a:buClr>
                <a:schemeClr val="lt2"/>
              </a:buClr>
              <a:buSzPts val="1700"/>
              <a:buChar char="•"/>
              <a:defRPr/>
            </a:lvl6pPr>
            <a:lvl7pPr marL="3200400" lvl="6" indent="-336550" algn="l">
              <a:lnSpc>
                <a:spcPct val="100000"/>
              </a:lnSpc>
              <a:spcBef>
                <a:spcPts val="600"/>
              </a:spcBef>
              <a:spcAft>
                <a:spcPts val="0"/>
              </a:spcAft>
              <a:buClr>
                <a:schemeClr val="lt2"/>
              </a:buClr>
              <a:buSzPts val="1700"/>
              <a:buChar char="•"/>
              <a:defRPr/>
            </a:lvl7pPr>
            <a:lvl8pPr marL="3657600" lvl="7" indent="-336550" algn="l">
              <a:lnSpc>
                <a:spcPct val="100000"/>
              </a:lnSpc>
              <a:spcBef>
                <a:spcPts val="600"/>
              </a:spcBef>
              <a:spcAft>
                <a:spcPts val="0"/>
              </a:spcAft>
              <a:buClr>
                <a:schemeClr val="lt2"/>
              </a:buClr>
              <a:buSzPts val="1700"/>
              <a:buChar char="•"/>
              <a:defRPr/>
            </a:lvl8pPr>
            <a:lvl9pPr marL="4114800" lvl="8" indent="-336550" algn="l">
              <a:lnSpc>
                <a:spcPct val="100000"/>
              </a:lnSpc>
              <a:spcBef>
                <a:spcPts val="600"/>
              </a:spcBef>
              <a:spcAft>
                <a:spcPts val="600"/>
              </a:spcAft>
              <a:buClr>
                <a:schemeClr val="lt2"/>
              </a:buClr>
              <a:buSzPts val="1700"/>
              <a:buChar char="•"/>
              <a:defRPr/>
            </a:lvl9pPr>
          </a:lstStyle>
          <a:p>
            <a:endParaRPr/>
          </a:p>
        </p:txBody>
      </p:sp>
      <p:sp>
        <p:nvSpPr>
          <p:cNvPr id="51" name="Google Shape;51;p45"/>
          <p:cNvSpPr txBox="1">
            <a:spLocks noGrp="1"/>
          </p:cNvSpPr>
          <p:nvPr>
            <p:ph type="body" idx="2"/>
          </p:nvPr>
        </p:nvSpPr>
        <p:spPr>
          <a:xfrm>
            <a:off x="609600" y="1657350"/>
            <a:ext cx="3733800" cy="26289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36550" algn="l">
              <a:lnSpc>
                <a:spcPct val="100000"/>
              </a:lnSpc>
              <a:spcBef>
                <a:spcPts val="340"/>
              </a:spcBef>
              <a:spcAft>
                <a:spcPts val="0"/>
              </a:spcAft>
              <a:buClr>
                <a:schemeClr val="lt2"/>
              </a:buClr>
              <a:buSzPts val="1700"/>
              <a:buChar char="•"/>
              <a:defRPr/>
            </a:lvl6pPr>
            <a:lvl7pPr marL="3200400" lvl="6" indent="-336550" algn="l">
              <a:lnSpc>
                <a:spcPct val="100000"/>
              </a:lnSpc>
              <a:spcBef>
                <a:spcPts val="600"/>
              </a:spcBef>
              <a:spcAft>
                <a:spcPts val="0"/>
              </a:spcAft>
              <a:buClr>
                <a:schemeClr val="lt2"/>
              </a:buClr>
              <a:buSzPts val="1700"/>
              <a:buChar char="•"/>
              <a:defRPr/>
            </a:lvl7pPr>
            <a:lvl8pPr marL="3657600" lvl="7" indent="-336550" algn="l">
              <a:lnSpc>
                <a:spcPct val="100000"/>
              </a:lnSpc>
              <a:spcBef>
                <a:spcPts val="600"/>
              </a:spcBef>
              <a:spcAft>
                <a:spcPts val="0"/>
              </a:spcAft>
              <a:buClr>
                <a:schemeClr val="lt2"/>
              </a:buClr>
              <a:buSzPts val="1700"/>
              <a:buChar char="•"/>
              <a:defRPr/>
            </a:lvl8pPr>
            <a:lvl9pPr marL="4114800" lvl="8" indent="-336550" algn="l">
              <a:lnSpc>
                <a:spcPct val="100000"/>
              </a:lnSpc>
              <a:spcBef>
                <a:spcPts val="600"/>
              </a:spcBef>
              <a:spcAft>
                <a:spcPts val="600"/>
              </a:spcAft>
              <a:buClr>
                <a:schemeClr val="lt2"/>
              </a:buClr>
              <a:buSzPts val="1700"/>
              <a:buChar char="•"/>
              <a:defRPr/>
            </a:lvl9pPr>
          </a:lstStyle>
          <a:p>
            <a:endParaRPr/>
          </a:p>
        </p:txBody>
      </p:sp>
      <p:sp>
        <p:nvSpPr>
          <p:cNvPr id="52" name="Google Shape;52;p45"/>
          <p:cNvSpPr txBox="1">
            <a:spLocks noGrp="1"/>
          </p:cNvSpPr>
          <p:nvPr>
            <p:ph type="title"/>
          </p:nvPr>
        </p:nvSpPr>
        <p:spPr>
          <a:xfrm>
            <a:off x="609600" y="205978"/>
            <a:ext cx="7924800" cy="857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600A18"/>
              </a:buClr>
              <a:buSzPts val="45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5"/>
          <p:cNvSpPr txBox="1">
            <a:spLocks noGrp="1"/>
          </p:cNvSpPr>
          <p:nvPr>
            <p:ph type="body" idx="3"/>
          </p:nvPr>
        </p:nvSpPr>
        <p:spPr>
          <a:xfrm>
            <a:off x="609600" y="1200149"/>
            <a:ext cx="3733800" cy="4311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500"/>
              </a:spcBef>
              <a:spcAft>
                <a:spcPts val="0"/>
              </a:spcAft>
              <a:buSzPts val="1275"/>
              <a:buNone/>
              <a:defRPr sz="1700" b="0" i="0">
                <a:solidFill>
                  <a:schemeClr val="lt2"/>
                </a:solidFill>
              </a:defRPr>
            </a:lvl1pPr>
            <a:lvl2pPr marL="914400" lvl="1" indent="-228600" algn="l">
              <a:lnSpc>
                <a:spcPct val="100000"/>
              </a:lnSpc>
              <a:spcBef>
                <a:spcPts val="300"/>
              </a:spcBef>
              <a:spcAft>
                <a:spcPts val="0"/>
              </a:spcAft>
              <a:buSzPts val="2000"/>
              <a:buNone/>
              <a:defRPr sz="2000" b="1"/>
            </a:lvl2pPr>
            <a:lvl3pPr marL="1371600" lvl="2" indent="-228600" algn="l">
              <a:lnSpc>
                <a:spcPct val="100000"/>
              </a:lnSpc>
              <a:spcBef>
                <a:spcPts val="300"/>
              </a:spcBef>
              <a:spcAft>
                <a:spcPts val="0"/>
              </a:spcAft>
              <a:buSzPts val="1350"/>
              <a:buNone/>
              <a:defRPr sz="1800" b="1"/>
            </a:lvl3pPr>
            <a:lvl4pPr marL="1828800" lvl="3" indent="-228600" algn="l">
              <a:lnSpc>
                <a:spcPct val="100000"/>
              </a:lnSpc>
              <a:spcBef>
                <a:spcPts val="300"/>
              </a:spcBef>
              <a:spcAft>
                <a:spcPts val="0"/>
              </a:spcAft>
              <a:buSzPts val="1600"/>
              <a:buNone/>
              <a:defRPr sz="1600" b="1"/>
            </a:lvl4pPr>
            <a:lvl5pPr marL="2286000" lvl="4" indent="-228600" algn="l">
              <a:lnSpc>
                <a:spcPct val="100000"/>
              </a:lnSpc>
              <a:spcBef>
                <a:spcPts val="30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54" name="Google Shape;54;p45"/>
          <p:cNvSpPr txBox="1">
            <a:spLocks noGrp="1"/>
          </p:cNvSpPr>
          <p:nvPr>
            <p:ph type="body" idx="4"/>
          </p:nvPr>
        </p:nvSpPr>
        <p:spPr>
          <a:xfrm>
            <a:off x="4800600" y="1200149"/>
            <a:ext cx="3733800" cy="4311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500"/>
              </a:spcBef>
              <a:spcAft>
                <a:spcPts val="0"/>
              </a:spcAft>
              <a:buSzPts val="1275"/>
              <a:buNone/>
              <a:defRPr sz="1700" b="0" i="0">
                <a:solidFill>
                  <a:schemeClr val="lt2"/>
                </a:solidFill>
              </a:defRPr>
            </a:lvl1pPr>
            <a:lvl2pPr marL="914400" lvl="1" indent="-228600" algn="l">
              <a:lnSpc>
                <a:spcPct val="100000"/>
              </a:lnSpc>
              <a:spcBef>
                <a:spcPts val="300"/>
              </a:spcBef>
              <a:spcAft>
                <a:spcPts val="0"/>
              </a:spcAft>
              <a:buSzPts val="2000"/>
              <a:buNone/>
              <a:defRPr sz="2000" b="1"/>
            </a:lvl2pPr>
            <a:lvl3pPr marL="1371600" lvl="2" indent="-228600" algn="l">
              <a:lnSpc>
                <a:spcPct val="100000"/>
              </a:lnSpc>
              <a:spcBef>
                <a:spcPts val="300"/>
              </a:spcBef>
              <a:spcAft>
                <a:spcPts val="0"/>
              </a:spcAft>
              <a:buSzPts val="1350"/>
              <a:buNone/>
              <a:defRPr sz="1800" b="1"/>
            </a:lvl3pPr>
            <a:lvl4pPr marL="1828800" lvl="3" indent="-228600" algn="l">
              <a:lnSpc>
                <a:spcPct val="100000"/>
              </a:lnSpc>
              <a:spcBef>
                <a:spcPts val="300"/>
              </a:spcBef>
              <a:spcAft>
                <a:spcPts val="0"/>
              </a:spcAft>
              <a:buSzPts val="1600"/>
              <a:buNone/>
              <a:defRPr sz="1600" b="1"/>
            </a:lvl4pPr>
            <a:lvl5pPr marL="2286000" lvl="4" indent="-228600" algn="l">
              <a:lnSpc>
                <a:spcPct val="100000"/>
              </a:lnSpc>
              <a:spcBef>
                <a:spcPts val="30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55" name="Google Shape;55;p45"/>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6"/>
          <p:cNvSpPr txBox="1">
            <a:spLocks noGrp="1"/>
          </p:cNvSpPr>
          <p:nvPr>
            <p:ph type="body" idx="1"/>
          </p:nvPr>
        </p:nvSpPr>
        <p:spPr>
          <a:xfrm>
            <a:off x="3962400" y="1085850"/>
            <a:ext cx="4648200" cy="3200400"/>
          </a:xfrm>
          <a:prstGeom prst="rect">
            <a:avLst/>
          </a:prstGeom>
          <a:noFill/>
          <a:ln>
            <a:noFill/>
          </a:ln>
        </p:spPr>
        <p:txBody>
          <a:bodyPr spcFirstLastPara="1" wrap="square" lIns="91425" tIns="45700" rIns="91425" bIns="45700" anchor="t" anchorCtr="0">
            <a:normAutofit/>
          </a:bodyPr>
          <a:lstStyle>
            <a:lvl1pPr marL="457200" lvl="0" indent="-314325" algn="l">
              <a:lnSpc>
                <a:spcPct val="100000"/>
              </a:lnSpc>
              <a:spcBef>
                <a:spcPts val="1500"/>
              </a:spcBef>
              <a:spcAft>
                <a:spcPts val="0"/>
              </a:spcAft>
              <a:buSzPts val="1350"/>
              <a:buChar char="❑"/>
              <a:defRPr/>
            </a:lvl1pPr>
            <a:lvl2pPr marL="914400" lvl="1" indent="-342900" algn="l">
              <a:lnSpc>
                <a:spcPct val="100000"/>
              </a:lnSpc>
              <a:spcBef>
                <a:spcPts val="300"/>
              </a:spcBef>
              <a:spcAft>
                <a:spcPts val="0"/>
              </a:spcAft>
              <a:buSzPts val="1800"/>
              <a:buChar char="▪"/>
              <a:defRPr/>
            </a:lvl2pPr>
            <a:lvl3pPr marL="1371600" lvl="2" indent="-314325" algn="l">
              <a:lnSpc>
                <a:spcPct val="100000"/>
              </a:lnSpc>
              <a:spcBef>
                <a:spcPts val="300"/>
              </a:spcBef>
              <a:spcAft>
                <a:spcPts val="0"/>
              </a:spcAft>
              <a:buSzPts val="1350"/>
              <a:buChar char="-"/>
              <a:defRPr/>
            </a:lvl3pPr>
            <a:lvl4pPr marL="1828800" lvl="3" indent="-342900" algn="l">
              <a:lnSpc>
                <a:spcPct val="100000"/>
              </a:lnSpc>
              <a:spcBef>
                <a:spcPts val="300"/>
              </a:spcBef>
              <a:spcAft>
                <a:spcPts val="0"/>
              </a:spcAft>
              <a:buSzPts val="1800"/>
              <a:buChar char="•"/>
              <a:defRPr/>
            </a:lvl4pPr>
            <a:lvl5pPr marL="2286000" lvl="4" indent="-342900" algn="l">
              <a:lnSpc>
                <a:spcPct val="100000"/>
              </a:lnSpc>
              <a:spcBef>
                <a:spcPts val="30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0" name="Google Shape;60;p46"/>
          <p:cNvSpPr txBox="1">
            <a:spLocks noGrp="1"/>
          </p:cNvSpPr>
          <p:nvPr>
            <p:ph type="title"/>
          </p:nvPr>
        </p:nvSpPr>
        <p:spPr>
          <a:xfrm>
            <a:off x="612648" y="1085850"/>
            <a:ext cx="2971800" cy="822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Font typeface="Gill Sans"/>
              <a:buNone/>
              <a:defRPr sz="1800" b="0" i="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body" idx="2"/>
          </p:nvPr>
        </p:nvSpPr>
        <p:spPr>
          <a:xfrm>
            <a:off x="612648" y="1910918"/>
            <a:ext cx="2971800" cy="2375400"/>
          </a:xfrm>
          <a:prstGeom prst="rect">
            <a:avLst/>
          </a:prstGeom>
          <a:noFill/>
          <a:ln>
            <a:noFill/>
          </a:ln>
        </p:spPr>
        <p:txBody>
          <a:bodyPr spcFirstLastPara="1" wrap="square" lIns="91425" tIns="9125" rIns="91425" bIns="45700" anchor="t" anchorCtr="0">
            <a:normAutofit/>
          </a:bodyPr>
          <a:lstStyle>
            <a:lvl1pPr marL="457200" lvl="0" indent="-228600" algn="l">
              <a:lnSpc>
                <a:spcPct val="100000"/>
              </a:lnSpc>
              <a:spcBef>
                <a:spcPts val="1500"/>
              </a:spcBef>
              <a:spcAft>
                <a:spcPts val="0"/>
              </a:spcAft>
              <a:buSzPts val="1050"/>
              <a:buNone/>
              <a:defRPr sz="1400"/>
            </a:lvl1pPr>
            <a:lvl2pPr marL="914400" lvl="1" indent="-228600" algn="l">
              <a:lnSpc>
                <a:spcPct val="100000"/>
              </a:lnSpc>
              <a:spcBef>
                <a:spcPts val="300"/>
              </a:spcBef>
              <a:spcAft>
                <a:spcPts val="0"/>
              </a:spcAft>
              <a:buSzPts val="1200"/>
              <a:buNone/>
              <a:defRPr sz="1200"/>
            </a:lvl2pPr>
            <a:lvl3pPr marL="1371600" lvl="2" indent="-228600" algn="l">
              <a:lnSpc>
                <a:spcPct val="100000"/>
              </a:lnSpc>
              <a:spcBef>
                <a:spcPts val="300"/>
              </a:spcBef>
              <a:spcAft>
                <a:spcPts val="0"/>
              </a:spcAft>
              <a:buSzPts val="750"/>
              <a:buNone/>
              <a:defRPr sz="1000"/>
            </a:lvl3pPr>
            <a:lvl4pPr marL="1828800" lvl="3" indent="-228600" algn="l">
              <a:lnSpc>
                <a:spcPct val="100000"/>
              </a:lnSpc>
              <a:spcBef>
                <a:spcPts val="300"/>
              </a:spcBef>
              <a:spcAft>
                <a:spcPts val="0"/>
              </a:spcAft>
              <a:buSzPts val="900"/>
              <a:buNone/>
              <a:defRPr sz="900"/>
            </a:lvl4pPr>
            <a:lvl5pPr marL="2286000" lvl="4" indent="-228600" algn="l">
              <a:lnSpc>
                <a:spcPct val="100000"/>
              </a:lnSpc>
              <a:spcBef>
                <a:spcPts val="30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2" name="Google Shape;62;p4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pic>
        <p:nvPicPr>
          <p:cNvPr id="66" name="Google Shape;66;p47" descr="horizon.png"/>
          <p:cNvPicPr preferRelativeResize="0"/>
          <p:nvPr/>
        </p:nvPicPr>
        <p:blipFill rotWithShape="1">
          <a:blip r:embed="rId2">
            <a:alphaModFix/>
          </a:blip>
          <a:srcRect/>
          <a:stretch/>
        </p:blipFill>
        <p:spPr>
          <a:xfrm>
            <a:off x="0" y="0"/>
            <a:ext cx="6858000" cy="5143500"/>
          </a:xfrm>
          <a:prstGeom prst="rect">
            <a:avLst/>
          </a:prstGeom>
          <a:noFill/>
          <a:ln>
            <a:noFill/>
          </a:ln>
        </p:spPr>
      </p:pic>
      <p:sp>
        <p:nvSpPr>
          <p:cNvPr id="67" name="Google Shape;67;p47"/>
          <p:cNvSpPr txBox="1">
            <a:spLocks noGrp="1"/>
          </p:cNvSpPr>
          <p:nvPr>
            <p:ph type="title"/>
          </p:nvPr>
        </p:nvSpPr>
        <p:spPr>
          <a:xfrm>
            <a:off x="609600" y="1085850"/>
            <a:ext cx="2971800" cy="822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Font typeface="Gill Sans"/>
              <a:buNone/>
              <a:defRPr sz="1800" b="0" i="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7"/>
          <p:cNvSpPr>
            <a:spLocks noGrp="1"/>
          </p:cNvSpPr>
          <p:nvPr>
            <p:ph type="pic" idx="2"/>
          </p:nvPr>
        </p:nvSpPr>
        <p:spPr>
          <a:xfrm>
            <a:off x="4657344" y="1085850"/>
            <a:ext cx="2565000" cy="2606100"/>
          </a:xfrm>
          <a:prstGeom prst="rect">
            <a:avLst/>
          </a:prstGeom>
          <a:noFill/>
          <a:ln>
            <a:noFill/>
          </a:ln>
        </p:spPr>
      </p:sp>
      <p:sp>
        <p:nvSpPr>
          <p:cNvPr id="69" name="Google Shape;69;p47"/>
          <p:cNvSpPr txBox="1">
            <a:spLocks noGrp="1"/>
          </p:cNvSpPr>
          <p:nvPr>
            <p:ph type="body" idx="1"/>
          </p:nvPr>
        </p:nvSpPr>
        <p:spPr>
          <a:xfrm>
            <a:off x="609600" y="1910917"/>
            <a:ext cx="2971800" cy="1803900"/>
          </a:xfrm>
          <a:prstGeom prst="rect">
            <a:avLst/>
          </a:prstGeom>
          <a:noFill/>
          <a:ln>
            <a:noFill/>
          </a:ln>
        </p:spPr>
        <p:txBody>
          <a:bodyPr spcFirstLastPara="1" wrap="square" lIns="91425" tIns="9125" rIns="91425" bIns="45700" anchor="t" anchorCtr="0">
            <a:normAutofit/>
          </a:bodyPr>
          <a:lstStyle>
            <a:lvl1pPr marL="457200" lvl="0" indent="-228600" algn="l">
              <a:lnSpc>
                <a:spcPct val="100000"/>
              </a:lnSpc>
              <a:spcBef>
                <a:spcPts val="1500"/>
              </a:spcBef>
              <a:spcAft>
                <a:spcPts val="0"/>
              </a:spcAft>
              <a:buSzPts val="1050"/>
              <a:buNone/>
              <a:defRPr sz="1400"/>
            </a:lvl1pPr>
            <a:lvl2pPr marL="914400" lvl="1" indent="-228600" algn="l">
              <a:lnSpc>
                <a:spcPct val="100000"/>
              </a:lnSpc>
              <a:spcBef>
                <a:spcPts val="300"/>
              </a:spcBef>
              <a:spcAft>
                <a:spcPts val="0"/>
              </a:spcAft>
              <a:buSzPts val="1200"/>
              <a:buNone/>
              <a:defRPr sz="1200"/>
            </a:lvl2pPr>
            <a:lvl3pPr marL="1371600" lvl="2" indent="-228600" algn="l">
              <a:lnSpc>
                <a:spcPct val="100000"/>
              </a:lnSpc>
              <a:spcBef>
                <a:spcPts val="300"/>
              </a:spcBef>
              <a:spcAft>
                <a:spcPts val="0"/>
              </a:spcAft>
              <a:buSzPts val="750"/>
              <a:buNone/>
              <a:defRPr sz="1000"/>
            </a:lvl3pPr>
            <a:lvl4pPr marL="1828800" lvl="3" indent="-228600" algn="l">
              <a:lnSpc>
                <a:spcPct val="100000"/>
              </a:lnSpc>
              <a:spcBef>
                <a:spcPts val="300"/>
              </a:spcBef>
              <a:spcAft>
                <a:spcPts val="0"/>
              </a:spcAft>
              <a:buSzPts val="900"/>
              <a:buNone/>
              <a:defRPr sz="900"/>
            </a:lvl4pPr>
            <a:lvl5pPr marL="2286000" lvl="4" indent="-228600" algn="l">
              <a:lnSpc>
                <a:spcPct val="100000"/>
              </a:lnSpc>
              <a:spcBef>
                <a:spcPts val="30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0" name="Google Shape;70;p47"/>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7"/>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p:nvPr/>
        </p:nvSpPr>
        <p:spPr>
          <a:xfrm>
            <a:off x="-532" y="0"/>
            <a:ext cx="9144600" cy="249900"/>
          </a:xfrm>
          <a:prstGeom prst="rect">
            <a:avLst/>
          </a:prstGeom>
          <a:solidFill>
            <a:srgbClr val="600A1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FFFFFF"/>
              </a:solidFill>
              <a:latin typeface="Gill Sans"/>
              <a:ea typeface="Gill Sans"/>
              <a:cs typeface="Gill Sans"/>
              <a:sym typeface="Gill Sans"/>
            </a:endParaRPr>
          </a:p>
        </p:txBody>
      </p:sp>
      <p:sp>
        <p:nvSpPr>
          <p:cNvPr id="7" name="Google Shape;7;p38"/>
          <p:cNvSpPr txBox="1">
            <a:spLocks noGrp="1"/>
          </p:cNvSpPr>
          <p:nvPr>
            <p:ph type="title"/>
          </p:nvPr>
        </p:nvSpPr>
        <p:spPr>
          <a:xfrm>
            <a:off x="327413" y="394365"/>
            <a:ext cx="8562300" cy="669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600A18"/>
              </a:buClr>
              <a:buSzPts val="4500"/>
              <a:buFont typeface="Gill Sans"/>
              <a:buNone/>
              <a:defRPr sz="4500" b="1" i="0" u="none" strike="noStrike" cap="none">
                <a:solidFill>
                  <a:srgbClr val="600A1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8" name="Google Shape;8;p38"/>
          <p:cNvSpPr txBox="1">
            <a:spLocks noGrp="1"/>
          </p:cNvSpPr>
          <p:nvPr>
            <p:ph type="body" idx="1"/>
          </p:nvPr>
        </p:nvSpPr>
        <p:spPr>
          <a:xfrm>
            <a:off x="327413" y="1200149"/>
            <a:ext cx="8562300" cy="3882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500"/>
              </a:spcBef>
              <a:spcAft>
                <a:spcPts val="0"/>
              </a:spcAft>
              <a:buClr>
                <a:srgbClr val="800000"/>
              </a:buClr>
              <a:buSzPts val="2400"/>
              <a:buFont typeface="Noto Sans Symbols"/>
              <a:buChar char="❑"/>
              <a:defRPr sz="3200" b="0" i="0" u="none" strike="noStrike" cap="none">
                <a:solidFill>
                  <a:srgbClr val="000000"/>
                </a:solidFill>
                <a:latin typeface="Gill Sans"/>
                <a:ea typeface="Gill Sans"/>
                <a:cs typeface="Gill Sans"/>
                <a:sym typeface="Gill Sans"/>
              </a:defRPr>
            </a:lvl1pPr>
            <a:lvl2pPr marL="914400" marR="0" lvl="1" indent="-393700" algn="l" rtl="0">
              <a:lnSpc>
                <a:spcPct val="100000"/>
              </a:lnSpc>
              <a:spcBef>
                <a:spcPts val="300"/>
              </a:spcBef>
              <a:spcAft>
                <a:spcPts val="0"/>
              </a:spcAft>
              <a:buClr>
                <a:srgbClr val="800000"/>
              </a:buClr>
              <a:buSzPts val="2600"/>
              <a:buFont typeface="Noto Sans Symbols"/>
              <a:buChar char="▪"/>
              <a:defRPr sz="2600" b="0" i="0" u="none" strike="noStrike" cap="none">
                <a:solidFill>
                  <a:srgbClr val="000000"/>
                </a:solidFill>
                <a:latin typeface="Gill Sans"/>
                <a:ea typeface="Gill Sans"/>
                <a:cs typeface="Gill Sans"/>
                <a:sym typeface="Gill Sans"/>
              </a:defRPr>
            </a:lvl2pPr>
            <a:lvl3pPr marL="1371600" marR="0" lvl="2" indent="-333375" algn="l" rtl="0">
              <a:lnSpc>
                <a:spcPct val="100000"/>
              </a:lnSpc>
              <a:spcBef>
                <a:spcPts val="300"/>
              </a:spcBef>
              <a:spcAft>
                <a:spcPts val="0"/>
              </a:spcAft>
              <a:buClr>
                <a:srgbClr val="800000"/>
              </a:buClr>
              <a:buSzPts val="1650"/>
              <a:buFont typeface="Merriweather Sans"/>
              <a:buChar char="-"/>
              <a:defRPr sz="2200" b="0" i="0" u="none" strike="noStrike" cap="none">
                <a:solidFill>
                  <a:srgbClr val="000000"/>
                </a:solidFill>
                <a:latin typeface="Gill Sans"/>
                <a:ea typeface="Gill Sans"/>
                <a:cs typeface="Gill Sans"/>
                <a:sym typeface="Gill Sans"/>
              </a:defRPr>
            </a:lvl3pPr>
            <a:lvl4pPr marL="1828800" marR="0" lvl="3" indent="-336550" algn="l" rtl="0">
              <a:lnSpc>
                <a:spcPct val="100000"/>
              </a:lnSpc>
              <a:spcBef>
                <a:spcPts val="300"/>
              </a:spcBef>
              <a:spcAft>
                <a:spcPts val="0"/>
              </a:spcAft>
              <a:buClr>
                <a:srgbClr val="800000"/>
              </a:buClr>
              <a:buSzPts val="1700"/>
              <a:buFont typeface="Arial"/>
              <a:buChar char="•"/>
              <a:defRPr sz="1700" b="0" i="0" u="none" strike="noStrike" cap="none">
                <a:solidFill>
                  <a:srgbClr val="000000"/>
                </a:solidFill>
                <a:latin typeface="Gill Sans"/>
                <a:ea typeface="Gill Sans"/>
                <a:cs typeface="Gill Sans"/>
                <a:sym typeface="Gill Sans"/>
              </a:defRPr>
            </a:lvl4pPr>
            <a:lvl5pPr marL="2286000" marR="0" lvl="4" indent="-336550" algn="l" rtl="0">
              <a:lnSpc>
                <a:spcPct val="100000"/>
              </a:lnSpc>
              <a:spcBef>
                <a:spcPts val="300"/>
              </a:spcBef>
              <a:spcAft>
                <a:spcPts val="0"/>
              </a:spcAft>
              <a:buClr>
                <a:srgbClr val="800000"/>
              </a:buClr>
              <a:buSzPts val="1700"/>
              <a:buFont typeface="Arial"/>
              <a:buChar char="•"/>
              <a:defRPr sz="1700" b="0" i="0" u="none" strike="noStrike" cap="none">
                <a:solidFill>
                  <a:srgbClr val="000000"/>
                </a:solidFill>
                <a:latin typeface="Gill Sans"/>
                <a:ea typeface="Gill Sans"/>
                <a:cs typeface="Gill Sans"/>
                <a:sym typeface="Gill Sans"/>
              </a:defRPr>
            </a:lvl5pPr>
            <a:lvl6pPr marL="2743200" marR="0" lvl="5" indent="-336550" algn="l" rtl="0">
              <a:lnSpc>
                <a:spcPct val="100000"/>
              </a:lnSpc>
              <a:spcBef>
                <a:spcPts val="34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6pPr>
            <a:lvl7pPr marL="3200400" marR="0" lvl="6"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7pPr>
            <a:lvl8pPr marL="3657600" marR="0" lvl="7" indent="-336550" algn="l" rtl="0">
              <a:lnSpc>
                <a:spcPct val="100000"/>
              </a:lnSpc>
              <a:spcBef>
                <a:spcPts val="600"/>
              </a:spcBef>
              <a:spcAft>
                <a:spcPts val="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8pPr>
            <a:lvl9pPr marL="4114800" marR="0" lvl="8" indent="-336550" algn="l" rtl="0">
              <a:lnSpc>
                <a:spcPct val="100000"/>
              </a:lnSpc>
              <a:spcBef>
                <a:spcPts val="600"/>
              </a:spcBef>
              <a:spcAft>
                <a:spcPts val="600"/>
              </a:spcAft>
              <a:buClr>
                <a:schemeClr val="lt2"/>
              </a:buClr>
              <a:buSzPts val="1700"/>
              <a:buFont typeface="Arial"/>
              <a:buChar char="•"/>
              <a:defRPr sz="1700" b="0" i="0" u="none" strike="noStrike" cap="none">
                <a:solidFill>
                  <a:schemeClr val="lt1"/>
                </a:solidFill>
                <a:latin typeface="Arial Narrow"/>
                <a:ea typeface="Arial Narrow"/>
                <a:cs typeface="Arial Narrow"/>
                <a:sym typeface="Arial Narrow"/>
              </a:defRPr>
            </a:lvl9pPr>
          </a:lstStyle>
          <a:p>
            <a:endParaRPr/>
          </a:p>
        </p:txBody>
      </p:sp>
      <p:sp>
        <p:nvSpPr>
          <p:cNvPr id="9" name="Google Shape;9;p38"/>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rgbClr val="D8D8D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0" name="Google Shape;10;p38"/>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D8D8D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Narrow"/>
                <a:ea typeface="Arial Narrow"/>
                <a:cs typeface="Arial Narrow"/>
                <a:sym typeface="Arial Narrow"/>
              </a:defRPr>
            </a:lvl9pPr>
          </a:lstStyle>
          <a:p>
            <a:endParaRPr/>
          </a:p>
        </p:txBody>
      </p:sp>
      <p:sp>
        <p:nvSpPr>
          <p:cNvPr id="11" name="Google Shape;11;p38"/>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D8D8D8"/>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12" name="Google Shape;12;p38" descr="uchicago-maroon.png"/>
          <p:cNvPicPr preferRelativeResize="0"/>
          <p:nvPr/>
        </p:nvPicPr>
        <p:blipFill rotWithShape="1">
          <a:blip r:embed="rId13">
            <a:alphaModFix/>
          </a:blip>
          <a:srcRect/>
          <a:stretch/>
        </p:blipFill>
        <p:spPr>
          <a:xfrm>
            <a:off x="79374" y="11630"/>
            <a:ext cx="1008613" cy="2237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3.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2070100" y="2775582"/>
            <a:ext cx="5124449" cy="912739"/>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75000"/>
              <a:buNone/>
            </a:pPr>
            <a:r>
              <a:rPr lang="en" b="1">
                <a:solidFill>
                  <a:srgbClr val="800000"/>
                </a:solidFill>
              </a:rPr>
              <a:t>Ruidan Li</a:t>
            </a:r>
            <a:endParaRPr b="1">
              <a:solidFill>
                <a:srgbClr val="800000"/>
              </a:solidFill>
            </a:endParaRPr>
          </a:p>
          <a:p>
            <a:pPr marL="0" lvl="0" indent="0" algn="ctr" rtl="0">
              <a:lnSpc>
                <a:spcPct val="100000"/>
              </a:lnSpc>
              <a:spcBef>
                <a:spcPts val="0"/>
              </a:spcBef>
              <a:spcAft>
                <a:spcPts val="0"/>
              </a:spcAft>
              <a:buSzPct val="75000"/>
              <a:buNone/>
            </a:pPr>
            <a:endParaRPr b="1">
              <a:solidFill>
                <a:srgbClr val="800000"/>
              </a:solidFill>
            </a:endParaRPr>
          </a:p>
          <a:p>
            <a:pPr marL="0" lvl="0" indent="0" algn="ctr" rtl="0">
              <a:lnSpc>
                <a:spcPct val="100000"/>
              </a:lnSpc>
              <a:spcBef>
                <a:spcPts val="0"/>
              </a:spcBef>
              <a:spcAft>
                <a:spcPts val="0"/>
              </a:spcAft>
              <a:buSzPct val="80000"/>
              <a:buNone/>
            </a:pPr>
            <a:r>
              <a:rPr lang="en" sz="3000"/>
              <a:t>Advisor: Haryadi S. Gunawi</a:t>
            </a:r>
            <a:endParaRPr b="1">
              <a:solidFill>
                <a:srgbClr val="800000"/>
              </a:solidFill>
            </a:endParaRPr>
          </a:p>
        </p:txBody>
      </p:sp>
      <p:sp>
        <p:nvSpPr>
          <p:cNvPr id="90" name="Google Shape;90;p1"/>
          <p:cNvSpPr txBox="1">
            <a:spLocks noGrp="1"/>
          </p:cNvSpPr>
          <p:nvPr>
            <p:ph type="ctrTitle"/>
          </p:nvPr>
        </p:nvSpPr>
        <p:spPr>
          <a:xfrm>
            <a:off x="1369950" y="1434225"/>
            <a:ext cx="6404100" cy="1102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4800"/>
              <a:buFont typeface="Gill Sans"/>
              <a:buNone/>
            </a:pPr>
            <a:r>
              <a:rPr lang="en" sz="3500"/>
              <a:t>FREP:</a:t>
            </a:r>
            <a:br>
              <a:rPr lang="en" sz="3500"/>
            </a:br>
            <a:r>
              <a:rPr lang="en" sz="3000" b="0"/>
              <a:t>Fleet Performance Evaluation Pipeline for Identifying Server Degradation in Large-Scale Datacenters</a:t>
            </a:r>
            <a:endParaRPr sz="3000"/>
          </a:p>
        </p:txBody>
      </p:sp>
      <p:pic>
        <p:nvPicPr>
          <p:cNvPr id="91" name="Google Shape;91;p1" descr="text-white.jpg"/>
          <p:cNvPicPr preferRelativeResize="0"/>
          <p:nvPr/>
        </p:nvPicPr>
        <p:blipFill rotWithShape="1">
          <a:blip r:embed="rId3">
            <a:alphaModFix/>
          </a:blip>
          <a:srcRect/>
          <a:stretch/>
        </p:blipFill>
        <p:spPr>
          <a:xfrm>
            <a:off x="3055673" y="4079446"/>
            <a:ext cx="3032662" cy="1070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2"/>
          <p:cNvPicPr preferRelativeResize="0"/>
          <p:nvPr/>
        </p:nvPicPr>
        <p:blipFill>
          <a:blip r:embed="rId3">
            <a:alphaModFix/>
          </a:blip>
          <a:stretch>
            <a:fillRect/>
          </a:stretch>
        </p:blipFill>
        <p:spPr>
          <a:xfrm>
            <a:off x="-412550" y="1142378"/>
            <a:ext cx="5654624" cy="2266947"/>
          </a:xfrm>
          <a:prstGeom prst="rect">
            <a:avLst/>
          </a:prstGeom>
          <a:noFill/>
          <a:ln>
            <a:noFill/>
          </a:ln>
        </p:spPr>
      </p:pic>
      <p:sp>
        <p:nvSpPr>
          <p:cNvPr id="269" name="Google Shape;269;p12"/>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Dataset Overview</a:t>
            </a:r>
            <a:endParaRPr/>
          </a:p>
        </p:txBody>
      </p:sp>
      <p:sp>
        <p:nvSpPr>
          <p:cNvPr id="270" name="Google Shape;270;p12"/>
          <p:cNvSpPr/>
          <p:nvPr/>
        </p:nvSpPr>
        <p:spPr>
          <a:xfrm>
            <a:off x="2864595" y="1428617"/>
            <a:ext cx="2316600" cy="2226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2"/>
          <p:cNvSpPr/>
          <p:nvPr/>
        </p:nvSpPr>
        <p:spPr>
          <a:xfrm>
            <a:off x="2864595" y="1707242"/>
            <a:ext cx="2316600" cy="222600"/>
          </a:xfrm>
          <a:prstGeom prst="roundRect">
            <a:avLst>
              <a:gd name="adj" fmla="val 16667"/>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2" name="Google Shape;272;p12"/>
          <p:cNvGrpSpPr/>
          <p:nvPr/>
        </p:nvGrpSpPr>
        <p:grpSpPr>
          <a:xfrm>
            <a:off x="789050" y="1063375"/>
            <a:ext cx="2238000" cy="502149"/>
            <a:chOff x="789050" y="1063375"/>
            <a:chExt cx="2238000" cy="447891"/>
          </a:xfrm>
        </p:grpSpPr>
        <p:sp>
          <p:nvSpPr>
            <p:cNvPr id="273" name="Google Shape;273;p12"/>
            <p:cNvSpPr txBox="1"/>
            <p:nvPr/>
          </p:nvSpPr>
          <p:spPr>
            <a:xfrm>
              <a:off x="789050" y="1063375"/>
              <a:ext cx="2238000" cy="35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980000"/>
                  </a:solidFill>
                  <a:latin typeface="Gill Sans"/>
                  <a:ea typeface="Gill Sans"/>
                  <a:cs typeface="Gill Sans"/>
                  <a:sym typeface="Gill Sans"/>
                </a:rPr>
                <a:t>CPU + Memory</a:t>
              </a:r>
              <a:endParaRPr sz="1800" b="0" i="0" u="none" strike="noStrike" cap="none">
                <a:solidFill>
                  <a:srgbClr val="980000"/>
                </a:solidFill>
                <a:latin typeface="Gill Sans"/>
                <a:ea typeface="Gill Sans"/>
                <a:cs typeface="Gill Sans"/>
                <a:sym typeface="Gill Sans"/>
              </a:endParaRPr>
            </a:p>
          </p:txBody>
        </p:sp>
        <p:cxnSp>
          <p:nvCxnSpPr>
            <p:cNvPr id="274" name="Google Shape;274;p12"/>
            <p:cNvCxnSpPr/>
            <p:nvPr/>
          </p:nvCxnSpPr>
          <p:spPr>
            <a:xfrm flipH="1">
              <a:off x="1682662" y="1387331"/>
              <a:ext cx="414362" cy="123935"/>
            </a:xfrm>
            <a:prstGeom prst="straightConnector1">
              <a:avLst/>
            </a:prstGeom>
            <a:noFill/>
            <a:ln w="28575" cap="flat" cmpd="sng">
              <a:solidFill>
                <a:srgbClr val="980000"/>
              </a:solidFill>
              <a:prstDash val="solid"/>
              <a:round/>
              <a:headEnd type="none" w="sm" len="sm"/>
              <a:tailEnd type="triangle" w="med" len="med"/>
            </a:ln>
          </p:spPr>
        </p:cxnSp>
      </p:grpSp>
      <p:graphicFrame>
        <p:nvGraphicFramePr>
          <p:cNvPr id="275" name="Google Shape;275;p12"/>
          <p:cNvGraphicFramePr/>
          <p:nvPr/>
        </p:nvGraphicFramePr>
        <p:xfrm>
          <a:off x="2388600" y="3486875"/>
          <a:ext cx="4202700" cy="1422125"/>
        </p:xfrm>
        <a:graphic>
          <a:graphicData uri="http://schemas.openxmlformats.org/drawingml/2006/table">
            <a:tbl>
              <a:tblPr>
                <a:noFill/>
                <a:tableStyleId>{5FF1A324-23AC-4E6F-97ED-07290B4E5E1B}</a:tableStyleId>
              </a:tblPr>
              <a:tblGrid>
                <a:gridCol w="2101350">
                  <a:extLst>
                    <a:ext uri="{9D8B030D-6E8A-4147-A177-3AD203B41FA5}">
                      <a16:colId xmlns:a16="http://schemas.microsoft.com/office/drawing/2014/main" val="20000"/>
                    </a:ext>
                  </a:extLst>
                </a:gridCol>
                <a:gridCol w="2101350">
                  <a:extLst>
                    <a:ext uri="{9D8B030D-6E8A-4147-A177-3AD203B41FA5}">
                      <a16:colId xmlns:a16="http://schemas.microsoft.com/office/drawing/2014/main" val="20001"/>
                    </a:ext>
                  </a:extLst>
                </a:gridCol>
              </a:tblGrid>
              <a:tr h="629675">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t>Test</a:t>
                      </a:r>
                      <a:endParaRPr sz="2000" b="1" u="none" strike="noStrike" cap="none"/>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CFE2F3"/>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t>Asset</a:t>
                      </a:r>
                      <a:endParaRPr sz="2000" b="1" u="none" strike="noStrike" cap="none"/>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629675">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t>CPU/Memory</a:t>
                      </a:r>
                      <a:endParaRPr sz="2000" b="1" u="none" strike="noStrike" cap="none"/>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 sz="2000" b="1" u="none" strike="noStrike" cap="none"/>
                        <a:t>Deployment status</a:t>
                      </a:r>
                      <a:endParaRPr sz="2000" b="1" u="none" strike="noStrike" cap="none"/>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bl>
          </a:graphicData>
        </a:graphic>
      </p:graphicFrame>
      <p:sp>
        <p:nvSpPr>
          <p:cNvPr id="276" name="Google Shape;276;p12"/>
          <p:cNvSpPr txBox="1"/>
          <p:nvPr/>
        </p:nvSpPr>
        <p:spPr>
          <a:xfrm>
            <a:off x="0" y="3486875"/>
            <a:ext cx="2316600" cy="629700"/>
          </a:xfrm>
          <a:prstGeom prst="rect">
            <a:avLst/>
          </a:prstGeom>
          <a:solidFill>
            <a:srgbClr val="CFE2F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Name, type, duration, run uuid</a:t>
            </a:r>
            <a:endParaRPr sz="1800" b="0" i="0" u="none" strike="noStrike" cap="none">
              <a:solidFill>
                <a:srgbClr val="000000"/>
              </a:solidFill>
              <a:latin typeface="Gill Sans"/>
              <a:ea typeface="Gill Sans"/>
              <a:cs typeface="Gill Sans"/>
              <a:sym typeface="Gill Sans"/>
            </a:endParaRPr>
          </a:p>
        </p:txBody>
      </p:sp>
      <p:sp>
        <p:nvSpPr>
          <p:cNvPr id="277" name="Google Shape;277;p12"/>
          <p:cNvSpPr txBox="1"/>
          <p:nvPr/>
        </p:nvSpPr>
        <p:spPr>
          <a:xfrm>
            <a:off x="6663300" y="3486875"/>
            <a:ext cx="2316600" cy="629700"/>
          </a:xfrm>
          <a:prstGeom prst="rect">
            <a:avLst/>
          </a:prstGeom>
          <a:solidFill>
            <a:srgbClr val="D9EAD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Asset ID, model ID, kernel, OS</a:t>
            </a:r>
            <a:endParaRPr sz="1800" b="0" i="0" u="none" strike="noStrike" cap="none">
              <a:solidFill>
                <a:srgbClr val="000000"/>
              </a:solidFill>
              <a:latin typeface="Gill Sans"/>
              <a:ea typeface="Gill Sans"/>
              <a:cs typeface="Gill Sans"/>
              <a:sym typeface="Gill Sans"/>
            </a:endParaRPr>
          </a:p>
        </p:txBody>
      </p:sp>
      <p:sp>
        <p:nvSpPr>
          <p:cNvPr id="278" name="Google Shape;278;p12"/>
          <p:cNvSpPr txBox="1"/>
          <p:nvPr/>
        </p:nvSpPr>
        <p:spPr>
          <a:xfrm>
            <a:off x="0" y="4096475"/>
            <a:ext cx="2316600" cy="629700"/>
          </a:xfrm>
          <a:prstGeom prst="rect">
            <a:avLst/>
          </a:prstGeom>
          <a:solidFill>
            <a:srgbClr val="FFF2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CM version, frequency scaling status</a:t>
            </a:r>
            <a:endParaRPr sz="1800" b="0" i="0" u="none" strike="noStrike" cap="none">
              <a:solidFill>
                <a:srgbClr val="000000"/>
              </a:solidFill>
              <a:latin typeface="Gill Sans"/>
              <a:ea typeface="Gill Sans"/>
              <a:cs typeface="Gill Sans"/>
              <a:sym typeface="Gill Sans"/>
            </a:endParaRPr>
          </a:p>
        </p:txBody>
      </p:sp>
      <p:sp>
        <p:nvSpPr>
          <p:cNvPr id="279" name="Google Shape;279;p12"/>
          <p:cNvSpPr txBox="1"/>
          <p:nvPr/>
        </p:nvSpPr>
        <p:spPr>
          <a:xfrm>
            <a:off x="6663300" y="4096475"/>
            <a:ext cx="2316600" cy="629700"/>
          </a:xfrm>
          <a:prstGeom prst="rect">
            <a:avLst/>
          </a:prstGeom>
          <a:solidFill>
            <a:srgbClr val="EFEFE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Device status, evaluation status</a:t>
            </a:r>
            <a:endParaRPr sz="1800" b="0" i="0" u="none" strike="noStrike" cap="none">
              <a:solidFill>
                <a:srgbClr val="000000"/>
              </a:solidFill>
              <a:latin typeface="Gill Sans"/>
              <a:ea typeface="Gill Sans"/>
              <a:cs typeface="Gill Sans"/>
              <a:sym typeface="Gill Sans"/>
            </a:endParaRPr>
          </a:p>
        </p:txBody>
      </p:sp>
      <p:grpSp>
        <p:nvGrpSpPr>
          <p:cNvPr id="280" name="Google Shape;280;p12"/>
          <p:cNvGrpSpPr/>
          <p:nvPr/>
        </p:nvGrpSpPr>
        <p:grpSpPr>
          <a:xfrm>
            <a:off x="5252490" y="495425"/>
            <a:ext cx="3691048" cy="2497426"/>
            <a:chOff x="5252490" y="495425"/>
            <a:chExt cx="3691048" cy="2497426"/>
          </a:xfrm>
        </p:grpSpPr>
        <p:grpSp>
          <p:nvGrpSpPr>
            <p:cNvPr id="281" name="Google Shape;281;p12"/>
            <p:cNvGrpSpPr/>
            <p:nvPr/>
          </p:nvGrpSpPr>
          <p:grpSpPr>
            <a:xfrm>
              <a:off x="5252490" y="1057691"/>
              <a:ext cx="3691048" cy="1935160"/>
              <a:chOff x="5252490" y="1057691"/>
              <a:chExt cx="3691048" cy="1935160"/>
            </a:xfrm>
          </p:grpSpPr>
          <p:pic>
            <p:nvPicPr>
              <p:cNvPr id="282" name="Google Shape;282;p12"/>
              <p:cNvPicPr preferRelativeResize="0"/>
              <p:nvPr/>
            </p:nvPicPr>
            <p:blipFill rotWithShape="1">
              <a:blip r:embed="rId4">
                <a:alphaModFix/>
              </a:blip>
              <a:srcRect/>
              <a:stretch/>
            </p:blipFill>
            <p:spPr>
              <a:xfrm>
                <a:off x="5984534" y="1057693"/>
                <a:ext cx="737053" cy="959789"/>
              </a:xfrm>
              <a:prstGeom prst="rect">
                <a:avLst/>
              </a:prstGeom>
              <a:noFill/>
              <a:ln>
                <a:noFill/>
              </a:ln>
            </p:spPr>
          </p:pic>
          <p:pic>
            <p:nvPicPr>
              <p:cNvPr id="283" name="Google Shape;283;p12"/>
              <p:cNvPicPr preferRelativeResize="0"/>
              <p:nvPr/>
            </p:nvPicPr>
            <p:blipFill rotWithShape="1">
              <a:blip r:embed="rId5">
                <a:alphaModFix/>
              </a:blip>
              <a:srcRect/>
              <a:stretch/>
            </p:blipFill>
            <p:spPr>
              <a:xfrm>
                <a:off x="5985007" y="2030814"/>
                <a:ext cx="737053" cy="959789"/>
              </a:xfrm>
              <a:prstGeom prst="rect">
                <a:avLst/>
              </a:prstGeom>
              <a:noFill/>
              <a:ln>
                <a:noFill/>
              </a:ln>
            </p:spPr>
          </p:pic>
          <p:pic>
            <p:nvPicPr>
              <p:cNvPr id="284" name="Google Shape;284;p12"/>
              <p:cNvPicPr preferRelativeResize="0"/>
              <p:nvPr/>
            </p:nvPicPr>
            <p:blipFill rotWithShape="1">
              <a:blip r:embed="rId6">
                <a:alphaModFix/>
              </a:blip>
              <a:srcRect/>
              <a:stretch/>
            </p:blipFill>
            <p:spPr>
              <a:xfrm>
                <a:off x="7464036" y="1057691"/>
                <a:ext cx="737053" cy="959789"/>
              </a:xfrm>
              <a:prstGeom prst="rect">
                <a:avLst/>
              </a:prstGeom>
              <a:noFill/>
              <a:ln>
                <a:noFill/>
              </a:ln>
            </p:spPr>
          </p:pic>
          <p:pic>
            <p:nvPicPr>
              <p:cNvPr id="285" name="Google Shape;285;p12"/>
              <p:cNvPicPr preferRelativeResize="0"/>
              <p:nvPr/>
            </p:nvPicPr>
            <p:blipFill rotWithShape="1">
              <a:blip r:embed="rId7">
                <a:alphaModFix/>
              </a:blip>
              <a:srcRect/>
              <a:stretch/>
            </p:blipFill>
            <p:spPr>
              <a:xfrm>
                <a:off x="6721587" y="2024939"/>
                <a:ext cx="737053" cy="959789"/>
              </a:xfrm>
              <a:prstGeom prst="rect">
                <a:avLst/>
              </a:prstGeom>
              <a:noFill/>
              <a:ln>
                <a:noFill/>
              </a:ln>
            </p:spPr>
          </p:pic>
          <p:pic>
            <p:nvPicPr>
              <p:cNvPr id="286" name="Google Shape;286;p12"/>
              <p:cNvPicPr preferRelativeResize="0"/>
              <p:nvPr/>
            </p:nvPicPr>
            <p:blipFill rotWithShape="1">
              <a:blip r:embed="rId8">
                <a:alphaModFix/>
              </a:blip>
              <a:srcRect/>
              <a:stretch/>
            </p:blipFill>
            <p:spPr>
              <a:xfrm>
                <a:off x="7461338" y="2024939"/>
                <a:ext cx="737053" cy="959789"/>
              </a:xfrm>
              <a:prstGeom prst="rect">
                <a:avLst/>
              </a:prstGeom>
              <a:noFill/>
              <a:ln>
                <a:noFill/>
              </a:ln>
            </p:spPr>
          </p:pic>
          <p:pic>
            <p:nvPicPr>
              <p:cNvPr id="287" name="Google Shape;287;p12"/>
              <p:cNvPicPr preferRelativeResize="0"/>
              <p:nvPr/>
            </p:nvPicPr>
            <p:blipFill rotWithShape="1">
              <a:blip r:embed="rId9">
                <a:alphaModFix/>
              </a:blip>
              <a:srcRect/>
              <a:stretch/>
            </p:blipFill>
            <p:spPr>
              <a:xfrm>
                <a:off x="5252490" y="2024940"/>
                <a:ext cx="737053" cy="959789"/>
              </a:xfrm>
              <a:prstGeom prst="rect">
                <a:avLst/>
              </a:prstGeom>
              <a:noFill/>
              <a:ln>
                <a:noFill/>
              </a:ln>
            </p:spPr>
          </p:pic>
          <p:pic>
            <p:nvPicPr>
              <p:cNvPr id="288" name="Google Shape;288;p12"/>
              <p:cNvPicPr preferRelativeResize="0"/>
              <p:nvPr/>
            </p:nvPicPr>
            <p:blipFill rotWithShape="1">
              <a:blip r:embed="rId10">
                <a:alphaModFix/>
              </a:blip>
              <a:srcRect/>
              <a:stretch/>
            </p:blipFill>
            <p:spPr>
              <a:xfrm>
                <a:off x="6724285" y="1057692"/>
                <a:ext cx="737053" cy="959789"/>
              </a:xfrm>
              <a:prstGeom prst="rect">
                <a:avLst/>
              </a:prstGeom>
              <a:noFill/>
              <a:ln>
                <a:noFill/>
              </a:ln>
            </p:spPr>
          </p:pic>
          <p:pic>
            <p:nvPicPr>
              <p:cNvPr id="289" name="Google Shape;289;p12"/>
              <p:cNvPicPr preferRelativeResize="0"/>
              <p:nvPr/>
            </p:nvPicPr>
            <p:blipFill rotWithShape="1">
              <a:blip r:embed="rId11">
                <a:alphaModFix/>
              </a:blip>
              <a:srcRect/>
              <a:stretch/>
            </p:blipFill>
            <p:spPr>
              <a:xfrm>
                <a:off x="5252490" y="1057694"/>
                <a:ext cx="737053" cy="959789"/>
              </a:xfrm>
              <a:prstGeom prst="rect">
                <a:avLst/>
              </a:prstGeom>
              <a:noFill/>
              <a:ln>
                <a:noFill/>
              </a:ln>
            </p:spPr>
          </p:pic>
          <p:pic>
            <p:nvPicPr>
              <p:cNvPr id="290" name="Google Shape;290;p12"/>
              <p:cNvPicPr preferRelativeResize="0"/>
              <p:nvPr/>
            </p:nvPicPr>
            <p:blipFill rotWithShape="1">
              <a:blip r:embed="rId12">
                <a:alphaModFix/>
              </a:blip>
              <a:srcRect/>
              <a:stretch/>
            </p:blipFill>
            <p:spPr>
              <a:xfrm>
                <a:off x="8206485" y="2033062"/>
                <a:ext cx="737053" cy="959789"/>
              </a:xfrm>
              <a:prstGeom prst="rect">
                <a:avLst/>
              </a:prstGeom>
              <a:noFill/>
              <a:ln>
                <a:noFill/>
              </a:ln>
            </p:spPr>
          </p:pic>
          <p:pic>
            <p:nvPicPr>
              <p:cNvPr id="291" name="Google Shape;291;p12"/>
              <p:cNvPicPr preferRelativeResize="0"/>
              <p:nvPr/>
            </p:nvPicPr>
            <p:blipFill rotWithShape="1">
              <a:blip r:embed="rId13">
                <a:alphaModFix/>
              </a:blip>
              <a:srcRect/>
              <a:stretch/>
            </p:blipFill>
            <p:spPr>
              <a:xfrm>
                <a:off x="8206485" y="1065151"/>
                <a:ext cx="737053" cy="959789"/>
              </a:xfrm>
              <a:prstGeom prst="rect">
                <a:avLst/>
              </a:prstGeom>
              <a:noFill/>
              <a:ln>
                <a:noFill/>
              </a:ln>
            </p:spPr>
          </p:pic>
        </p:grpSp>
        <p:sp>
          <p:nvSpPr>
            <p:cNvPr id="292" name="Google Shape;292;p12"/>
            <p:cNvSpPr/>
            <p:nvPr/>
          </p:nvSpPr>
          <p:spPr>
            <a:xfrm rot="5400000">
              <a:off x="5409800" y="595925"/>
              <a:ext cx="586500" cy="3855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2"/>
            <p:cNvSpPr/>
            <p:nvPr/>
          </p:nvSpPr>
          <p:spPr>
            <a:xfrm rot="5400000">
              <a:off x="6095600" y="595925"/>
              <a:ext cx="586500" cy="3855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12"/>
          <p:cNvSpPr/>
          <p:nvPr/>
        </p:nvSpPr>
        <p:spPr>
          <a:xfrm rot="10800000">
            <a:off x="6095600" y="2272325"/>
            <a:ext cx="586500" cy="3855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2"/>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296" name="Google Shape;296;p12"/>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297" name="Google Shape;297;p12"/>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1000"/>
                                        <p:tgtEl>
                                          <p:spTgt spid="270"/>
                                        </p:tgtEl>
                                      </p:cBhvr>
                                    </p:animEffect>
                                  </p:childTnLst>
                                </p:cTn>
                              </p:par>
                              <p:par>
                                <p:cTn id="13" presetID="10" presetClass="entr" presetSubtype="0" fill="hold" nodeType="withEffect">
                                  <p:stCondLst>
                                    <p:cond delay="0"/>
                                  </p:stCondLst>
                                  <p:childTnLst>
                                    <p:set>
                                      <p:cBhvr>
                                        <p:cTn id="14" dur="1" fill="hold">
                                          <p:stCondLst>
                                            <p:cond delay="0"/>
                                          </p:stCondLst>
                                        </p:cTn>
                                        <p:tgtEl>
                                          <p:spTgt spid="271"/>
                                        </p:tgtEl>
                                        <p:attrNameLst>
                                          <p:attrName>style.visibility</p:attrName>
                                        </p:attrNameLst>
                                      </p:cBhvr>
                                      <p:to>
                                        <p:strVal val="visible"/>
                                      </p:to>
                                    </p:set>
                                    <p:animEffect transition="in" filter="fade">
                                      <p:cBhvr>
                                        <p:cTn id="15" dur="1000"/>
                                        <p:tgtEl>
                                          <p:spTgt spid="2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5"/>
                                        </p:tgtEl>
                                        <p:attrNameLst>
                                          <p:attrName>style.visibility</p:attrName>
                                        </p:attrNameLst>
                                      </p:cBhvr>
                                      <p:to>
                                        <p:strVal val="visible"/>
                                      </p:to>
                                    </p:set>
                                    <p:animEffect transition="in" filter="fade">
                                      <p:cBhvr>
                                        <p:cTn id="20" dur="1000"/>
                                        <p:tgtEl>
                                          <p:spTgt spid="27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6"/>
                                        </p:tgtEl>
                                        <p:attrNameLst>
                                          <p:attrName>style.visibility</p:attrName>
                                        </p:attrNameLst>
                                      </p:cBhvr>
                                      <p:to>
                                        <p:strVal val="visible"/>
                                      </p:to>
                                    </p:set>
                                    <p:animEffect transition="in" filter="fade">
                                      <p:cBhvr>
                                        <p:cTn id="25" dur="1000"/>
                                        <p:tgtEl>
                                          <p:spTgt spid="27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7"/>
                                        </p:tgtEl>
                                        <p:attrNameLst>
                                          <p:attrName>style.visibility</p:attrName>
                                        </p:attrNameLst>
                                      </p:cBhvr>
                                      <p:to>
                                        <p:strVal val="visible"/>
                                      </p:to>
                                    </p:set>
                                    <p:animEffect transition="in" filter="fade">
                                      <p:cBhvr>
                                        <p:cTn id="30" dur="1000"/>
                                        <p:tgtEl>
                                          <p:spTgt spid="2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8"/>
                                        </p:tgtEl>
                                        <p:attrNameLst>
                                          <p:attrName>style.visibility</p:attrName>
                                        </p:attrNameLst>
                                      </p:cBhvr>
                                      <p:to>
                                        <p:strVal val="visible"/>
                                      </p:to>
                                    </p:set>
                                    <p:animEffect transition="in" filter="fade">
                                      <p:cBhvr>
                                        <p:cTn id="35" dur="1000"/>
                                        <p:tgtEl>
                                          <p:spTgt spid="2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9"/>
                                        </p:tgtEl>
                                        <p:attrNameLst>
                                          <p:attrName>style.visibility</p:attrName>
                                        </p:attrNameLst>
                                      </p:cBhvr>
                                      <p:to>
                                        <p:strVal val="visible"/>
                                      </p:to>
                                    </p:set>
                                    <p:animEffect transition="in" filter="fade">
                                      <p:cBhvr>
                                        <p:cTn id="40" dur="1000"/>
                                        <p:tgtEl>
                                          <p:spTgt spid="27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0"/>
                                        </p:tgtEl>
                                        <p:attrNameLst>
                                          <p:attrName>style.visibility</p:attrName>
                                        </p:attrNameLst>
                                      </p:cBhvr>
                                      <p:to>
                                        <p:strVal val="visible"/>
                                      </p:to>
                                    </p:set>
                                    <p:animEffect transition="in" filter="fade">
                                      <p:cBhvr>
                                        <p:cTn id="45" dur="1000"/>
                                        <p:tgtEl>
                                          <p:spTgt spid="2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4"/>
                                        </p:tgtEl>
                                        <p:attrNameLst>
                                          <p:attrName>style.visibility</p:attrName>
                                        </p:attrNameLst>
                                      </p:cBhvr>
                                      <p:to>
                                        <p:strVal val="visible"/>
                                      </p:to>
                                    </p:set>
                                    <p:animEffect transition="in" filter="fade">
                                      <p:cBhvr>
                                        <p:cTn id="50" dur="10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3"/>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303" name="Google Shape;303;p13"/>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3"/>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3"/>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3"/>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3"/>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3"/>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3"/>
          <p:cNvSpPr txBox="1"/>
          <p:nvPr/>
        </p:nvSpPr>
        <p:spPr>
          <a:xfrm>
            <a:off x="735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Dataset Overview</a:t>
            </a:r>
            <a:endParaRPr sz="2000" b="0" i="0" u="none" strike="noStrike" cap="none">
              <a:solidFill>
                <a:srgbClr val="000000"/>
              </a:solidFill>
              <a:latin typeface="Gill Sans"/>
              <a:ea typeface="Gill Sans"/>
              <a:cs typeface="Gill Sans"/>
              <a:sym typeface="Gill Sans"/>
            </a:endParaRPr>
          </a:p>
        </p:txBody>
      </p:sp>
      <p:cxnSp>
        <p:nvCxnSpPr>
          <p:cNvPr id="310" name="Google Shape;310;p13"/>
          <p:cNvCxnSpPr>
            <a:stCxn id="309" idx="2"/>
          </p:cNvCxnSpPr>
          <p:nvPr/>
        </p:nvCxnSpPr>
        <p:spPr>
          <a:xfrm flipH="1">
            <a:off x="1392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311" name="Google Shape;311;p13"/>
          <p:cNvSpPr txBox="1"/>
          <p:nvPr/>
        </p:nvSpPr>
        <p:spPr>
          <a:xfrm>
            <a:off x="2020200" y="1844975"/>
            <a:ext cx="14082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980000"/>
                </a:solidFill>
                <a:latin typeface="Gill Sans"/>
                <a:ea typeface="Gill Sans"/>
                <a:cs typeface="Gill Sans"/>
                <a:sym typeface="Gill Sans"/>
              </a:rPr>
              <a:t>Feature Selection</a:t>
            </a:r>
            <a:endParaRPr sz="2000" b="1" i="0" u="none" strike="noStrike" cap="none" dirty="0">
              <a:solidFill>
                <a:srgbClr val="980000"/>
              </a:solidFill>
              <a:latin typeface="Gill Sans"/>
              <a:ea typeface="Gill Sans"/>
              <a:cs typeface="Gill Sans"/>
              <a:sym typeface="Gill Sans"/>
            </a:endParaRPr>
          </a:p>
        </p:txBody>
      </p:sp>
      <p:cxnSp>
        <p:nvCxnSpPr>
          <p:cNvPr id="312" name="Google Shape;312;p13"/>
          <p:cNvCxnSpPr>
            <a:cxnSpLocks/>
            <a:stCxn id="311" idx="2"/>
          </p:cNvCxnSpPr>
          <p:nvPr/>
        </p:nvCxnSpPr>
        <p:spPr>
          <a:xfrm flipH="1">
            <a:off x="2721000" y="2632175"/>
            <a:ext cx="3300" cy="549300"/>
          </a:xfrm>
          <a:prstGeom prst="straightConnector1">
            <a:avLst/>
          </a:prstGeom>
          <a:noFill/>
          <a:ln w="38100" cap="flat" cmpd="sng">
            <a:solidFill>
              <a:srgbClr val="000000"/>
            </a:solidFill>
            <a:prstDash val="dot"/>
            <a:round/>
            <a:headEnd type="none" w="sm" len="sm"/>
            <a:tailEnd type="none" w="sm" len="sm"/>
          </a:ln>
        </p:spPr>
      </p:cxnSp>
      <p:sp>
        <p:nvSpPr>
          <p:cNvPr id="313" name="Google Shape;313;p13"/>
          <p:cNvSpPr txBox="1"/>
          <p:nvPr/>
        </p:nvSpPr>
        <p:spPr>
          <a:xfrm>
            <a:off x="3348600" y="1856700"/>
            <a:ext cx="14148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Divergence</a:t>
            </a:r>
            <a:endParaRPr sz="2000" b="0" i="0" u="none" strike="noStrike" cap="none">
              <a:solidFill>
                <a:srgbClr val="000000"/>
              </a:solidFill>
              <a:latin typeface="Gill Sans"/>
              <a:ea typeface="Gill Sans"/>
              <a:cs typeface="Gill Sans"/>
              <a:sym typeface="Gill Sans"/>
            </a:endParaRPr>
          </a:p>
        </p:txBody>
      </p:sp>
      <p:cxnSp>
        <p:nvCxnSpPr>
          <p:cNvPr id="314" name="Google Shape;314;p13"/>
          <p:cNvCxnSpPr>
            <a:stCxn id="313" idx="2"/>
          </p:cNvCxnSpPr>
          <p:nvPr/>
        </p:nvCxnSpPr>
        <p:spPr>
          <a:xfrm flipH="1">
            <a:off x="4049400" y="2643900"/>
            <a:ext cx="6600" cy="549300"/>
          </a:xfrm>
          <a:prstGeom prst="straightConnector1">
            <a:avLst/>
          </a:prstGeom>
          <a:noFill/>
          <a:ln w="38100" cap="flat" cmpd="sng">
            <a:solidFill>
              <a:srgbClr val="000000"/>
            </a:solidFill>
            <a:prstDash val="dot"/>
            <a:round/>
            <a:headEnd type="none" w="sm" len="sm"/>
            <a:tailEnd type="none" w="sm" len="sm"/>
          </a:ln>
        </p:spPr>
      </p:cxnSp>
      <p:sp>
        <p:nvSpPr>
          <p:cNvPr id="315" name="Google Shape;315;p13"/>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Outlier</a:t>
            </a:r>
            <a:endParaRPr sz="2000" b="0" i="0" u="none" strike="noStrike" cap="none">
              <a:solidFill>
                <a:srgbClr val="000000"/>
              </a:solidFill>
              <a:latin typeface="Gill Sans"/>
              <a:ea typeface="Gill Sans"/>
              <a:cs typeface="Gill Sans"/>
              <a:sym typeface="Gill Sans"/>
            </a:endParaRPr>
          </a:p>
        </p:txBody>
      </p:sp>
      <p:cxnSp>
        <p:nvCxnSpPr>
          <p:cNvPr id="316" name="Google Shape;316;p13"/>
          <p:cNvCxnSpPr>
            <a:stCxn id="315"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317" name="Google Shape;317;p13"/>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Large Variance</a:t>
            </a:r>
            <a:endParaRPr sz="2000" b="0" i="0" u="none" strike="noStrike" cap="none">
              <a:solidFill>
                <a:srgbClr val="000000"/>
              </a:solidFill>
              <a:latin typeface="Gill Sans"/>
              <a:ea typeface="Gill Sans"/>
              <a:cs typeface="Gill Sans"/>
              <a:sym typeface="Gill Sans"/>
            </a:endParaRPr>
          </a:p>
        </p:txBody>
      </p:sp>
      <p:cxnSp>
        <p:nvCxnSpPr>
          <p:cNvPr id="318" name="Google Shape;318;p13"/>
          <p:cNvCxnSpPr>
            <a:stCxn id="317"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cxnSp>
        <p:nvCxnSpPr>
          <p:cNvPr id="319" name="Google Shape;319;p13"/>
          <p:cNvCxnSpPr>
            <a:stCxn id="320" idx="2"/>
          </p:cNvCxnSpPr>
          <p:nvPr/>
        </p:nvCxnSpPr>
        <p:spPr>
          <a:xfrm flipH="1">
            <a:off x="8034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321" name="Google Shape;321;p13"/>
          <p:cNvSpPr txBox="1"/>
          <p:nvPr/>
        </p:nvSpPr>
        <p:spPr>
          <a:xfrm>
            <a:off x="7270950" y="1844975"/>
            <a:ext cx="15723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Key Observations</a:t>
            </a:r>
            <a:endParaRPr sz="2000" b="0" i="0" u="none" strike="noStrike" cap="none">
              <a:solidFill>
                <a:srgbClr val="000000"/>
              </a:solidFill>
              <a:latin typeface="Gill Sans"/>
              <a:ea typeface="Gill Sans"/>
              <a:cs typeface="Gill Sans"/>
              <a:sym typeface="Gill Sans"/>
            </a:endParaRPr>
          </a:p>
        </p:txBody>
      </p:sp>
      <p:cxnSp>
        <p:nvCxnSpPr>
          <p:cNvPr id="322" name="Google Shape;322;p13"/>
          <p:cNvCxnSpPr>
            <a:stCxn id="321" idx="2"/>
          </p:cNvCxnSpPr>
          <p:nvPr/>
        </p:nvCxnSpPr>
        <p:spPr>
          <a:xfrm flipH="1">
            <a:off x="80505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323" name="Google Shape;323;p13"/>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324" name="Google Shape;324;p13"/>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325" name="Google Shape;325;p13"/>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body" idx="1"/>
          </p:nvPr>
        </p:nvSpPr>
        <p:spPr>
          <a:xfrm>
            <a:off x="168675" y="1030050"/>
            <a:ext cx="4608300" cy="1520100"/>
          </a:xfrm>
          <a:prstGeom prst="rect">
            <a:avLst/>
          </a:prstGeom>
          <a:noFill/>
          <a:ln>
            <a:noFill/>
          </a:ln>
        </p:spPr>
        <p:txBody>
          <a:bodyPr spcFirstLastPara="1" wrap="square" lIns="91425" tIns="45700" rIns="91425" bIns="45700" anchor="t" anchorCtr="0">
            <a:normAutofit lnSpcReduction="10000"/>
          </a:bodyPr>
          <a:lstStyle/>
          <a:p>
            <a:pPr marL="457200" lvl="0" indent="-314325" algn="l" rtl="0">
              <a:lnSpc>
                <a:spcPct val="100000"/>
              </a:lnSpc>
              <a:spcBef>
                <a:spcPts val="1500"/>
              </a:spcBef>
              <a:spcAft>
                <a:spcPts val="0"/>
              </a:spcAft>
              <a:buSzPts val="1350"/>
              <a:buChar char="●"/>
            </a:pPr>
            <a:r>
              <a:rPr lang="en"/>
              <a:t>Entropy</a:t>
            </a:r>
            <a:endParaRPr/>
          </a:p>
          <a:p>
            <a:pPr marL="914400" lvl="1" indent="-342900" algn="l" rtl="0">
              <a:lnSpc>
                <a:spcPct val="100000"/>
              </a:lnSpc>
              <a:spcBef>
                <a:spcPts val="0"/>
              </a:spcBef>
              <a:spcAft>
                <a:spcPts val="0"/>
              </a:spcAft>
              <a:buSzPts val="1800"/>
              <a:buChar char="○"/>
            </a:pPr>
            <a:r>
              <a:rPr lang="en"/>
              <a:t>Uncertainty</a:t>
            </a:r>
            <a:endParaRPr/>
          </a:p>
          <a:p>
            <a:pPr marL="914400" lvl="1" indent="-342900" algn="l" rtl="0">
              <a:lnSpc>
                <a:spcPct val="100000"/>
              </a:lnSpc>
              <a:spcBef>
                <a:spcPts val="0"/>
              </a:spcBef>
              <a:spcAft>
                <a:spcPts val="0"/>
              </a:spcAft>
              <a:buSzPts val="1800"/>
              <a:buChar char="○"/>
            </a:pPr>
            <a:r>
              <a:rPr lang="en"/>
              <a:t>Surprise</a:t>
            </a:r>
            <a:endParaRPr/>
          </a:p>
        </p:txBody>
      </p:sp>
      <p:sp>
        <p:nvSpPr>
          <p:cNvPr id="331" name="Google Shape;331;p14"/>
          <p:cNvSpPr txBox="1">
            <a:spLocks noGrp="1"/>
          </p:cNvSpPr>
          <p:nvPr>
            <p:ph type="body" idx="2"/>
          </p:nvPr>
        </p:nvSpPr>
        <p:spPr>
          <a:xfrm>
            <a:off x="4853050" y="1030050"/>
            <a:ext cx="4168500" cy="18603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t>Information Gain</a:t>
            </a:r>
            <a:endParaRPr/>
          </a:p>
          <a:p>
            <a:pPr marL="914400" lvl="1" indent="-342900" algn="l" rtl="0">
              <a:lnSpc>
                <a:spcPct val="100000"/>
              </a:lnSpc>
              <a:spcBef>
                <a:spcPts val="0"/>
              </a:spcBef>
              <a:spcAft>
                <a:spcPts val="0"/>
              </a:spcAft>
              <a:buSzPts val="1800"/>
              <a:buChar char="○"/>
            </a:pPr>
            <a:r>
              <a:rPr lang="en"/>
              <a:t>Build on entropy</a:t>
            </a:r>
            <a:endParaRPr/>
          </a:p>
          <a:p>
            <a:pPr marL="914400" lvl="1" indent="-342900" algn="l" rtl="0">
              <a:lnSpc>
                <a:spcPct val="100000"/>
              </a:lnSpc>
              <a:spcBef>
                <a:spcPts val="0"/>
              </a:spcBef>
              <a:spcAft>
                <a:spcPts val="0"/>
              </a:spcAft>
              <a:buSzPts val="1800"/>
              <a:buChar char="○"/>
            </a:pPr>
            <a:r>
              <a:rPr lang="en"/>
              <a:t>Predictiveness</a:t>
            </a:r>
            <a:endParaRPr/>
          </a:p>
        </p:txBody>
      </p:sp>
      <p:sp>
        <p:nvSpPr>
          <p:cNvPr id="332" name="Google Shape;332;p14"/>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dirty="0"/>
              <a:t>Feature selection</a:t>
            </a:r>
            <a:endParaRPr dirty="0"/>
          </a:p>
        </p:txBody>
      </p:sp>
      <p:grpSp>
        <p:nvGrpSpPr>
          <p:cNvPr id="333" name="Google Shape;333;p14"/>
          <p:cNvGrpSpPr/>
          <p:nvPr/>
        </p:nvGrpSpPr>
        <p:grpSpPr>
          <a:xfrm>
            <a:off x="634950" y="3057450"/>
            <a:ext cx="3343200" cy="1145600"/>
            <a:chOff x="634950" y="3057450"/>
            <a:chExt cx="3343200" cy="1145600"/>
          </a:xfrm>
        </p:grpSpPr>
        <p:sp>
          <p:nvSpPr>
            <p:cNvPr id="334" name="Google Shape;334;p14"/>
            <p:cNvSpPr/>
            <p:nvPr/>
          </p:nvSpPr>
          <p:spPr>
            <a:xfrm>
              <a:off x="1574550" y="3817250"/>
              <a:ext cx="2403600" cy="385800"/>
            </a:xfrm>
            <a:prstGeom prst="roundRect">
              <a:avLst>
                <a:gd name="adj" fmla="val 16667"/>
              </a:avLst>
            </a:prstGeom>
            <a:noFill/>
            <a:ln w="2857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1706800" y="31366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2846500" y="31366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3606300" y="3896450"/>
              <a:ext cx="217500" cy="227400"/>
            </a:xfrm>
            <a:prstGeom prst="ellipse">
              <a:avLst/>
            </a:prstGeom>
            <a:solidFill>
              <a:srgbClr val="6D9EEB"/>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2086700" y="31366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2466600" y="31366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3226400" y="31366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3606300" y="31366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2846500" y="38964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2466600" y="38964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3226400" y="38964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2086700" y="38964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1706800" y="38964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1574550" y="3057450"/>
              <a:ext cx="2403600" cy="385800"/>
            </a:xfrm>
            <a:prstGeom prst="roundRect">
              <a:avLst>
                <a:gd name="adj" fmla="val 16667"/>
              </a:avLst>
            </a:prstGeom>
            <a:noFill/>
            <a:ln w="2857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txBox="1"/>
            <p:nvPr/>
          </p:nvSpPr>
          <p:spPr>
            <a:xfrm>
              <a:off x="634950" y="3080250"/>
              <a:ext cx="939600" cy="3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Lower</a:t>
              </a:r>
              <a:endParaRPr sz="1800" b="0" i="0" u="none" strike="noStrike" cap="none">
                <a:solidFill>
                  <a:srgbClr val="000000"/>
                </a:solidFill>
                <a:latin typeface="Gill Sans"/>
                <a:ea typeface="Gill Sans"/>
                <a:cs typeface="Gill Sans"/>
                <a:sym typeface="Gill Sans"/>
              </a:endParaRPr>
            </a:p>
          </p:txBody>
        </p:sp>
        <p:sp>
          <p:nvSpPr>
            <p:cNvPr id="349" name="Google Shape;349;p14"/>
            <p:cNvSpPr txBox="1"/>
            <p:nvPr/>
          </p:nvSpPr>
          <p:spPr>
            <a:xfrm>
              <a:off x="634950" y="3840050"/>
              <a:ext cx="939600" cy="3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Higher</a:t>
              </a:r>
              <a:endParaRPr sz="1800" b="0" i="0" u="none" strike="noStrike" cap="none">
                <a:solidFill>
                  <a:srgbClr val="000000"/>
                </a:solidFill>
                <a:latin typeface="Gill Sans"/>
                <a:ea typeface="Gill Sans"/>
                <a:cs typeface="Gill Sans"/>
                <a:sym typeface="Gill Sans"/>
              </a:endParaRPr>
            </a:p>
          </p:txBody>
        </p:sp>
      </p:grpSp>
      <p:grpSp>
        <p:nvGrpSpPr>
          <p:cNvPr id="350" name="Google Shape;350;p14"/>
          <p:cNvGrpSpPr/>
          <p:nvPr/>
        </p:nvGrpSpPr>
        <p:grpSpPr>
          <a:xfrm>
            <a:off x="5051788" y="2720250"/>
            <a:ext cx="1640100" cy="2167300"/>
            <a:chOff x="5051788" y="2720250"/>
            <a:chExt cx="1640100" cy="2167300"/>
          </a:xfrm>
        </p:grpSpPr>
        <p:sp>
          <p:nvSpPr>
            <p:cNvPr id="351" name="Google Shape;351;p14"/>
            <p:cNvSpPr/>
            <p:nvPr/>
          </p:nvSpPr>
          <p:spPr>
            <a:xfrm rot="5400000">
              <a:off x="5386450" y="3801850"/>
              <a:ext cx="1785600" cy="385800"/>
            </a:xfrm>
            <a:prstGeom prst="roundRect">
              <a:avLst>
                <a:gd name="adj" fmla="val 16667"/>
              </a:avLst>
            </a:prstGeom>
            <a:noFill/>
            <a:ln w="2857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5414225" y="31366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5414225" y="35088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5414225" y="3881050"/>
              <a:ext cx="217500" cy="227400"/>
            </a:xfrm>
            <a:prstGeom prst="ellipse">
              <a:avLst/>
            </a:prstGeom>
            <a:solidFill>
              <a:srgbClr val="FFD966"/>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5414225" y="42532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5414225" y="4625450"/>
              <a:ext cx="217500" cy="227400"/>
            </a:xfrm>
            <a:prstGeom prst="ellipse">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6173275" y="3136650"/>
              <a:ext cx="217500" cy="227400"/>
            </a:xfrm>
            <a:prstGeom prst="ellipse">
              <a:avLst/>
            </a:prstGeom>
            <a:solidFill>
              <a:srgbClr val="660000"/>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6173275" y="3508850"/>
              <a:ext cx="217500" cy="227400"/>
            </a:xfrm>
            <a:prstGeom prst="ellipse">
              <a:avLst/>
            </a:prstGeom>
            <a:solidFill>
              <a:srgbClr val="660000"/>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6173275" y="38810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6173275" y="42532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6173275" y="46254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txBox="1"/>
            <p:nvPr/>
          </p:nvSpPr>
          <p:spPr>
            <a:xfrm>
              <a:off x="5051788" y="2720250"/>
              <a:ext cx="1640100" cy="3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Feature  Target</a:t>
              </a:r>
              <a:endParaRPr sz="1800" b="0" i="0" u="none" strike="noStrike" cap="none">
                <a:solidFill>
                  <a:srgbClr val="000000"/>
                </a:solidFill>
                <a:latin typeface="Gill Sans"/>
                <a:ea typeface="Gill Sans"/>
                <a:cs typeface="Gill Sans"/>
                <a:sym typeface="Gill Sans"/>
              </a:endParaRPr>
            </a:p>
          </p:txBody>
        </p:sp>
      </p:grpSp>
      <p:grpSp>
        <p:nvGrpSpPr>
          <p:cNvPr id="363" name="Google Shape;363;p14"/>
          <p:cNvGrpSpPr/>
          <p:nvPr/>
        </p:nvGrpSpPr>
        <p:grpSpPr>
          <a:xfrm>
            <a:off x="6659926" y="3080250"/>
            <a:ext cx="1643799" cy="1836800"/>
            <a:chOff x="6659926" y="3080250"/>
            <a:chExt cx="1643799" cy="1836800"/>
          </a:xfrm>
        </p:grpSpPr>
        <p:sp>
          <p:nvSpPr>
            <p:cNvPr id="364" name="Google Shape;364;p14"/>
            <p:cNvSpPr/>
            <p:nvPr/>
          </p:nvSpPr>
          <p:spPr>
            <a:xfrm>
              <a:off x="8002075" y="3136650"/>
              <a:ext cx="217500" cy="227400"/>
            </a:xfrm>
            <a:prstGeom prst="ellipse">
              <a:avLst/>
            </a:prstGeom>
            <a:solidFill>
              <a:srgbClr val="660000"/>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8002075" y="3508850"/>
              <a:ext cx="217500" cy="227400"/>
            </a:xfrm>
            <a:prstGeom prst="ellipse">
              <a:avLst/>
            </a:prstGeom>
            <a:solidFill>
              <a:srgbClr val="660000"/>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8002075" y="38810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8002075" y="42532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8002075" y="4625450"/>
              <a:ext cx="217500" cy="227400"/>
            </a:xfrm>
            <a:prstGeom prst="ellipse">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rot="5400000">
              <a:off x="7578775" y="3419400"/>
              <a:ext cx="1064100" cy="385800"/>
            </a:xfrm>
            <a:prstGeom prst="roundRect">
              <a:avLst>
                <a:gd name="adj" fmla="val 16667"/>
              </a:avLst>
            </a:prstGeom>
            <a:noFill/>
            <a:ln w="2857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rot="5400000">
              <a:off x="7753825" y="4367150"/>
              <a:ext cx="714000" cy="385800"/>
            </a:xfrm>
            <a:prstGeom prst="roundRect">
              <a:avLst>
                <a:gd name="adj" fmla="val 16667"/>
              </a:avLst>
            </a:prstGeom>
            <a:noFill/>
            <a:ln w="2857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rot="-2891">
              <a:off x="6659981" y="3881508"/>
              <a:ext cx="10701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2" name="Google Shape;372;p1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373" name="Google Shape;373;p1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374" name="Google Shape;374;p1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1000"/>
                                        <p:tgtEl>
                                          <p:spTgt spid="33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50"/>
                                        </p:tgtEl>
                                        <p:attrNameLst>
                                          <p:attrName>style.visibility</p:attrName>
                                        </p:attrNameLst>
                                      </p:cBhvr>
                                      <p:to>
                                        <p:strVal val="visible"/>
                                      </p:to>
                                    </p:set>
                                    <p:animEffect transition="in" filter="fade">
                                      <p:cBhvr>
                                        <p:cTn id="16" dur="1000"/>
                                        <p:tgtEl>
                                          <p:spTgt spid="3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3"/>
                                        </p:tgtEl>
                                        <p:attrNameLst>
                                          <p:attrName>style.visibility</p:attrName>
                                        </p:attrNameLst>
                                      </p:cBhvr>
                                      <p:to>
                                        <p:strVal val="visible"/>
                                      </p:to>
                                    </p:set>
                                    <p:animEffect transition="in" filter="fade">
                                      <p:cBhvr>
                                        <p:cTn id="21"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5"/>
          <p:cNvSpPr txBox="1"/>
          <p:nvPr/>
        </p:nvSpPr>
        <p:spPr>
          <a:xfrm>
            <a:off x="355850" y="1352500"/>
            <a:ext cx="2013000" cy="2438100"/>
          </a:xfrm>
          <a:prstGeom prst="rect">
            <a:avLst/>
          </a:prstGeom>
          <a:solidFill>
            <a:srgbClr val="F3F3F3"/>
          </a:solidFill>
          <a:ln w="19050"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666666"/>
                </a:solidFill>
                <a:latin typeface="Gill Sans"/>
                <a:ea typeface="Gill Sans"/>
                <a:cs typeface="Gill Sans"/>
                <a:sym typeface="Gill Sans"/>
              </a:rPr>
              <a:t>Characteristic</a:t>
            </a:r>
            <a:endParaRPr sz="2000" b="1" i="0" u="none" strike="noStrike" cap="none">
              <a:solidFill>
                <a:srgbClr val="666666"/>
              </a:solidFill>
              <a:latin typeface="Gill Sans"/>
              <a:ea typeface="Gill Sans"/>
              <a:cs typeface="Gill Sans"/>
              <a:sym typeface="Gill Sans"/>
            </a:endParaRPr>
          </a:p>
        </p:txBody>
      </p:sp>
      <p:grpSp>
        <p:nvGrpSpPr>
          <p:cNvPr id="380" name="Google Shape;380;p15"/>
          <p:cNvGrpSpPr/>
          <p:nvPr/>
        </p:nvGrpSpPr>
        <p:grpSpPr>
          <a:xfrm>
            <a:off x="938400" y="2220825"/>
            <a:ext cx="4160100" cy="2867175"/>
            <a:chOff x="938400" y="2220825"/>
            <a:chExt cx="4160100" cy="2867175"/>
          </a:xfrm>
        </p:grpSpPr>
        <p:sp>
          <p:nvSpPr>
            <p:cNvPr id="381" name="Google Shape;381;p15"/>
            <p:cNvSpPr/>
            <p:nvPr/>
          </p:nvSpPr>
          <p:spPr>
            <a:xfrm>
              <a:off x="938400" y="3862500"/>
              <a:ext cx="4160100" cy="1225500"/>
            </a:xfrm>
            <a:prstGeom prst="ellipse">
              <a:avLst/>
            </a:prstGeom>
            <a:solidFill>
              <a:srgbClr val="F3F3F3"/>
            </a:solidFill>
            <a:ln w="19050"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   Groups</a:t>
              </a:r>
              <a:endParaRPr sz="1800" b="0" i="0" u="none" strike="noStrike" cap="none">
                <a:solidFill>
                  <a:srgbClr val="000000"/>
                </a:solidFill>
                <a:latin typeface="Arial"/>
                <a:ea typeface="Arial"/>
                <a:cs typeface="Arial"/>
                <a:sym typeface="Arial"/>
              </a:endParaRPr>
            </a:p>
          </p:txBody>
        </p:sp>
        <p:cxnSp>
          <p:nvCxnSpPr>
            <p:cNvPr id="382" name="Google Shape;382;p15"/>
            <p:cNvCxnSpPr/>
            <p:nvPr/>
          </p:nvCxnSpPr>
          <p:spPr>
            <a:xfrm flipH="1">
              <a:off x="2148025" y="2220825"/>
              <a:ext cx="656700" cy="2179200"/>
            </a:xfrm>
            <a:prstGeom prst="straightConnector1">
              <a:avLst/>
            </a:prstGeom>
            <a:noFill/>
            <a:ln w="28575" cap="flat" cmpd="sng">
              <a:solidFill>
                <a:srgbClr val="9E9E9E"/>
              </a:solidFill>
              <a:prstDash val="solid"/>
              <a:round/>
              <a:headEnd type="none" w="sm" len="sm"/>
              <a:tailEnd type="triangle" w="med" len="med"/>
            </a:ln>
          </p:spPr>
        </p:cxnSp>
      </p:grpSp>
      <p:sp>
        <p:nvSpPr>
          <p:cNvPr id="383" name="Google Shape;383;p15"/>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dirty="0"/>
              <a:t>Feature selection</a:t>
            </a:r>
            <a:endParaRPr dirty="0"/>
          </a:p>
        </p:txBody>
      </p:sp>
      <p:graphicFrame>
        <p:nvGraphicFramePr>
          <p:cNvPr id="384" name="Google Shape;384;p15"/>
          <p:cNvGraphicFramePr/>
          <p:nvPr>
            <p:extLst>
              <p:ext uri="{D42A27DB-BD31-4B8C-83A1-F6EECF244321}">
                <p14:modId xmlns:p14="http://schemas.microsoft.com/office/powerpoint/2010/main" val="3193188236"/>
              </p:ext>
            </p:extLst>
          </p:nvPr>
        </p:nvGraphicFramePr>
        <p:xfrm>
          <a:off x="2722675" y="1352625"/>
          <a:ext cx="3727575" cy="2438250"/>
        </p:xfrm>
        <a:graphic>
          <a:graphicData uri="http://schemas.openxmlformats.org/drawingml/2006/table">
            <a:tbl>
              <a:tblPr>
                <a:noFill/>
                <a:tableStyleId>{5FF1A324-23AC-4E6F-97ED-07290B4E5E1B}</a:tableStyleId>
              </a:tblPr>
              <a:tblGrid>
                <a:gridCol w="1952692">
                  <a:extLst>
                    <a:ext uri="{9D8B030D-6E8A-4147-A177-3AD203B41FA5}">
                      <a16:colId xmlns:a16="http://schemas.microsoft.com/office/drawing/2014/main" val="20000"/>
                    </a:ext>
                  </a:extLst>
                </a:gridCol>
                <a:gridCol w="1774883">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dirty="0">
                          <a:latin typeface="Gill Sans"/>
                          <a:ea typeface="Gill Sans"/>
                          <a:cs typeface="Gill Sans"/>
                          <a:sym typeface="Gill Sans"/>
                        </a:rPr>
                        <a:t>Feature Type</a:t>
                      </a:r>
                      <a:endParaRPr sz="2000" b="1" u="none" strike="noStrike" cap="none" dirty="0">
                        <a:latin typeface="Gill Sans"/>
                        <a:ea typeface="Gill Sans"/>
                        <a:cs typeface="Gill Sans"/>
                        <a:sym typeface="Gill Sans"/>
                      </a:endParaRPr>
                    </a:p>
                  </a:txBody>
                  <a:tcPr marL="91425" marR="91425" marT="91425" marB="91425">
                    <a:solidFill>
                      <a:srgbClr val="F3F3F3"/>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dirty="0">
                          <a:latin typeface="Gill Sans"/>
                          <a:ea typeface="Gill Sans"/>
                          <a:cs typeface="Gill Sans"/>
                          <a:sym typeface="Gill Sans"/>
                        </a:rPr>
                        <a:t>Example</a:t>
                      </a:r>
                      <a:endParaRPr sz="2000" b="1" u="none" strike="noStrike" cap="none" dirty="0">
                        <a:latin typeface="Gill Sans"/>
                        <a:ea typeface="Gill Sans"/>
                        <a:cs typeface="Gill Sans"/>
                        <a:sym typeface="Gill Sans"/>
                      </a:endParaRPr>
                    </a:p>
                  </a:txBody>
                  <a:tcPr marL="91425" marR="91425" marT="91425" marB="91425">
                    <a:solidFill>
                      <a:srgbClr val="F3F3F3"/>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Determining</a:t>
                      </a:r>
                      <a:endParaRPr sz="20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Model ID</a:t>
                      </a:r>
                      <a:endParaRPr sz="2000"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Significant</a:t>
                      </a:r>
                      <a:endParaRPr sz="20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BIOS</a:t>
                      </a:r>
                      <a:endParaRPr sz="2000"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dirty="0">
                          <a:latin typeface="Gill Sans"/>
                          <a:ea typeface="Gill Sans"/>
                          <a:cs typeface="Gill Sans"/>
                          <a:sym typeface="Gill Sans"/>
                        </a:rPr>
                        <a:t>In-between</a:t>
                      </a:r>
                      <a:endParaRPr sz="2000" u="none" strike="noStrike" cap="none" dirty="0">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FreqScaling</a:t>
                      </a:r>
                      <a:endParaRPr sz="2000" u="none" strike="noStrike" cap="none">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latin typeface="Gill Sans"/>
                          <a:ea typeface="Gill Sans"/>
                          <a:cs typeface="Gill Sans"/>
                          <a:sym typeface="Gill Sans"/>
                        </a:rPr>
                        <a:t>Trivial</a:t>
                      </a:r>
                      <a:endParaRPr sz="2000" u="none" strike="noStrike" cap="none">
                        <a:latin typeface="Gill Sans"/>
                        <a:ea typeface="Gill Sans"/>
                        <a:cs typeface="Gill Sans"/>
                        <a:sym typeface="Gill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dirty="0">
                          <a:latin typeface="Gill Sans"/>
                          <a:ea typeface="Gill Sans"/>
                          <a:cs typeface="Gill Sans"/>
                          <a:sym typeface="Gill Sans"/>
                        </a:rPr>
                        <a:t>OS</a:t>
                      </a:r>
                      <a:endParaRPr sz="2000" u="none" strike="noStrike" cap="none" dirty="0">
                        <a:latin typeface="Gill Sans"/>
                        <a:ea typeface="Gill Sans"/>
                        <a:cs typeface="Gill Sans"/>
                        <a:sym typeface="Gill Sans"/>
                      </a:endParaRPr>
                    </a:p>
                  </a:txBody>
                  <a:tcPr marL="91425" marR="91425" marT="91425" marB="91425"/>
                </a:tc>
                <a:extLst>
                  <a:ext uri="{0D108BD9-81ED-4DB2-BD59-A6C34878D82A}">
                    <a16:rowId xmlns:a16="http://schemas.microsoft.com/office/drawing/2014/main" val="10004"/>
                  </a:ext>
                </a:extLst>
              </a:tr>
            </a:tbl>
          </a:graphicData>
        </a:graphic>
      </p:graphicFrame>
      <p:sp>
        <p:nvSpPr>
          <p:cNvPr id="385" name="Google Shape;385;p15"/>
          <p:cNvSpPr txBox="1"/>
          <p:nvPr/>
        </p:nvSpPr>
        <p:spPr>
          <a:xfrm>
            <a:off x="143875" y="2306863"/>
            <a:ext cx="2215800" cy="386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High in both metrics</a:t>
            </a:r>
            <a:endParaRPr sz="1800" b="0" i="0" u="none" strike="noStrike" cap="none">
              <a:solidFill>
                <a:srgbClr val="000000"/>
              </a:solidFill>
              <a:latin typeface="Gill Sans"/>
              <a:ea typeface="Gill Sans"/>
              <a:cs typeface="Gill Sans"/>
              <a:sym typeface="Gill Sans"/>
            </a:endParaRPr>
          </a:p>
        </p:txBody>
      </p:sp>
      <p:sp>
        <p:nvSpPr>
          <p:cNvPr id="386" name="Google Shape;386;p15"/>
          <p:cNvSpPr txBox="1"/>
          <p:nvPr/>
        </p:nvSpPr>
        <p:spPr>
          <a:xfrm>
            <a:off x="-459425" y="3303225"/>
            <a:ext cx="2819100" cy="386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Low in metrics</a:t>
            </a:r>
            <a:endParaRPr sz="1800" b="0" i="0" u="none" strike="noStrike" cap="none">
              <a:solidFill>
                <a:srgbClr val="000000"/>
              </a:solidFill>
              <a:latin typeface="Gill Sans"/>
              <a:ea typeface="Gill Sans"/>
              <a:cs typeface="Gill Sans"/>
              <a:sym typeface="Gill Sans"/>
            </a:endParaRPr>
          </a:p>
        </p:txBody>
      </p:sp>
      <p:sp>
        <p:nvSpPr>
          <p:cNvPr id="387" name="Google Shape;387;p15"/>
          <p:cNvSpPr/>
          <p:nvPr/>
        </p:nvSpPr>
        <p:spPr>
          <a:xfrm rot="-2841">
            <a:off x="2359679" y="196838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5"/>
          <p:cNvSpPr/>
          <p:nvPr/>
        </p:nvSpPr>
        <p:spPr>
          <a:xfrm rot="-2841">
            <a:off x="2359679" y="245603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5"/>
          <p:cNvSpPr/>
          <p:nvPr/>
        </p:nvSpPr>
        <p:spPr>
          <a:xfrm rot="-2841">
            <a:off x="2359679" y="343133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0" name="Google Shape;390;p15"/>
          <p:cNvGrpSpPr/>
          <p:nvPr/>
        </p:nvGrpSpPr>
        <p:grpSpPr>
          <a:xfrm>
            <a:off x="6450200" y="1352700"/>
            <a:ext cx="2851550" cy="2438100"/>
            <a:chOff x="6450200" y="1352700"/>
            <a:chExt cx="2851550" cy="2438100"/>
          </a:xfrm>
        </p:grpSpPr>
        <p:sp>
          <p:nvSpPr>
            <p:cNvPr id="391" name="Google Shape;391;p15"/>
            <p:cNvSpPr txBox="1"/>
            <p:nvPr/>
          </p:nvSpPr>
          <p:spPr>
            <a:xfrm>
              <a:off x="6804200" y="1352700"/>
              <a:ext cx="1936500" cy="2438100"/>
            </a:xfrm>
            <a:prstGeom prst="rect">
              <a:avLst/>
            </a:prstGeom>
            <a:solidFill>
              <a:srgbClr val="F3F3F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666666"/>
                  </a:solidFill>
                  <a:latin typeface="Gill Sans"/>
                  <a:ea typeface="Gill Sans"/>
                  <a:cs typeface="Gill Sans"/>
                  <a:sym typeface="Gill Sans"/>
                </a:rPr>
                <a:t>Usage</a:t>
              </a:r>
              <a:endParaRPr sz="2000" b="1" i="0" u="none" strike="noStrike" cap="none">
                <a:solidFill>
                  <a:srgbClr val="666666"/>
                </a:solidFill>
                <a:latin typeface="Gill Sans"/>
                <a:ea typeface="Gill Sans"/>
                <a:cs typeface="Gill Sans"/>
                <a:sym typeface="Gill Sans"/>
              </a:endParaRPr>
            </a:p>
          </p:txBody>
        </p:sp>
        <p:sp>
          <p:nvSpPr>
            <p:cNvPr id="392" name="Google Shape;392;p15"/>
            <p:cNvSpPr/>
            <p:nvPr/>
          </p:nvSpPr>
          <p:spPr>
            <a:xfrm rot="-2841">
              <a:off x="6450254" y="196838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5"/>
            <p:cNvSpPr txBox="1"/>
            <p:nvPr/>
          </p:nvSpPr>
          <p:spPr>
            <a:xfrm>
              <a:off x="6813250" y="1840275"/>
              <a:ext cx="2102100" cy="38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Top level grouping</a:t>
              </a:r>
              <a:endParaRPr sz="1800" b="0" i="0" u="none" strike="noStrike" cap="none">
                <a:solidFill>
                  <a:srgbClr val="000000"/>
                </a:solidFill>
                <a:latin typeface="Gill Sans"/>
                <a:ea typeface="Gill Sans"/>
                <a:cs typeface="Gill Sans"/>
                <a:sym typeface="Gill Sans"/>
              </a:endParaRPr>
            </a:p>
          </p:txBody>
        </p:sp>
        <p:sp>
          <p:nvSpPr>
            <p:cNvPr id="394" name="Google Shape;394;p15"/>
            <p:cNvSpPr/>
            <p:nvPr/>
          </p:nvSpPr>
          <p:spPr>
            <a:xfrm rot="-2841">
              <a:off x="6450254" y="245603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5"/>
            <p:cNvSpPr txBox="1"/>
            <p:nvPr/>
          </p:nvSpPr>
          <p:spPr>
            <a:xfrm>
              <a:off x="6813250" y="2327925"/>
              <a:ext cx="2488500" cy="38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Next level grouping</a:t>
              </a:r>
              <a:endParaRPr sz="1800" b="0"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(subgroup)</a:t>
              </a:r>
              <a:endParaRPr sz="1800" b="0" i="0" u="none" strike="noStrike" cap="none">
                <a:solidFill>
                  <a:srgbClr val="000000"/>
                </a:solidFill>
                <a:latin typeface="Gill Sans"/>
                <a:ea typeface="Gill Sans"/>
                <a:cs typeface="Gill Sans"/>
                <a:sym typeface="Gill Sans"/>
              </a:endParaRPr>
            </a:p>
          </p:txBody>
        </p:sp>
        <p:sp>
          <p:nvSpPr>
            <p:cNvPr id="396" name="Google Shape;396;p15"/>
            <p:cNvSpPr/>
            <p:nvPr/>
          </p:nvSpPr>
          <p:spPr>
            <a:xfrm rot="-2841">
              <a:off x="6450254" y="3431330"/>
              <a:ext cx="363000" cy="130200"/>
            </a:xfrm>
            <a:prstGeom prst="rightArrow">
              <a:avLst>
                <a:gd name="adj1" fmla="val 50000"/>
                <a:gd name="adj2" fmla="val 50000"/>
              </a:avLst>
            </a:prstGeom>
            <a:solidFill>
              <a:srgbClr val="BFBFBF"/>
            </a:solidFill>
            <a:ln w="9525"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5"/>
            <p:cNvSpPr txBox="1"/>
            <p:nvPr/>
          </p:nvSpPr>
          <p:spPr>
            <a:xfrm>
              <a:off x="6813250" y="3303225"/>
              <a:ext cx="1810200" cy="38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Discard</a:t>
              </a:r>
              <a:endParaRPr sz="1800" b="0" i="0" u="none" strike="noStrike" cap="none">
                <a:solidFill>
                  <a:srgbClr val="000000"/>
                </a:solidFill>
                <a:latin typeface="Gill Sans"/>
                <a:ea typeface="Gill Sans"/>
                <a:cs typeface="Gill Sans"/>
                <a:sym typeface="Gill Sans"/>
              </a:endParaRPr>
            </a:p>
          </p:txBody>
        </p:sp>
      </p:grpSp>
      <p:grpSp>
        <p:nvGrpSpPr>
          <p:cNvPr id="398" name="Google Shape;398;p15"/>
          <p:cNvGrpSpPr/>
          <p:nvPr/>
        </p:nvGrpSpPr>
        <p:grpSpPr>
          <a:xfrm>
            <a:off x="6122850" y="3936750"/>
            <a:ext cx="2819100" cy="949500"/>
            <a:chOff x="6122850" y="3936750"/>
            <a:chExt cx="2819100" cy="949500"/>
          </a:xfrm>
        </p:grpSpPr>
        <p:sp>
          <p:nvSpPr>
            <p:cNvPr id="399" name="Google Shape;399;p15"/>
            <p:cNvSpPr txBox="1"/>
            <p:nvPr/>
          </p:nvSpPr>
          <p:spPr>
            <a:xfrm>
              <a:off x="6122850" y="3936750"/>
              <a:ext cx="2819100" cy="949500"/>
            </a:xfrm>
            <a:prstGeom prst="rect">
              <a:avLst/>
            </a:prstGeom>
            <a:solidFill>
              <a:srgbClr val="E6B8AF"/>
            </a:solidFill>
            <a:ln w="28575" cap="flat" cmpd="sng">
              <a:solidFill>
                <a:srgbClr val="600A18"/>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Gill Sans"/>
                  <a:ea typeface="Gill Sans"/>
                  <a:cs typeface="Gill Sans"/>
                  <a:sym typeface="Gill Sans"/>
                </a:rPr>
                <a:t>Heterogeneity</a:t>
              </a:r>
              <a:endParaRPr sz="2000" b="1" i="0" u="none" strike="noStrike" cap="none">
                <a:solidFill>
                  <a:srgbClr val="00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Gill Sans"/>
                  <a:ea typeface="Gill Sans"/>
                  <a:cs typeface="Gill Sans"/>
                  <a:sym typeface="Gill Sans"/>
                </a:rPr>
                <a:t>Sparsity</a:t>
              </a:r>
              <a:endParaRPr sz="2000" b="1" i="0" u="none" strike="noStrike" cap="none">
                <a:solidFill>
                  <a:srgbClr val="000000"/>
                </a:solidFill>
                <a:latin typeface="Gill Sans"/>
                <a:ea typeface="Gill Sans"/>
                <a:cs typeface="Gill Sans"/>
                <a:sym typeface="Gill Sans"/>
              </a:endParaRPr>
            </a:p>
          </p:txBody>
        </p:sp>
        <p:pic>
          <p:nvPicPr>
            <p:cNvPr id="400" name="Google Shape;400;p15" descr="image3.png"/>
            <p:cNvPicPr preferRelativeResize="0"/>
            <p:nvPr/>
          </p:nvPicPr>
          <p:blipFill rotWithShape="1">
            <a:blip r:embed="rId3">
              <a:alphaModFix/>
            </a:blip>
            <a:srcRect/>
            <a:stretch/>
          </p:blipFill>
          <p:spPr>
            <a:xfrm>
              <a:off x="8398699" y="4177979"/>
              <a:ext cx="467050" cy="467050"/>
            </a:xfrm>
            <a:prstGeom prst="rect">
              <a:avLst/>
            </a:prstGeom>
            <a:noFill/>
            <a:ln>
              <a:noFill/>
            </a:ln>
          </p:spPr>
        </p:pic>
      </p:grpSp>
      <p:grpSp>
        <p:nvGrpSpPr>
          <p:cNvPr id="401" name="Google Shape;401;p15"/>
          <p:cNvGrpSpPr/>
          <p:nvPr/>
        </p:nvGrpSpPr>
        <p:grpSpPr>
          <a:xfrm>
            <a:off x="2314675" y="2807855"/>
            <a:ext cx="2167850" cy="2154595"/>
            <a:chOff x="2314675" y="2807855"/>
            <a:chExt cx="2167850" cy="2154595"/>
          </a:xfrm>
        </p:grpSpPr>
        <p:sp>
          <p:nvSpPr>
            <p:cNvPr id="402" name="Google Shape;402;p15"/>
            <p:cNvSpPr/>
            <p:nvPr/>
          </p:nvSpPr>
          <p:spPr>
            <a:xfrm>
              <a:off x="2314675" y="3936775"/>
              <a:ext cx="2013000" cy="467100"/>
            </a:xfrm>
            <a:prstGeom prst="ellipse">
              <a:avLst/>
            </a:prstGeom>
            <a:solidFill>
              <a:srgbClr val="D9D9D9"/>
            </a:solidFill>
            <a:ln w="19050"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Subgroups</a:t>
              </a:r>
              <a:endParaRPr sz="1800" b="0" i="0" u="none" strike="noStrike" cap="none">
                <a:solidFill>
                  <a:srgbClr val="000000"/>
                </a:solidFill>
                <a:latin typeface="Arial"/>
                <a:ea typeface="Arial"/>
                <a:cs typeface="Arial"/>
                <a:sym typeface="Arial"/>
              </a:endParaRPr>
            </a:p>
          </p:txBody>
        </p:sp>
        <p:sp>
          <p:nvSpPr>
            <p:cNvPr id="403" name="Google Shape;403;p15"/>
            <p:cNvSpPr/>
            <p:nvPr/>
          </p:nvSpPr>
          <p:spPr>
            <a:xfrm>
              <a:off x="2469525" y="4495350"/>
              <a:ext cx="2013000" cy="467100"/>
            </a:xfrm>
            <a:prstGeom prst="ellipse">
              <a:avLst/>
            </a:prstGeom>
            <a:solidFill>
              <a:srgbClr val="D9D9D9"/>
            </a:solidFill>
            <a:ln w="19050"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Subgroups</a:t>
              </a:r>
              <a:endParaRPr sz="1800" b="0" i="0" u="none" strike="noStrike" cap="none">
                <a:solidFill>
                  <a:srgbClr val="000000"/>
                </a:solidFill>
                <a:latin typeface="Arial"/>
                <a:ea typeface="Arial"/>
                <a:cs typeface="Arial"/>
                <a:sym typeface="Arial"/>
              </a:endParaRPr>
            </a:p>
          </p:txBody>
        </p:sp>
        <p:cxnSp>
          <p:nvCxnSpPr>
            <p:cNvPr id="404" name="Google Shape;404;p15"/>
            <p:cNvCxnSpPr>
              <a:endCxn id="403" idx="7"/>
            </p:cNvCxnSpPr>
            <p:nvPr/>
          </p:nvCxnSpPr>
          <p:spPr>
            <a:xfrm>
              <a:off x="3747328" y="2807855"/>
              <a:ext cx="440400" cy="1755900"/>
            </a:xfrm>
            <a:prstGeom prst="straightConnector1">
              <a:avLst/>
            </a:prstGeom>
            <a:noFill/>
            <a:ln w="28575" cap="flat" cmpd="sng">
              <a:solidFill>
                <a:srgbClr val="9E9E9E"/>
              </a:solidFill>
              <a:prstDash val="solid"/>
              <a:round/>
              <a:headEnd type="none" w="sm" len="sm"/>
              <a:tailEnd type="triangle" w="med" len="med"/>
            </a:ln>
          </p:spPr>
        </p:cxnSp>
      </p:grpSp>
      <p:pic>
        <p:nvPicPr>
          <p:cNvPr id="405" name="Google Shape;405;p15"/>
          <p:cNvPicPr preferRelativeResize="0"/>
          <p:nvPr/>
        </p:nvPicPr>
        <p:blipFill rotWithShape="1">
          <a:blip r:embed="rId4">
            <a:alphaModFix/>
          </a:blip>
          <a:srcRect/>
          <a:stretch/>
        </p:blipFill>
        <p:spPr>
          <a:xfrm>
            <a:off x="5905305" y="1890837"/>
            <a:ext cx="363109" cy="378394"/>
          </a:xfrm>
          <a:prstGeom prst="rect">
            <a:avLst/>
          </a:prstGeom>
          <a:noFill/>
          <a:ln>
            <a:noFill/>
          </a:ln>
        </p:spPr>
      </p:pic>
      <p:pic>
        <p:nvPicPr>
          <p:cNvPr id="406" name="Google Shape;406;p15"/>
          <p:cNvPicPr preferRelativeResize="0"/>
          <p:nvPr/>
        </p:nvPicPr>
        <p:blipFill rotWithShape="1">
          <a:blip r:embed="rId4">
            <a:alphaModFix/>
          </a:blip>
          <a:srcRect/>
          <a:stretch/>
        </p:blipFill>
        <p:spPr>
          <a:xfrm>
            <a:off x="5905305" y="2369281"/>
            <a:ext cx="363109" cy="378394"/>
          </a:xfrm>
          <a:prstGeom prst="rect">
            <a:avLst/>
          </a:prstGeom>
          <a:noFill/>
          <a:ln>
            <a:noFill/>
          </a:ln>
        </p:spPr>
      </p:pic>
      <p:pic>
        <p:nvPicPr>
          <p:cNvPr id="407" name="Google Shape;407;p15"/>
          <p:cNvPicPr preferRelativeResize="0"/>
          <p:nvPr/>
        </p:nvPicPr>
        <p:blipFill rotWithShape="1">
          <a:blip r:embed="rId5">
            <a:alphaModFix/>
          </a:blip>
          <a:srcRect/>
          <a:stretch/>
        </p:blipFill>
        <p:spPr>
          <a:xfrm>
            <a:off x="5934918" y="3387346"/>
            <a:ext cx="314858" cy="314846"/>
          </a:xfrm>
          <a:prstGeom prst="rect">
            <a:avLst/>
          </a:prstGeom>
          <a:noFill/>
          <a:ln>
            <a:noFill/>
          </a:ln>
        </p:spPr>
      </p:pic>
      <p:sp>
        <p:nvSpPr>
          <p:cNvPr id="408" name="Google Shape;408;p15"/>
          <p:cNvSpPr txBox="1"/>
          <p:nvPr/>
        </p:nvSpPr>
        <p:spPr>
          <a:xfrm>
            <a:off x="-724325" y="1840275"/>
            <a:ext cx="3084000" cy="386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Dominate others</a:t>
            </a:r>
            <a:endParaRPr sz="1800" b="0" i="0" u="none" strike="noStrike" cap="none">
              <a:solidFill>
                <a:srgbClr val="000000"/>
              </a:solidFill>
              <a:latin typeface="Gill Sans"/>
              <a:ea typeface="Gill Sans"/>
              <a:cs typeface="Gill Sans"/>
              <a:sym typeface="Gill Sans"/>
            </a:endParaRPr>
          </a:p>
        </p:txBody>
      </p:sp>
      <p:grpSp>
        <p:nvGrpSpPr>
          <p:cNvPr id="409" name="Google Shape;409;p15"/>
          <p:cNvGrpSpPr/>
          <p:nvPr/>
        </p:nvGrpSpPr>
        <p:grpSpPr>
          <a:xfrm>
            <a:off x="2732938" y="1855275"/>
            <a:ext cx="3701239" cy="448981"/>
            <a:chOff x="2722675" y="1850075"/>
            <a:chExt cx="3701239" cy="448981"/>
          </a:xfrm>
        </p:grpSpPr>
        <p:sp>
          <p:nvSpPr>
            <p:cNvPr id="410" name="Google Shape;410;p15"/>
            <p:cNvSpPr/>
            <p:nvPr/>
          </p:nvSpPr>
          <p:spPr>
            <a:xfrm>
              <a:off x="2722675" y="1850075"/>
              <a:ext cx="1759800" cy="436862"/>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5"/>
            <p:cNvSpPr/>
            <p:nvPr/>
          </p:nvSpPr>
          <p:spPr>
            <a:xfrm>
              <a:off x="4682411" y="1851696"/>
              <a:ext cx="1741503" cy="44736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2" name="Google Shape;412;p15"/>
          <p:cNvGrpSpPr/>
          <p:nvPr/>
        </p:nvGrpSpPr>
        <p:grpSpPr>
          <a:xfrm>
            <a:off x="2747600" y="2338203"/>
            <a:ext cx="3686577" cy="467100"/>
            <a:chOff x="2741925" y="1859700"/>
            <a:chExt cx="3686577" cy="467100"/>
          </a:xfrm>
        </p:grpSpPr>
        <p:sp>
          <p:nvSpPr>
            <p:cNvPr id="413" name="Google Shape;413;p15"/>
            <p:cNvSpPr/>
            <p:nvPr/>
          </p:nvSpPr>
          <p:spPr>
            <a:xfrm>
              <a:off x="2741925" y="1859700"/>
              <a:ext cx="1759800" cy="467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5"/>
            <p:cNvSpPr/>
            <p:nvPr/>
          </p:nvSpPr>
          <p:spPr>
            <a:xfrm>
              <a:off x="4686998" y="1868524"/>
              <a:ext cx="1741504" cy="427623"/>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15"/>
          <p:cNvGrpSpPr/>
          <p:nvPr/>
        </p:nvGrpSpPr>
        <p:grpSpPr>
          <a:xfrm>
            <a:off x="2747600" y="2860190"/>
            <a:ext cx="3686577" cy="363774"/>
            <a:chOff x="2741862" y="1889552"/>
            <a:chExt cx="3686577" cy="363774"/>
          </a:xfrm>
        </p:grpSpPr>
        <p:sp>
          <p:nvSpPr>
            <p:cNvPr id="416" name="Google Shape;416;p15"/>
            <p:cNvSpPr/>
            <p:nvPr/>
          </p:nvSpPr>
          <p:spPr>
            <a:xfrm>
              <a:off x="2741862" y="1926140"/>
              <a:ext cx="1740612" cy="289076"/>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5"/>
            <p:cNvSpPr/>
            <p:nvPr/>
          </p:nvSpPr>
          <p:spPr>
            <a:xfrm>
              <a:off x="4756640" y="1889552"/>
              <a:ext cx="1671799" cy="363774"/>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p15"/>
          <p:cNvGrpSpPr/>
          <p:nvPr/>
        </p:nvGrpSpPr>
        <p:grpSpPr>
          <a:xfrm>
            <a:off x="2747536" y="3358894"/>
            <a:ext cx="3661479" cy="363774"/>
            <a:chOff x="2741861" y="1839131"/>
            <a:chExt cx="3661479" cy="363774"/>
          </a:xfrm>
        </p:grpSpPr>
        <p:sp>
          <p:nvSpPr>
            <p:cNvPr id="419" name="Google Shape;419;p15"/>
            <p:cNvSpPr/>
            <p:nvPr/>
          </p:nvSpPr>
          <p:spPr>
            <a:xfrm>
              <a:off x="2741861" y="1850075"/>
              <a:ext cx="1740613" cy="319787"/>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5"/>
            <p:cNvSpPr/>
            <p:nvPr/>
          </p:nvSpPr>
          <p:spPr>
            <a:xfrm>
              <a:off x="4731541" y="1839131"/>
              <a:ext cx="1671799" cy="363774"/>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1" name="Google Shape;421;p15"/>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422" name="Google Shape;422;p15"/>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423" name="Google Shape;423;p15"/>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09"/>
                                        </p:tgtEl>
                                      </p:cBhvr>
                                    </p:animEffect>
                                    <p:set>
                                      <p:cBhvr>
                                        <p:cTn id="7" dur="1" fill="hold">
                                          <p:stCondLst>
                                            <p:cond delay="1000"/>
                                          </p:stCondLst>
                                        </p:cTn>
                                        <p:tgtEl>
                                          <p:spTgt spid="40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0"/>
                                        <p:tgtEl>
                                          <p:spTgt spid="412"/>
                                        </p:tgtEl>
                                      </p:cBhvr>
                                    </p:animEffect>
                                    <p:set>
                                      <p:cBhvr>
                                        <p:cTn id="15" dur="1" fill="hold">
                                          <p:stCondLst>
                                            <p:cond delay="1000"/>
                                          </p:stCondLst>
                                        </p:cTn>
                                        <p:tgtEl>
                                          <p:spTgt spid="41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85"/>
                                        </p:tgtEl>
                                        <p:attrNameLst>
                                          <p:attrName>style.visibility</p:attrName>
                                        </p:attrNameLst>
                                      </p:cBhvr>
                                      <p:to>
                                        <p:strVal val="visible"/>
                                      </p:to>
                                    </p:set>
                                    <p:animEffect transition="in" filter="fade">
                                      <p:cBhvr>
                                        <p:cTn id="18" dur="1000"/>
                                        <p:tgtEl>
                                          <p:spTgt spid="3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418"/>
                                        </p:tgtEl>
                                      </p:cBhvr>
                                    </p:animEffect>
                                    <p:set>
                                      <p:cBhvr>
                                        <p:cTn id="23" dur="1" fill="hold">
                                          <p:stCondLst>
                                            <p:cond delay="1000"/>
                                          </p:stCondLst>
                                        </p:cTn>
                                        <p:tgtEl>
                                          <p:spTgt spid="4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86"/>
                                        </p:tgtEl>
                                        <p:attrNameLst>
                                          <p:attrName>style.visibility</p:attrName>
                                        </p:attrNameLst>
                                      </p:cBhvr>
                                      <p:to>
                                        <p:strVal val="visible"/>
                                      </p:to>
                                    </p:set>
                                    <p:animEffect transition="in" filter="fade">
                                      <p:cBhvr>
                                        <p:cTn id="26" dur="1000"/>
                                        <p:tgtEl>
                                          <p:spTgt spid="386"/>
                                        </p:tgtEl>
                                      </p:cBhvr>
                                    </p:animEffect>
                                  </p:childTnLst>
                                </p:cTn>
                              </p:par>
                              <p:par>
                                <p:cTn id="27" presetID="10" presetClass="entr" presetSubtype="0" fill="hold" nodeType="withEffect">
                                  <p:stCondLst>
                                    <p:cond delay="0"/>
                                  </p:stCondLst>
                                  <p:childTnLst>
                                    <p:set>
                                      <p:cBhvr>
                                        <p:cTn id="28" dur="1" fill="hold">
                                          <p:stCondLst>
                                            <p:cond delay="0"/>
                                          </p:stCondLst>
                                        </p:cTn>
                                        <p:tgtEl>
                                          <p:spTgt spid="407"/>
                                        </p:tgtEl>
                                        <p:attrNameLst>
                                          <p:attrName>style.visibility</p:attrName>
                                        </p:attrNameLst>
                                      </p:cBhvr>
                                      <p:to>
                                        <p:strVal val="visible"/>
                                      </p:to>
                                    </p:set>
                                    <p:animEffect transition="in" filter="fade">
                                      <p:cBhvr>
                                        <p:cTn id="29" dur="1000"/>
                                        <p:tgtEl>
                                          <p:spTgt spid="4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1000"/>
                                        <p:tgtEl>
                                          <p:spTgt spid="415"/>
                                        </p:tgtEl>
                                      </p:cBhvr>
                                    </p:animEffect>
                                    <p:set>
                                      <p:cBhvr>
                                        <p:cTn id="34" dur="1" fill="hold">
                                          <p:stCondLst>
                                            <p:cond delay="1000"/>
                                          </p:stCondLst>
                                        </p:cTn>
                                        <p:tgtEl>
                                          <p:spTgt spid="4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0"/>
                                        </p:tgtEl>
                                        <p:attrNameLst>
                                          <p:attrName>style.visibility</p:attrName>
                                        </p:attrNameLst>
                                      </p:cBhvr>
                                      <p:to>
                                        <p:strVal val="visible"/>
                                      </p:to>
                                    </p:set>
                                    <p:animEffect transition="in" filter="fade">
                                      <p:cBhvr>
                                        <p:cTn id="39" dur="1000"/>
                                        <p:tgtEl>
                                          <p:spTgt spid="390"/>
                                        </p:tgtEl>
                                      </p:cBhvr>
                                    </p:animEffect>
                                  </p:childTnLst>
                                </p:cTn>
                              </p:par>
                              <p:par>
                                <p:cTn id="40" presetID="10" presetClass="entr" presetSubtype="0" fill="hold" nodeType="withEffect">
                                  <p:stCondLst>
                                    <p:cond delay="0"/>
                                  </p:stCondLst>
                                  <p:childTnLst>
                                    <p:set>
                                      <p:cBhvr>
                                        <p:cTn id="41" dur="1" fill="hold">
                                          <p:stCondLst>
                                            <p:cond delay="0"/>
                                          </p:stCondLst>
                                        </p:cTn>
                                        <p:tgtEl>
                                          <p:spTgt spid="380"/>
                                        </p:tgtEl>
                                        <p:attrNameLst>
                                          <p:attrName>style.visibility</p:attrName>
                                        </p:attrNameLst>
                                      </p:cBhvr>
                                      <p:to>
                                        <p:strVal val="visible"/>
                                      </p:to>
                                    </p:set>
                                    <p:animEffect transition="in" filter="fade">
                                      <p:cBhvr>
                                        <p:cTn id="42" dur="1000"/>
                                        <p:tgtEl>
                                          <p:spTgt spid="38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1"/>
                                        </p:tgtEl>
                                        <p:attrNameLst>
                                          <p:attrName>style.visibility</p:attrName>
                                        </p:attrNameLst>
                                      </p:cBhvr>
                                      <p:to>
                                        <p:strVal val="visible"/>
                                      </p:to>
                                    </p:set>
                                    <p:animEffect transition="in" filter="fade">
                                      <p:cBhvr>
                                        <p:cTn id="47" dur="1000"/>
                                        <p:tgtEl>
                                          <p:spTgt spid="401"/>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398"/>
                                        </p:tgtEl>
                                        <p:attrNameLst>
                                          <p:attrName>style.visibility</p:attrName>
                                        </p:attrNameLst>
                                      </p:cBhvr>
                                      <p:to>
                                        <p:strVal val="visible"/>
                                      </p:to>
                                    </p:set>
                                    <p:animEffect transition="in" filter="fade">
                                      <p:cBhvr>
                                        <p:cTn id="51"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6"/>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429" name="Google Shape;429;p16"/>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6"/>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6"/>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6"/>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6"/>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6"/>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6"/>
          <p:cNvSpPr txBox="1"/>
          <p:nvPr/>
        </p:nvSpPr>
        <p:spPr>
          <a:xfrm>
            <a:off x="735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Dataset Overview</a:t>
            </a:r>
            <a:endParaRPr sz="2000" b="0" i="0" u="none" strike="noStrike" cap="none">
              <a:solidFill>
                <a:srgbClr val="000000"/>
              </a:solidFill>
              <a:latin typeface="Gill Sans"/>
              <a:ea typeface="Gill Sans"/>
              <a:cs typeface="Gill Sans"/>
              <a:sym typeface="Gill Sans"/>
            </a:endParaRPr>
          </a:p>
        </p:txBody>
      </p:sp>
      <p:cxnSp>
        <p:nvCxnSpPr>
          <p:cNvPr id="436" name="Google Shape;436;p16"/>
          <p:cNvCxnSpPr>
            <a:stCxn id="435" idx="2"/>
          </p:cNvCxnSpPr>
          <p:nvPr/>
        </p:nvCxnSpPr>
        <p:spPr>
          <a:xfrm flipH="1">
            <a:off x="1392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437" name="Google Shape;437;p16"/>
          <p:cNvSpPr txBox="1"/>
          <p:nvPr/>
        </p:nvSpPr>
        <p:spPr>
          <a:xfrm>
            <a:off x="20634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Feature Selection</a:t>
            </a:r>
            <a:endParaRPr sz="2000" b="0" i="0" u="none" strike="noStrike" cap="none">
              <a:solidFill>
                <a:srgbClr val="000000"/>
              </a:solidFill>
              <a:latin typeface="Gill Sans"/>
              <a:ea typeface="Gill Sans"/>
              <a:cs typeface="Gill Sans"/>
              <a:sym typeface="Gill Sans"/>
            </a:endParaRPr>
          </a:p>
        </p:txBody>
      </p:sp>
      <p:cxnSp>
        <p:nvCxnSpPr>
          <p:cNvPr id="438" name="Google Shape;438;p16"/>
          <p:cNvCxnSpPr>
            <a:stCxn id="437" idx="2"/>
          </p:cNvCxnSpPr>
          <p:nvPr/>
        </p:nvCxnSpPr>
        <p:spPr>
          <a:xfrm flipH="1">
            <a:off x="27210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439" name="Google Shape;439;p16"/>
          <p:cNvSpPr txBox="1"/>
          <p:nvPr/>
        </p:nvSpPr>
        <p:spPr>
          <a:xfrm>
            <a:off x="3211813" y="1856700"/>
            <a:ext cx="1692754"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980000"/>
                </a:solidFill>
                <a:latin typeface="Gill Sans"/>
                <a:ea typeface="Gill Sans"/>
                <a:cs typeface="Gill Sans"/>
                <a:sym typeface="Gill Sans"/>
              </a:rPr>
              <a:t>Divergence</a:t>
            </a:r>
            <a:endParaRPr sz="2000" b="1" i="0" u="none" strike="noStrike" cap="none" dirty="0">
              <a:solidFill>
                <a:srgbClr val="980000"/>
              </a:solidFill>
              <a:latin typeface="Gill Sans"/>
              <a:ea typeface="Gill Sans"/>
              <a:cs typeface="Gill Sans"/>
              <a:sym typeface="Gill Sans"/>
            </a:endParaRPr>
          </a:p>
        </p:txBody>
      </p:sp>
      <p:cxnSp>
        <p:nvCxnSpPr>
          <p:cNvPr id="440" name="Google Shape;440;p16"/>
          <p:cNvCxnSpPr>
            <a:cxnSpLocks/>
            <a:stCxn id="439" idx="2"/>
          </p:cNvCxnSpPr>
          <p:nvPr/>
        </p:nvCxnSpPr>
        <p:spPr>
          <a:xfrm flipH="1">
            <a:off x="4051900" y="2643900"/>
            <a:ext cx="6290" cy="549300"/>
          </a:xfrm>
          <a:prstGeom prst="straightConnector1">
            <a:avLst/>
          </a:prstGeom>
          <a:noFill/>
          <a:ln w="38100" cap="flat" cmpd="sng">
            <a:solidFill>
              <a:srgbClr val="000000"/>
            </a:solidFill>
            <a:prstDash val="dot"/>
            <a:round/>
            <a:headEnd type="none" w="sm" len="sm"/>
            <a:tailEnd type="none" w="sm" len="sm"/>
          </a:ln>
        </p:spPr>
      </p:cxnSp>
      <p:sp>
        <p:nvSpPr>
          <p:cNvPr id="441" name="Google Shape;441;p16"/>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Outlier</a:t>
            </a:r>
            <a:endParaRPr sz="2000" b="0" i="0" u="none" strike="noStrike" cap="none">
              <a:solidFill>
                <a:srgbClr val="000000"/>
              </a:solidFill>
              <a:latin typeface="Gill Sans"/>
              <a:ea typeface="Gill Sans"/>
              <a:cs typeface="Gill Sans"/>
              <a:sym typeface="Gill Sans"/>
            </a:endParaRPr>
          </a:p>
        </p:txBody>
      </p:sp>
      <p:cxnSp>
        <p:nvCxnSpPr>
          <p:cNvPr id="442" name="Google Shape;442;p16"/>
          <p:cNvCxnSpPr>
            <a:stCxn id="441"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443" name="Google Shape;443;p16"/>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Large Variance</a:t>
            </a:r>
            <a:endParaRPr sz="2000" b="0" i="0" u="none" strike="noStrike" cap="none">
              <a:solidFill>
                <a:srgbClr val="000000"/>
              </a:solidFill>
              <a:latin typeface="Gill Sans"/>
              <a:ea typeface="Gill Sans"/>
              <a:cs typeface="Gill Sans"/>
              <a:sym typeface="Gill Sans"/>
            </a:endParaRPr>
          </a:p>
        </p:txBody>
      </p:sp>
      <p:cxnSp>
        <p:nvCxnSpPr>
          <p:cNvPr id="444" name="Google Shape;444;p16"/>
          <p:cNvCxnSpPr>
            <a:stCxn id="443"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cxnSp>
        <p:nvCxnSpPr>
          <p:cNvPr id="445" name="Google Shape;445;p16"/>
          <p:cNvCxnSpPr/>
          <p:nvPr/>
        </p:nvCxnSpPr>
        <p:spPr>
          <a:xfrm flipH="1">
            <a:off x="40519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446" name="Google Shape;446;p16"/>
          <p:cNvSpPr txBox="1"/>
          <p:nvPr/>
        </p:nvSpPr>
        <p:spPr>
          <a:xfrm>
            <a:off x="3288813" y="3826175"/>
            <a:ext cx="1508387"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980000"/>
                </a:solidFill>
                <a:latin typeface="Gill Sans"/>
                <a:ea typeface="Gill Sans"/>
                <a:cs typeface="Gill Sans"/>
                <a:sym typeface="Gill Sans"/>
              </a:rPr>
              <a:t>Subgroup Level</a:t>
            </a:r>
            <a:endParaRPr sz="2000" b="1" i="0" u="none" strike="noStrike" cap="none" dirty="0">
              <a:solidFill>
                <a:srgbClr val="980000"/>
              </a:solidFill>
              <a:latin typeface="Gill Sans"/>
              <a:ea typeface="Gill Sans"/>
              <a:cs typeface="Gill Sans"/>
              <a:sym typeface="Gill Sans"/>
            </a:endParaRPr>
          </a:p>
        </p:txBody>
      </p:sp>
      <p:cxnSp>
        <p:nvCxnSpPr>
          <p:cNvPr id="447" name="Google Shape;447;p16"/>
          <p:cNvCxnSpPr/>
          <p:nvPr/>
        </p:nvCxnSpPr>
        <p:spPr>
          <a:xfrm flipH="1">
            <a:off x="5381100" y="3253500"/>
            <a:ext cx="6600" cy="549300"/>
          </a:xfrm>
          <a:prstGeom prst="straightConnector1">
            <a:avLst/>
          </a:prstGeom>
          <a:noFill/>
          <a:ln w="38100" cap="flat" cmpd="sng">
            <a:solidFill>
              <a:srgbClr val="000000"/>
            </a:solidFill>
            <a:prstDash val="dot"/>
            <a:round/>
            <a:headEnd type="none" w="sm" len="sm"/>
            <a:tailEnd type="none" w="sm" len="sm"/>
          </a:ln>
        </p:spPr>
      </p:cxnSp>
      <p:cxnSp>
        <p:nvCxnSpPr>
          <p:cNvPr id="448" name="Google Shape;448;p16"/>
          <p:cNvCxnSpPr/>
          <p:nvPr/>
        </p:nvCxnSpPr>
        <p:spPr>
          <a:xfrm flipH="1">
            <a:off x="66996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449" name="Google Shape;449;p16"/>
          <p:cNvSpPr txBox="1"/>
          <p:nvPr/>
        </p:nvSpPr>
        <p:spPr>
          <a:xfrm>
            <a:off x="47169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Asset</a:t>
            </a:r>
            <a:endParaRPr sz="2000" b="0" i="0" u="none" strike="noStrike" cap="none">
              <a:solidFill>
                <a:srgbClr val="00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Level</a:t>
            </a:r>
            <a:endParaRPr sz="2000" b="0" i="0" u="none" strike="noStrike" cap="none">
              <a:solidFill>
                <a:srgbClr val="000000"/>
              </a:solidFill>
              <a:latin typeface="Gill Sans"/>
              <a:ea typeface="Gill Sans"/>
              <a:cs typeface="Gill Sans"/>
              <a:sym typeface="Gill Sans"/>
            </a:endParaRPr>
          </a:p>
        </p:txBody>
      </p:sp>
      <p:sp>
        <p:nvSpPr>
          <p:cNvPr id="450" name="Google Shape;450;p16"/>
          <p:cNvSpPr txBox="1"/>
          <p:nvPr/>
        </p:nvSpPr>
        <p:spPr>
          <a:xfrm>
            <a:off x="60387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451" name="Google Shape;451;p16"/>
          <p:cNvSpPr txBox="1"/>
          <p:nvPr/>
        </p:nvSpPr>
        <p:spPr>
          <a:xfrm>
            <a:off x="7270950" y="1844975"/>
            <a:ext cx="15723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Key Observations</a:t>
            </a:r>
            <a:endParaRPr sz="2000" b="0" i="0" u="none" strike="noStrike" cap="none">
              <a:solidFill>
                <a:srgbClr val="000000"/>
              </a:solidFill>
              <a:latin typeface="Gill Sans"/>
              <a:ea typeface="Gill Sans"/>
              <a:cs typeface="Gill Sans"/>
              <a:sym typeface="Gill Sans"/>
            </a:endParaRPr>
          </a:p>
        </p:txBody>
      </p:sp>
      <p:cxnSp>
        <p:nvCxnSpPr>
          <p:cNvPr id="452" name="Google Shape;452;p16"/>
          <p:cNvCxnSpPr>
            <a:stCxn id="451" idx="2"/>
          </p:cNvCxnSpPr>
          <p:nvPr/>
        </p:nvCxnSpPr>
        <p:spPr>
          <a:xfrm flipH="1">
            <a:off x="80505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453" name="Google Shape;453;p1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454" name="Google Shape;454;p1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455" name="Google Shape;455;p1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grpSp>
        <p:nvGrpSpPr>
          <p:cNvPr id="460" name="Google Shape;460;g26dc419c316_0_139"/>
          <p:cNvGrpSpPr/>
          <p:nvPr/>
        </p:nvGrpSpPr>
        <p:grpSpPr>
          <a:xfrm>
            <a:off x="1363875" y="1450725"/>
            <a:ext cx="3225650" cy="1045525"/>
            <a:chOff x="1363875" y="1450725"/>
            <a:chExt cx="3225650" cy="1045525"/>
          </a:xfrm>
        </p:grpSpPr>
        <p:grpSp>
          <p:nvGrpSpPr>
            <p:cNvPr id="461" name="Google Shape;461;g26dc419c316_0_139"/>
            <p:cNvGrpSpPr/>
            <p:nvPr/>
          </p:nvGrpSpPr>
          <p:grpSpPr>
            <a:xfrm>
              <a:off x="1363875" y="1450725"/>
              <a:ext cx="3225650" cy="1045525"/>
              <a:chOff x="1363875" y="3355725"/>
              <a:chExt cx="3225650" cy="1045525"/>
            </a:xfrm>
          </p:grpSpPr>
          <p:sp>
            <p:nvSpPr>
              <p:cNvPr id="462" name="Google Shape;462;g26dc419c316_0_139"/>
              <p:cNvSpPr/>
              <p:nvPr/>
            </p:nvSpPr>
            <p:spPr>
              <a:xfrm>
                <a:off x="1363875" y="335572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g26dc419c316_0_139"/>
              <p:cNvSpPr/>
              <p:nvPr/>
            </p:nvSpPr>
            <p:spPr>
              <a:xfrm>
                <a:off x="2975675" y="335572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g26dc419c316_0_139"/>
            <p:cNvSpPr txBox="1"/>
            <p:nvPr/>
          </p:nvSpPr>
          <p:spPr>
            <a:xfrm>
              <a:off x="1703650" y="1742938"/>
              <a:ext cx="25461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All observations</a:t>
              </a:r>
              <a:endParaRPr sz="2000">
                <a:latin typeface="Gill Sans"/>
                <a:ea typeface="Gill Sans"/>
                <a:cs typeface="Gill Sans"/>
                <a:sym typeface="Gill Sans"/>
              </a:endParaRPr>
            </a:p>
          </p:txBody>
        </p:sp>
      </p:grpSp>
      <p:sp>
        <p:nvSpPr>
          <p:cNvPr id="465" name="Google Shape;465;g26dc419c316_0_139"/>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Divergence</a:t>
            </a:r>
            <a:endParaRPr/>
          </a:p>
        </p:txBody>
      </p:sp>
      <p:grpSp>
        <p:nvGrpSpPr>
          <p:cNvPr id="466" name="Google Shape;466;g26dc419c316_0_139"/>
          <p:cNvGrpSpPr/>
          <p:nvPr/>
        </p:nvGrpSpPr>
        <p:grpSpPr>
          <a:xfrm>
            <a:off x="1331500" y="1450725"/>
            <a:ext cx="3290400" cy="1045525"/>
            <a:chOff x="1331500" y="1450725"/>
            <a:chExt cx="3290400" cy="1045525"/>
          </a:xfrm>
        </p:grpSpPr>
        <p:sp>
          <p:nvSpPr>
            <p:cNvPr id="467" name="Google Shape;467;g26dc419c316_0_139"/>
            <p:cNvSpPr/>
            <p:nvPr/>
          </p:nvSpPr>
          <p:spPr>
            <a:xfrm>
              <a:off x="1331575" y="145072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g26dc419c316_0_139"/>
            <p:cNvSpPr/>
            <p:nvPr/>
          </p:nvSpPr>
          <p:spPr>
            <a:xfrm>
              <a:off x="3007975" y="145072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g26dc419c316_0_139"/>
            <p:cNvSpPr txBox="1"/>
            <p:nvPr/>
          </p:nvSpPr>
          <p:spPr>
            <a:xfrm>
              <a:off x="1331500" y="1742938"/>
              <a:ext cx="16140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Group 1</a:t>
              </a:r>
              <a:endParaRPr sz="2000">
                <a:latin typeface="Gill Sans"/>
                <a:ea typeface="Gill Sans"/>
                <a:cs typeface="Gill Sans"/>
                <a:sym typeface="Gill Sans"/>
              </a:endParaRPr>
            </a:p>
          </p:txBody>
        </p:sp>
        <p:sp>
          <p:nvSpPr>
            <p:cNvPr id="470" name="Google Shape;470;g26dc419c316_0_139"/>
            <p:cNvSpPr txBox="1"/>
            <p:nvPr/>
          </p:nvSpPr>
          <p:spPr>
            <a:xfrm>
              <a:off x="3007900" y="1742938"/>
              <a:ext cx="16140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Group n</a:t>
              </a:r>
              <a:endParaRPr sz="2000">
                <a:latin typeface="Gill Sans"/>
                <a:ea typeface="Gill Sans"/>
                <a:cs typeface="Gill Sans"/>
                <a:sym typeface="Gill Sans"/>
              </a:endParaRPr>
            </a:p>
          </p:txBody>
        </p:sp>
      </p:grpSp>
      <p:grpSp>
        <p:nvGrpSpPr>
          <p:cNvPr id="471" name="Google Shape;471;g26dc419c316_0_139"/>
          <p:cNvGrpSpPr/>
          <p:nvPr/>
        </p:nvGrpSpPr>
        <p:grpSpPr>
          <a:xfrm>
            <a:off x="156225" y="3075075"/>
            <a:ext cx="4466875" cy="994496"/>
            <a:chOff x="156225" y="3075075"/>
            <a:chExt cx="4466875" cy="994496"/>
          </a:xfrm>
        </p:grpSpPr>
        <p:sp>
          <p:nvSpPr>
            <p:cNvPr id="472" name="Google Shape;472;g26dc419c316_0_139"/>
            <p:cNvSpPr/>
            <p:nvPr/>
          </p:nvSpPr>
          <p:spPr>
            <a:xfrm>
              <a:off x="1330300" y="30750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g26dc419c316_0_139"/>
            <p:cNvSpPr/>
            <p:nvPr/>
          </p:nvSpPr>
          <p:spPr>
            <a:xfrm>
              <a:off x="3015761" y="30750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4" name="Google Shape;474;g26dc419c316_0_139"/>
            <p:cNvSpPr/>
            <p:nvPr/>
          </p:nvSpPr>
          <p:spPr>
            <a:xfrm>
              <a:off x="2176273" y="30750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5" name="Google Shape;475;g26dc419c316_0_139"/>
            <p:cNvSpPr/>
            <p:nvPr/>
          </p:nvSpPr>
          <p:spPr>
            <a:xfrm>
              <a:off x="3855226" y="30750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6" name="Google Shape;476;g26dc419c316_0_139"/>
            <p:cNvSpPr/>
            <p:nvPr/>
          </p:nvSpPr>
          <p:spPr>
            <a:xfrm>
              <a:off x="1330300" y="36084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7" name="Google Shape;477;g26dc419c316_0_139"/>
            <p:cNvSpPr/>
            <p:nvPr/>
          </p:nvSpPr>
          <p:spPr>
            <a:xfrm>
              <a:off x="3015761" y="36084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g26dc419c316_0_139"/>
            <p:cNvSpPr/>
            <p:nvPr/>
          </p:nvSpPr>
          <p:spPr>
            <a:xfrm>
              <a:off x="2176273" y="36084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g26dc419c316_0_139"/>
            <p:cNvSpPr/>
            <p:nvPr/>
          </p:nvSpPr>
          <p:spPr>
            <a:xfrm>
              <a:off x="3855226" y="3608475"/>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g26dc419c316_0_139"/>
            <p:cNvSpPr txBox="1"/>
            <p:nvPr/>
          </p:nvSpPr>
          <p:spPr>
            <a:xfrm>
              <a:off x="156225" y="3088500"/>
              <a:ext cx="11742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Gill Sans"/>
                  <a:ea typeface="Gill Sans"/>
                  <a:cs typeface="Gill Sans"/>
                  <a:sym typeface="Gill Sans"/>
                </a:rPr>
                <a:t>Subgroup</a:t>
              </a:r>
              <a:endParaRPr sz="2000">
                <a:latin typeface="Gill Sans"/>
                <a:ea typeface="Gill Sans"/>
                <a:cs typeface="Gill Sans"/>
                <a:sym typeface="Gill Sans"/>
              </a:endParaRPr>
            </a:p>
          </p:txBody>
        </p:sp>
        <p:sp>
          <p:nvSpPr>
            <p:cNvPr id="481" name="Google Shape;481;g26dc419c316_0_139"/>
            <p:cNvSpPr txBox="1"/>
            <p:nvPr/>
          </p:nvSpPr>
          <p:spPr>
            <a:xfrm>
              <a:off x="1330300" y="30750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A_1</a:t>
              </a:r>
              <a:endParaRPr sz="1800">
                <a:latin typeface="Gill Sans"/>
                <a:ea typeface="Gill Sans"/>
                <a:cs typeface="Gill Sans"/>
                <a:sym typeface="Gill Sans"/>
              </a:endParaRPr>
            </a:p>
          </p:txBody>
        </p:sp>
        <p:sp>
          <p:nvSpPr>
            <p:cNvPr id="482" name="Google Shape;482;g26dc419c316_0_139"/>
            <p:cNvSpPr txBox="1"/>
            <p:nvPr/>
          </p:nvSpPr>
          <p:spPr>
            <a:xfrm>
              <a:off x="2173034" y="30750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B_1</a:t>
              </a:r>
              <a:endParaRPr sz="1800">
                <a:latin typeface="Gill Sans"/>
                <a:ea typeface="Gill Sans"/>
                <a:cs typeface="Gill Sans"/>
                <a:sym typeface="Gill Sans"/>
              </a:endParaRPr>
            </a:p>
          </p:txBody>
        </p:sp>
        <p:sp>
          <p:nvSpPr>
            <p:cNvPr id="483" name="Google Shape;483;g26dc419c316_0_139"/>
            <p:cNvSpPr txBox="1"/>
            <p:nvPr/>
          </p:nvSpPr>
          <p:spPr>
            <a:xfrm>
              <a:off x="1330300" y="36084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C_1</a:t>
              </a:r>
              <a:endParaRPr sz="1800">
                <a:latin typeface="Gill Sans"/>
                <a:ea typeface="Gill Sans"/>
                <a:cs typeface="Gill Sans"/>
                <a:sym typeface="Gill Sans"/>
              </a:endParaRPr>
            </a:p>
          </p:txBody>
        </p:sp>
        <p:sp>
          <p:nvSpPr>
            <p:cNvPr id="484" name="Google Shape;484;g26dc419c316_0_139"/>
            <p:cNvSpPr txBox="1"/>
            <p:nvPr/>
          </p:nvSpPr>
          <p:spPr>
            <a:xfrm>
              <a:off x="2173034" y="36084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D_1</a:t>
              </a:r>
              <a:endParaRPr sz="1800">
                <a:latin typeface="Gill Sans"/>
                <a:ea typeface="Gill Sans"/>
                <a:cs typeface="Gill Sans"/>
                <a:sym typeface="Gill Sans"/>
              </a:endParaRPr>
            </a:p>
          </p:txBody>
        </p:sp>
        <p:sp>
          <p:nvSpPr>
            <p:cNvPr id="485" name="Google Shape;485;g26dc419c316_0_139"/>
            <p:cNvSpPr txBox="1"/>
            <p:nvPr/>
          </p:nvSpPr>
          <p:spPr>
            <a:xfrm>
              <a:off x="3014133" y="30750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A_n</a:t>
              </a:r>
              <a:endParaRPr sz="1800">
                <a:latin typeface="Gill Sans"/>
                <a:ea typeface="Gill Sans"/>
                <a:cs typeface="Gill Sans"/>
                <a:sym typeface="Gill Sans"/>
              </a:endParaRPr>
            </a:p>
          </p:txBody>
        </p:sp>
        <p:sp>
          <p:nvSpPr>
            <p:cNvPr id="486" name="Google Shape;486;g26dc419c316_0_139"/>
            <p:cNvSpPr txBox="1"/>
            <p:nvPr/>
          </p:nvSpPr>
          <p:spPr>
            <a:xfrm>
              <a:off x="3855236" y="30750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E_n</a:t>
              </a:r>
              <a:endParaRPr sz="1800">
                <a:latin typeface="Gill Sans"/>
                <a:ea typeface="Gill Sans"/>
                <a:cs typeface="Gill Sans"/>
                <a:sym typeface="Gill Sans"/>
              </a:endParaRPr>
            </a:p>
          </p:txBody>
        </p:sp>
        <p:sp>
          <p:nvSpPr>
            <p:cNvPr id="487" name="Google Shape;487;g26dc419c316_0_139"/>
            <p:cNvSpPr txBox="1"/>
            <p:nvPr/>
          </p:nvSpPr>
          <p:spPr>
            <a:xfrm>
              <a:off x="3014123" y="36084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H_n</a:t>
              </a:r>
              <a:endParaRPr sz="1800">
                <a:latin typeface="Gill Sans"/>
                <a:ea typeface="Gill Sans"/>
                <a:cs typeface="Gill Sans"/>
                <a:sym typeface="Gill Sans"/>
              </a:endParaRPr>
            </a:p>
          </p:txBody>
        </p:sp>
        <p:sp>
          <p:nvSpPr>
            <p:cNvPr id="488" name="Google Shape;488;g26dc419c316_0_139"/>
            <p:cNvSpPr txBox="1"/>
            <p:nvPr/>
          </p:nvSpPr>
          <p:spPr>
            <a:xfrm>
              <a:off x="3855213" y="3608475"/>
              <a:ext cx="5973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ill Sans"/>
                  <a:ea typeface="Gill Sans"/>
                  <a:cs typeface="Gill Sans"/>
                  <a:sym typeface="Gill Sans"/>
                </a:rPr>
                <a:t>J_n</a:t>
              </a:r>
              <a:endParaRPr sz="1800">
                <a:latin typeface="Gill Sans"/>
                <a:ea typeface="Gill Sans"/>
                <a:cs typeface="Gill Sans"/>
                <a:sym typeface="Gill Sans"/>
              </a:endParaRPr>
            </a:p>
          </p:txBody>
        </p:sp>
      </p:grpSp>
      <p:cxnSp>
        <p:nvCxnSpPr>
          <p:cNvPr id="489" name="Google Shape;489;g26dc419c316_0_139"/>
          <p:cNvCxnSpPr/>
          <p:nvPr/>
        </p:nvCxnSpPr>
        <p:spPr>
          <a:xfrm rot="10800000" flipH="1">
            <a:off x="655538" y="2776063"/>
            <a:ext cx="7765200" cy="3600"/>
          </a:xfrm>
          <a:prstGeom prst="straightConnector1">
            <a:avLst/>
          </a:prstGeom>
          <a:noFill/>
          <a:ln w="28575" cap="flat" cmpd="sng">
            <a:solidFill>
              <a:schemeClr val="dk2"/>
            </a:solidFill>
            <a:prstDash val="dash"/>
            <a:round/>
            <a:headEnd type="none" w="med" len="med"/>
            <a:tailEnd type="none" w="med" len="med"/>
          </a:ln>
        </p:spPr>
      </p:cxnSp>
      <p:sp>
        <p:nvSpPr>
          <p:cNvPr id="490" name="Google Shape;490;g26dc419c316_0_139"/>
          <p:cNvSpPr txBox="1"/>
          <p:nvPr/>
        </p:nvSpPr>
        <p:spPr>
          <a:xfrm>
            <a:off x="5213750" y="1552075"/>
            <a:ext cx="300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Gill Sans"/>
                <a:ea typeface="Gill Sans"/>
                <a:cs typeface="Gill Sans"/>
                <a:sym typeface="Gill Sans"/>
              </a:rPr>
              <a:t>Defined by </a:t>
            </a:r>
            <a:r>
              <a:rPr lang="en" sz="2000" b="1">
                <a:solidFill>
                  <a:schemeClr val="dk1"/>
                </a:solidFill>
                <a:latin typeface="Gill Sans"/>
                <a:ea typeface="Gill Sans"/>
                <a:cs typeface="Gill Sans"/>
                <a:sym typeface="Gill Sans"/>
              </a:rPr>
              <a:t>Determining</a:t>
            </a:r>
            <a:r>
              <a:rPr lang="en" sz="2000">
                <a:solidFill>
                  <a:schemeClr val="dk1"/>
                </a:solidFill>
                <a:latin typeface="Gill Sans"/>
                <a:ea typeface="Gill Sans"/>
                <a:cs typeface="Gill Sans"/>
                <a:sym typeface="Gill Sans"/>
              </a:rPr>
              <a:t> feature</a:t>
            </a:r>
            <a:endParaRPr sz="2000">
              <a:solidFill>
                <a:schemeClr val="dk1"/>
              </a:solidFill>
              <a:latin typeface="Gill Sans"/>
              <a:ea typeface="Gill Sans"/>
              <a:cs typeface="Gill Sans"/>
              <a:sym typeface="Gill Sans"/>
            </a:endParaRPr>
          </a:p>
        </p:txBody>
      </p:sp>
      <p:sp>
        <p:nvSpPr>
          <p:cNvPr id="491" name="Google Shape;491;g26dc419c316_0_139"/>
          <p:cNvSpPr txBox="1"/>
          <p:nvPr/>
        </p:nvSpPr>
        <p:spPr>
          <a:xfrm>
            <a:off x="5213750" y="3264775"/>
            <a:ext cx="3000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Gill Sans"/>
                <a:ea typeface="Gill Sans"/>
                <a:cs typeface="Gill Sans"/>
                <a:sym typeface="Gill Sans"/>
              </a:rPr>
              <a:t>Defined by </a:t>
            </a:r>
            <a:r>
              <a:rPr lang="en" sz="2000" b="1">
                <a:solidFill>
                  <a:schemeClr val="dk1"/>
                </a:solidFill>
                <a:latin typeface="Gill Sans"/>
                <a:ea typeface="Gill Sans"/>
                <a:cs typeface="Gill Sans"/>
                <a:sym typeface="Gill Sans"/>
              </a:rPr>
              <a:t>Significant</a:t>
            </a:r>
            <a:r>
              <a:rPr lang="en" sz="2000">
                <a:solidFill>
                  <a:schemeClr val="dk1"/>
                </a:solidFill>
                <a:latin typeface="Gill Sans"/>
                <a:ea typeface="Gill Sans"/>
                <a:cs typeface="Gill Sans"/>
                <a:sym typeface="Gill Sans"/>
              </a:rPr>
              <a:t> feature </a:t>
            </a:r>
            <a:endParaRPr sz="2000">
              <a:solidFill>
                <a:schemeClr val="dk1"/>
              </a:solidFill>
              <a:latin typeface="Gill Sans"/>
              <a:ea typeface="Gill Sans"/>
              <a:cs typeface="Gill Sans"/>
              <a:sym typeface="Gill Sans"/>
            </a:endParaRPr>
          </a:p>
        </p:txBody>
      </p:sp>
      <p:grpSp>
        <p:nvGrpSpPr>
          <p:cNvPr id="492" name="Google Shape;492;g26dc419c316_0_139"/>
          <p:cNvGrpSpPr/>
          <p:nvPr/>
        </p:nvGrpSpPr>
        <p:grpSpPr>
          <a:xfrm>
            <a:off x="1160950" y="3947475"/>
            <a:ext cx="1778700" cy="835625"/>
            <a:chOff x="1160950" y="3947475"/>
            <a:chExt cx="1778700" cy="835625"/>
          </a:xfrm>
        </p:grpSpPr>
        <p:cxnSp>
          <p:nvCxnSpPr>
            <p:cNvPr id="493" name="Google Shape;493;g26dc419c316_0_139"/>
            <p:cNvCxnSpPr>
              <a:stCxn id="483" idx="2"/>
              <a:endCxn id="484" idx="2"/>
            </p:cNvCxnSpPr>
            <p:nvPr/>
          </p:nvCxnSpPr>
          <p:spPr>
            <a:xfrm rot="-5400000" flipH="1">
              <a:off x="2050000" y="3526425"/>
              <a:ext cx="600" cy="842700"/>
            </a:xfrm>
            <a:prstGeom prst="curvedConnector3">
              <a:avLst>
                <a:gd name="adj1" fmla="val 39687500"/>
              </a:avLst>
            </a:prstGeom>
            <a:noFill/>
            <a:ln w="28575" cap="flat" cmpd="sng">
              <a:solidFill>
                <a:srgbClr val="666666"/>
              </a:solidFill>
              <a:prstDash val="solid"/>
              <a:round/>
              <a:headEnd type="none" w="med" len="med"/>
              <a:tailEnd type="triangle" w="med" len="med"/>
            </a:ln>
          </p:spPr>
        </p:cxnSp>
        <p:sp>
          <p:nvSpPr>
            <p:cNvPr id="494" name="Google Shape;494;g26dc419c316_0_139"/>
            <p:cNvSpPr txBox="1"/>
            <p:nvPr/>
          </p:nvSpPr>
          <p:spPr>
            <a:xfrm>
              <a:off x="1160950" y="4254200"/>
              <a:ext cx="1778700" cy="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ill Sans"/>
                  <a:ea typeface="Gill Sans"/>
                  <a:cs typeface="Gill Sans"/>
                  <a:sym typeface="Gill Sans"/>
                </a:rPr>
                <a:t>Configuration change</a:t>
              </a:r>
              <a:endParaRPr sz="1800" dirty="0">
                <a:latin typeface="Gill Sans"/>
                <a:ea typeface="Gill Sans"/>
                <a:cs typeface="Gill Sans"/>
                <a:sym typeface="Gill Sans"/>
              </a:endParaRPr>
            </a:p>
          </p:txBody>
        </p:sp>
      </p:grpSp>
      <p:grpSp>
        <p:nvGrpSpPr>
          <p:cNvPr id="495" name="Google Shape;495;g26dc419c316_0_139"/>
          <p:cNvGrpSpPr/>
          <p:nvPr/>
        </p:nvGrpSpPr>
        <p:grpSpPr>
          <a:xfrm>
            <a:off x="2723875" y="4254200"/>
            <a:ext cx="2146750" cy="697150"/>
            <a:chOff x="2723875" y="4254200"/>
            <a:chExt cx="2146750" cy="697150"/>
          </a:xfrm>
        </p:grpSpPr>
        <p:sp>
          <p:nvSpPr>
            <p:cNvPr id="496" name="Google Shape;496;g26dc419c316_0_139"/>
            <p:cNvSpPr txBox="1"/>
            <p:nvPr/>
          </p:nvSpPr>
          <p:spPr>
            <a:xfrm>
              <a:off x="3091925" y="4254200"/>
              <a:ext cx="1778700" cy="5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ill Sans"/>
                  <a:ea typeface="Gill Sans"/>
                  <a:cs typeface="Gill Sans"/>
                  <a:sym typeface="Gill Sans"/>
                </a:rPr>
                <a:t>Performance change</a:t>
              </a:r>
              <a:endParaRPr sz="1800">
                <a:latin typeface="Gill Sans"/>
                <a:ea typeface="Gill Sans"/>
                <a:cs typeface="Gill Sans"/>
                <a:sym typeface="Gill Sans"/>
              </a:endParaRPr>
            </a:p>
          </p:txBody>
        </p:sp>
        <p:sp>
          <p:nvSpPr>
            <p:cNvPr id="497" name="Google Shape;497;g26dc419c316_0_139"/>
            <p:cNvSpPr/>
            <p:nvPr/>
          </p:nvSpPr>
          <p:spPr>
            <a:xfrm>
              <a:off x="2723875" y="4422450"/>
              <a:ext cx="240300" cy="528900"/>
            </a:xfrm>
            <a:prstGeom prst="rightArrow">
              <a:avLst>
                <a:gd name="adj1" fmla="val 50000"/>
                <a:gd name="adj2" fmla="val 50000"/>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g26dc419c316_0_139"/>
          <p:cNvSpPr txBox="1"/>
          <p:nvPr/>
        </p:nvSpPr>
        <p:spPr>
          <a:xfrm>
            <a:off x="4596175" y="4102950"/>
            <a:ext cx="3480900" cy="4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200" b="0" i="0" u="none" strike="noStrike" cap="none">
                <a:solidFill>
                  <a:srgbClr val="000000"/>
                </a:solidFill>
                <a:latin typeface="Gill Sans"/>
                <a:ea typeface="Gill Sans"/>
                <a:cs typeface="Gill Sans"/>
                <a:sym typeface="Gill Sans"/>
              </a:rPr>
              <a:t>How to measure</a:t>
            </a:r>
            <a:r>
              <a:rPr lang="en" sz="2200">
                <a:latin typeface="Gill Sans"/>
                <a:ea typeface="Gill Sans"/>
                <a:cs typeface="Gill Sans"/>
                <a:sym typeface="Gill Sans"/>
              </a:rPr>
              <a:t>?</a:t>
            </a:r>
            <a:endParaRPr sz="2200" b="0" i="0" u="none" strike="noStrike" cap="none">
              <a:solidFill>
                <a:srgbClr val="000000"/>
              </a:solidFill>
              <a:highlight>
                <a:srgbClr val="F4CCCC"/>
              </a:highlight>
              <a:latin typeface="Gill Sans"/>
              <a:ea typeface="Gill Sans"/>
              <a:cs typeface="Gill Sans"/>
              <a:sym typeface="Gill Sans"/>
            </a:endParaRPr>
          </a:p>
        </p:txBody>
      </p:sp>
      <p:sp>
        <p:nvSpPr>
          <p:cNvPr id="499" name="Google Shape;499;g26dc419c316_0_139"/>
          <p:cNvSpPr txBox="1"/>
          <p:nvPr/>
        </p:nvSpPr>
        <p:spPr>
          <a:xfrm>
            <a:off x="4611200" y="4491150"/>
            <a:ext cx="2364000" cy="31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200" b="1" i="0" u="none" strike="noStrike" cap="none">
                <a:solidFill>
                  <a:schemeClr val="dk1"/>
                </a:solidFill>
                <a:highlight>
                  <a:srgbClr val="E6B8AF"/>
                </a:highlight>
                <a:latin typeface="Gill Sans"/>
                <a:ea typeface="Gill Sans"/>
                <a:cs typeface="Gill Sans"/>
                <a:sym typeface="Gill Sans"/>
              </a:rPr>
              <a:t>Divergence</a:t>
            </a:r>
            <a:endParaRPr sz="2200" b="1" i="0" u="none" strike="noStrike" cap="none">
              <a:solidFill>
                <a:srgbClr val="000000"/>
              </a:solidFill>
              <a:highlight>
                <a:srgbClr val="E6B8AF"/>
              </a:highlight>
              <a:latin typeface="Gill Sans"/>
              <a:ea typeface="Gill Sans"/>
              <a:cs typeface="Gill Sans"/>
              <a:sym typeface="Gill Sans"/>
            </a:endParaRPr>
          </a:p>
        </p:txBody>
      </p:sp>
      <p:sp>
        <p:nvSpPr>
          <p:cNvPr id="500" name="Google Shape;500;g26dc419c316_0_139"/>
          <p:cNvSpPr/>
          <p:nvPr/>
        </p:nvSpPr>
        <p:spPr>
          <a:xfrm rot="-436">
            <a:off x="6507876" y="4197142"/>
            <a:ext cx="2364000" cy="914700"/>
          </a:xfrm>
          <a:prstGeom prst="leftArrow">
            <a:avLst>
              <a:gd name="adj1" fmla="val 50000"/>
              <a:gd name="adj2" fmla="val 50000"/>
            </a:avLst>
          </a:prstGeom>
          <a:solidFill>
            <a:srgbClr val="E6B8A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What’s that?</a:t>
            </a:r>
            <a:endParaRPr sz="2000" b="1"/>
          </a:p>
        </p:txBody>
      </p:sp>
      <p:sp>
        <p:nvSpPr>
          <p:cNvPr id="501" name="Google Shape;501;g26dc419c316_0_139"/>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02" name="Google Shape;502;g26dc419c316_0_139"/>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03" name="Google Shape;503;g26dc419c316_0_139"/>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0"/>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466"/>
                                        </p:tgtEl>
                                        <p:attrNameLst>
                                          <p:attrName>style.visibility</p:attrName>
                                        </p:attrNameLst>
                                      </p:cBhvr>
                                      <p:to>
                                        <p:strVal val="visible"/>
                                      </p:to>
                                    </p:set>
                                    <p:animEffect transition="in" filter="fade">
                                      <p:cBhvr>
                                        <p:cTn id="9" dur="1000"/>
                                        <p:tgtEl>
                                          <p:spTgt spid="466"/>
                                        </p:tgtEl>
                                      </p:cBhvr>
                                    </p:animEffect>
                                  </p:childTnLst>
                                </p:cTn>
                              </p:par>
                              <p:par>
                                <p:cTn id="10" presetID="10" presetClass="entr" presetSubtype="0" fill="hold" nodeType="withEffect">
                                  <p:stCondLst>
                                    <p:cond delay="0"/>
                                  </p:stCondLst>
                                  <p:childTnLst>
                                    <p:set>
                                      <p:cBhvr>
                                        <p:cTn id="11" dur="1" fill="hold">
                                          <p:stCondLst>
                                            <p:cond delay="0"/>
                                          </p:stCondLst>
                                        </p:cTn>
                                        <p:tgtEl>
                                          <p:spTgt spid="490"/>
                                        </p:tgtEl>
                                        <p:attrNameLst>
                                          <p:attrName>style.visibility</p:attrName>
                                        </p:attrNameLst>
                                      </p:cBhvr>
                                      <p:to>
                                        <p:strVal val="visible"/>
                                      </p:to>
                                    </p:set>
                                    <p:animEffect transition="in" filter="fade">
                                      <p:cBhvr>
                                        <p:cTn id="12" dur="1000"/>
                                        <p:tgtEl>
                                          <p:spTgt spid="4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1"/>
                                        </p:tgtEl>
                                        <p:attrNameLst>
                                          <p:attrName>style.visibility</p:attrName>
                                        </p:attrNameLst>
                                      </p:cBhvr>
                                      <p:to>
                                        <p:strVal val="visible"/>
                                      </p:to>
                                    </p:set>
                                    <p:animEffect transition="in" filter="fade">
                                      <p:cBhvr>
                                        <p:cTn id="17" dur="1000"/>
                                        <p:tgtEl>
                                          <p:spTgt spid="471"/>
                                        </p:tgtEl>
                                      </p:cBhvr>
                                    </p:animEffect>
                                  </p:childTnLst>
                                </p:cTn>
                              </p:par>
                              <p:par>
                                <p:cTn id="18" presetID="10" presetClass="entr" presetSubtype="0" fill="hold" nodeType="withEffect">
                                  <p:stCondLst>
                                    <p:cond delay="0"/>
                                  </p:stCondLst>
                                  <p:childTnLst>
                                    <p:set>
                                      <p:cBhvr>
                                        <p:cTn id="19" dur="1" fill="hold">
                                          <p:stCondLst>
                                            <p:cond delay="0"/>
                                          </p:stCondLst>
                                        </p:cTn>
                                        <p:tgtEl>
                                          <p:spTgt spid="489"/>
                                        </p:tgtEl>
                                        <p:attrNameLst>
                                          <p:attrName>style.visibility</p:attrName>
                                        </p:attrNameLst>
                                      </p:cBhvr>
                                      <p:to>
                                        <p:strVal val="visible"/>
                                      </p:to>
                                    </p:set>
                                    <p:animEffect transition="in" filter="fade">
                                      <p:cBhvr>
                                        <p:cTn id="20" dur="1000"/>
                                        <p:tgtEl>
                                          <p:spTgt spid="489"/>
                                        </p:tgtEl>
                                      </p:cBhvr>
                                    </p:animEffect>
                                  </p:childTnLst>
                                </p:cTn>
                              </p:par>
                              <p:par>
                                <p:cTn id="21" presetID="10" presetClass="entr" presetSubtype="0" fill="hold" nodeType="withEffect">
                                  <p:stCondLst>
                                    <p:cond delay="0"/>
                                  </p:stCondLst>
                                  <p:childTnLst>
                                    <p:set>
                                      <p:cBhvr>
                                        <p:cTn id="22" dur="1" fill="hold">
                                          <p:stCondLst>
                                            <p:cond delay="0"/>
                                          </p:stCondLst>
                                        </p:cTn>
                                        <p:tgtEl>
                                          <p:spTgt spid="491"/>
                                        </p:tgtEl>
                                        <p:attrNameLst>
                                          <p:attrName>style.visibility</p:attrName>
                                        </p:attrNameLst>
                                      </p:cBhvr>
                                      <p:to>
                                        <p:strVal val="visible"/>
                                      </p:to>
                                    </p:set>
                                    <p:animEffect transition="in" filter="fade">
                                      <p:cBhvr>
                                        <p:cTn id="23" dur="1000"/>
                                        <p:tgtEl>
                                          <p:spTgt spid="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2"/>
                                        </p:tgtEl>
                                        <p:attrNameLst>
                                          <p:attrName>style.visibility</p:attrName>
                                        </p:attrNameLst>
                                      </p:cBhvr>
                                      <p:to>
                                        <p:strVal val="visible"/>
                                      </p:to>
                                    </p:set>
                                    <p:animEffect transition="in" filter="fade">
                                      <p:cBhvr>
                                        <p:cTn id="28" dur="1000"/>
                                        <p:tgtEl>
                                          <p:spTgt spid="492"/>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495"/>
                                        </p:tgtEl>
                                        <p:attrNameLst>
                                          <p:attrName>style.visibility</p:attrName>
                                        </p:attrNameLst>
                                      </p:cBhvr>
                                      <p:to>
                                        <p:strVal val="visible"/>
                                      </p:to>
                                    </p:set>
                                    <p:animEffect transition="in" filter="fade">
                                      <p:cBhvr>
                                        <p:cTn id="32" dur="1000"/>
                                        <p:tgtEl>
                                          <p:spTgt spid="49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8"/>
                                        </p:tgtEl>
                                        <p:attrNameLst>
                                          <p:attrName>style.visibility</p:attrName>
                                        </p:attrNameLst>
                                      </p:cBhvr>
                                      <p:to>
                                        <p:strVal val="visible"/>
                                      </p:to>
                                    </p:set>
                                    <p:animEffect transition="in" filter="fade">
                                      <p:cBhvr>
                                        <p:cTn id="37" dur="1000"/>
                                        <p:tgtEl>
                                          <p:spTgt spid="498"/>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499"/>
                                        </p:tgtEl>
                                        <p:attrNameLst>
                                          <p:attrName>style.visibility</p:attrName>
                                        </p:attrNameLst>
                                      </p:cBhvr>
                                      <p:to>
                                        <p:strVal val="visible"/>
                                      </p:to>
                                    </p:set>
                                    <p:animEffect transition="in" filter="fade">
                                      <p:cBhvr>
                                        <p:cTn id="41" dur="1000"/>
                                        <p:tgtEl>
                                          <p:spTgt spid="49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00"/>
                                        </p:tgtEl>
                                        <p:attrNameLst>
                                          <p:attrName>style.visibility</p:attrName>
                                        </p:attrNameLst>
                                      </p:cBhvr>
                                      <p:to>
                                        <p:strVal val="visible"/>
                                      </p:to>
                                    </p:set>
                                    <p:animEffect transition="in" filter="fade">
                                      <p:cBhvr>
                                        <p:cTn id="46" dur="100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26dc419c316_0_26"/>
          <p:cNvSpPr txBox="1">
            <a:spLocks noGrp="1"/>
          </p:cNvSpPr>
          <p:nvPr>
            <p:ph type="title"/>
          </p:nvPr>
        </p:nvSpPr>
        <p:spPr>
          <a:xfrm>
            <a:off x="168667" y="205978"/>
            <a:ext cx="8800500" cy="857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
              <a:t>Divergence</a:t>
            </a:r>
            <a:endParaRPr/>
          </a:p>
        </p:txBody>
      </p:sp>
      <p:sp>
        <p:nvSpPr>
          <p:cNvPr id="509" name="Google Shape;509;g26dc419c316_0_26"/>
          <p:cNvSpPr txBox="1"/>
          <p:nvPr/>
        </p:nvSpPr>
        <p:spPr>
          <a:xfrm>
            <a:off x="490725" y="1219850"/>
            <a:ext cx="464790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b="0" i="0" u="none" strike="noStrike" cap="none">
                <a:solidFill>
                  <a:srgbClr val="000000"/>
                </a:solidFill>
                <a:latin typeface="Gill Sans"/>
                <a:ea typeface="Gill Sans"/>
                <a:cs typeface="Gill Sans"/>
                <a:sym typeface="Gill Sans"/>
              </a:rPr>
              <a:t>What is divergence?</a:t>
            </a:r>
            <a:endParaRPr sz="2500" b="0" i="0" u="none" strike="noStrike" cap="none">
              <a:solidFill>
                <a:srgbClr val="000000"/>
              </a:solidFill>
              <a:latin typeface="Gill Sans"/>
              <a:ea typeface="Gill Sans"/>
              <a:cs typeface="Gill Sans"/>
              <a:sym typeface="Gill Sans"/>
            </a:endParaRPr>
          </a:p>
        </p:txBody>
      </p:sp>
      <p:sp>
        <p:nvSpPr>
          <p:cNvPr id="510" name="Google Shape;510;g26dc419c316_0_26"/>
          <p:cNvSpPr txBox="1"/>
          <p:nvPr/>
        </p:nvSpPr>
        <p:spPr>
          <a:xfrm>
            <a:off x="490725" y="2424175"/>
            <a:ext cx="542160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b="0" i="0" u="none" strike="noStrike" cap="none">
                <a:solidFill>
                  <a:schemeClr val="dk1"/>
                </a:solidFill>
                <a:latin typeface="Gill Sans"/>
                <a:ea typeface="Gill Sans"/>
                <a:cs typeface="Gill Sans"/>
                <a:sym typeface="Gill Sans"/>
              </a:rPr>
              <a:t>Why should we choose divergence?</a:t>
            </a:r>
            <a:endParaRPr sz="2500" b="0" i="0" u="none" strike="noStrike" cap="none">
              <a:solidFill>
                <a:srgbClr val="000000"/>
              </a:solidFill>
              <a:latin typeface="Gill Sans"/>
              <a:ea typeface="Gill Sans"/>
              <a:cs typeface="Gill Sans"/>
              <a:sym typeface="Gill Sans"/>
            </a:endParaRPr>
          </a:p>
        </p:txBody>
      </p:sp>
      <p:sp>
        <p:nvSpPr>
          <p:cNvPr id="511" name="Google Shape;511;g26dc419c316_0_26"/>
          <p:cNvSpPr txBox="1"/>
          <p:nvPr/>
        </p:nvSpPr>
        <p:spPr>
          <a:xfrm>
            <a:off x="490725" y="3628500"/>
            <a:ext cx="569010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b="0" i="0" u="none" strike="noStrike" cap="none">
                <a:solidFill>
                  <a:schemeClr val="dk1"/>
                </a:solidFill>
                <a:latin typeface="Gill Sans"/>
                <a:ea typeface="Gill Sans"/>
                <a:cs typeface="Gill Sans"/>
                <a:sym typeface="Gill Sans"/>
              </a:rPr>
              <a:t>Which divergence measurement to use?</a:t>
            </a:r>
            <a:endParaRPr sz="2500" b="0" i="0" u="none" strike="noStrike" cap="none">
              <a:solidFill>
                <a:srgbClr val="000000"/>
              </a:solidFill>
              <a:latin typeface="Gill Sans"/>
              <a:ea typeface="Gill Sans"/>
              <a:cs typeface="Gill Sans"/>
              <a:sym typeface="Gill Sans"/>
            </a:endParaRPr>
          </a:p>
        </p:txBody>
      </p:sp>
      <p:sp>
        <p:nvSpPr>
          <p:cNvPr id="512" name="Google Shape;512;g26dc419c316_0_26"/>
          <p:cNvSpPr txBox="1"/>
          <p:nvPr/>
        </p:nvSpPr>
        <p:spPr>
          <a:xfrm>
            <a:off x="5792450" y="1219850"/>
            <a:ext cx="300390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a:latin typeface="Gill Sans"/>
                <a:ea typeface="Gill Sans"/>
                <a:cs typeface="Gill Sans"/>
                <a:sym typeface="Gill Sans"/>
              </a:rPr>
              <a:t>Statistical distance.</a:t>
            </a:r>
            <a:endParaRPr sz="2500" b="0" i="0" u="none" strike="noStrike" cap="none">
              <a:solidFill>
                <a:srgbClr val="000000"/>
              </a:solidFill>
              <a:latin typeface="Gill Sans"/>
              <a:ea typeface="Gill Sans"/>
              <a:cs typeface="Gill Sans"/>
              <a:sym typeface="Gill Sans"/>
            </a:endParaRPr>
          </a:p>
        </p:txBody>
      </p:sp>
      <p:sp>
        <p:nvSpPr>
          <p:cNvPr id="513" name="Google Shape;513;g26dc419c316_0_26"/>
          <p:cNvSpPr txBox="1"/>
          <p:nvPr/>
        </p:nvSpPr>
        <p:spPr>
          <a:xfrm>
            <a:off x="5792450" y="2424175"/>
            <a:ext cx="331920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a:solidFill>
                  <a:schemeClr val="dk1"/>
                </a:solidFill>
                <a:latin typeface="Gill Sans"/>
                <a:ea typeface="Gill Sans"/>
                <a:cs typeface="Gill Sans"/>
                <a:sym typeface="Gill Sans"/>
              </a:rPr>
              <a:t>Diff in relaxed entities.</a:t>
            </a:r>
            <a:endParaRPr sz="2500" b="0" i="0" u="none" strike="noStrike" cap="none">
              <a:solidFill>
                <a:srgbClr val="000000"/>
              </a:solidFill>
              <a:latin typeface="Gill Sans"/>
              <a:ea typeface="Gill Sans"/>
              <a:cs typeface="Gill Sans"/>
              <a:sym typeface="Gill Sans"/>
            </a:endParaRPr>
          </a:p>
        </p:txBody>
      </p:sp>
      <p:sp>
        <p:nvSpPr>
          <p:cNvPr id="514" name="Google Shape;514;g26dc419c316_0_26"/>
          <p:cNvSpPr txBox="1"/>
          <p:nvPr/>
        </p:nvSpPr>
        <p:spPr>
          <a:xfrm>
            <a:off x="5824725" y="3628500"/>
            <a:ext cx="3599830" cy="71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500" dirty="0" err="1">
                <a:latin typeface="Gill Sans"/>
                <a:ea typeface="Gill Sans"/>
                <a:cs typeface="Gill Sans"/>
                <a:sym typeface="Gill Sans"/>
              </a:rPr>
              <a:t>Kullback-Leibler</a:t>
            </a:r>
            <a:r>
              <a:rPr lang="en" sz="2500" dirty="0">
                <a:latin typeface="Gill Sans"/>
                <a:ea typeface="Gill Sans"/>
                <a:cs typeface="Gill Sans"/>
                <a:sym typeface="Gill Sans"/>
              </a:rPr>
              <a:t> (KLD)</a:t>
            </a:r>
            <a:endParaRPr sz="2500" dirty="0">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 sz="2500" dirty="0">
                <a:latin typeface="Gill Sans"/>
                <a:ea typeface="Gill Sans"/>
                <a:cs typeface="Gill Sans"/>
                <a:sym typeface="Gill Sans"/>
              </a:rPr>
              <a:t>Jensen-Shannon  (JSD)</a:t>
            </a:r>
            <a:endParaRPr sz="2500" dirty="0">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 sz="2500" dirty="0">
                <a:latin typeface="Gill Sans"/>
                <a:ea typeface="Gill Sans"/>
                <a:cs typeface="Gill Sans"/>
                <a:sym typeface="Gill Sans"/>
              </a:rPr>
              <a:t>Wasserstein	    (WSD)</a:t>
            </a:r>
            <a:endParaRPr sz="2500" dirty="0">
              <a:latin typeface="Gill Sans"/>
              <a:ea typeface="Gill Sans"/>
              <a:cs typeface="Gill Sans"/>
              <a:sym typeface="Gill Sans"/>
            </a:endParaRPr>
          </a:p>
        </p:txBody>
      </p:sp>
      <p:sp>
        <p:nvSpPr>
          <p:cNvPr id="515" name="Google Shape;515;g26dc419c316_0_2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16" name="Google Shape;516;g26dc419c316_0_2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17" name="Google Shape;517;g26dc419c316_0_2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1000"/>
                                        <p:tgtEl>
                                          <p:spTgt spid="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
                                        </p:tgtEl>
                                        <p:attrNameLst>
                                          <p:attrName>style.visibility</p:attrName>
                                        </p:attrNameLst>
                                      </p:cBhvr>
                                      <p:to>
                                        <p:strVal val="visible"/>
                                      </p:to>
                                    </p:set>
                                    <p:animEffect transition="in" filter="fade">
                                      <p:cBhvr>
                                        <p:cTn id="12" dur="1000"/>
                                        <p:tgtEl>
                                          <p:spTgt spid="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
                                        </p:tgtEl>
                                        <p:attrNameLst>
                                          <p:attrName>style.visibility</p:attrName>
                                        </p:attrNameLst>
                                      </p:cBhvr>
                                      <p:to>
                                        <p:strVal val="visible"/>
                                      </p:to>
                                    </p:set>
                                    <p:animEffect transition="in" filter="fade">
                                      <p:cBhvr>
                                        <p:cTn id="17"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18"/>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Divergence</a:t>
            </a:r>
            <a:endParaRPr/>
          </a:p>
        </p:txBody>
      </p:sp>
      <p:sp>
        <p:nvSpPr>
          <p:cNvPr id="523" name="Google Shape;523;p18"/>
          <p:cNvSpPr txBox="1"/>
          <p:nvPr/>
        </p:nvSpPr>
        <p:spPr>
          <a:xfrm>
            <a:off x="5373900" y="852650"/>
            <a:ext cx="3693900" cy="1450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Kullback-Leibler (KLD)</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Separation</a:t>
            </a:r>
            <a:endParaRPr sz="1800" b="0" i="0" u="none" strike="noStrike" cap="none">
              <a:solidFill>
                <a:srgbClr val="000000"/>
              </a:solidFill>
              <a:latin typeface="Gill Sans"/>
              <a:ea typeface="Gill Sans"/>
              <a:cs typeface="Gill Sans"/>
              <a:sym typeface="Gill Sans"/>
            </a:endParaRPr>
          </a:p>
        </p:txBody>
      </p:sp>
      <p:sp>
        <p:nvSpPr>
          <p:cNvPr id="524" name="Google Shape;524;p18"/>
          <p:cNvSpPr/>
          <p:nvPr/>
        </p:nvSpPr>
        <p:spPr>
          <a:xfrm>
            <a:off x="7434675" y="1273325"/>
            <a:ext cx="210300" cy="236700"/>
          </a:xfrm>
          <a:prstGeom prst="upArrow">
            <a:avLst>
              <a:gd name="adj1" fmla="val 50000"/>
              <a:gd name="adj2" fmla="val 50000"/>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5" name="Google Shape;525;p18"/>
          <p:cNvGrpSpPr/>
          <p:nvPr/>
        </p:nvGrpSpPr>
        <p:grpSpPr>
          <a:xfrm>
            <a:off x="5373900" y="852650"/>
            <a:ext cx="3693900" cy="1450800"/>
            <a:chOff x="5373900" y="2224250"/>
            <a:chExt cx="3693900" cy="1450800"/>
          </a:xfrm>
        </p:grpSpPr>
        <p:sp>
          <p:nvSpPr>
            <p:cNvPr id="526" name="Google Shape;526;p18"/>
            <p:cNvSpPr txBox="1"/>
            <p:nvPr/>
          </p:nvSpPr>
          <p:spPr>
            <a:xfrm>
              <a:off x="5373900" y="2224250"/>
              <a:ext cx="3693900" cy="1450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Kullback-Leibler (KLD)</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Separation</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Unstable</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Asymmetric</a:t>
              </a:r>
              <a:endParaRPr sz="1800" b="0" i="0" u="none" strike="noStrike" cap="none">
                <a:solidFill>
                  <a:srgbClr val="000000"/>
                </a:solidFill>
                <a:latin typeface="Gill Sans"/>
                <a:ea typeface="Gill Sans"/>
                <a:cs typeface="Gill Sans"/>
                <a:sym typeface="Gill Sans"/>
              </a:endParaRPr>
            </a:p>
          </p:txBody>
        </p:sp>
        <p:sp>
          <p:nvSpPr>
            <p:cNvPr id="527" name="Google Shape;527;p18"/>
            <p:cNvSpPr/>
            <p:nvPr/>
          </p:nvSpPr>
          <p:spPr>
            <a:xfrm rot="10800000">
              <a:off x="7224375" y="3009400"/>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8"/>
            <p:cNvSpPr/>
            <p:nvPr/>
          </p:nvSpPr>
          <p:spPr>
            <a:xfrm rot="10800000">
              <a:off x="7556025" y="3320625"/>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29" name="Google Shape;529;p18"/>
          <p:cNvPicPr preferRelativeResize="0"/>
          <p:nvPr/>
        </p:nvPicPr>
        <p:blipFill rotWithShape="1">
          <a:blip r:embed="rId3">
            <a:alphaModFix/>
          </a:blip>
          <a:srcRect/>
          <a:stretch/>
        </p:blipFill>
        <p:spPr>
          <a:xfrm>
            <a:off x="1554795" y="1063378"/>
            <a:ext cx="2788718" cy="2037909"/>
          </a:xfrm>
          <a:prstGeom prst="rect">
            <a:avLst/>
          </a:prstGeom>
          <a:noFill/>
          <a:ln>
            <a:noFill/>
          </a:ln>
        </p:spPr>
      </p:pic>
      <p:pic>
        <p:nvPicPr>
          <p:cNvPr id="530" name="Google Shape;530;p18"/>
          <p:cNvPicPr preferRelativeResize="0"/>
          <p:nvPr/>
        </p:nvPicPr>
        <p:blipFill rotWithShape="1">
          <a:blip r:embed="rId4">
            <a:alphaModFix/>
          </a:blip>
          <a:srcRect/>
          <a:stretch/>
        </p:blipFill>
        <p:spPr>
          <a:xfrm>
            <a:off x="1554795" y="2899612"/>
            <a:ext cx="2788718" cy="2037910"/>
          </a:xfrm>
          <a:prstGeom prst="rect">
            <a:avLst/>
          </a:prstGeom>
          <a:noFill/>
          <a:ln>
            <a:noFill/>
          </a:ln>
        </p:spPr>
      </p:pic>
      <p:cxnSp>
        <p:nvCxnSpPr>
          <p:cNvPr id="531" name="Google Shape;531;p18"/>
          <p:cNvCxnSpPr/>
          <p:nvPr/>
        </p:nvCxnSpPr>
        <p:spPr>
          <a:xfrm rot="10800000">
            <a:off x="965525" y="2452125"/>
            <a:ext cx="1247400" cy="0"/>
          </a:xfrm>
          <a:prstGeom prst="straightConnector1">
            <a:avLst/>
          </a:prstGeom>
          <a:noFill/>
          <a:ln w="28575" cap="flat" cmpd="sng">
            <a:solidFill>
              <a:srgbClr val="FF9900"/>
            </a:solidFill>
            <a:prstDash val="solid"/>
            <a:round/>
            <a:headEnd type="stealth" w="med" len="med"/>
            <a:tailEnd type="none" w="med" len="med"/>
          </a:ln>
        </p:spPr>
      </p:cxnSp>
      <p:sp>
        <p:nvSpPr>
          <p:cNvPr id="532" name="Google Shape;532;p18"/>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33" name="Google Shape;533;p18"/>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34" name="Google Shape;534;p18"/>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animEffect transition="in" filter="fade">
                                      <p:cBhvr>
                                        <p:cTn id="7" dur="1000"/>
                                        <p:tgtEl>
                                          <p:spTgt spid="531"/>
                                        </p:tgtEl>
                                      </p:cBhvr>
                                    </p:animEffect>
                                  </p:childTnLst>
                                </p:cTn>
                              </p:par>
                            </p:childTnLst>
                          </p:cTn>
                        </p:par>
                        <p:par>
                          <p:cTn id="8" fill="hold">
                            <p:stCondLst>
                              <p:cond delay="1000"/>
                            </p:stCondLst>
                            <p:childTnLst>
                              <p:par>
                                <p:cTn id="9" presetID="10" presetClass="entr" presetSubtype="0" fill="hold" nodeType="afterEffect">
                                  <p:stCondLst>
                                    <p:cond delay="2000"/>
                                  </p:stCondLst>
                                  <p:childTnLst>
                                    <p:set>
                                      <p:cBhvr>
                                        <p:cTn id="10" dur="1" fill="hold">
                                          <p:stCondLst>
                                            <p:cond delay="0"/>
                                          </p:stCondLst>
                                        </p:cTn>
                                        <p:tgtEl>
                                          <p:spTgt spid="530"/>
                                        </p:tgtEl>
                                        <p:attrNameLst>
                                          <p:attrName>style.visibility</p:attrName>
                                        </p:attrNameLst>
                                      </p:cBhvr>
                                      <p:to>
                                        <p:strVal val="visible"/>
                                      </p:to>
                                    </p:set>
                                    <p:animEffect transition="in" filter="fade">
                                      <p:cBhvr>
                                        <p:cTn id="11" dur="2000"/>
                                        <p:tgtEl>
                                          <p:spTgt spid="53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5"/>
                                        </p:tgtEl>
                                        <p:attrNameLst>
                                          <p:attrName>style.visibility</p:attrName>
                                        </p:attrNameLst>
                                      </p:cBhvr>
                                      <p:to>
                                        <p:strVal val="visible"/>
                                      </p:to>
                                    </p:set>
                                    <p:animEffect transition="in" filter="fade">
                                      <p:cBhvr>
                                        <p:cTn id="16" dur="1000"/>
                                        <p:tgtEl>
                                          <p:spTgt spid="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9"/>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Divergence</a:t>
            </a:r>
            <a:endParaRPr/>
          </a:p>
        </p:txBody>
      </p:sp>
      <p:grpSp>
        <p:nvGrpSpPr>
          <p:cNvPr id="540" name="Google Shape;540;p19"/>
          <p:cNvGrpSpPr/>
          <p:nvPr/>
        </p:nvGrpSpPr>
        <p:grpSpPr>
          <a:xfrm>
            <a:off x="5373900" y="852650"/>
            <a:ext cx="3693900" cy="1450800"/>
            <a:chOff x="5373900" y="852650"/>
            <a:chExt cx="3693900" cy="1450800"/>
          </a:xfrm>
        </p:grpSpPr>
        <p:sp>
          <p:nvSpPr>
            <p:cNvPr id="541" name="Google Shape;541;p19"/>
            <p:cNvSpPr txBox="1"/>
            <p:nvPr/>
          </p:nvSpPr>
          <p:spPr>
            <a:xfrm>
              <a:off x="5373900" y="852650"/>
              <a:ext cx="3693900" cy="1450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Kullback-Leibler (KLD)</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Separation</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Unstable</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Asymmetric</a:t>
              </a:r>
              <a:endParaRPr sz="1800" b="0" i="0" u="none" strike="noStrike" cap="none">
                <a:solidFill>
                  <a:srgbClr val="000000"/>
                </a:solidFill>
                <a:latin typeface="Gill Sans"/>
                <a:ea typeface="Gill Sans"/>
                <a:cs typeface="Gill Sans"/>
                <a:sym typeface="Gill Sans"/>
              </a:endParaRPr>
            </a:p>
          </p:txBody>
        </p:sp>
        <p:sp>
          <p:nvSpPr>
            <p:cNvPr id="542" name="Google Shape;542;p19"/>
            <p:cNvSpPr/>
            <p:nvPr/>
          </p:nvSpPr>
          <p:spPr>
            <a:xfrm>
              <a:off x="7434675" y="1273325"/>
              <a:ext cx="210300" cy="236700"/>
            </a:xfrm>
            <a:prstGeom prst="upArrow">
              <a:avLst>
                <a:gd name="adj1" fmla="val 50000"/>
                <a:gd name="adj2" fmla="val 50000"/>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9"/>
            <p:cNvSpPr/>
            <p:nvPr/>
          </p:nvSpPr>
          <p:spPr>
            <a:xfrm rot="10800000">
              <a:off x="7224375" y="1637800"/>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9"/>
            <p:cNvSpPr/>
            <p:nvPr/>
          </p:nvSpPr>
          <p:spPr>
            <a:xfrm rot="10800000">
              <a:off x="7556025" y="1949025"/>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19"/>
          <p:cNvGrpSpPr/>
          <p:nvPr/>
        </p:nvGrpSpPr>
        <p:grpSpPr>
          <a:xfrm>
            <a:off x="5373900" y="2185725"/>
            <a:ext cx="3693900" cy="1450800"/>
            <a:chOff x="5373900" y="2185725"/>
            <a:chExt cx="3693900" cy="1450800"/>
          </a:xfrm>
        </p:grpSpPr>
        <p:sp>
          <p:nvSpPr>
            <p:cNvPr id="546" name="Google Shape;546;p19"/>
            <p:cNvSpPr txBox="1"/>
            <p:nvPr/>
          </p:nvSpPr>
          <p:spPr>
            <a:xfrm>
              <a:off x="5373900" y="2185725"/>
              <a:ext cx="3693900" cy="1450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Jensen-Shannon (JSD)</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Stable</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Symmetric</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Separation</a:t>
              </a:r>
              <a:endParaRPr sz="1800" b="0" i="0" u="none" strike="noStrike" cap="none">
                <a:solidFill>
                  <a:srgbClr val="000000"/>
                </a:solidFill>
                <a:latin typeface="Gill Sans"/>
                <a:ea typeface="Gill Sans"/>
                <a:cs typeface="Gill Sans"/>
                <a:sym typeface="Gill Sans"/>
              </a:endParaRPr>
            </a:p>
          </p:txBody>
        </p:sp>
        <p:sp>
          <p:nvSpPr>
            <p:cNvPr id="547" name="Google Shape;547;p19"/>
            <p:cNvSpPr/>
            <p:nvPr/>
          </p:nvSpPr>
          <p:spPr>
            <a:xfrm>
              <a:off x="7014075" y="2607925"/>
              <a:ext cx="210300" cy="236700"/>
            </a:xfrm>
            <a:prstGeom prst="upArrow">
              <a:avLst>
                <a:gd name="adj1" fmla="val 50000"/>
                <a:gd name="adj2" fmla="val 50000"/>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9"/>
            <p:cNvSpPr/>
            <p:nvPr/>
          </p:nvSpPr>
          <p:spPr>
            <a:xfrm>
              <a:off x="7434675" y="2933325"/>
              <a:ext cx="210300" cy="236700"/>
            </a:xfrm>
            <a:prstGeom prst="upArrow">
              <a:avLst>
                <a:gd name="adj1" fmla="val 50000"/>
                <a:gd name="adj2" fmla="val 50000"/>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9"/>
            <p:cNvSpPr/>
            <p:nvPr/>
          </p:nvSpPr>
          <p:spPr>
            <a:xfrm rot="10800000">
              <a:off x="7385700" y="3274813"/>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0" name="Google Shape;550;p19"/>
          <p:cNvGrpSpPr/>
          <p:nvPr/>
        </p:nvGrpSpPr>
        <p:grpSpPr>
          <a:xfrm>
            <a:off x="5373900" y="3567438"/>
            <a:ext cx="3693900" cy="1313712"/>
            <a:chOff x="5373900" y="3567438"/>
            <a:chExt cx="3693900" cy="1313712"/>
          </a:xfrm>
        </p:grpSpPr>
        <p:sp>
          <p:nvSpPr>
            <p:cNvPr id="551" name="Google Shape;551;p19"/>
            <p:cNvSpPr txBox="1"/>
            <p:nvPr/>
          </p:nvSpPr>
          <p:spPr>
            <a:xfrm>
              <a:off x="5373900" y="3567438"/>
              <a:ext cx="3693900" cy="1313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Wasserstein (WSD)</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Earth-moving</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Symmetric</a:t>
              </a:r>
              <a:endParaRPr sz="1800" b="0" i="0" u="none" strike="noStrike" cap="none">
                <a:solidFill>
                  <a:schemeClr val="dk1"/>
                </a:solidFill>
                <a:latin typeface="Gill Sans"/>
                <a:ea typeface="Gill Sans"/>
                <a:cs typeface="Gill Sans"/>
                <a:sym typeface="Gill Sans"/>
              </a:endParaRPr>
            </a:p>
            <a:p>
              <a:pPr marL="914400" marR="0" lvl="1" indent="-342900" algn="l" rtl="0">
                <a:lnSpc>
                  <a:spcPct val="115000"/>
                </a:lnSpc>
                <a:spcBef>
                  <a:spcPts val="0"/>
                </a:spcBef>
                <a:spcAft>
                  <a:spcPts val="0"/>
                </a:spcAft>
                <a:buClr>
                  <a:schemeClr val="dk1"/>
                </a:buClr>
                <a:buSzPts val="1800"/>
                <a:buFont typeface="Gill Sans"/>
                <a:buChar char="○"/>
              </a:pPr>
              <a:r>
                <a:rPr lang="en" sz="1800" b="0" i="0" u="none" strike="noStrike" cap="none">
                  <a:solidFill>
                    <a:schemeClr val="dk1"/>
                  </a:solidFill>
                  <a:latin typeface="Gill Sans"/>
                  <a:ea typeface="Gill Sans"/>
                  <a:cs typeface="Gill Sans"/>
                  <a:sym typeface="Gill Sans"/>
                </a:rPr>
                <a:t>Separation</a:t>
              </a:r>
              <a:endParaRPr sz="1800" b="0" i="0" u="none" strike="noStrike" cap="none">
                <a:solidFill>
                  <a:srgbClr val="000000"/>
                </a:solidFill>
                <a:latin typeface="Gill Sans"/>
                <a:ea typeface="Gill Sans"/>
                <a:cs typeface="Gill Sans"/>
                <a:sym typeface="Gill Sans"/>
              </a:endParaRPr>
            </a:p>
          </p:txBody>
        </p:sp>
        <p:sp>
          <p:nvSpPr>
            <p:cNvPr id="552" name="Google Shape;552;p19"/>
            <p:cNvSpPr/>
            <p:nvPr/>
          </p:nvSpPr>
          <p:spPr>
            <a:xfrm>
              <a:off x="7434675" y="4312225"/>
              <a:ext cx="210300" cy="236700"/>
            </a:xfrm>
            <a:prstGeom prst="upArrow">
              <a:avLst>
                <a:gd name="adj1" fmla="val 50000"/>
                <a:gd name="adj2" fmla="val 50000"/>
              </a:avLst>
            </a:prstGeom>
            <a:solidFill>
              <a:srgbClr val="93C47D"/>
            </a:solidFill>
            <a:ln w="9525"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9"/>
            <p:cNvSpPr/>
            <p:nvPr/>
          </p:nvSpPr>
          <p:spPr>
            <a:xfrm rot="10800000">
              <a:off x="7434675" y="4644450"/>
              <a:ext cx="210300" cy="236700"/>
            </a:xfrm>
            <a:prstGeom prst="upArrow">
              <a:avLst>
                <a:gd name="adj1" fmla="val 50000"/>
                <a:gd name="adj2" fmla="val 50000"/>
              </a:avLst>
            </a:prstGeom>
            <a:solidFill>
              <a:srgbClr val="E06666"/>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4" name="Google Shape;554;p19"/>
          <p:cNvGrpSpPr/>
          <p:nvPr/>
        </p:nvGrpSpPr>
        <p:grpSpPr>
          <a:xfrm>
            <a:off x="228600" y="1158576"/>
            <a:ext cx="4016137" cy="3467296"/>
            <a:chOff x="228600" y="1158576"/>
            <a:chExt cx="4016137" cy="3467296"/>
          </a:xfrm>
        </p:grpSpPr>
        <p:grpSp>
          <p:nvGrpSpPr>
            <p:cNvPr id="555" name="Google Shape;555;p19"/>
            <p:cNvGrpSpPr/>
            <p:nvPr/>
          </p:nvGrpSpPr>
          <p:grpSpPr>
            <a:xfrm>
              <a:off x="1709325" y="1158576"/>
              <a:ext cx="2535412" cy="3467296"/>
              <a:chOff x="1709325" y="1158576"/>
              <a:chExt cx="2535412" cy="3467296"/>
            </a:xfrm>
          </p:grpSpPr>
          <p:pic>
            <p:nvPicPr>
              <p:cNvPr id="556" name="Google Shape;556;p19"/>
              <p:cNvPicPr preferRelativeResize="0"/>
              <p:nvPr/>
            </p:nvPicPr>
            <p:blipFill rotWithShape="1">
              <a:blip r:embed="rId3">
                <a:alphaModFix/>
              </a:blip>
              <a:srcRect/>
              <a:stretch/>
            </p:blipFill>
            <p:spPr>
              <a:xfrm>
                <a:off x="1709325" y="1158576"/>
                <a:ext cx="2535412" cy="1686049"/>
              </a:xfrm>
              <a:prstGeom prst="rect">
                <a:avLst/>
              </a:prstGeom>
              <a:noFill/>
              <a:ln>
                <a:noFill/>
              </a:ln>
            </p:spPr>
          </p:pic>
          <p:pic>
            <p:nvPicPr>
              <p:cNvPr id="557" name="Google Shape;557;p19"/>
              <p:cNvPicPr preferRelativeResize="0"/>
              <p:nvPr/>
            </p:nvPicPr>
            <p:blipFill rotWithShape="1">
              <a:blip r:embed="rId4">
                <a:alphaModFix/>
              </a:blip>
              <a:srcRect/>
              <a:stretch/>
            </p:blipFill>
            <p:spPr>
              <a:xfrm>
                <a:off x="1709325" y="2939823"/>
                <a:ext cx="2535412" cy="1686049"/>
              </a:xfrm>
              <a:prstGeom prst="rect">
                <a:avLst/>
              </a:prstGeom>
              <a:noFill/>
              <a:ln>
                <a:noFill/>
              </a:ln>
            </p:spPr>
          </p:pic>
        </p:grpSp>
        <p:sp>
          <p:nvSpPr>
            <p:cNvPr id="558" name="Google Shape;558;p19"/>
            <p:cNvSpPr txBox="1"/>
            <p:nvPr/>
          </p:nvSpPr>
          <p:spPr>
            <a:xfrm>
              <a:off x="228600" y="1880925"/>
              <a:ext cx="1745700" cy="5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ill Sans"/>
                  <a:ea typeface="Gill Sans"/>
                  <a:cs typeface="Gill Sans"/>
                  <a:sym typeface="Gill Sans"/>
                </a:rPr>
                <a:t>KLD:	3.1</a:t>
              </a:r>
              <a:endParaRPr sz="1800" dirty="0">
                <a:latin typeface="Gill Sans"/>
                <a:ea typeface="Gill Sans"/>
                <a:cs typeface="Gill Sans"/>
                <a:sym typeface="Gill Sans"/>
              </a:endParaRPr>
            </a:p>
            <a:p>
              <a:pPr marL="0" lvl="0" indent="0" algn="l" rtl="0">
                <a:spcBef>
                  <a:spcPts val="0"/>
                </a:spcBef>
                <a:spcAft>
                  <a:spcPts val="0"/>
                </a:spcAft>
                <a:buNone/>
              </a:pPr>
              <a:r>
                <a:rPr lang="en" sz="1800" dirty="0">
                  <a:latin typeface="Gill Sans"/>
                  <a:ea typeface="Gill Sans"/>
                  <a:cs typeface="Gill Sans"/>
                  <a:sym typeface="Gill Sans"/>
                </a:rPr>
                <a:t>JSD:	</a:t>
              </a:r>
              <a:r>
                <a:rPr lang="en" sz="1800" dirty="0">
                  <a:highlight>
                    <a:srgbClr val="FFFF00"/>
                  </a:highlight>
                  <a:latin typeface="Gill Sans"/>
                  <a:ea typeface="Gill Sans"/>
                  <a:cs typeface="Gill Sans"/>
                  <a:sym typeface="Gill Sans"/>
                </a:rPr>
                <a:t>3.16</a:t>
              </a:r>
              <a:endParaRPr sz="1800" dirty="0">
                <a:highlight>
                  <a:srgbClr val="FFFF00"/>
                </a:highlight>
                <a:latin typeface="Gill Sans"/>
                <a:ea typeface="Gill Sans"/>
                <a:cs typeface="Gill Sans"/>
                <a:sym typeface="Gill Sans"/>
              </a:endParaRPr>
            </a:p>
          </p:txBody>
        </p:sp>
        <p:sp>
          <p:nvSpPr>
            <p:cNvPr id="559" name="Google Shape;559;p19"/>
            <p:cNvSpPr txBox="1"/>
            <p:nvPr/>
          </p:nvSpPr>
          <p:spPr>
            <a:xfrm>
              <a:off x="228600" y="3636075"/>
              <a:ext cx="1745700" cy="5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ill Sans"/>
                  <a:ea typeface="Gill Sans"/>
                  <a:cs typeface="Gill Sans"/>
                  <a:sym typeface="Gill Sans"/>
                </a:rPr>
                <a:t>KLD:	156.9</a:t>
              </a:r>
              <a:endParaRPr sz="1800" dirty="0">
                <a:latin typeface="Gill Sans"/>
                <a:ea typeface="Gill Sans"/>
                <a:cs typeface="Gill Sans"/>
                <a:sym typeface="Gill Sans"/>
              </a:endParaRPr>
            </a:p>
            <a:p>
              <a:pPr marL="0" lvl="0" indent="0" algn="l" rtl="0">
                <a:spcBef>
                  <a:spcPts val="0"/>
                </a:spcBef>
                <a:spcAft>
                  <a:spcPts val="0"/>
                </a:spcAft>
                <a:buNone/>
              </a:pPr>
              <a:r>
                <a:rPr lang="en" sz="1800" dirty="0">
                  <a:latin typeface="Gill Sans"/>
                  <a:ea typeface="Gill Sans"/>
                  <a:cs typeface="Gill Sans"/>
                  <a:sym typeface="Gill Sans"/>
                </a:rPr>
                <a:t>JSD:	</a:t>
              </a:r>
              <a:r>
                <a:rPr lang="en" sz="1800" dirty="0">
                  <a:highlight>
                    <a:srgbClr val="FFFF00"/>
                  </a:highlight>
                  <a:latin typeface="Gill Sans"/>
                  <a:ea typeface="Gill Sans"/>
                  <a:cs typeface="Gill Sans"/>
                  <a:sym typeface="Gill Sans"/>
                </a:rPr>
                <a:t>3.13</a:t>
              </a:r>
              <a:endParaRPr sz="1800" dirty="0">
                <a:highlight>
                  <a:srgbClr val="FFFF00"/>
                </a:highlight>
                <a:latin typeface="Gill Sans"/>
                <a:ea typeface="Gill Sans"/>
                <a:cs typeface="Gill Sans"/>
                <a:sym typeface="Gill Sans"/>
              </a:endParaRPr>
            </a:p>
          </p:txBody>
        </p:sp>
      </p:grpSp>
      <p:sp>
        <p:nvSpPr>
          <p:cNvPr id="560" name="Google Shape;560;p19"/>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61" name="Google Shape;561;p19"/>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62" name="Google Shape;562;p19"/>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animEffect transition="in" filter="fade">
                                      <p:cBhvr>
                                        <p:cTn id="7" dur="1000"/>
                                        <p:tgtEl>
                                          <p:spTgt spid="54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54"/>
                                        </p:tgtEl>
                                        <p:attrNameLst>
                                          <p:attrName>style.visibility</p:attrName>
                                        </p:attrNameLst>
                                      </p:cBhvr>
                                      <p:to>
                                        <p:strVal val="visible"/>
                                      </p:to>
                                    </p:set>
                                    <p:animEffect transition="in" filter="fade">
                                      <p:cBhvr>
                                        <p:cTn id="11" dur="2000"/>
                                        <p:tgtEl>
                                          <p:spTgt spid="55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50"/>
                                        </p:tgtEl>
                                        <p:attrNameLst>
                                          <p:attrName>style.visibility</p:attrName>
                                        </p:attrNameLst>
                                      </p:cBhvr>
                                      <p:to>
                                        <p:strVal val="visible"/>
                                      </p:to>
                                    </p:set>
                                    <p:animEffect transition="in" filter="fade">
                                      <p:cBhvr>
                                        <p:cTn id="16" dur="10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0"/>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Divergence Denoise</a:t>
            </a:r>
            <a:endParaRPr/>
          </a:p>
        </p:txBody>
      </p:sp>
      <p:pic>
        <p:nvPicPr>
          <p:cNvPr id="568" name="Google Shape;568;p20"/>
          <p:cNvPicPr preferRelativeResize="0"/>
          <p:nvPr/>
        </p:nvPicPr>
        <p:blipFill rotWithShape="1">
          <a:blip r:embed="rId3">
            <a:alphaModFix/>
          </a:blip>
          <a:srcRect/>
          <a:stretch/>
        </p:blipFill>
        <p:spPr>
          <a:xfrm>
            <a:off x="2944958" y="1263631"/>
            <a:ext cx="3247943" cy="2571751"/>
          </a:xfrm>
          <a:prstGeom prst="rect">
            <a:avLst/>
          </a:prstGeom>
          <a:noFill/>
          <a:ln>
            <a:noFill/>
          </a:ln>
        </p:spPr>
      </p:pic>
      <p:grpSp>
        <p:nvGrpSpPr>
          <p:cNvPr id="569" name="Google Shape;569;p20"/>
          <p:cNvGrpSpPr/>
          <p:nvPr/>
        </p:nvGrpSpPr>
        <p:grpSpPr>
          <a:xfrm>
            <a:off x="502750" y="3036775"/>
            <a:ext cx="4163075" cy="1059300"/>
            <a:chOff x="502750" y="3036775"/>
            <a:chExt cx="4163075" cy="1059300"/>
          </a:xfrm>
        </p:grpSpPr>
        <p:sp>
          <p:nvSpPr>
            <p:cNvPr id="570" name="Google Shape;570;p20"/>
            <p:cNvSpPr/>
            <p:nvPr/>
          </p:nvSpPr>
          <p:spPr>
            <a:xfrm rot="-5400000">
              <a:off x="4004775" y="3435025"/>
              <a:ext cx="260700" cy="1061400"/>
            </a:xfrm>
            <a:prstGeom prst="leftBrace">
              <a:avLst>
                <a:gd name="adj1" fmla="val 50000"/>
                <a:gd name="adj2" fmla="val 50000"/>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txBox="1"/>
            <p:nvPr/>
          </p:nvSpPr>
          <p:spPr>
            <a:xfrm>
              <a:off x="502750" y="3036775"/>
              <a:ext cx="14415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Big size difference</a:t>
              </a:r>
              <a:endParaRPr sz="2000">
                <a:latin typeface="Gill Sans"/>
                <a:ea typeface="Gill Sans"/>
                <a:cs typeface="Gill Sans"/>
                <a:sym typeface="Gill Sans"/>
              </a:endParaRPr>
            </a:p>
          </p:txBody>
        </p:sp>
        <p:cxnSp>
          <p:nvCxnSpPr>
            <p:cNvPr id="572" name="Google Shape;572;p20"/>
            <p:cNvCxnSpPr>
              <a:endCxn id="570" idx="1"/>
            </p:cNvCxnSpPr>
            <p:nvPr/>
          </p:nvCxnSpPr>
          <p:spPr>
            <a:xfrm>
              <a:off x="1235325" y="3815875"/>
              <a:ext cx="2899800" cy="280200"/>
            </a:xfrm>
            <a:prstGeom prst="straightConnector1">
              <a:avLst/>
            </a:prstGeom>
            <a:noFill/>
            <a:ln w="19050" cap="flat" cmpd="sng">
              <a:solidFill>
                <a:schemeClr val="dk2"/>
              </a:solidFill>
              <a:prstDash val="solid"/>
              <a:round/>
              <a:headEnd type="none" w="med" len="med"/>
              <a:tailEnd type="triangle" w="med" len="med"/>
            </a:ln>
          </p:spPr>
        </p:cxnSp>
      </p:grpSp>
      <p:grpSp>
        <p:nvGrpSpPr>
          <p:cNvPr id="573" name="Google Shape;573;p20"/>
          <p:cNvGrpSpPr/>
          <p:nvPr/>
        </p:nvGrpSpPr>
        <p:grpSpPr>
          <a:xfrm>
            <a:off x="4866575" y="3036775"/>
            <a:ext cx="3906825" cy="1059300"/>
            <a:chOff x="4866575" y="3036775"/>
            <a:chExt cx="3906825" cy="1059300"/>
          </a:xfrm>
        </p:grpSpPr>
        <p:sp>
          <p:nvSpPr>
            <p:cNvPr id="574" name="Google Shape;574;p20"/>
            <p:cNvSpPr/>
            <p:nvPr/>
          </p:nvSpPr>
          <p:spPr>
            <a:xfrm rot="-5400000">
              <a:off x="5266925" y="3435025"/>
              <a:ext cx="260700" cy="1061400"/>
            </a:xfrm>
            <a:prstGeom prst="leftBrace">
              <a:avLst>
                <a:gd name="adj1" fmla="val 50000"/>
                <a:gd name="adj2" fmla="val 50000"/>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txBox="1"/>
            <p:nvPr/>
          </p:nvSpPr>
          <p:spPr>
            <a:xfrm>
              <a:off x="7193600" y="3036775"/>
              <a:ext cx="15798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Distributions differ as well</a:t>
              </a:r>
              <a:endParaRPr sz="2000">
                <a:latin typeface="Gill Sans"/>
                <a:ea typeface="Gill Sans"/>
                <a:cs typeface="Gill Sans"/>
                <a:sym typeface="Gill Sans"/>
              </a:endParaRPr>
            </a:p>
          </p:txBody>
        </p:sp>
        <p:cxnSp>
          <p:nvCxnSpPr>
            <p:cNvPr id="576" name="Google Shape;576;p20"/>
            <p:cNvCxnSpPr>
              <a:endCxn id="574" idx="1"/>
            </p:cNvCxnSpPr>
            <p:nvPr/>
          </p:nvCxnSpPr>
          <p:spPr>
            <a:xfrm flipH="1">
              <a:off x="5397275" y="3786775"/>
              <a:ext cx="2486700" cy="309300"/>
            </a:xfrm>
            <a:prstGeom prst="straightConnector1">
              <a:avLst/>
            </a:prstGeom>
            <a:noFill/>
            <a:ln w="19050" cap="flat" cmpd="sng">
              <a:solidFill>
                <a:schemeClr val="dk2"/>
              </a:solidFill>
              <a:prstDash val="solid"/>
              <a:round/>
              <a:headEnd type="none" w="med" len="med"/>
              <a:tailEnd type="triangle" w="med" len="med"/>
            </a:ln>
          </p:spPr>
        </p:cxnSp>
      </p:grpSp>
      <p:sp>
        <p:nvSpPr>
          <p:cNvPr id="577" name="Google Shape;577;p20"/>
          <p:cNvSpPr txBox="1"/>
          <p:nvPr/>
        </p:nvSpPr>
        <p:spPr>
          <a:xfrm>
            <a:off x="890550" y="4400875"/>
            <a:ext cx="73629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Gill Sans"/>
                <a:ea typeface="Gill Sans"/>
                <a:cs typeface="Gill Sans"/>
                <a:sym typeface="Gill Sans"/>
              </a:rPr>
              <a:t>Multiplier 1: penalize </a:t>
            </a:r>
            <a:r>
              <a:rPr lang="en" sz="2500">
                <a:solidFill>
                  <a:srgbClr val="980000"/>
                </a:solidFill>
                <a:latin typeface="Gill Sans"/>
                <a:ea typeface="Gill Sans"/>
                <a:cs typeface="Gill Sans"/>
                <a:sym typeface="Gill Sans"/>
              </a:rPr>
              <a:t>large size difference</a:t>
            </a:r>
            <a:endParaRPr sz="2500">
              <a:solidFill>
                <a:srgbClr val="980000"/>
              </a:solidFill>
              <a:latin typeface="Gill Sans"/>
              <a:ea typeface="Gill Sans"/>
              <a:cs typeface="Gill Sans"/>
              <a:sym typeface="Gill Sans"/>
            </a:endParaRPr>
          </a:p>
        </p:txBody>
      </p:sp>
      <p:pic>
        <p:nvPicPr>
          <p:cNvPr id="578" name="Google Shape;578;p20"/>
          <p:cNvPicPr preferRelativeResize="0"/>
          <p:nvPr/>
        </p:nvPicPr>
        <p:blipFill>
          <a:blip r:embed="rId4">
            <a:alphaModFix/>
          </a:blip>
          <a:stretch>
            <a:fillRect/>
          </a:stretch>
        </p:blipFill>
        <p:spPr>
          <a:xfrm>
            <a:off x="3626275" y="1431050"/>
            <a:ext cx="351525" cy="266550"/>
          </a:xfrm>
          <a:prstGeom prst="rect">
            <a:avLst/>
          </a:prstGeom>
          <a:noFill/>
          <a:ln>
            <a:noFill/>
          </a:ln>
        </p:spPr>
      </p:pic>
      <p:sp>
        <p:nvSpPr>
          <p:cNvPr id="579" name="Google Shape;579;p20"/>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80" name="Google Shape;580;p20"/>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81" name="Google Shape;581;p20"/>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10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3"/>
                                        </p:tgtEl>
                                        <p:attrNameLst>
                                          <p:attrName>style.visibility</p:attrName>
                                        </p:attrNameLst>
                                      </p:cBhvr>
                                      <p:to>
                                        <p:strVal val="visible"/>
                                      </p:to>
                                    </p:set>
                                    <p:animEffect transition="in" filter="fade">
                                      <p:cBhvr>
                                        <p:cTn id="12" dur="1000"/>
                                        <p:tgtEl>
                                          <p:spTgt spid="5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7"/>
                                        </p:tgtEl>
                                        <p:attrNameLst>
                                          <p:attrName>style.visibility</p:attrName>
                                        </p:attrNameLst>
                                      </p:cBhvr>
                                      <p:to>
                                        <p:strVal val="visible"/>
                                      </p:to>
                                    </p:set>
                                    <p:animEffect transition="in" filter="fade">
                                      <p:cBhvr>
                                        <p:cTn id="17"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2"/>
          </p:nvPr>
        </p:nvSpPr>
        <p:spPr>
          <a:xfrm>
            <a:off x="4800600" y="1667388"/>
            <a:ext cx="4168500" cy="21630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solidFill>
                  <a:schemeClr val="lt1"/>
                </a:solidFill>
              </a:rPr>
              <a:t>Fleet reliability is important </a:t>
            </a:r>
            <a:r>
              <a:rPr lang="en"/>
              <a:t>but can be hard to achieve.</a:t>
            </a:r>
            <a:endParaRPr/>
          </a:p>
        </p:txBody>
      </p:sp>
      <p:sp>
        <p:nvSpPr>
          <p:cNvPr id="97" name="Google Shape;97;p2"/>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98" name="Google Shape;98;p2"/>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99" name="Google Shape;99;p2"/>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a:t>
            </a:fld>
            <a:endParaRPr/>
          </a:p>
        </p:txBody>
      </p:sp>
      <p:sp>
        <p:nvSpPr>
          <p:cNvPr id="100" name="Google Shape;100;p2"/>
          <p:cNvSpPr txBox="1">
            <a:spLocks noGrp="1"/>
          </p:cNvSpPr>
          <p:nvPr>
            <p:ph type="body" idx="2"/>
          </p:nvPr>
        </p:nvSpPr>
        <p:spPr>
          <a:xfrm>
            <a:off x="4800600" y="1667388"/>
            <a:ext cx="4168500" cy="21630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solidFill>
                  <a:schemeClr val="dk1"/>
                </a:solidFill>
              </a:rPr>
              <a:t>Fleet reliability is important</a:t>
            </a:r>
            <a:endParaRPr/>
          </a:p>
        </p:txBody>
      </p:sp>
      <p:sp>
        <p:nvSpPr>
          <p:cNvPr id="101" name="Google Shape;101;p2"/>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Introduction</a:t>
            </a:r>
            <a:endParaRPr/>
          </a:p>
        </p:txBody>
      </p:sp>
      <p:pic>
        <p:nvPicPr>
          <p:cNvPr id="102" name="Google Shape;102;p2"/>
          <p:cNvPicPr preferRelativeResize="0"/>
          <p:nvPr/>
        </p:nvPicPr>
        <p:blipFill rotWithShape="1">
          <a:blip r:embed="rId3">
            <a:alphaModFix/>
          </a:blip>
          <a:srcRect/>
          <a:stretch/>
        </p:blipFill>
        <p:spPr>
          <a:xfrm>
            <a:off x="304800" y="1428753"/>
            <a:ext cx="4495799" cy="2335480"/>
          </a:xfrm>
          <a:prstGeom prst="rect">
            <a:avLst/>
          </a:prstGeom>
          <a:noFill/>
          <a:ln>
            <a:noFill/>
          </a:ln>
        </p:spPr>
      </p:pic>
      <p:pic>
        <p:nvPicPr>
          <p:cNvPr id="103" name="Google Shape;103;p2"/>
          <p:cNvPicPr preferRelativeResize="0"/>
          <p:nvPr/>
        </p:nvPicPr>
        <p:blipFill rotWithShape="1">
          <a:blip r:embed="rId4">
            <a:alphaModFix/>
          </a:blip>
          <a:srcRect/>
          <a:stretch/>
        </p:blipFill>
        <p:spPr>
          <a:xfrm>
            <a:off x="2713338" y="3972323"/>
            <a:ext cx="1256936" cy="1158425"/>
          </a:xfrm>
          <a:prstGeom prst="rect">
            <a:avLst/>
          </a:prstGeom>
          <a:noFill/>
          <a:ln>
            <a:noFill/>
          </a:ln>
        </p:spPr>
      </p:pic>
      <p:pic>
        <p:nvPicPr>
          <p:cNvPr id="104" name="Google Shape;104;p2"/>
          <p:cNvPicPr preferRelativeResize="0"/>
          <p:nvPr/>
        </p:nvPicPr>
        <p:blipFill rotWithShape="1">
          <a:blip r:embed="rId5">
            <a:alphaModFix/>
          </a:blip>
          <a:srcRect/>
          <a:stretch/>
        </p:blipFill>
        <p:spPr>
          <a:xfrm>
            <a:off x="1562755" y="3972336"/>
            <a:ext cx="1141270" cy="1158425"/>
          </a:xfrm>
          <a:prstGeom prst="rect">
            <a:avLst/>
          </a:prstGeom>
          <a:noFill/>
          <a:ln>
            <a:noFill/>
          </a:ln>
        </p:spPr>
      </p:pic>
      <p:pic>
        <p:nvPicPr>
          <p:cNvPr id="105" name="Google Shape;105;p2"/>
          <p:cNvPicPr preferRelativeResize="0"/>
          <p:nvPr/>
        </p:nvPicPr>
        <p:blipFill rotWithShape="1">
          <a:blip r:embed="rId6">
            <a:alphaModFix/>
          </a:blip>
          <a:srcRect/>
          <a:stretch/>
        </p:blipFill>
        <p:spPr>
          <a:xfrm>
            <a:off x="3979607" y="3972325"/>
            <a:ext cx="1178681" cy="1158425"/>
          </a:xfrm>
          <a:prstGeom prst="rect">
            <a:avLst/>
          </a:prstGeom>
          <a:noFill/>
          <a:ln>
            <a:noFill/>
          </a:ln>
        </p:spPr>
      </p:pic>
      <p:pic>
        <p:nvPicPr>
          <p:cNvPr id="106" name="Google Shape;106;p2"/>
          <p:cNvPicPr preferRelativeResize="0"/>
          <p:nvPr/>
        </p:nvPicPr>
        <p:blipFill rotWithShape="1">
          <a:blip r:embed="rId7">
            <a:alphaModFix/>
          </a:blip>
          <a:srcRect/>
          <a:stretch/>
        </p:blipFill>
        <p:spPr>
          <a:xfrm>
            <a:off x="117750" y="4028050"/>
            <a:ext cx="1445001" cy="1047000"/>
          </a:xfrm>
          <a:prstGeom prst="rect">
            <a:avLst/>
          </a:prstGeom>
          <a:noFill/>
          <a:ln>
            <a:noFill/>
          </a:ln>
        </p:spPr>
      </p:pic>
      <p:grpSp>
        <p:nvGrpSpPr>
          <p:cNvPr id="107" name="Google Shape;107;p2"/>
          <p:cNvGrpSpPr/>
          <p:nvPr/>
        </p:nvGrpSpPr>
        <p:grpSpPr>
          <a:xfrm>
            <a:off x="13" y="1335461"/>
            <a:ext cx="5291463" cy="2585643"/>
            <a:chOff x="13" y="1335461"/>
            <a:chExt cx="5291463" cy="2585643"/>
          </a:xfrm>
        </p:grpSpPr>
        <p:pic>
          <p:nvPicPr>
            <p:cNvPr id="108" name="Google Shape;108;p2"/>
            <p:cNvPicPr preferRelativeResize="0"/>
            <p:nvPr/>
          </p:nvPicPr>
          <p:blipFill rotWithShape="1">
            <a:blip r:embed="rId8">
              <a:alphaModFix/>
            </a:blip>
            <a:srcRect/>
            <a:stretch/>
          </p:blipFill>
          <p:spPr>
            <a:xfrm>
              <a:off x="167100" y="2927785"/>
              <a:ext cx="4750473" cy="993319"/>
            </a:xfrm>
            <a:prstGeom prst="rect">
              <a:avLst/>
            </a:prstGeom>
            <a:noFill/>
            <a:ln>
              <a:noFill/>
            </a:ln>
          </p:spPr>
        </p:pic>
        <p:pic>
          <p:nvPicPr>
            <p:cNvPr id="109" name="Google Shape;109;p2"/>
            <p:cNvPicPr preferRelativeResize="0"/>
            <p:nvPr/>
          </p:nvPicPr>
          <p:blipFill rotWithShape="1">
            <a:blip r:embed="rId9">
              <a:alphaModFix/>
            </a:blip>
            <a:srcRect/>
            <a:stretch/>
          </p:blipFill>
          <p:spPr>
            <a:xfrm>
              <a:off x="61600" y="2104426"/>
              <a:ext cx="5229876" cy="661675"/>
            </a:xfrm>
            <a:prstGeom prst="rect">
              <a:avLst/>
            </a:prstGeom>
            <a:noFill/>
            <a:ln>
              <a:noFill/>
            </a:ln>
          </p:spPr>
        </p:pic>
        <p:pic>
          <p:nvPicPr>
            <p:cNvPr id="110" name="Google Shape;110;p2"/>
            <p:cNvPicPr preferRelativeResize="0"/>
            <p:nvPr/>
          </p:nvPicPr>
          <p:blipFill rotWithShape="1">
            <a:blip r:embed="rId10">
              <a:alphaModFix/>
            </a:blip>
            <a:srcRect/>
            <a:stretch/>
          </p:blipFill>
          <p:spPr>
            <a:xfrm>
              <a:off x="13" y="1335461"/>
              <a:ext cx="5084650" cy="607325"/>
            </a:xfrm>
            <a:prstGeom prst="rect">
              <a:avLst/>
            </a:prstGeom>
            <a:noFill/>
            <a:ln>
              <a:noFill/>
            </a:ln>
          </p:spPr>
        </p:pic>
      </p:grpSp>
      <p:sp>
        <p:nvSpPr>
          <p:cNvPr id="111" name="Google Shape;111;p2"/>
          <p:cNvSpPr/>
          <p:nvPr/>
        </p:nvSpPr>
        <p:spPr>
          <a:xfrm>
            <a:off x="7344650" y="3211875"/>
            <a:ext cx="1695900" cy="12240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dirty="0">
                <a:solidFill>
                  <a:srgbClr val="000000"/>
                </a:solidFill>
                <a:latin typeface="Arial"/>
                <a:ea typeface="Arial"/>
                <a:cs typeface="Arial"/>
                <a:sym typeface="Arial"/>
              </a:rPr>
              <a:t>Why?</a:t>
            </a:r>
            <a:endParaRPr sz="2500" b="1"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1"/>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Divergence Denoise</a:t>
            </a:r>
            <a:endParaRPr/>
          </a:p>
        </p:txBody>
      </p:sp>
      <p:pic>
        <p:nvPicPr>
          <p:cNvPr id="587" name="Google Shape;587;p21"/>
          <p:cNvPicPr preferRelativeResize="0"/>
          <p:nvPr/>
        </p:nvPicPr>
        <p:blipFill rotWithShape="1">
          <a:blip r:embed="rId3">
            <a:alphaModFix/>
          </a:blip>
          <a:srcRect/>
          <a:stretch/>
        </p:blipFill>
        <p:spPr>
          <a:xfrm>
            <a:off x="3100248" y="1339829"/>
            <a:ext cx="3247943" cy="2571751"/>
          </a:xfrm>
          <a:prstGeom prst="rect">
            <a:avLst/>
          </a:prstGeom>
          <a:noFill/>
          <a:ln>
            <a:noFill/>
          </a:ln>
        </p:spPr>
      </p:pic>
      <p:grpSp>
        <p:nvGrpSpPr>
          <p:cNvPr id="588" name="Google Shape;588;p21"/>
          <p:cNvGrpSpPr/>
          <p:nvPr/>
        </p:nvGrpSpPr>
        <p:grpSpPr>
          <a:xfrm>
            <a:off x="502750" y="3112975"/>
            <a:ext cx="8270650" cy="1059300"/>
            <a:chOff x="502750" y="3112975"/>
            <a:chExt cx="8270650" cy="1059300"/>
          </a:xfrm>
        </p:grpSpPr>
        <p:sp>
          <p:nvSpPr>
            <p:cNvPr id="589" name="Google Shape;589;p21"/>
            <p:cNvSpPr/>
            <p:nvPr/>
          </p:nvSpPr>
          <p:spPr>
            <a:xfrm rot="-5400000">
              <a:off x="4004775" y="3511225"/>
              <a:ext cx="260700" cy="1061400"/>
            </a:xfrm>
            <a:prstGeom prst="leftBrace">
              <a:avLst>
                <a:gd name="adj1" fmla="val 50000"/>
                <a:gd name="adj2" fmla="val 50000"/>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rot="-5400000">
              <a:off x="5266925" y="3511225"/>
              <a:ext cx="260700" cy="1061400"/>
            </a:xfrm>
            <a:prstGeom prst="leftBrace">
              <a:avLst>
                <a:gd name="adj1" fmla="val 50000"/>
                <a:gd name="adj2" fmla="val 50000"/>
              </a:avLst>
            </a:prstGeom>
            <a:no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txBox="1"/>
            <p:nvPr/>
          </p:nvSpPr>
          <p:spPr>
            <a:xfrm>
              <a:off x="502750" y="3112975"/>
              <a:ext cx="15798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Similar sizes, but…</a:t>
              </a:r>
              <a:endParaRPr sz="2000">
                <a:latin typeface="Gill Sans"/>
                <a:ea typeface="Gill Sans"/>
                <a:cs typeface="Gill Sans"/>
                <a:sym typeface="Gill Sans"/>
              </a:endParaRPr>
            </a:p>
          </p:txBody>
        </p:sp>
        <p:sp>
          <p:nvSpPr>
            <p:cNvPr id="592" name="Google Shape;592;p21"/>
            <p:cNvSpPr txBox="1"/>
            <p:nvPr/>
          </p:nvSpPr>
          <p:spPr>
            <a:xfrm>
              <a:off x="7193600" y="3112975"/>
              <a:ext cx="15798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Distributions still differ</a:t>
              </a:r>
              <a:endParaRPr sz="2000">
                <a:latin typeface="Gill Sans"/>
                <a:ea typeface="Gill Sans"/>
                <a:cs typeface="Gill Sans"/>
                <a:sym typeface="Gill Sans"/>
              </a:endParaRPr>
            </a:p>
          </p:txBody>
        </p:sp>
        <p:cxnSp>
          <p:nvCxnSpPr>
            <p:cNvPr id="593" name="Google Shape;593;p21"/>
            <p:cNvCxnSpPr>
              <a:endCxn id="589" idx="1"/>
            </p:cNvCxnSpPr>
            <p:nvPr/>
          </p:nvCxnSpPr>
          <p:spPr>
            <a:xfrm>
              <a:off x="1235325" y="3892075"/>
              <a:ext cx="2899800" cy="280200"/>
            </a:xfrm>
            <a:prstGeom prst="straightConnector1">
              <a:avLst/>
            </a:prstGeom>
            <a:noFill/>
            <a:ln w="19050" cap="flat" cmpd="sng">
              <a:solidFill>
                <a:schemeClr val="dk2"/>
              </a:solidFill>
              <a:prstDash val="solid"/>
              <a:round/>
              <a:headEnd type="none" w="med" len="med"/>
              <a:tailEnd type="triangle" w="med" len="med"/>
            </a:ln>
          </p:spPr>
        </p:cxnSp>
        <p:cxnSp>
          <p:nvCxnSpPr>
            <p:cNvPr id="594" name="Google Shape;594;p21"/>
            <p:cNvCxnSpPr>
              <a:endCxn id="590" idx="1"/>
            </p:cNvCxnSpPr>
            <p:nvPr/>
          </p:nvCxnSpPr>
          <p:spPr>
            <a:xfrm flipH="1">
              <a:off x="5397275" y="3862975"/>
              <a:ext cx="2486700" cy="309300"/>
            </a:xfrm>
            <a:prstGeom prst="straightConnector1">
              <a:avLst/>
            </a:prstGeom>
            <a:noFill/>
            <a:ln w="19050" cap="flat" cmpd="sng">
              <a:solidFill>
                <a:schemeClr val="dk2"/>
              </a:solidFill>
              <a:prstDash val="solid"/>
              <a:round/>
              <a:headEnd type="none" w="med" len="med"/>
              <a:tailEnd type="triangle" w="med" len="med"/>
            </a:ln>
          </p:spPr>
        </p:cxnSp>
      </p:grpSp>
      <p:sp>
        <p:nvSpPr>
          <p:cNvPr id="595" name="Google Shape;595;p21"/>
          <p:cNvSpPr txBox="1"/>
          <p:nvPr/>
        </p:nvSpPr>
        <p:spPr>
          <a:xfrm>
            <a:off x="890550" y="4400875"/>
            <a:ext cx="73629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Gill Sans"/>
                <a:ea typeface="Gill Sans"/>
                <a:cs typeface="Gill Sans"/>
                <a:sym typeface="Gill Sans"/>
              </a:rPr>
              <a:t>Multiplier 2: penalize </a:t>
            </a:r>
            <a:r>
              <a:rPr lang="en" sz="2500">
                <a:solidFill>
                  <a:srgbClr val="980000"/>
                </a:solidFill>
                <a:latin typeface="Gill Sans"/>
                <a:ea typeface="Gill Sans"/>
                <a:cs typeface="Gill Sans"/>
                <a:sym typeface="Gill Sans"/>
              </a:rPr>
              <a:t>small subgroups</a:t>
            </a:r>
            <a:endParaRPr sz="2500">
              <a:solidFill>
                <a:srgbClr val="980000"/>
              </a:solidFill>
              <a:latin typeface="Gill Sans"/>
              <a:ea typeface="Gill Sans"/>
              <a:cs typeface="Gill Sans"/>
              <a:sym typeface="Gill Sans"/>
            </a:endParaRPr>
          </a:p>
        </p:txBody>
      </p:sp>
      <p:pic>
        <p:nvPicPr>
          <p:cNvPr id="596" name="Google Shape;596;p21"/>
          <p:cNvPicPr preferRelativeResize="0"/>
          <p:nvPr/>
        </p:nvPicPr>
        <p:blipFill>
          <a:blip r:embed="rId4">
            <a:alphaModFix/>
          </a:blip>
          <a:stretch>
            <a:fillRect/>
          </a:stretch>
        </p:blipFill>
        <p:spPr>
          <a:xfrm>
            <a:off x="3550950" y="1495600"/>
            <a:ext cx="351525" cy="266550"/>
          </a:xfrm>
          <a:prstGeom prst="rect">
            <a:avLst/>
          </a:prstGeom>
          <a:noFill/>
          <a:ln>
            <a:noFill/>
          </a:ln>
        </p:spPr>
      </p:pic>
      <p:sp>
        <p:nvSpPr>
          <p:cNvPr id="597" name="Google Shape;597;p21"/>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598" name="Google Shape;598;p21"/>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599" name="Google Shape;599;p21"/>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10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5"/>
                                        </p:tgtEl>
                                        <p:attrNameLst>
                                          <p:attrName>style.visibility</p:attrName>
                                        </p:attrNameLst>
                                      </p:cBhvr>
                                      <p:to>
                                        <p:strVal val="visible"/>
                                      </p:to>
                                    </p:set>
                                    <p:animEffect transition="in" filter="fade">
                                      <p:cBhvr>
                                        <p:cTn id="12" dur="1000"/>
                                        <p:tgtEl>
                                          <p:spTgt spid="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2"/>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Effectiveness</a:t>
            </a:r>
            <a:endParaRPr/>
          </a:p>
        </p:txBody>
      </p:sp>
      <p:sp>
        <p:nvSpPr>
          <p:cNvPr id="605" name="Google Shape;605;p22"/>
          <p:cNvSpPr/>
          <p:nvPr/>
        </p:nvSpPr>
        <p:spPr>
          <a:xfrm>
            <a:off x="15142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2"/>
          <p:cNvSpPr/>
          <p:nvPr/>
        </p:nvSpPr>
        <p:spPr>
          <a:xfrm>
            <a:off x="1514225"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3199686"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2360198"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4039151"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1514225"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3199686"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2360198"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4039151"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15142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19260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15142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19260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3602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7720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3602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7720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31906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36024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31906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36024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40366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44484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40366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44484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15142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9260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15142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19260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3602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7720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3602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7720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1906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36024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31906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36024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40366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44484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40366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44484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31906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txBox="1"/>
          <p:nvPr/>
        </p:nvSpPr>
        <p:spPr>
          <a:xfrm>
            <a:off x="123275" y="1268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648" name="Google Shape;648;p22"/>
          <p:cNvSpPr txBox="1"/>
          <p:nvPr/>
        </p:nvSpPr>
        <p:spPr>
          <a:xfrm>
            <a:off x="123275" y="25641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Subg</a:t>
            </a:r>
            <a:r>
              <a:rPr lang="en" sz="2000" b="0" i="0" u="none" strike="noStrike" cap="none">
                <a:solidFill>
                  <a:srgbClr val="000000"/>
                </a:solidFill>
                <a:latin typeface="Gill Sans"/>
                <a:ea typeface="Gill Sans"/>
                <a:cs typeface="Gill Sans"/>
                <a:sym typeface="Gill Sans"/>
              </a:rPr>
              <a:t>roup Level</a:t>
            </a:r>
            <a:endParaRPr sz="2000" b="0" i="0" u="none" strike="noStrike" cap="none">
              <a:solidFill>
                <a:srgbClr val="000000"/>
              </a:solidFill>
              <a:latin typeface="Gill Sans"/>
              <a:ea typeface="Gill Sans"/>
              <a:cs typeface="Gill Sans"/>
              <a:sym typeface="Gill Sans"/>
            </a:endParaRPr>
          </a:p>
        </p:txBody>
      </p:sp>
      <p:sp>
        <p:nvSpPr>
          <p:cNvPr id="649" name="Google Shape;649;p22"/>
          <p:cNvSpPr txBox="1"/>
          <p:nvPr/>
        </p:nvSpPr>
        <p:spPr>
          <a:xfrm>
            <a:off x="123275" y="3935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Asset</a:t>
            </a:r>
            <a:r>
              <a:rPr lang="en" sz="2000" b="0" i="0" u="none" strike="noStrike" cap="none">
                <a:solidFill>
                  <a:srgbClr val="000000"/>
                </a:solidFill>
                <a:latin typeface="Gill Sans"/>
                <a:ea typeface="Gill Sans"/>
                <a:cs typeface="Gill Sans"/>
                <a:sym typeface="Gill Sans"/>
              </a:rPr>
              <a:t> Level</a:t>
            </a:r>
            <a:endParaRPr sz="2000" b="0" i="0" u="none" strike="noStrike" cap="none">
              <a:solidFill>
                <a:srgbClr val="000000"/>
              </a:solidFill>
              <a:latin typeface="Gill Sans"/>
              <a:ea typeface="Gill Sans"/>
              <a:cs typeface="Gill Sans"/>
              <a:sym typeface="Gill Sans"/>
            </a:endParaRPr>
          </a:p>
        </p:txBody>
      </p:sp>
      <p:cxnSp>
        <p:nvCxnSpPr>
          <p:cNvPr id="650" name="Google Shape;650;p22"/>
          <p:cNvCxnSpPr/>
          <p:nvPr/>
        </p:nvCxnSpPr>
        <p:spPr>
          <a:xfrm>
            <a:off x="274538" y="2319475"/>
            <a:ext cx="4939200" cy="12000"/>
          </a:xfrm>
          <a:prstGeom prst="straightConnector1">
            <a:avLst/>
          </a:prstGeom>
          <a:noFill/>
          <a:ln w="28575" cap="flat" cmpd="sng">
            <a:solidFill>
              <a:schemeClr val="dk2"/>
            </a:solidFill>
            <a:prstDash val="dash"/>
            <a:round/>
            <a:headEnd type="none" w="med" len="med"/>
            <a:tailEnd type="none" w="med" len="med"/>
          </a:ln>
        </p:spPr>
      </p:cxnSp>
      <p:cxnSp>
        <p:nvCxnSpPr>
          <p:cNvPr id="651" name="Google Shape;651;p22"/>
          <p:cNvCxnSpPr/>
          <p:nvPr/>
        </p:nvCxnSpPr>
        <p:spPr>
          <a:xfrm>
            <a:off x="274538" y="3602750"/>
            <a:ext cx="4939200" cy="12000"/>
          </a:xfrm>
          <a:prstGeom prst="straightConnector1">
            <a:avLst/>
          </a:prstGeom>
          <a:noFill/>
          <a:ln w="28575" cap="flat" cmpd="sng">
            <a:solidFill>
              <a:schemeClr val="dk2"/>
            </a:solidFill>
            <a:prstDash val="dash"/>
            <a:round/>
            <a:headEnd type="none" w="med" len="med"/>
            <a:tailEnd type="none" w="med" len="med"/>
          </a:ln>
        </p:spPr>
      </p:cxnSp>
      <p:sp>
        <p:nvSpPr>
          <p:cNvPr id="652" name="Google Shape;652;p22"/>
          <p:cNvSpPr/>
          <p:nvPr/>
        </p:nvSpPr>
        <p:spPr>
          <a:xfrm>
            <a:off x="179425" y="2400875"/>
            <a:ext cx="5135100" cy="11343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22"/>
          <p:cNvPicPr preferRelativeResize="0"/>
          <p:nvPr/>
        </p:nvPicPr>
        <p:blipFill rotWithShape="1">
          <a:blip r:embed="rId3">
            <a:alphaModFix/>
          </a:blip>
          <a:srcRect/>
          <a:stretch/>
        </p:blipFill>
        <p:spPr>
          <a:xfrm>
            <a:off x="5772974" y="482159"/>
            <a:ext cx="2836474" cy="1886267"/>
          </a:xfrm>
          <a:prstGeom prst="rect">
            <a:avLst/>
          </a:prstGeom>
          <a:noFill/>
          <a:ln>
            <a:noFill/>
          </a:ln>
        </p:spPr>
      </p:pic>
      <p:sp>
        <p:nvSpPr>
          <p:cNvPr id="654" name="Google Shape;654;p22"/>
          <p:cNvSpPr txBox="1"/>
          <p:nvPr/>
        </p:nvSpPr>
        <p:spPr>
          <a:xfrm>
            <a:off x="5468175" y="23965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dirty="0">
                <a:latin typeface="Gill Sans"/>
                <a:ea typeface="Gill Sans"/>
                <a:cs typeface="Gill Sans"/>
                <a:sym typeface="Gill Sans"/>
              </a:rPr>
              <a:t>Impact from configuration change</a:t>
            </a:r>
            <a:endParaRPr sz="2000" dirty="0">
              <a:latin typeface="Gill Sans"/>
              <a:ea typeface="Gill Sans"/>
              <a:cs typeface="Gill Sans"/>
              <a:sym typeface="Gill Sans"/>
            </a:endParaRPr>
          </a:p>
        </p:txBody>
      </p:sp>
      <p:grpSp>
        <p:nvGrpSpPr>
          <p:cNvPr id="655" name="Google Shape;655;p22"/>
          <p:cNvGrpSpPr/>
          <p:nvPr/>
        </p:nvGrpSpPr>
        <p:grpSpPr>
          <a:xfrm>
            <a:off x="4860300" y="2396500"/>
            <a:ext cx="4283701" cy="2107850"/>
            <a:chOff x="4860300" y="2396500"/>
            <a:chExt cx="4283701" cy="2107850"/>
          </a:xfrm>
        </p:grpSpPr>
        <p:pic>
          <p:nvPicPr>
            <p:cNvPr id="656" name="Google Shape;656;p22"/>
            <p:cNvPicPr preferRelativeResize="0"/>
            <p:nvPr/>
          </p:nvPicPr>
          <p:blipFill rotWithShape="1">
            <a:blip r:embed="rId4">
              <a:alphaModFix/>
            </a:blip>
            <a:srcRect/>
            <a:stretch/>
          </p:blipFill>
          <p:spPr>
            <a:xfrm>
              <a:off x="4860300" y="3785419"/>
              <a:ext cx="4283701" cy="718931"/>
            </a:xfrm>
            <a:prstGeom prst="rect">
              <a:avLst/>
            </a:prstGeom>
            <a:noFill/>
            <a:ln>
              <a:noFill/>
            </a:ln>
          </p:spPr>
        </p:pic>
        <p:sp>
          <p:nvSpPr>
            <p:cNvPr id="657" name="Google Shape;657;p22"/>
            <p:cNvSpPr txBox="1"/>
            <p:nvPr/>
          </p:nvSpPr>
          <p:spPr>
            <a:xfrm>
              <a:off x="5468175" y="23965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dirty="0">
                  <a:latin typeface="Gill Sans"/>
                  <a:ea typeface="Gill Sans"/>
                  <a:cs typeface="Gill Sans"/>
                  <a:sym typeface="Gill Sans"/>
                </a:rPr>
                <a:t>Impact from configuration change</a:t>
              </a:r>
              <a:endParaRPr sz="2000" dirty="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 sz="2000" dirty="0">
                  <a:latin typeface="Gill Sans"/>
                  <a:ea typeface="Gill Sans"/>
                  <a:cs typeface="Gill Sans"/>
                  <a:sym typeface="Gill Sans"/>
                </a:rPr>
                <a:t>Potentially problematic configuration</a:t>
              </a:r>
              <a:endParaRPr sz="2000" dirty="0">
                <a:latin typeface="Gill Sans"/>
                <a:ea typeface="Gill Sans"/>
                <a:cs typeface="Gill Sans"/>
                <a:sym typeface="Gill Sans"/>
              </a:endParaRPr>
            </a:p>
          </p:txBody>
        </p:sp>
      </p:grpSp>
      <p:grpSp>
        <p:nvGrpSpPr>
          <p:cNvPr id="658" name="Google Shape;658;p22"/>
          <p:cNvGrpSpPr/>
          <p:nvPr/>
        </p:nvGrpSpPr>
        <p:grpSpPr>
          <a:xfrm>
            <a:off x="1797000" y="2465975"/>
            <a:ext cx="2979121" cy="994500"/>
            <a:chOff x="1797000" y="2465975"/>
            <a:chExt cx="2979121" cy="994500"/>
          </a:xfrm>
        </p:grpSpPr>
        <p:sp>
          <p:nvSpPr>
            <p:cNvPr id="659" name="Google Shape;659;p22"/>
            <p:cNvSpPr txBox="1"/>
            <p:nvPr/>
          </p:nvSpPr>
          <p:spPr>
            <a:xfrm>
              <a:off x="1797000" y="2465975"/>
              <a:ext cx="27750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74E13"/>
                  </a:solidFill>
                  <a:highlight>
                    <a:srgbClr val="D9EAD3"/>
                  </a:highlight>
                  <a:latin typeface="Gill Sans"/>
                  <a:ea typeface="Gill Sans"/>
                  <a:cs typeface="Gill Sans"/>
                  <a:sym typeface="Gill Sans"/>
                </a:rPr>
                <a:t>Heterogeneity</a:t>
              </a:r>
              <a:endParaRPr sz="2000" b="1">
                <a:solidFill>
                  <a:srgbClr val="274E13"/>
                </a:solidFill>
                <a:highlight>
                  <a:srgbClr val="D9EAD3"/>
                </a:highlight>
                <a:latin typeface="Gill Sans"/>
                <a:ea typeface="Gill Sans"/>
                <a:cs typeface="Gill Sans"/>
                <a:sym typeface="Gill Sans"/>
              </a:endParaRPr>
            </a:p>
          </p:txBody>
        </p:sp>
        <p:sp>
          <p:nvSpPr>
            <p:cNvPr id="660" name="Google Shape;660;p22"/>
            <p:cNvSpPr txBox="1"/>
            <p:nvPr/>
          </p:nvSpPr>
          <p:spPr>
            <a:xfrm>
              <a:off x="1797000" y="2999375"/>
              <a:ext cx="27750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74E13"/>
                  </a:solidFill>
                  <a:highlight>
                    <a:srgbClr val="D9EAD3"/>
                  </a:highlight>
                  <a:latin typeface="Gill Sans"/>
                  <a:ea typeface="Gill Sans"/>
                  <a:cs typeface="Gill Sans"/>
                  <a:sym typeface="Gill Sans"/>
                </a:rPr>
                <a:t>Sparsity</a:t>
              </a:r>
              <a:endParaRPr sz="2000" b="1">
                <a:solidFill>
                  <a:srgbClr val="274E13"/>
                </a:solidFill>
                <a:highlight>
                  <a:srgbClr val="D9EAD3"/>
                </a:highlight>
                <a:latin typeface="Gill Sans"/>
                <a:ea typeface="Gill Sans"/>
                <a:cs typeface="Gill Sans"/>
                <a:sym typeface="Gill Sans"/>
              </a:endParaRPr>
            </a:p>
          </p:txBody>
        </p:sp>
        <p:pic>
          <p:nvPicPr>
            <p:cNvPr id="661" name="Google Shape;661;p22" descr="image3.png"/>
            <p:cNvPicPr preferRelativeResize="0"/>
            <p:nvPr/>
          </p:nvPicPr>
          <p:blipFill rotWithShape="1">
            <a:blip r:embed="rId5">
              <a:alphaModFix/>
            </a:blip>
            <a:srcRect/>
            <a:stretch/>
          </p:blipFill>
          <p:spPr>
            <a:xfrm>
              <a:off x="4051723" y="2604913"/>
              <a:ext cx="724397" cy="724398"/>
            </a:xfrm>
            <a:prstGeom prst="rect">
              <a:avLst/>
            </a:prstGeom>
            <a:noFill/>
            <a:ln>
              <a:noFill/>
            </a:ln>
          </p:spPr>
        </p:pic>
      </p:grpSp>
      <p:sp>
        <p:nvSpPr>
          <p:cNvPr id="662" name="Google Shape;662;p22"/>
          <p:cNvSpPr/>
          <p:nvPr/>
        </p:nvSpPr>
        <p:spPr>
          <a:xfrm rot="-5400000">
            <a:off x="5605775" y="4357550"/>
            <a:ext cx="586500" cy="3855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3" name="Google Shape;663;p22"/>
          <p:cNvPicPr preferRelativeResize="0"/>
          <p:nvPr/>
        </p:nvPicPr>
        <p:blipFill>
          <a:blip r:embed="rId6">
            <a:alphaModFix/>
          </a:blip>
          <a:stretch>
            <a:fillRect/>
          </a:stretch>
        </p:blipFill>
        <p:spPr>
          <a:xfrm>
            <a:off x="6037975" y="1892700"/>
            <a:ext cx="281958" cy="213800"/>
          </a:xfrm>
          <a:prstGeom prst="rect">
            <a:avLst/>
          </a:prstGeom>
          <a:noFill/>
          <a:ln>
            <a:noFill/>
          </a:ln>
        </p:spPr>
      </p:pic>
      <p:sp>
        <p:nvSpPr>
          <p:cNvPr id="664" name="Google Shape;664;p22"/>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665" name="Google Shape;665;p22"/>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666" name="Google Shape;666;p22"/>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1000"/>
                                        <p:tgtEl>
                                          <p:spTgt spid="65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62"/>
                                        </p:tgtEl>
                                        <p:attrNameLst>
                                          <p:attrName>style.visibility</p:attrName>
                                        </p:attrNameLst>
                                      </p:cBhvr>
                                      <p:to>
                                        <p:strVal val="visible"/>
                                      </p:to>
                                    </p:set>
                                    <p:animEffect transition="in" filter="fade">
                                      <p:cBhvr>
                                        <p:cTn id="11" dur="1000"/>
                                        <p:tgtEl>
                                          <p:spTgt spid="66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58"/>
                                        </p:tgtEl>
                                        <p:attrNameLst>
                                          <p:attrName>style.visibility</p:attrName>
                                        </p:attrNameLst>
                                      </p:cBhvr>
                                      <p:to>
                                        <p:strVal val="visible"/>
                                      </p:to>
                                    </p:set>
                                    <p:animEffect transition="in" filter="fade">
                                      <p:cBhvr>
                                        <p:cTn id="16" dur="1000"/>
                                        <p:tgtEl>
                                          <p:spTgt spid="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3"/>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672" name="Google Shape;672;p23"/>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3"/>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3"/>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3"/>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3"/>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3"/>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3"/>
          <p:cNvSpPr txBox="1"/>
          <p:nvPr/>
        </p:nvSpPr>
        <p:spPr>
          <a:xfrm>
            <a:off x="735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Dataset Overview</a:t>
            </a:r>
            <a:endParaRPr sz="2000" b="0" i="0" u="none" strike="noStrike" cap="none">
              <a:solidFill>
                <a:srgbClr val="000000"/>
              </a:solidFill>
              <a:latin typeface="Gill Sans"/>
              <a:ea typeface="Gill Sans"/>
              <a:cs typeface="Gill Sans"/>
              <a:sym typeface="Gill Sans"/>
            </a:endParaRPr>
          </a:p>
        </p:txBody>
      </p:sp>
      <p:cxnSp>
        <p:nvCxnSpPr>
          <p:cNvPr id="679" name="Google Shape;679;p23"/>
          <p:cNvCxnSpPr>
            <a:stCxn id="678" idx="2"/>
          </p:cNvCxnSpPr>
          <p:nvPr/>
        </p:nvCxnSpPr>
        <p:spPr>
          <a:xfrm flipH="1">
            <a:off x="1392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680" name="Google Shape;680;p23"/>
          <p:cNvSpPr txBox="1"/>
          <p:nvPr/>
        </p:nvSpPr>
        <p:spPr>
          <a:xfrm>
            <a:off x="20634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Feature Selection</a:t>
            </a:r>
            <a:endParaRPr sz="2000" b="0" i="0" u="none" strike="noStrike" cap="none">
              <a:solidFill>
                <a:srgbClr val="000000"/>
              </a:solidFill>
              <a:latin typeface="Gill Sans"/>
              <a:ea typeface="Gill Sans"/>
              <a:cs typeface="Gill Sans"/>
              <a:sym typeface="Gill Sans"/>
            </a:endParaRPr>
          </a:p>
        </p:txBody>
      </p:sp>
      <p:cxnSp>
        <p:nvCxnSpPr>
          <p:cNvPr id="681" name="Google Shape;681;p23"/>
          <p:cNvCxnSpPr>
            <a:stCxn id="680" idx="2"/>
          </p:cNvCxnSpPr>
          <p:nvPr/>
        </p:nvCxnSpPr>
        <p:spPr>
          <a:xfrm flipH="1">
            <a:off x="27210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682" name="Google Shape;682;p23"/>
          <p:cNvSpPr txBox="1"/>
          <p:nvPr/>
        </p:nvSpPr>
        <p:spPr>
          <a:xfrm>
            <a:off x="3348600" y="1856700"/>
            <a:ext cx="14148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Divergence</a:t>
            </a:r>
            <a:endParaRPr sz="2000" b="0" i="0" u="none" strike="noStrike" cap="none">
              <a:solidFill>
                <a:srgbClr val="000000"/>
              </a:solidFill>
              <a:latin typeface="Gill Sans"/>
              <a:ea typeface="Gill Sans"/>
              <a:cs typeface="Gill Sans"/>
              <a:sym typeface="Gill Sans"/>
            </a:endParaRPr>
          </a:p>
        </p:txBody>
      </p:sp>
      <p:cxnSp>
        <p:nvCxnSpPr>
          <p:cNvPr id="683" name="Google Shape;683;p23"/>
          <p:cNvCxnSpPr>
            <a:stCxn id="682" idx="2"/>
          </p:cNvCxnSpPr>
          <p:nvPr/>
        </p:nvCxnSpPr>
        <p:spPr>
          <a:xfrm flipH="1">
            <a:off x="4049400" y="2643900"/>
            <a:ext cx="6600" cy="549300"/>
          </a:xfrm>
          <a:prstGeom prst="straightConnector1">
            <a:avLst/>
          </a:prstGeom>
          <a:noFill/>
          <a:ln w="38100" cap="flat" cmpd="sng">
            <a:solidFill>
              <a:srgbClr val="000000"/>
            </a:solidFill>
            <a:prstDash val="dot"/>
            <a:round/>
            <a:headEnd type="none" w="sm" len="sm"/>
            <a:tailEnd type="none" w="sm" len="sm"/>
          </a:ln>
        </p:spPr>
      </p:cxnSp>
      <p:sp>
        <p:nvSpPr>
          <p:cNvPr id="684" name="Google Shape;684;p23"/>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980000"/>
                </a:solidFill>
                <a:latin typeface="Gill Sans"/>
                <a:ea typeface="Gill Sans"/>
                <a:cs typeface="Gill Sans"/>
                <a:sym typeface="Gill Sans"/>
              </a:rPr>
              <a:t>Outlier</a:t>
            </a:r>
            <a:endParaRPr sz="2000" b="1" i="0" u="none" strike="noStrike" cap="none">
              <a:solidFill>
                <a:srgbClr val="980000"/>
              </a:solidFill>
              <a:latin typeface="Gill Sans"/>
              <a:ea typeface="Gill Sans"/>
              <a:cs typeface="Gill Sans"/>
              <a:sym typeface="Gill Sans"/>
            </a:endParaRPr>
          </a:p>
        </p:txBody>
      </p:sp>
      <p:cxnSp>
        <p:nvCxnSpPr>
          <p:cNvPr id="685" name="Google Shape;685;p23"/>
          <p:cNvCxnSpPr>
            <a:stCxn id="684"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686" name="Google Shape;686;p23"/>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Large Variance</a:t>
            </a:r>
            <a:endParaRPr sz="2000" b="0" i="0" u="none" strike="noStrike" cap="none">
              <a:solidFill>
                <a:srgbClr val="000000"/>
              </a:solidFill>
              <a:latin typeface="Gill Sans"/>
              <a:ea typeface="Gill Sans"/>
              <a:cs typeface="Gill Sans"/>
              <a:sym typeface="Gill Sans"/>
            </a:endParaRPr>
          </a:p>
        </p:txBody>
      </p:sp>
      <p:cxnSp>
        <p:nvCxnSpPr>
          <p:cNvPr id="687" name="Google Shape;687;p23"/>
          <p:cNvCxnSpPr>
            <a:stCxn id="686"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cxnSp>
        <p:nvCxnSpPr>
          <p:cNvPr id="688" name="Google Shape;688;p23"/>
          <p:cNvCxnSpPr/>
          <p:nvPr/>
        </p:nvCxnSpPr>
        <p:spPr>
          <a:xfrm flipH="1">
            <a:off x="40519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689" name="Google Shape;689;p23"/>
          <p:cNvSpPr txBox="1"/>
          <p:nvPr/>
        </p:nvSpPr>
        <p:spPr>
          <a:xfrm>
            <a:off x="33918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Gill Sans"/>
                <a:ea typeface="Gill Sans"/>
                <a:cs typeface="Gill Sans"/>
                <a:sym typeface="Gill Sans"/>
              </a:rPr>
              <a:t>Subgroup Level</a:t>
            </a:r>
            <a:endParaRPr sz="2000" b="0" i="0" u="none" strike="noStrike" cap="none">
              <a:solidFill>
                <a:schemeClr val="dk1"/>
              </a:solidFill>
              <a:latin typeface="Gill Sans"/>
              <a:ea typeface="Gill Sans"/>
              <a:cs typeface="Gill Sans"/>
              <a:sym typeface="Gill Sans"/>
            </a:endParaRPr>
          </a:p>
        </p:txBody>
      </p:sp>
      <p:cxnSp>
        <p:nvCxnSpPr>
          <p:cNvPr id="690" name="Google Shape;690;p23"/>
          <p:cNvCxnSpPr/>
          <p:nvPr/>
        </p:nvCxnSpPr>
        <p:spPr>
          <a:xfrm flipH="1">
            <a:off x="5381100" y="3253500"/>
            <a:ext cx="6600" cy="549300"/>
          </a:xfrm>
          <a:prstGeom prst="straightConnector1">
            <a:avLst/>
          </a:prstGeom>
          <a:noFill/>
          <a:ln w="38100" cap="flat" cmpd="sng">
            <a:solidFill>
              <a:srgbClr val="000000"/>
            </a:solidFill>
            <a:prstDash val="dot"/>
            <a:round/>
            <a:headEnd type="none" w="sm" len="sm"/>
            <a:tailEnd type="none" w="sm" len="sm"/>
          </a:ln>
        </p:spPr>
      </p:cxnSp>
      <p:cxnSp>
        <p:nvCxnSpPr>
          <p:cNvPr id="691" name="Google Shape;691;p23"/>
          <p:cNvCxnSpPr/>
          <p:nvPr/>
        </p:nvCxnSpPr>
        <p:spPr>
          <a:xfrm flipH="1">
            <a:off x="66996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692" name="Google Shape;692;p23"/>
          <p:cNvSpPr txBox="1"/>
          <p:nvPr/>
        </p:nvSpPr>
        <p:spPr>
          <a:xfrm>
            <a:off x="47169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980000"/>
                </a:solidFill>
                <a:latin typeface="Gill Sans"/>
                <a:ea typeface="Gill Sans"/>
                <a:cs typeface="Gill Sans"/>
                <a:sym typeface="Gill Sans"/>
              </a:rPr>
              <a:t>Asset</a:t>
            </a:r>
            <a:endParaRPr sz="2000" b="1" i="0" u="none" strike="noStrike" cap="none">
              <a:solidFill>
                <a:srgbClr val="98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980000"/>
                </a:solidFill>
                <a:latin typeface="Gill Sans"/>
                <a:ea typeface="Gill Sans"/>
                <a:cs typeface="Gill Sans"/>
                <a:sym typeface="Gill Sans"/>
              </a:rPr>
              <a:t>Level</a:t>
            </a:r>
            <a:endParaRPr sz="2000" b="1" i="0" u="none" strike="noStrike" cap="none">
              <a:solidFill>
                <a:srgbClr val="980000"/>
              </a:solidFill>
              <a:latin typeface="Gill Sans"/>
              <a:ea typeface="Gill Sans"/>
              <a:cs typeface="Gill Sans"/>
              <a:sym typeface="Gill Sans"/>
            </a:endParaRPr>
          </a:p>
        </p:txBody>
      </p:sp>
      <p:sp>
        <p:nvSpPr>
          <p:cNvPr id="693" name="Google Shape;693;p23"/>
          <p:cNvSpPr txBox="1"/>
          <p:nvPr/>
        </p:nvSpPr>
        <p:spPr>
          <a:xfrm>
            <a:off x="60387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694" name="Google Shape;694;p23"/>
          <p:cNvSpPr txBox="1"/>
          <p:nvPr/>
        </p:nvSpPr>
        <p:spPr>
          <a:xfrm>
            <a:off x="7270950" y="1844975"/>
            <a:ext cx="15723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Key Observations</a:t>
            </a:r>
            <a:endParaRPr sz="2000" b="0" i="0" u="none" strike="noStrike" cap="none">
              <a:solidFill>
                <a:srgbClr val="000000"/>
              </a:solidFill>
              <a:latin typeface="Gill Sans"/>
              <a:ea typeface="Gill Sans"/>
              <a:cs typeface="Gill Sans"/>
              <a:sym typeface="Gill Sans"/>
            </a:endParaRPr>
          </a:p>
        </p:txBody>
      </p:sp>
      <p:cxnSp>
        <p:nvCxnSpPr>
          <p:cNvPr id="695" name="Google Shape;695;p23"/>
          <p:cNvCxnSpPr>
            <a:stCxn id="694" idx="2"/>
          </p:cNvCxnSpPr>
          <p:nvPr/>
        </p:nvCxnSpPr>
        <p:spPr>
          <a:xfrm flipH="1">
            <a:off x="80505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696" name="Google Shape;696;p23"/>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697" name="Google Shape;697;p23"/>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698" name="Google Shape;698;p23"/>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24"/>
          <p:cNvSpPr txBox="1">
            <a:spLocks noGrp="1"/>
          </p:cNvSpPr>
          <p:nvPr>
            <p:ph type="body" idx="2"/>
          </p:nvPr>
        </p:nvSpPr>
        <p:spPr>
          <a:xfrm>
            <a:off x="0" y="1063375"/>
            <a:ext cx="5104800" cy="37221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t>Current heuristics:</a:t>
            </a:r>
            <a:endParaRPr/>
          </a:p>
        </p:txBody>
      </p:sp>
      <p:sp>
        <p:nvSpPr>
          <p:cNvPr id="704" name="Google Shape;704;p24"/>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Performance Outlier</a:t>
            </a:r>
            <a:endParaRPr/>
          </a:p>
        </p:txBody>
      </p:sp>
      <p:grpSp>
        <p:nvGrpSpPr>
          <p:cNvPr id="705" name="Google Shape;705;p24"/>
          <p:cNvGrpSpPr/>
          <p:nvPr/>
        </p:nvGrpSpPr>
        <p:grpSpPr>
          <a:xfrm>
            <a:off x="607749" y="3453809"/>
            <a:ext cx="3601974" cy="790379"/>
            <a:chOff x="2660811" y="4299459"/>
            <a:chExt cx="3601974" cy="790379"/>
          </a:xfrm>
        </p:grpSpPr>
        <p:pic>
          <p:nvPicPr>
            <p:cNvPr id="706" name="Google Shape;706;p24" descr="server.png"/>
            <p:cNvPicPr preferRelativeResize="0"/>
            <p:nvPr/>
          </p:nvPicPr>
          <p:blipFill rotWithShape="1">
            <a:blip r:embed="rId3">
              <a:alphaModFix/>
            </a:blip>
            <a:srcRect/>
            <a:stretch/>
          </p:blipFill>
          <p:spPr>
            <a:xfrm>
              <a:off x="2660811" y="4299459"/>
              <a:ext cx="1260911" cy="790379"/>
            </a:xfrm>
            <a:prstGeom prst="rect">
              <a:avLst/>
            </a:prstGeom>
            <a:noFill/>
            <a:ln>
              <a:noFill/>
            </a:ln>
          </p:spPr>
        </p:pic>
        <p:pic>
          <p:nvPicPr>
            <p:cNvPr id="707" name="Google Shape;707;p24" descr="server.png"/>
            <p:cNvPicPr preferRelativeResize="0"/>
            <p:nvPr/>
          </p:nvPicPr>
          <p:blipFill rotWithShape="1">
            <a:blip r:embed="rId3">
              <a:alphaModFix/>
            </a:blip>
            <a:srcRect/>
            <a:stretch/>
          </p:blipFill>
          <p:spPr>
            <a:xfrm>
              <a:off x="3227636" y="4299459"/>
              <a:ext cx="1260911" cy="790379"/>
            </a:xfrm>
            <a:prstGeom prst="rect">
              <a:avLst/>
            </a:prstGeom>
            <a:noFill/>
            <a:ln>
              <a:noFill/>
            </a:ln>
          </p:spPr>
        </p:pic>
        <p:pic>
          <p:nvPicPr>
            <p:cNvPr id="708" name="Google Shape;708;p24" descr="server.png"/>
            <p:cNvPicPr preferRelativeResize="0"/>
            <p:nvPr/>
          </p:nvPicPr>
          <p:blipFill rotWithShape="1">
            <a:blip r:embed="rId3">
              <a:alphaModFix/>
            </a:blip>
            <a:srcRect/>
            <a:stretch/>
          </p:blipFill>
          <p:spPr>
            <a:xfrm>
              <a:off x="3807099" y="4299459"/>
              <a:ext cx="1260911" cy="790379"/>
            </a:xfrm>
            <a:prstGeom prst="rect">
              <a:avLst/>
            </a:prstGeom>
            <a:noFill/>
            <a:ln>
              <a:noFill/>
            </a:ln>
          </p:spPr>
        </p:pic>
        <p:pic>
          <p:nvPicPr>
            <p:cNvPr id="709" name="Google Shape;709;p24" descr="server.png"/>
            <p:cNvPicPr preferRelativeResize="0"/>
            <p:nvPr/>
          </p:nvPicPr>
          <p:blipFill rotWithShape="1">
            <a:blip r:embed="rId3">
              <a:alphaModFix/>
            </a:blip>
            <a:srcRect/>
            <a:stretch/>
          </p:blipFill>
          <p:spPr>
            <a:xfrm>
              <a:off x="4392274" y="4299459"/>
              <a:ext cx="1260911" cy="790379"/>
            </a:xfrm>
            <a:prstGeom prst="rect">
              <a:avLst/>
            </a:prstGeom>
            <a:noFill/>
            <a:ln>
              <a:noFill/>
            </a:ln>
          </p:spPr>
        </p:pic>
        <p:pic>
          <p:nvPicPr>
            <p:cNvPr id="710" name="Google Shape;710;p24" descr="server.png"/>
            <p:cNvPicPr preferRelativeResize="0"/>
            <p:nvPr/>
          </p:nvPicPr>
          <p:blipFill rotWithShape="1">
            <a:blip r:embed="rId3">
              <a:alphaModFix/>
            </a:blip>
            <a:srcRect/>
            <a:stretch/>
          </p:blipFill>
          <p:spPr>
            <a:xfrm>
              <a:off x="5001874" y="4299459"/>
              <a:ext cx="1260911" cy="790379"/>
            </a:xfrm>
            <a:prstGeom prst="rect">
              <a:avLst/>
            </a:prstGeom>
            <a:noFill/>
            <a:ln>
              <a:noFill/>
            </a:ln>
          </p:spPr>
        </p:pic>
      </p:grpSp>
      <p:grpSp>
        <p:nvGrpSpPr>
          <p:cNvPr id="711" name="Google Shape;711;p24"/>
          <p:cNvGrpSpPr/>
          <p:nvPr/>
        </p:nvGrpSpPr>
        <p:grpSpPr>
          <a:xfrm>
            <a:off x="598611" y="3806409"/>
            <a:ext cx="3601974" cy="790379"/>
            <a:chOff x="2660811" y="4299459"/>
            <a:chExt cx="3601974" cy="790379"/>
          </a:xfrm>
        </p:grpSpPr>
        <p:pic>
          <p:nvPicPr>
            <p:cNvPr id="712" name="Google Shape;712;p24" descr="server.png"/>
            <p:cNvPicPr preferRelativeResize="0"/>
            <p:nvPr/>
          </p:nvPicPr>
          <p:blipFill rotWithShape="1">
            <a:blip r:embed="rId3">
              <a:alphaModFix/>
            </a:blip>
            <a:srcRect/>
            <a:stretch/>
          </p:blipFill>
          <p:spPr>
            <a:xfrm>
              <a:off x="2660811" y="4299459"/>
              <a:ext cx="1260911" cy="790379"/>
            </a:xfrm>
            <a:prstGeom prst="rect">
              <a:avLst/>
            </a:prstGeom>
            <a:noFill/>
            <a:ln>
              <a:noFill/>
            </a:ln>
          </p:spPr>
        </p:pic>
        <p:pic>
          <p:nvPicPr>
            <p:cNvPr id="713" name="Google Shape;713;p24" descr="server.png"/>
            <p:cNvPicPr preferRelativeResize="0"/>
            <p:nvPr/>
          </p:nvPicPr>
          <p:blipFill rotWithShape="1">
            <a:blip r:embed="rId3">
              <a:alphaModFix/>
            </a:blip>
            <a:srcRect/>
            <a:stretch/>
          </p:blipFill>
          <p:spPr>
            <a:xfrm>
              <a:off x="3227636" y="4299459"/>
              <a:ext cx="1260911" cy="790379"/>
            </a:xfrm>
            <a:prstGeom prst="rect">
              <a:avLst/>
            </a:prstGeom>
            <a:noFill/>
            <a:ln>
              <a:noFill/>
            </a:ln>
          </p:spPr>
        </p:pic>
        <p:pic>
          <p:nvPicPr>
            <p:cNvPr id="714" name="Google Shape;714;p24" descr="server.png"/>
            <p:cNvPicPr preferRelativeResize="0"/>
            <p:nvPr/>
          </p:nvPicPr>
          <p:blipFill rotWithShape="1">
            <a:blip r:embed="rId3">
              <a:alphaModFix/>
            </a:blip>
            <a:srcRect/>
            <a:stretch/>
          </p:blipFill>
          <p:spPr>
            <a:xfrm>
              <a:off x="3807099" y="4299459"/>
              <a:ext cx="1260911" cy="790379"/>
            </a:xfrm>
            <a:prstGeom prst="rect">
              <a:avLst/>
            </a:prstGeom>
            <a:noFill/>
            <a:ln>
              <a:noFill/>
            </a:ln>
          </p:spPr>
        </p:pic>
        <p:pic>
          <p:nvPicPr>
            <p:cNvPr id="715" name="Google Shape;715;p24" descr="server.png"/>
            <p:cNvPicPr preferRelativeResize="0"/>
            <p:nvPr/>
          </p:nvPicPr>
          <p:blipFill rotWithShape="1">
            <a:blip r:embed="rId3">
              <a:alphaModFix/>
            </a:blip>
            <a:srcRect/>
            <a:stretch/>
          </p:blipFill>
          <p:spPr>
            <a:xfrm>
              <a:off x="4392274" y="4299459"/>
              <a:ext cx="1260911" cy="790379"/>
            </a:xfrm>
            <a:prstGeom prst="rect">
              <a:avLst/>
            </a:prstGeom>
            <a:noFill/>
            <a:ln>
              <a:noFill/>
            </a:ln>
          </p:spPr>
        </p:pic>
        <p:pic>
          <p:nvPicPr>
            <p:cNvPr id="716" name="Google Shape;716;p24" descr="server.png"/>
            <p:cNvPicPr preferRelativeResize="0"/>
            <p:nvPr/>
          </p:nvPicPr>
          <p:blipFill rotWithShape="1">
            <a:blip r:embed="rId3">
              <a:alphaModFix/>
            </a:blip>
            <a:srcRect/>
            <a:stretch/>
          </p:blipFill>
          <p:spPr>
            <a:xfrm>
              <a:off x="5001874" y="4299459"/>
              <a:ext cx="1260911" cy="790379"/>
            </a:xfrm>
            <a:prstGeom prst="rect">
              <a:avLst/>
            </a:prstGeom>
            <a:noFill/>
            <a:ln>
              <a:noFill/>
            </a:ln>
          </p:spPr>
        </p:pic>
      </p:grpSp>
      <p:grpSp>
        <p:nvGrpSpPr>
          <p:cNvPr id="717" name="Google Shape;717;p24"/>
          <p:cNvGrpSpPr/>
          <p:nvPr/>
        </p:nvGrpSpPr>
        <p:grpSpPr>
          <a:xfrm>
            <a:off x="580986" y="4179284"/>
            <a:ext cx="3601974" cy="790379"/>
            <a:chOff x="2744261" y="3491559"/>
            <a:chExt cx="3601974" cy="790379"/>
          </a:xfrm>
        </p:grpSpPr>
        <p:pic>
          <p:nvPicPr>
            <p:cNvPr id="718" name="Google Shape;718;p24" descr="server.png"/>
            <p:cNvPicPr preferRelativeResize="0"/>
            <p:nvPr/>
          </p:nvPicPr>
          <p:blipFill rotWithShape="1">
            <a:blip r:embed="rId3">
              <a:alphaModFix/>
            </a:blip>
            <a:srcRect/>
            <a:stretch/>
          </p:blipFill>
          <p:spPr>
            <a:xfrm>
              <a:off x="2744261" y="3491559"/>
              <a:ext cx="1260911" cy="790379"/>
            </a:xfrm>
            <a:prstGeom prst="rect">
              <a:avLst/>
            </a:prstGeom>
            <a:noFill/>
            <a:ln>
              <a:noFill/>
            </a:ln>
          </p:spPr>
        </p:pic>
        <p:pic>
          <p:nvPicPr>
            <p:cNvPr id="719" name="Google Shape;719;p24" descr="server.png"/>
            <p:cNvPicPr preferRelativeResize="0"/>
            <p:nvPr/>
          </p:nvPicPr>
          <p:blipFill rotWithShape="1">
            <a:blip r:embed="rId3">
              <a:alphaModFix/>
            </a:blip>
            <a:srcRect/>
            <a:stretch/>
          </p:blipFill>
          <p:spPr>
            <a:xfrm>
              <a:off x="3311086" y="3491559"/>
              <a:ext cx="1260911" cy="790379"/>
            </a:xfrm>
            <a:prstGeom prst="rect">
              <a:avLst/>
            </a:prstGeom>
            <a:noFill/>
            <a:ln>
              <a:noFill/>
            </a:ln>
          </p:spPr>
        </p:pic>
        <p:pic>
          <p:nvPicPr>
            <p:cNvPr id="720" name="Google Shape;720;p24" descr="server.png"/>
            <p:cNvPicPr preferRelativeResize="0"/>
            <p:nvPr/>
          </p:nvPicPr>
          <p:blipFill rotWithShape="1">
            <a:blip r:embed="rId3">
              <a:alphaModFix/>
            </a:blip>
            <a:srcRect/>
            <a:stretch/>
          </p:blipFill>
          <p:spPr>
            <a:xfrm>
              <a:off x="3890549" y="3491559"/>
              <a:ext cx="1260911" cy="790379"/>
            </a:xfrm>
            <a:prstGeom prst="rect">
              <a:avLst/>
            </a:prstGeom>
            <a:noFill/>
            <a:ln>
              <a:noFill/>
            </a:ln>
          </p:spPr>
        </p:pic>
        <p:pic>
          <p:nvPicPr>
            <p:cNvPr id="721" name="Google Shape;721;p24" descr="server.png"/>
            <p:cNvPicPr preferRelativeResize="0"/>
            <p:nvPr/>
          </p:nvPicPr>
          <p:blipFill rotWithShape="1">
            <a:blip r:embed="rId3">
              <a:alphaModFix/>
            </a:blip>
            <a:srcRect/>
            <a:stretch/>
          </p:blipFill>
          <p:spPr>
            <a:xfrm>
              <a:off x="4475724" y="3491559"/>
              <a:ext cx="1260911" cy="790379"/>
            </a:xfrm>
            <a:prstGeom prst="rect">
              <a:avLst/>
            </a:prstGeom>
            <a:noFill/>
            <a:ln>
              <a:noFill/>
            </a:ln>
          </p:spPr>
        </p:pic>
        <p:pic>
          <p:nvPicPr>
            <p:cNvPr id="722" name="Google Shape;722;p24" descr="server.png"/>
            <p:cNvPicPr preferRelativeResize="0"/>
            <p:nvPr/>
          </p:nvPicPr>
          <p:blipFill rotWithShape="1">
            <a:blip r:embed="rId3">
              <a:alphaModFix/>
            </a:blip>
            <a:srcRect/>
            <a:stretch/>
          </p:blipFill>
          <p:spPr>
            <a:xfrm>
              <a:off x="5085324" y="3491559"/>
              <a:ext cx="1260911" cy="790379"/>
            </a:xfrm>
            <a:prstGeom prst="rect">
              <a:avLst/>
            </a:prstGeom>
            <a:noFill/>
            <a:ln>
              <a:noFill/>
            </a:ln>
          </p:spPr>
        </p:pic>
      </p:grpSp>
      <p:sp>
        <p:nvSpPr>
          <p:cNvPr id="723" name="Google Shape;723;p24"/>
          <p:cNvSpPr/>
          <p:nvPr/>
        </p:nvSpPr>
        <p:spPr>
          <a:xfrm>
            <a:off x="266875" y="2145777"/>
            <a:ext cx="3942850" cy="2033500"/>
          </a:xfrm>
          <a:custGeom>
            <a:avLst/>
            <a:gdLst/>
            <a:ahLst/>
            <a:cxnLst/>
            <a:rect l="l" t="t" r="r" b="b"/>
            <a:pathLst>
              <a:path w="157714" h="81340" extrusionOk="0">
                <a:moveTo>
                  <a:pt x="0" y="81340"/>
                </a:moveTo>
                <a:cubicBezTo>
                  <a:pt x="6798" y="78352"/>
                  <a:pt x="29136" y="76932"/>
                  <a:pt x="40790" y="63410"/>
                </a:cubicBezTo>
                <a:cubicBezTo>
                  <a:pt x="52444" y="49888"/>
                  <a:pt x="61558" y="3347"/>
                  <a:pt x="69925" y="209"/>
                </a:cubicBezTo>
                <a:cubicBezTo>
                  <a:pt x="78292" y="-2928"/>
                  <a:pt x="85314" y="40850"/>
                  <a:pt x="90992" y="44585"/>
                </a:cubicBezTo>
                <a:cubicBezTo>
                  <a:pt x="96670" y="48320"/>
                  <a:pt x="99583" y="19035"/>
                  <a:pt x="103991" y="22621"/>
                </a:cubicBezTo>
                <a:cubicBezTo>
                  <a:pt x="108399" y="26207"/>
                  <a:pt x="108484" y="57055"/>
                  <a:pt x="117438" y="66100"/>
                </a:cubicBezTo>
                <a:cubicBezTo>
                  <a:pt x="126392" y="75145"/>
                  <a:pt x="151001" y="75093"/>
                  <a:pt x="157714" y="76892"/>
                </a:cubicBezTo>
              </a:path>
            </a:pathLst>
          </a:cu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4" name="Google Shape;724;p24"/>
          <p:cNvCxnSpPr/>
          <p:nvPr/>
        </p:nvCxnSpPr>
        <p:spPr>
          <a:xfrm flipH="1">
            <a:off x="1134400" y="2078575"/>
            <a:ext cx="11100" cy="2891100"/>
          </a:xfrm>
          <a:prstGeom prst="straightConnector1">
            <a:avLst/>
          </a:prstGeom>
          <a:noFill/>
          <a:ln w="38100" cap="flat" cmpd="sng">
            <a:solidFill>
              <a:srgbClr val="FF0000"/>
            </a:solidFill>
            <a:prstDash val="dash"/>
            <a:round/>
            <a:headEnd type="none" w="sm" len="sm"/>
            <a:tailEnd type="none" w="sm" len="sm"/>
          </a:ln>
        </p:spPr>
      </p:cxnSp>
      <p:grpSp>
        <p:nvGrpSpPr>
          <p:cNvPr id="725" name="Google Shape;725;p24"/>
          <p:cNvGrpSpPr/>
          <p:nvPr/>
        </p:nvGrpSpPr>
        <p:grpSpPr>
          <a:xfrm>
            <a:off x="4372796" y="1320753"/>
            <a:ext cx="4771204" cy="1060501"/>
            <a:chOff x="289571" y="3916203"/>
            <a:chExt cx="4771204" cy="1060501"/>
          </a:xfrm>
        </p:grpSpPr>
        <p:pic>
          <p:nvPicPr>
            <p:cNvPr id="726" name="Google Shape;726;p24"/>
            <p:cNvPicPr preferRelativeResize="0"/>
            <p:nvPr/>
          </p:nvPicPr>
          <p:blipFill rotWithShape="1">
            <a:blip r:embed="rId4">
              <a:alphaModFix/>
            </a:blip>
            <a:srcRect/>
            <a:stretch/>
          </p:blipFill>
          <p:spPr>
            <a:xfrm>
              <a:off x="289571" y="3916203"/>
              <a:ext cx="1062896" cy="1060501"/>
            </a:xfrm>
            <a:prstGeom prst="rect">
              <a:avLst/>
            </a:prstGeom>
            <a:noFill/>
            <a:ln>
              <a:noFill/>
            </a:ln>
          </p:spPr>
        </p:pic>
        <p:sp>
          <p:nvSpPr>
            <p:cNvPr id="727" name="Google Shape;727;p24"/>
            <p:cNvSpPr txBox="1"/>
            <p:nvPr/>
          </p:nvSpPr>
          <p:spPr>
            <a:xfrm>
              <a:off x="1276275" y="4047750"/>
              <a:ext cx="3784500" cy="7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Gill Sans"/>
                  <a:ea typeface="Gill Sans"/>
                  <a:cs typeface="Gill Sans"/>
                  <a:sym typeface="Gill Sans"/>
                </a:rPr>
                <a:t>Over-generalization</a:t>
              </a:r>
              <a:endParaRPr sz="3000" b="0" i="0" u="none" strike="noStrike" cap="none">
                <a:solidFill>
                  <a:srgbClr val="000000"/>
                </a:solidFill>
                <a:latin typeface="Gill Sans"/>
                <a:ea typeface="Gill Sans"/>
                <a:cs typeface="Gill Sans"/>
                <a:sym typeface="Gill Sans"/>
              </a:endParaRPr>
            </a:p>
          </p:txBody>
        </p:sp>
      </p:grpSp>
      <p:grpSp>
        <p:nvGrpSpPr>
          <p:cNvPr id="728" name="Google Shape;728;p24"/>
          <p:cNvGrpSpPr/>
          <p:nvPr/>
        </p:nvGrpSpPr>
        <p:grpSpPr>
          <a:xfrm>
            <a:off x="4368421" y="2546578"/>
            <a:ext cx="4779954" cy="1060501"/>
            <a:chOff x="4471821" y="3916203"/>
            <a:chExt cx="4779954" cy="1060501"/>
          </a:xfrm>
        </p:grpSpPr>
        <p:pic>
          <p:nvPicPr>
            <p:cNvPr id="729" name="Google Shape;729;p24"/>
            <p:cNvPicPr preferRelativeResize="0"/>
            <p:nvPr/>
          </p:nvPicPr>
          <p:blipFill rotWithShape="1">
            <a:blip r:embed="rId4">
              <a:alphaModFix/>
            </a:blip>
            <a:srcRect/>
            <a:stretch/>
          </p:blipFill>
          <p:spPr>
            <a:xfrm>
              <a:off x="4471821" y="3916203"/>
              <a:ext cx="1062896" cy="1060501"/>
            </a:xfrm>
            <a:prstGeom prst="rect">
              <a:avLst/>
            </a:prstGeom>
            <a:noFill/>
            <a:ln>
              <a:noFill/>
            </a:ln>
          </p:spPr>
        </p:pic>
        <p:sp>
          <p:nvSpPr>
            <p:cNvPr id="730" name="Google Shape;730;p24"/>
            <p:cNvSpPr txBox="1"/>
            <p:nvPr/>
          </p:nvSpPr>
          <p:spPr>
            <a:xfrm>
              <a:off x="5467275" y="4047750"/>
              <a:ext cx="3784500" cy="7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Gill Sans"/>
                  <a:ea typeface="Gill Sans"/>
                  <a:cs typeface="Gill Sans"/>
                  <a:sym typeface="Gill Sans"/>
                </a:rPr>
                <a:t>High false negative</a:t>
              </a:r>
              <a:endParaRPr sz="3000" b="0" i="0" u="none" strike="noStrike" cap="none">
                <a:solidFill>
                  <a:srgbClr val="000000"/>
                </a:solidFill>
                <a:latin typeface="Gill Sans"/>
                <a:ea typeface="Gill Sans"/>
                <a:cs typeface="Gill Sans"/>
                <a:sym typeface="Gill Sans"/>
              </a:endParaRPr>
            </a:p>
          </p:txBody>
        </p:sp>
      </p:grpSp>
      <p:sp>
        <p:nvSpPr>
          <p:cNvPr id="731" name="Google Shape;731;p24"/>
          <p:cNvSpPr/>
          <p:nvPr/>
        </p:nvSpPr>
        <p:spPr>
          <a:xfrm>
            <a:off x="5240475" y="3489500"/>
            <a:ext cx="3728700" cy="13911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Arial"/>
                <a:ea typeface="Arial"/>
                <a:cs typeface="Arial"/>
                <a:sym typeface="Arial"/>
              </a:rPr>
              <a:t>Can we do better?</a:t>
            </a:r>
            <a:endParaRPr sz="2500" b="1" i="0" u="none" strike="noStrike" cap="none">
              <a:solidFill>
                <a:srgbClr val="000000"/>
              </a:solidFill>
              <a:latin typeface="Arial"/>
              <a:ea typeface="Arial"/>
              <a:cs typeface="Arial"/>
              <a:sym typeface="Arial"/>
            </a:endParaRPr>
          </a:p>
        </p:txBody>
      </p:sp>
      <p:sp>
        <p:nvSpPr>
          <p:cNvPr id="732" name="Google Shape;732;p24"/>
          <p:cNvSpPr txBox="1"/>
          <p:nvPr/>
        </p:nvSpPr>
        <p:spPr>
          <a:xfrm rot="-1858783">
            <a:off x="202063" y="2743577"/>
            <a:ext cx="923777" cy="3246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Gill Sans"/>
                <a:ea typeface="Gill Sans"/>
                <a:cs typeface="Gill Sans"/>
                <a:sym typeface="Gill Sans"/>
              </a:rPr>
              <a:t>Lemon!</a:t>
            </a:r>
            <a:endParaRPr sz="1800">
              <a:solidFill>
                <a:srgbClr val="FF0000"/>
              </a:solidFill>
              <a:latin typeface="Gill Sans"/>
              <a:ea typeface="Gill Sans"/>
              <a:cs typeface="Gill Sans"/>
              <a:sym typeface="Gill Sans"/>
            </a:endParaRPr>
          </a:p>
        </p:txBody>
      </p:sp>
      <p:sp>
        <p:nvSpPr>
          <p:cNvPr id="733" name="Google Shape;733;p2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734" name="Google Shape;734;p2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735" name="Google Shape;735;p2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fade">
                                      <p:cBhvr>
                                        <p:cTn id="7" dur="1000"/>
                                        <p:tgtEl>
                                          <p:spTgt spid="7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8"/>
                                        </p:tgtEl>
                                        <p:attrNameLst>
                                          <p:attrName>style.visibility</p:attrName>
                                        </p:attrNameLst>
                                      </p:cBhvr>
                                      <p:to>
                                        <p:strVal val="visible"/>
                                      </p:to>
                                    </p:set>
                                    <p:animEffect transition="in" filter="fade">
                                      <p:cBhvr>
                                        <p:cTn id="12" dur="1000"/>
                                        <p:tgtEl>
                                          <p:spTgt spid="7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1"/>
                                        </p:tgtEl>
                                        <p:attrNameLst>
                                          <p:attrName>style.visibility</p:attrName>
                                        </p:attrNameLst>
                                      </p:cBhvr>
                                      <p:to>
                                        <p:strVal val="visible"/>
                                      </p:to>
                                    </p:set>
                                    <p:animEffect transition="in" filter="fade">
                                      <p:cBhvr>
                                        <p:cTn id="17" dur="10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pic>
        <p:nvPicPr>
          <p:cNvPr id="740" name="Google Shape;740;p25"/>
          <p:cNvPicPr preferRelativeResize="0"/>
          <p:nvPr/>
        </p:nvPicPr>
        <p:blipFill rotWithShape="1">
          <a:blip r:embed="rId3">
            <a:alphaModFix/>
          </a:blip>
          <a:srcRect/>
          <a:stretch/>
        </p:blipFill>
        <p:spPr>
          <a:xfrm>
            <a:off x="4365400" y="1112903"/>
            <a:ext cx="4015831" cy="2194217"/>
          </a:xfrm>
          <a:prstGeom prst="rect">
            <a:avLst/>
          </a:prstGeom>
          <a:noFill/>
          <a:ln>
            <a:noFill/>
          </a:ln>
        </p:spPr>
      </p:pic>
      <p:sp>
        <p:nvSpPr>
          <p:cNvPr id="741" name="Google Shape;741;p25"/>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Performance Outlier</a:t>
            </a:r>
            <a:endParaRPr/>
          </a:p>
        </p:txBody>
      </p:sp>
      <p:sp>
        <p:nvSpPr>
          <p:cNvPr id="742" name="Google Shape;742;p25"/>
          <p:cNvSpPr txBox="1"/>
          <p:nvPr/>
        </p:nvSpPr>
        <p:spPr>
          <a:xfrm>
            <a:off x="705450" y="1690563"/>
            <a:ext cx="3518100" cy="103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a:highlight>
                  <a:srgbClr val="E6B8AF"/>
                </a:highlight>
                <a:latin typeface="Gill Sans"/>
                <a:ea typeface="Gill Sans"/>
                <a:cs typeface="Gill Sans"/>
                <a:sym typeface="Gill Sans"/>
              </a:rPr>
              <a:t>Clustering</a:t>
            </a:r>
            <a:endParaRPr sz="3200" b="1" i="0" u="none" strike="noStrike" cap="none">
              <a:solidFill>
                <a:srgbClr val="000000"/>
              </a:solidFill>
              <a:highlight>
                <a:srgbClr val="E6B8AF"/>
              </a:highlight>
              <a:latin typeface="Gill Sans"/>
              <a:ea typeface="Gill Sans"/>
              <a:cs typeface="Gill Sans"/>
              <a:sym typeface="Gill Sans"/>
            </a:endParaRPr>
          </a:p>
        </p:txBody>
      </p:sp>
      <p:sp>
        <p:nvSpPr>
          <p:cNvPr id="743" name="Google Shape;743;p25"/>
          <p:cNvSpPr/>
          <p:nvPr/>
        </p:nvSpPr>
        <p:spPr>
          <a:xfrm>
            <a:off x="7499222" y="2466509"/>
            <a:ext cx="818700" cy="617100"/>
          </a:xfrm>
          <a:prstGeom prst="ellipse">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5"/>
          <p:cNvSpPr txBox="1"/>
          <p:nvPr/>
        </p:nvSpPr>
        <p:spPr>
          <a:xfrm>
            <a:off x="6172200" y="709800"/>
            <a:ext cx="2901000" cy="44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rgbClr val="980000"/>
                </a:solidFill>
                <a:latin typeface="Gill Sans"/>
                <a:ea typeface="Gill Sans"/>
                <a:cs typeface="Gill Sans"/>
                <a:sym typeface="Gill Sans"/>
              </a:rPr>
              <a:t>How to catch this?</a:t>
            </a:r>
            <a:endParaRPr sz="2000" b="0" i="0" u="none" strike="noStrike" cap="none">
              <a:solidFill>
                <a:srgbClr val="980000"/>
              </a:solidFill>
              <a:latin typeface="Gill Sans"/>
              <a:ea typeface="Gill Sans"/>
              <a:cs typeface="Gill Sans"/>
              <a:sym typeface="Gill Sans"/>
            </a:endParaRPr>
          </a:p>
        </p:txBody>
      </p:sp>
      <p:cxnSp>
        <p:nvCxnSpPr>
          <p:cNvPr id="745" name="Google Shape;745;p25"/>
          <p:cNvCxnSpPr>
            <a:stCxn id="744" idx="2"/>
            <a:endCxn id="743" idx="0"/>
          </p:cNvCxnSpPr>
          <p:nvPr/>
        </p:nvCxnSpPr>
        <p:spPr>
          <a:xfrm>
            <a:off x="7622700" y="1152300"/>
            <a:ext cx="285900" cy="1314300"/>
          </a:xfrm>
          <a:prstGeom prst="straightConnector1">
            <a:avLst/>
          </a:prstGeom>
          <a:noFill/>
          <a:ln w="38100" cap="flat" cmpd="sng">
            <a:solidFill>
              <a:srgbClr val="980000"/>
            </a:solidFill>
            <a:prstDash val="solid"/>
            <a:round/>
            <a:headEnd type="none" w="sm" len="sm"/>
            <a:tailEnd type="triangle" w="med" len="med"/>
          </a:ln>
        </p:spPr>
      </p:cxnSp>
      <p:grpSp>
        <p:nvGrpSpPr>
          <p:cNvPr id="746" name="Google Shape;746;p25"/>
          <p:cNvGrpSpPr/>
          <p:nvPr/>
        </p:nvGrpSpPr>
        <p:grpSpPr>
          <a:xfrm>
            <a:off x="802125" y="3225575"/>
            <a:ext cx="4665200" cy="1730300"/>
            <a:chOff x="802125" y="3225575"/>
            <a:chExt cx="4665200" cy="1730300"/>
          </a:xfrm>
        </p:grpSpPr>
        <p:sp>
          <p:nvSpPr>
            <p:cNvPr id="747" name="Google Shape;747;p25"/>
            <p:cNvSpPr txBox="1"/>
            <p:nvPr/>
          </p:nvSpPr>
          <p:spPr>
            <a:xfrm>
              <a:off x="1183125" y="3225575"/>
              <a:ext cx="2017500" cy="6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highlight>
                    <a:srgbClr val="F3F3F3"/>
                  </a:highlight>
                  <a:latin typeface="Gill Sans"/>
                  <a:ea typeface="Gill Sans"/>
                  <a:cs typeface="Gill Sans"/>
                  <a:sym typeface="Gill Sans"/>
                </a:rPr>
                <a:t>OC-SVM</a:t>
              </a:r>
              <a:endParaRPr sz="2000">
                <a:highlight>
                  <a:srgbClr val="F3F3F3"/>
                </a:highlight>
                <a:latin typeface="Gill Sans"/>
                <a:ea typeface="Gill Sans"/>
                <a:cs typeface="Gill Sans"/>
                <a:sym typeface="Gill Sans"/>
              </a:endParaRPr>
            </a:p>
          </p:txBody>
        </p:sp>
        <p:sp>
          <p:nvSpPr>
            <p:cNvPr id="748" name="Google Shape;748;p25"/>
            <p:cNvSpPr txBox="1"/>
            <p:nvPr/>
          </p:nvSpPr>
          <p:spPr>
            <a:xfrm>
              <a:off x="802125" y="3682775"/>
              <a:ext cx="2017500" cy="6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highlight>
                    <a:srgbClr val="F3F3F3"/>
                  </a:highlight>
                  <a:latin typeface="Gill Sans"/>
                  <a:ea typeface="Gill Sans"/>
                  <a:cs typeface="Gill Sans"/>
                  <a:sym typeface="Gill Sans"/>
                </a:rPr>
                <a:t>Isolation Forest</a:t>
              </a:r>
              <a:endParaRPr sz="2000">
                <a:highlight>
                  <a:srgbClr val="F3F3F3"/>
                </a:highlight>
                <a:latin typeface="Gill Sans"/>
                <a:ea typeface="Gill Sans"/>
                <a:cs typeface="Gill Sans"/>
                <a:sym typeface="Gill Sans"/>
              </a:endParaRPr>
            </a:p>
          </p:txBody>
        </p:sp>
        <p:sp>
          <p:nvSpPr>
            <p:cNvPr id="749" name="Google Shape;749;p25"/>
            <p:cNvSpPr txBox="1"/>
            <p:nvPr/>
          </p:nvSpPr>
          <p:spPr>
            <a:xfrm>
              <a:off x="2271700" y="4090800"/>
              <a:ext cx="2017500" cy="6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highlight>
                    <a:srgbClr val="F3F3F3"/>
                  </a:highlight>
                  <a:latin typeface="Gill Sans"/>
                  <a:ea typeface="Gill Sans"/>
                  <a:cs typeface="Gill Sans"/>
                  <a:sym typeface="Gill Sans"/>
                </a:rPr>
                <a:t>DBSCAN</a:t>
              </a:r>
              <a:endParaRPr sz="2000">
                <a:highlight>
                  <a:srgbClr val="F3F3F3"/>
                </a:highlight>
                <a:latin typeface="Gill Sans"/>
                <a:ea typeface="Gill Sans"/>
                <a:cs typeface="Gill Sans"/>
                <a:sym typeface="Gill Sans"/>
              </a:endParaRPr>
            </a:p>
          </p:txBody>
        </p:sp>
        <p:sp>
          <p:nvSpPr>
            <p:cNvPr id="750" name="Google Shape;750;p25"/>
            <p:cNvSpPr txBox="1"/>
            <p:nvPr/>
          </p:nvSpPr>
          <p:spPr>
            <a:xfrm>
              <a:off x="855725" y="4338775"/>
              <a:ext cx="2017500" cy="6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highlight>
                    <a:srgbClr val="F3F3F3"/>
                  </a:highlight>
                  <a:latin typeface="Gill Sans"/>
                  <a:ea typeface="Gill Sans"/>
                  <a:cs typeface="Gill Sans"/>
                  <a:sym typeface="Gill Sans"/>
                </a:rPr>
                <a:t>K-Means</a:t>
              </a:r>
              <a:endParaRPr sz="2000">
                <a:highlight>
                  <a:srgbClr val="F3F3F3"/>
                </a:highlight>
                <a:latin typeface="Gill Sans"/>
                <a:ea typeface="Gill Sans"/>
                <a:cs typeface="Gill Sans"/>
                <a:sym typeface="Gill Sans"/>
              </a:endParaRPr>
            </a:p>
          </p:txBody>
        </p:sp>
        <p:sp>
          <p:nvSpPr>
            <p:cNvPr id="751" name="Google Shape;751;p25"/>
            <p:cNvSpPr txBox="1"/>
            <p:nvPr/>
          </p:nvSpPr>
          <p:spPr>
            <a:xfrm>
              <a:off x="2873225" y="3536275"/>
              <a:ext cx="2594100" cy="6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highlight>
                    <a:srgbClr val="F3F3F3"/>
                  </a:highlight>
                  <a:latin typeface="Gill Sans"/>
                  <a:ea typeface="Gill Sans"/>
                  <a:cs typeface="Gill Sans"/>
                  <a:sym typeface="Gill Sans"/>
                </a:rPr>
                <a:t>Local outlier factor</a:t>
              </a:r>
              <a:endParaRPr sz="2000">
                <a:highlight>
                  <a:srgbClr val="F3F3F3"/>
                </a:highlight>
                <a:latin typeface="Gill Sans"/>
                <a:ea typeface="Gill Sans"/>
                <a:cs typeface="Gill Sans"/>
                <a:sym typeface="Gill Sans"/>
              </a:endParaRPr>
            </a:p>
          </p:txBody>
        </p:sp>
      </p:grpSp>
      <p:sp>
        <p:nvSpPr>
          <p:cNvPr id="752" name="Google Shape;752;p25"/>
          <p:cNvSpPr/>
          <p:nvPr/>
        </p:nvSpPr>
        <p:spPr>
          <a:xfrm>
            <a:off x="5336775" y="3698825"/>
            <a:ext cx="3632400" cy="9936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a:t>Which one to use?</a:t>
            </a:r>
            <a:endParaRPr sz="2500" b="1" i="0" u="none" strike="noStrike" cap="none">
              <a:solidFill>
                <a:srgbClr val="000000"/>
              </a:solidFill>
              <a:latin typeface="Arial"/>
              <a:ea typeface="Arial"/>
              <a:cs typeface="Arial"/>
              <a:sym typeface="Arial"/>
            </a:endParaRPr>
          </a:p>
        </p:txBody>
      </p:sp>
      <p:pic>
        <p:nvPicPr>
          <p:cNvPr id="753" name="Google Shape;753;p25"/>
          <p:cNvPicPr preferRelativeResize="0"/>
          <p:nvPr/>
        </p:nvPicPr>
        <p:blipFill>
          <a:blip r:embed="rId4">
            <a:alphaModFix/>
          </a:blip>
          <a:stretch>
            <a:fillRect/>
          </a:stretch>
        </p:blipFill>
        <p:spPr>
          <a:xfrm>
            <a:off x="5272625" y="2641775"/>
            <a:ext cx="415675" cy="315200"/>
          </a:xfrm>
          <a:prstGeom prst="rect">
            <a:avLst/>
          </a:prstGeom>
          <a:noFill/>
          <a:ln>
            <a:noFill/>
          </a:ln>
        </p:spPr>
      </p:pic>
      <p:sp>
        <p:nvSpPr>
          <p:cNvPr id="754" name="Google Shape;754;p25"/>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755" name="Google Shape;755;p25"/>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756" name="Google Shape;756;p25"/>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6"/>
                                        </p:tgtEl>
                                        <p:attrNameLst>
                                          <p:attrName>style.visibility</p:attrName>
                                        </p:attrNameLst>
                                      </p:cBhvr>
                                      <p:to>
                                        <p:strVal val="visible"/>
                                      </p:to>
                                    </p:set>
                                    <p:animEffect transition="in" filter="fade">
                                      <p:cBhvr>
                                        <p:cTn id="7" dur="1000"/>
                                        <p:tgtEl>
                                          <p:spTgt spid="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
                                        </p:tgtEl>
                                        <p:attrNameLst>
                                          <p:attrName>style.visibility</p:attrName>
                                        </p:attrNameLst>
                                      </p:cBhvr>
                                      <p:to>
                                        <p:strVal val="visible"/>
                                      </p:to>
                                    </p:set>
                                    <p:animEffect transition="in" filter="fade">
                                      <p:cBhvr>
                                        <p:cTn id="12" dur="10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7"/>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Performance Outlier</a:t>
            </a:r>
            <a:endParaRPr/>
          </a:p>
        </p:txBody>
      </p:sp>
      <p:sp>
        <p:nvSpPr>
          <p:cNvPr id="762" name="Google Shape;762;p27"/>
          <p:cNvSpPr txBox="1">
            <a:spLocks noGrp="1"/>
          </p:cNvSpPr>
          <p:nvPr>
            <p:ph type="body" idx="2"/>
          </p:nvPr>
        </p:nvSpPr>
        <p:spPr>
          <a:xfrm>
            <a:off x="4405150" y="2114075"/>
            <a:ext cx="4131900" cy="1430700"/>
          </a:xfrm>
          <a:prstGeom prst="rect">
            <a:avLst/>
          </a:prstGeom>
          <a:noFill/>
          <a:ln>
            <a:noFill/>
          </a:ln>
        </p:spPr>
        <p:txBody>
          <a:bodyPr spcFirstLastPara="1" wrap="square" lIns="91425" tIns="45700" rIns="91425" bIns="45700" anchor="t" anchorCtr="0">
            <a:normAutofit fontScale="92500" lnSpcReduction="10000"/>
          </a:bodyPr>
          <a:lstStyle/>
          <a:p>
            <a:pPr marL="457200" lvl="0" indent="-314325" algn="l" rtl="0">
              <a:lnSpc>
                <a:spcPct val="100000"/>
              </a:lnSpc>
              <a:spcBef>
                <a:spcPts val="1500"/>
              </a:spcBef>
              <a:spcAft>
                <a:spcPts val="0"/>
              </a:spcAft>
              <a:buSzPct val="45608"/>
              <a:buChar char="●"/>
            </a:pPr>
            <a:r>
              <a:rPr lang="en"/>
              <a:t>Denoise I</a:t>
            </a:r>
            <a:endParaRPr/>
          </a:p>
          <a:p>
            <a:pPr marL="914400" lvl="1" indent="-342900" algn="l" rtl="0">
              <a:lnSpc>
                <a:spcPct val="100000"/>
              </a:lnSpc>
              <a:spcBef>
                <a:spcPts val="0"/>
              </a:spcBef>
              <a:spcAft>
                <a:spcPts val="0"/>
              </a:spcAft>
              <a:buSzPct val="74844"/>
              <a:buChar char="○"/>
            </a:pPr>
            <a:r>
              <a:rPr lang="en"/>
              <a:t>Discard </a:t>
            </a:r>
            <a:r>
              <a:rPr lang="en" b="1"/>
              <a:t>small</a:t>
            </a:r>
            <a:r>
              <a:rPr lang="en"/>
              <a:t> performance change</a:t>
            </a:r>
            <a:endParaRPr b="1"/>
          </a:p>
        </p:txBody>
      </p:sp>
      <p:pic>
        <p:nvPicPr>
          <p:cNvPr id="763" name="Google Shape;763;p27"/>
          <p:cNvPicPr preferRelativeResize="0"/>
          <p:nvPr/>
        </p:nvPicPr>
        <p:blipFill rotWithShape="1">
          <a:blip r:embed="rId3">
            <a:alphaModFix/>
          </a:blip>
          <a:srcRect/>
          <a:stretch/>
        </p:blipFill>
        <p:spPr>
          <a:xfrm>
            <a:off x="1225804" y="1711825"/>
            <a:ext cx="2717799" cy="2235199"/>
          </a:xfrm>
          <a:prstGeom prst="rect">
            <a:avLst/>
          </a:prstGeom>
          <a:noFill/>
          <a:ln>
            <a:noFill/>
          </a:ln>
        </p:spPr>
      </p:pic>
      <p:pic>
        <p:nvPicPr>
          <p:cNvPr id="764" name="Google Shape;764;p27"/>
          <p:cNvPicPr preferRelativeResize="0"/>
          <p:nvPr/>
        </p:nvPicPr>
        <p:blipFill>
          <a:blip r:embed="rId4">
            <a:alphaModFix/>
          </a:blip>
          <a:stretch>
            <a:fillRect/>
          </a:stretch>
        </p:blipFill>
        <p:spPr>
          <a:xfrm>
            <a:off x="2130575" y="3303375"/>
            <a:ext cx="351525" cy="266550"/>
          </a:xfrm>
          <a:prstGeom prst="rect">
            <a:avLst/>
          </a:prstGeom>
          <a:noFill/>
          <a:ln>
            <a:noFill/>
          </a:ln>
        </p:spPr>
      </p:pic>
      <p:sp>
        <p:nvSpPr>
          <p:cNvPr id="765" name="Google Shape;765;p27"/>
          <p:cNvSpPr/>
          <p:nvPr/>
        </p:nvSpPr>
        <p:spPr>
          <a:xfrm>
            <a:off x="1981400" y="1639275"/>
            <a:ext cx="500700" cy="1782600"/>
          </a:xfrm>
          <a:prstGeom prst="ellipse">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7"/>
          <p:cNvSpPr/>
          <p:nvPr/>
        </p:nvSpPr>
        <p:spPr>
          <a:xfrm>
            <a:off x="3048200" y="2485675"/>
            <a:ext cx="868500" cy="1088700"/>
          </a:xfrm>
          <a:prstGeom prst="ellipse">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7" name="Google Shape;767;p27"/>
          <p:cNvGrpSpPr/>
          <p:nvPr/>
        </p:nvGrpSpPr>
        <p:grpSpPr>
          <a:xfrm>
            <a:off x="317923" y="2052450"/>
            <a:ext cx="1676777" cy="1200000"/>
            <a:chOff x="165523" y="2052450"/>
            <a:chExt cx="1676777" cy="1200000"/>
          </a:xfrm>
        </p:grpSpPr>
        <p:sp>
          <p:nvSpPr>
            <p:cNvPr id="768" name="Google Shape;768;p27"/>
            <p:cNvSpPr/>
            <p:nvPr/>
          </p:nvSpPr>
          <p:spPr>
            <a:xfrm flipH="1">
              <a:off x="918900" y="2052450"/>
              <a:ext cx="351600" cy="1200000"/>
            </a:xfrm>
            <a:prstGeom prst="rightBrace">
              <a:avLst>
                <a:gd name="adj1" fmla="val 50000"/>
                <a:gd name="adj2" fmla="val 50000"/>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9" name="Google Shape;769;p27"/>
            <p:cNvCxnSpPr>
              <a:stCxn id="768" idx="0"/>
            </p:cNvCxnSpPr>
            <p:nvPr/>
          </p:nvCxnSpPr>
          <p:spPr>
            <a:xfrm>
              <a:off x="1270500" y="2052450"/>
              <a:ext cx="571800" cy="0"/>
            </a:xfrm>
            <a:prstGeom prst="straightConnector1">
              <a:avLst/>
            </a:prstGeom>
            <a:noFill/>
            <a:ln w="28575" cap="flat" cmpd="sng">
              <a:solidFill>
                <a:srgbClr val="38761D"/>
              </a:solidFill>
              <a:prstDash val="solid"/>
              <a:round/>
              <a:headEnd type="none" w="med" len="med"/>
              <a:tailEnd type="none" w="med" len="med"/>
            </a:ln>
          </p:spPr>
        </p:cxnSp>
        <p:cxnSp>
          <p:nvCxnSpPr>
            <p:cNvPr id="770" name="Google Shape;770;p27"/>
            <p:cNvCxnSpPr/>
            <p:nvPr/>
          </p:nvCxnSpPr>
          <p:spPr>
            <a:xfrm>
              <a:off x="1270500" y="3252450"/>
              <a:ext cx="571800" cy="0"/>
            </a:xfrm>
            <a:prstGeom prst="straightConnector1">
              <a:avLst/>
            </a:prstGeom>
            <a:noFill/>
            <a:ln w="28575" cap="flat" cmpd="sng">
              <a:solidFill>
                <a:srgbClr val="38761D"/>
              </a:solidFill>
              <a:prstDash val="solid"/>
              <a:round/>
              <a:headEnd type="none" w="med" len="med"/>
              <a:tailEnd type="none" w="med" len="med"/>
            </a:ln>
          </p:spPr>
        </p:cxnSp>
        <p:pic>
          <p:nvPicPr>
            <p:cNvPr id="771" name="Google Shape;771;p27" descr="image3.png"/>
            <p:cNvPicPr preferRelativeResize="0"/>
            <p:nvPr/>
          </p:nvPicPr>
          <p:blipFill rotWithShape="1">
            <a:blip r:embed="rId5">
              <a:alphaModFix/>
            </a:blip>
            <a:srcRect/>
            <a:stretch/>
          </p:blipFill>
          <p:spPr>
            <a:xfrm>
              <a:off x="165523" y="2223913"/>
              <a:ext cx="724398" cy="724397"/>
            </a:xfrm>
            <a:prstGeom prst="rect">
              <a:avLst/>
            </a:prstGeom>
            <a:noFill/>
            <a:ln>
              <a:noFill/>
            </a:ln>
          </p:spPr>
        </p:pic>
      </p:grpSp>
      <p:sp>
        <p:nvSpPr>
          <p:cNvPr id="772" name="Google Shape;772;p27"/>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773" name="Google Shape;773;p27"/>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774" name="Google Shape;774;p27"/>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7"/>
                                        </p:tgtEl>
                                        <p:attrNameLst>
                                          <p:attrName>style.visibility</p:attrName>
                                        </p:attrNameLst>
                                      </p:cBhvr>
                                      <p:to>
                                        <p:strVal val="visible"/>
                                      </p:to>
                                    </p:set>
                                    <p:animEffect transition="in" filter="fade">
                                      <p:cBhvr>
                                        <p:cTn id="7" dur="1000"/>
                                        <p:tgtEl>
                                          <p:spTgt spid="7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2"/>
                                        </p:tgtEl>
                                        <p:attrNameLst>
                                          <p:attrName>style.visibility</p:attrName>
                                        </p:attrNameLst>
                                      </p:cBhvr>
                                      <p:to>
                                        <p:strVal val="visible"/>
                                      </p:to>
                                    </p:set>
                                    <p:animEffect transition="in" filter="fade">
                                      <p:cBhvr>
                                        <p:cTn id="12" dur="1000"/>
                                        <p:tgtEl>
                                          <p:spTgt spid="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8"/>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Performance Outlier</a:t>
            </a:r>
            <a:endParaRPr/>
          </a:p>
        </p:txBody>
      </p:sp>
      <p:sp>
        <p:nvSpPr>
          <p:cNvPr id="780" name="Google Shape;780;p28"/>
          <p:cNvSpPr txBox="1"/>
          <p:nvPr/>
        </p:nvSpPr>
        <p:spPr>
          <a:xfrm>
            <a:off x="102875" y="3775750"/>
            <a:ext cx="8999700" cy="1170600"/>
          </a:xfrm>
          <a:prstGeom prst="rect">
            <a:avLst/>
          </a:prstGeom>
          <a:noFill/>
          <a:ln>
            <a:noFill/>
          </a:ln>
        </p:spPr>
        <p:txBody>
          <a:bodyPr spcFirstLastPara="1" wrap="square" lIns="91425" tIns="91425" rIns="91425" bIns="91425" anchor="t" anchorCtr="0">
            <a:noAutofit/>
          </a:bodyPr>
          <a:lstStyle/>
          <a:p>
            <a:pPr marL="457200" marR="0" lvl="0" indent="-314325" algn="l" rtl="0">
              <a:lnSpc>
                <a:spcPct val="100000"/>
              </a:lnSpc>
              <a:spcBef>
                <a:spcPts val="1500"/>
              </a:spcBef>
              <a:spcAft>
                <a:spcPts val="0"/>
              </a:spcAft>
              <a:buClr>
                <a:srgbClr val="800000"/>
              </a:buClr>
              <a:buSzPts val="1350"/>
              <a:buFont typeface="Noto Sans Symbols"/>
              <a:buChar char="●"/>
            </a:pPr>
            <a:r>
              <a:rPr lang="en" sz="3200" b="0" i="0" u="none" strike="noStrike" cap="none">
                <a:solidFill>
                  <a:schemeClr val="dk1"/>
                </a:solidFill>
                <a:latin typeface="Gill Sans"/>
                <a:ea typeface="Gill Sans"/>
                <a:cs typeface="Gill Sans"/>
                <a:sym typeface="Gill Sans"/>
              </a:rPr>
              <a:t>Denoise II</a:t>
            </a:r>
            <a:endParaRPr sz="3200" b="0" i="0" u="none" strike="noStrike" cap="none">
              <a:solidFill>
                <a:schemeClr val="dk1"/>
              </a:solidFill>
              <a:latin typeface="Gill Sans"/>
              <a:ea typeface="Gill Sans"/>
              <a:cs typeface="Gill Sans"/>
              <a:sym typeface="Gill Sans"/>
            </a:endParaRPr>
          </a:p>
          <a:p>
            <a:pPr marL="914400" marR="0" lvl="1" indent="-342900" algn="l" rtl="0">
              <a:lnSpc>
                <a:spcPct val="100000"/>
              </a:lnSpc>
              <a:spcBef>
                <a:spcPts val="0"/>
              </a:spcBef>
              <a:spcAft>
                <a:spcPts val="0"/>
              </a:spcAft>
              <a:buClr>
                <a:srgbClr val="800000"/>
              </a:buClr>
              <a:buSzPts val="1800"/>
              <a:buFont typeface="Noto Sans Symbols"/>
              <a:buChar char="○"/>
            </a:pPr>
            <a:r>
              <a:rPr lang="en" sz="2600" b="0" i="0" u="none" strike="noStrike" cap="none">
                <a:solidFill>
                  <a:schemeClr val="dk1"/>
                </a:solidFill>
                <a:latin typeface="Gill Sans"/>
                <a:ea typeface="Gill Sans"/>
                <a:cs typeface="Gill Sans"/>
                <a:sym typeface="Gill Sans"/>
              </a:rPr>
              <a:t>Discard clustering result with </a:t>
            </a:r>
            <a:r>
              <a:rPr lang="en" sz="2600" b="1" i="0" u="none" strike="noStrike" cap="none">
                <a:solidFill>
                  <a:schemeClr val="dk1"/>
                </a:solidFill>
                <a:latin typeface="Gill Sans"/>
                <a:ea typeface="Gill Sans"/>
                <a:cs typeface="Gill Sans"/>
                <a:sym typeface="Gill Sans"/>
              </a:rPr>
              <a:t>vague boundary</a:t>
            </a:r>
            <a:endParaRPr sz="2600" b="1" i="0" u="none" strike="noStrike" cap="none">
              <a:solidFill>
                <a:schemeClr val="dk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Gill Sans"/>
              <a:ea typeface="Gill Sans"/>
              <a:cs typeface="Gill Sans"/>
              <a:sym typeface="Gill Sans"/>
            </a:endParaRPr>
          </a:p>
        </p:txBody>
      </p:sp>
      <p:sp>
        <p:nvSpPr>
          <p:cNvPr id="781" name="Google Shape;781;p28"/>
          <p:cNvSpPr txBox="1"/>
          <p:nvPr/>
        </p:nvSpPr>
        <p:spPr>
          <a:xfrm>
            <a:off x="5789228" y="3362803"/>
            <a:ext cx="2434800" cy="67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500" b="0" i="0" u="none" strike="noStrike" cap="none">
                <a:solidFill>
                  <a:srgbClr val="000000"/>
                </a:solidFill>
                <a:latin typeface="Gill Sans"/>
                <a:ea typeface="Gill Sans"/>
                <a:cs typeface="Gill Sans"/>
                <a:sym typeface="Gill Sans"/>
              </a:rPr>
              <a:t>DBSCAN</a:t>
            </a:r>
            <a:endParaRPr sz="2500" b="0" i="0" u="none" strike="noStrike" cap="none">
              <a:solidFill>
                <a:srgbClr val="000000"/>
              </a:solidFill>
              <a:latin typeface="Gill Sans"/>
              <a:ea typeface="Gill Sans"/>
              <a:cs typeface="Gill Sans"/>
              <a:sym typeface="Gill Sans"/>
            </a:endParaRPr>
          </a:p>
        </p:txBody>
      </p:sp>
      <p:sp>
        <p:nvSpPr>
          <p:cNvPr id="782" name="Google Shape;782;p28"/>
          <p:cNvSpPr txBox="1"/>
          <p:nvPr/>
        </p:nvSpPr>
        <p:spPr>
          <a:xfrm>
            <a:off x="4489979" y="1059441"/>
            <a:ext cx="4649700" cy="55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000000"/>
                </a:solidFill>
                <a:latin typeface="Gill Sans"/>
                <a:ea typeface="Gill Sans"/>
                <a:cs typeface="Gill Sans"/>
                <a:sym typeface="Gill Sans"/>
              </a:rPr>
              <a:t>Pass the centroid check, but…</a:t>
            </a:r>
            <a:endParaRPr sz="2500" b="0" i="0" u="none" strike="noStrike" cap="none">
              <a:solidFill>
                <a:srgbClr val="000000"/>
              </a:solidFill>
              <a:latin typeface="Gill Sans"/>
              <a:ea typeface="Gill Sans"/>
              <a:cs typeface="Gill Sans"/>
              <a:sym typeface="Gill Sans"/>
            </a:endParaRPr>
          </a:p>
        </p:txBody>
      </p:sp>
      <p:grpSp>
        <p:nvGrpSpPr>
          <p:cNvPr id="783" name="Google Shape;783;p28"/>
          <p:cNvGrpSpPr/>
          <p:nvPr/>
        </p:nvGrpSpPr>
        <p:grpSpPr>
          <a:xfrm>
            <a:off x="299711" y="1541889"/>
            <a:ext cx="3586494" cy="2499817"/>
            <a:chOff x="985511" y="1541889"/>
            <a:chExt cx="3586494" cy="2499817"/>
          </a:xfrm>
        </p:grpSpPr>
        <p:sp>
          <p:nvSpPr>
            <p:cNvPr id="784" name="Google Shape;784;p28"/>
            <p:cNvSpPr txBox="1"/>
            <p:nvPr/>
          </p:nvSpPr>
          <p:spPr>
            <a:xfrm>
              <a:off x="1561342" y="3362806"/>
              <a:ext cx="2434800" cy="67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500" b="0" i="0" u="none" strike="noStrike" cap="none">
                  <a:solidFill>
                    <a:srgbClr val="000000"/>
                  </a:solidFill>
                  <a:latin typeface="Gill Sans"/>
                  <a:ea typeface="Gill Sans"/>
                  <a:cs typeface="Gill Sans"/>
                  <a:sym typeface="Gill Sans"/>
                </a:rPr>
                <a:t>K-means</a:t>
              </a:r>
              <a:endParaRPr sz="2500" b="0" i="0" u="none" strike="noStrike" cap="none">
                <a:solidFill>
                  <a:srgbClr val="000000"/>
                </a:solidFill>
                <a:latin typeface="Gill Sans"/>
                <a:ea typeface="Gill Sans"/>
                <a:cs typeface="Gill Sans"/>
                <a:sym typeface="Gill Sans"/>
              </a:endParaRPr>
            </a:p>
          </p:txBody>
        </p:sp>
        <p:pic>
          <p:nvPicPr>
            <p:cNvPr id="785" name="Google Shape;785;p28"/>
            <p:cNvPicPr preferRelativeResize="0"/>
            <p:nvPr/>
          </p:nvPicPr>
          <p:blipFill rotWithShape="1">
            <a:blip r:embed="rId3">
              <a:alphaModFix/>
            </a:blip>
            <a:srcRect/>
            <a:stretch/>
          </p:blipFill>
          <p:spPr>
            <a:xfrm>
              <a:off x="985511" y="1541889"/>
              <a:ext cx="3586494" cy="1959630"/>
            </a:xfrm>
            <a:prstGeom prst="rect">
              <a:avLst/>
            </a:prstGeom>
            <a:noFill/>
            <a:ln>
              <a:noFill/>
            </a:ln>
          </p:spPr>
        </p:pic>
      </p:grpSp>
      <p:pic>
        <p:nvPicPr>
          <p:cNvPr id="786" name="Google Shape;786;p28"/>
          <p:cNvPicPr preferRelativeResize="0"/>
          <p:nvPr/>
        </p:nvPicPr>
        <p:blipFill rotWithShape="1">
          <a:blip r:embed="rId4">
            <a:alphaModFix/>
          </a:blip>
          <a:srcRect/>
          <a:stretch/>
        </p:blipFill>
        <p:spPr>
          <a:xfrm>
            <a:off x="5213381" y="1541889"/>
            <a:ext cx="3586494" cy="1959630"/>
          </a:xfrm>
          <a:prstGeom prst="rect">
            <a:avLst/>
          </a:prstGeom>
          <a:noFill/>
          <a:ln>
            <a:noFill/>
          </a:ln>
        </p:spPr>
      </p:pic>
      <p:grpSp>
        <p:nvGrpSpPr>
          <p:cNvPr id="787" name="Google Shape;787;p28"/>
          <p:cNvGrpSpPr/>
          <p:nvPr/>
        </p:nvGrpSpPr>
        <p:grpSpPr>
          <a:xfrm>
            <a:off x="3886125" y="2118650"/>
            <a:ext cx="1327280" cy="403054"/>
            <a:chOff x="3886125" y="2118650"/>
            <a:chExt cx="1327280" cy="403054"/>
          </a:xfrm>
        </p:grpSpPr>
        <p:cxnSp>
          <p:nvCxnSpPr>
            <p:cNvPr id="788" name="Google Shape;788;p28"/>
            <p:cNvCxnSpPr>
              <a:stCxn id="785" idx="3"/>
              <a:endCxn id="786" idx="1"/>
            </p:cNvCxnSpPr>
            <p:nvPr/>
          </p:nvCxnSpPr>
          <p:spPr>
            <a:xfrm>
              <a:off x="3886205" y="2521704"/>
              <a:ext cx="1327200" cy="0"/>
            </a:xfrm>
            <a:prstGeom prst="straightConnector1">
              <a:avLst/>
            </a:prstGeom>
            <a:noFill/>
            <a:ln w="28575" cap="flat" cmpd="sng">
              <a:solidFill>
                <a:schemeClr val="dk2"/>
              </a:solidFill>
              <a:prstDash val="solid"/>
              <a:round/>
              <a:headEnd type="triangle" w="med" len="med"/>
              <a:tailEnd type="triangle" w="med" len="med"/>
            </a:ln>
          </p:spPr>
        </p:cxnSp>
        <p:sp>
          <p:nvSpPr>
            <p:cNvPr id="789" name="Google Shape;789;p28"/>
            <p:cNvSpPr txBox="1"/>
            <p:nvPr/>
          </p:nvSpPr>
          <p:spPr>
            <a:xfrm>
              <a:off x="3886125" y="2118650"/>
              <a:ext cx="13272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Gill Sans"/>
                  <a:ea typeface="Gill Sans"/>
                  <a:cs typeface="Gill Sans"/>
                  <a:sym typeface="Gill Sans"/>
                </a:rPr>
                <a:t>Jaccard Similarity</a:t>
              </a:r>
              <a:endParaRPr sz="2000">
                <a:latin typeface="Gill Sans"/>
                <a:ea typeface="Gill Sans"/>
                <a:cs typeface="Gill Sans"/>
                <a:sym typeface="Gill Sans"/>
              </a:endParaRPr>
            </a:p>
          </p:txBody>
        </p:sp>
      </p:grpSp>
      <p:pic>
        <p:nvPicPr>
          <p:cNvPr id="790" name="Google Shape;790;p28"/>
          <p:cNvPicPr preferRelativeResize="0"/>
          <p:nvPr/>
        </p:nvPicPr>
        <p:blipFill>
          <a:blip r:embed="rId5">
            <a:alphaModFix/>
          </a:blip>
          <a:stretch>
            <a:fillRect/>
          </a:stretch>
        </p:blipFill>
        <p:spPr>
          <a:xfrm>
            <a:off x="6015100" y="2937525"/>
            <a:ext cx="351525" cy="266550"/>
          </a:xfrm>
          <a:prstGeom prst="rect">
            <a:avLst/>
          </a:prstGeom>
          <a:noFill/>
          <a:ln>
            <a:noFill/>
          </a:ln>
        </p:spPr>
      </p:pic>
      <p:pic>
        <p:nvPicPr>
          <p:cNvPr id="791" name="Google Shape;791;p28"/>
          <p:cNvPicPr preferRelativeResize="0"/>
          <p:nvPr/>
        </p:nvPicPr>
        <p:blipFill>
          <a:blip r:embed="rId5">
            <a:alphaModFix/>
          </a:blip>
          <a:stretch>
            <a:fillRect/>
          </a:stretch>
        </p:blipFill>
        <p:spPr>
          <a:xfrm>
            <a:off x="1077800" y="2937525"/>
            <a:ext cx="351525" cy="266550"/>
          </a:xfrm>
          <a:prstGeom prst="rect">
            <a:avLst/>
          </a:prstGeom>
          <a:noFill/>
          <a:ln>
            <a:noFill/>
          </a:ln>
        </p:spPr>
      </p:pic>
      <p:sp>
        <p:nvSpPr>
          <p:cNvPr id="792" name="Google Shape;792;p28"/>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793" name="Google Shape;793;p28"/>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794" name="Google Shape;794;p28"/>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000"/>
                                        <p:tgtEl>
                                          <p:spTgt spid="7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7"/>
                                        </p:tgtEl>
                                        <p:attrNameLst>
                                          <p:attrName>style.visibility</p:attrName>
                                        </p:attrNameLst>
                                      </p:cBhvr>
                                      <p:to>
                                        <p:strVal val="visible"/>
                                      </p:to>
                                    </p:set>
                                    <p:animEffect transition="in" filter="fade">
                                      <p:cBhvr>
                                        <p:cTn id="12" dur="1000"/>
                                        <p:tgtEl>
                                          <p:spTgt spid="7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0"/>
                                        </p:tgtEl>
                                        <p:attrNameLst>
                                          <p:attrName>style.visibility</p:attrName>
                                        </p:attrNameLst>
                                      </p:cBhvr>
                                      <p:to>
                                        <p:strVal val="visible"/>
                                      </p:to>
                                    </p:set>
                                    <p:animEffect transition="in" filter="fade">
                                      <p:cBhvr>
                                        <p:cTn id="17" dur="10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26dca39da40_0_14"/>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Enhancement</a:t>
            </a:r>
            <a:endParaRPr/>
          </a:p>
        </p:txBody>
      </p:sp>
      <p:sp>
        <p:nvSpPr>
          <p:cNvPr id="800" name="Google Shape;800;g26dca39da40_0_14"/>
          <p:cNvSpPr/>
          <p:nvPr/>
        </p:nvSpPr>
        <p:spPr>
          <a:xfrm>
            <a:off x="15142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g26dca39da40_0_14"/>
          <p:cNvSpPr/>
          <p:nvPr/>
        </p:nvSpPr>
        <p:spPr>
          <a:xfrm>
            <a:off x="1514225"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g26dca39da40_0_14"/>
          <p:cNvSpPr/>
          <p:nvPr/>
        </p:nvSpPr>
        <p:spPr>
          <a:xfrm>
            <a:off x="3199686"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g26dca39da40_0_14"/>
          <p:cNvSpPr/>
          <p:nvPr/>
        </p:nvSpPr>
        <p:spPr>
          <a:xfrm>
            <a:off x="2360198"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g26dca39da40_0_14"/>
          <p:cNvSpPr/>
          <p:nvPr/>
        </p:nvSpPr>
        <p:spPr>
          <a:xfrm>
            <a:off x="4039151"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g26dca39da40_0_14"/>
          <p:cNvSpPr/>
          <p:nvPr/>
        </p:nvSpPr>
        <p:spPr>
          <a:xfrm>
            <a:off x="1514225"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g26dca39da40_0_14"/>
          <p:cNvSpPr/>
          <p:nvPr/>
        </p:nvSpPr>
        <p:spPr>
          <a:xfrm>
            <a:off x="3199686"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g26dca39da40_0_14"/>
          <p:cNvSpPr/>
          <p:nvPr/>
        </p:nvSpPr>
        <p:spPr>
          <a:xfrm>
            <a:off x="2360198"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g26dca39da40_0_14"/>
          <p:cNvSpPr/>
          <p:nvPr/>
        </p:nvSpPr>
        <p:spPr>
          <a:xfrm>
            <a:off x="4039151"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g26dca39da40_0_14"/>
          <p:cNvSpPr/>
          <p:nvPr/>
        </p:nvSpPr>
        <p:spPr>
          <a:xfrm>
            <a:off x="15142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g26dca39da40_0_14"/>
          <p:cNvSpPr/>
          <p:nvPr/>
        </p:nvSpPr>
        <p:spPr>
          <a:xfrm>
            <a:off x="19260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g26dca39da40_0_14"/>
          <p:cNvSpPr/>
          <p:nvPr/>
        </p:nvSpPr>
        <p:spPr>
          <a:xfrm>
            <a:off x="15142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g26dca39da40_0_14"/>
          <p:cNvSpPr/>
          <p:nvPr/>
        </p:nvSpPr>
        <p:spPr>
          <a:xfrm>
            <a:off x="19260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g26dca39da40_0_14"/>
          <p:cNvSpPr/>
          <p:nvPr/>
        </p:nvSpPr>
        <p:spPr>
          <a:xfrm>
            <a:off x="23602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g26dca39da40_0_14"/>
          <p:cNvSpPr/>
          <p:nvPr/>
        </p:nvSpPr>
        <p:spPr>
          <a:xfrm>
            <a:off x="27720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g26dca39da40_0_14"/>
          <p:cNvSpPr/>
          <p:nvPr/>
        </p:nvSpPr>
        <p:spPr>
          <a:xfrm>
            <a:off x="23602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g26dca39da40_0_14"/>
          <p:cNvSpPr/>
          <p:nvPr/>
        </p:nvSpPr>
        <p:spPr>
          <a:xfrm>
            <a:off x="27720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g26dca39da40_0_14"/>
          <p:cNvSpPr/>
          <p:nvPr/>
        </p:nvSpPr>
        <p:spPr>
          <a:xfrm>
            <a:off x="31906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g26dca39da40_0_14"/>
          <p:cNvSpPr/>
          <p:nvPr/>
        </p:nvSpPr>
        <p:spPr>
          <a:xfrm>
            <a:off x="36024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g26dca39da40_0_14"/>
          <p:cNvSpPr/>
          <p:nvPr/>
        </p:nvSpPr>
        <p:spPr>
          <a:xfrm>
            <a:off x="31906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g26dca39da40_0_14"/>
          <p:cNvSpPr/>
          <p:nvPr/>
        </p:nvSpPr>
        <p:spPr>
          <a:xfrm>
            <a:off x="36024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g26dca39da40_0_14"/>
          <p:cNvSpPr/>
          <p:nvPr/>
        </p:nvSpPr>
        <p:spPr>
          <a:xfrm>
            <a:off x="40366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g26dca39da40_0_14"/>
          <p:cNvSpPr/>
          <p:nvPr/>
        </p:nvSpPr>
        <p:spPr>
          <a:xfrm>
            <a:off x="44484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g26dca39da40_0_14"/>
          <p:cNvSpPr/>
          <p:nvPr/>
        </p:nvSpPr>
        <p:spPr>
          <a:xfrm>
            <a:off x="40366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g26dca39da40_0_14"/>
          <p:cNvSpPr/>
          <p:nvPr/>
        </p:nvSpPr>
        <p:spPr>
          <a:xfrm>
            <a:off x="44484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g26dca39da40_0_14"/>
          <p:cNvSpPr/>
          <p:nvPr/>
        </p:nvSpPr>
        <p:spPr>
          <a:xfrm>
            <a:off x="15142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g26dca39da40_0_14"/>
          <p:cNvSpPr/>
          <p:nvPr/>
        </p:nvSpPr>
        <p:spPr>
          <a:xfrm>
            <a:off x="19260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g26dca39da40_0_14"/>
          <p:cNvSpPr/>
          <p:nvPr/>
        </p:nvSpPr>
        <p:spPr>
          <a:xfrm>
            <a:off x="15142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g26dca39da40_0_14"/>
          <p:cNvSpPr/>
          <p:nvPr/>
        </p:nvSpPr>
        <p:spPr>
          <a:xfrm>
            <a:off x="19260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g26dca39da40_0_14"/>
          <p:cNvSpPr/>
          <p:nvPr/>
        </p:nvSpPr>
        <p:spPr>
          <a:xfrm>
            <a:off x="23602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g26dca39da40_0_14"/>
          <p:cNvSpPr/>
          <p:nvPr/>
        </p:nvSpPr>
        <p:spPr>
          <a:xfrm>
            <a:off x="27720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g26dca39da40_0_14"/>
          <p:cNvSpPr/>
          <p:nvPr/>
        </p:nvSpPr>
        <p:spPr>
          <a:xfrm>
            <a:off x="23602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g26dca39da40_0_14"/>
          <p:cNvSpPr/>
          <p:nvPr/>
        </p:nvSpPr>
        <p:spPr>
          <a:xfrm>
            <a:off x="27720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g26dca39da40_0_14"/>
          <p:cNvSpPr/>
          <p:nvPr/>
        </p:nvSpPr>
        <p:spPr>
          <a:xfrm>
            <a:off x="31906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g26dca39da40_0_14"/>
          <p:cNvSpPr/>
          <p:nvPr/>
        </p:nvSpPr>
        <p:spPr>
          <a:xfrm>
            <a:off x="36024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g26dca39da40_0_14"/>
          <p:cNvSpPr/>
          <p:nvPr/>
        </p:nvSpPr>
        <p:spPr>
          <a:xfrm>
            <a:off x="31906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g26dca39da40_0_14"/>
          <p:cNvSpPr/>
          <p:nvPr/>
        </p:nvSpPr>
        <p:spPr>
          <a:xfrm>
            <a:off x="36024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g26dca39da40_0_14"/>
          <p:cNvSpPr/>
          <p:nvPr/>
        </p:nvSpPr>
        <p:spPr>
          <a:xfrm>
            <a:off x="40366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g26dca39da40_0_14"/>
          <p:cNvSpPr/>
          <p:nvPr/>
        </p:nvSpPr>
        <p:spPr>
          <a:xfrm>
            <a:off x="44484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g26dca39da40_0_14"/>
          <p:cNvSpPr/>
          <p:nvPr/>
        </p:nvSpPr>
        <p:spPr>
          <a:xfrm>
            <a:off x="40366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g26dca39da40_0_14"/>
          <p:cNvSpPr/>
          <p:nvPr/>
        </p:nvSpPr>
        <p:spPr>
          <a:xfrm>
            <a:off x="44484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g26dca39da40_0_14"/>
          <p:cNvSpPr/>
          <p:nvPr/>
        </p:nvSpPr>
        <p:spPr>
          <a:xfrm>
            <a:off x="31906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g26dca39da40_0_14"/>
          <p:cNvSpPr txBox="1"/>
          <p:nvPr/>
        </p:nvSpPr>
        <p:spPr>
          <a:xfrm>
            <a:off x="123275" y="1268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843" name="Google Shape;843;g26dca39da40_0_14"/>
          <p:cNvSpPr txBox="1"/>
          <p:nvPr/>
        </p:nvSpPr>
        <p:spPr>
          <a:xfrm>
            <a:off x="123275" y="25641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Subg</a:t>
            </a:r>
            <a:r>
              <a:rPr lang="en" sz="2000" b="0" i="0" u="none" strike="noStrike" cap="none">
                <a:solidFill>
                  <a:srgbClr val="000000"/>
                </a:solidFill>
                <a:latin typeface="Gill Sans"/>
                <a:ea typeface="Gill Sans"/>
                <a:cs typeface="Gill Sans"/>
                <a:sym typeface="Gill Sans"/>
              </a:rPr>
              <a:t>roup Level</a:t>
            </a:r>
            <a:endParaRPr sz="2000" b="0" i="0" u="none" strike="noStrike" cap="none">
              <a:solidFill>
                <a:srgbClr val="000000"/>
              </a:solidFill>
              <a:latin typeface="Gill Sans"/>
              <a:ea typeface="Gill Sans"/>
              <a:cs typeface="Gill Sans"/>
              <a:sym typeface="Gill Sans"/>
            </a:endParaRPr>
          </a:p>
        </p:txBody>
      </p:sp>
      <p:sp>
        <p:nvSpPr>
          <p:cNvPr id="844" name="Google Shape;844;g26dca39da40_0_14"/>
          <p:cNvSpPr txBox="1"/>
          <p:nvPr/>
        </p:nvSpPr>
        <p:spPr>
          <a:xfrm>
            <a:off x="123275" y="3935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Asset</a:t>
            </a:r>
            <a:r>
              <a:rPr lang="en" sz="2000" b="0" i="0" u="none" strike="noStrike" cap="none">
                <a:solidFill>
                  <a:srgbClr val="000000"/>
                </a:solidFill>
                <a:latin typeface="Gill Sans"/>
                <a:ea typeface="Gill Sans"/>
                <a:cs typeface="Gill Sans"/>
                <a:sym typeface="Gill Sans"/>
              </a:rPr>
              <a:t> Level</a:t>
            </a:r>
            <a:endParaRPr sz="2000" b="0" i="0" u="none" strike="noStrike" cap="none">
              <a:solidFill>
                <a:srgbClr val="000000"/>
              </a:solidFill>
              <a:latin typeface="Gill Sans"/>
              <a:ea typeface="Gill Sans"/>
              <a:cs typeface="Gill Sans"/>
              <a:sym typeface="Gill Sans"/>
            </a:endParaRPr>
          </a:p>
        </p:txBody>
      </p:sp>
      <p:cxnSp>
        <p:nvCxnSpPr>
          <p:cNvPr id="845" name="Google Shape;845;g26dca39da40_0_14"/>
          <p:cNvCxnSpPr/>
          <p:nvPr/>
        </p:nvCxnSpPr>
        <p:spPr>
          <a:xfrm>
            <a:off x="274538" y="2319475"/>
            <a:ext cx="4939200" cy="12000"/>
          </a:xfrm>
          <a:prstGeom prst="straightConnector1">
            <a:avLst/>
          </a:prstGeom>
          <a:noFill/>
          <a:ln w="28575" cap="flat" cmpd="sng">
            <a:solidFill>
              <a:schemeClr val="dk2"/>
            </a:solidFill>
            <a:prstDash val="dash"/>
            <a:round/>
            <a:headEnd type="none" w="med" len="med"/>
            <a:tailEnd type="none" w="med" len="med"/>
          </a:ln>
        </p:spPr>
      </p:cxnSp>
      <p:cxnSp>
        <p:nvCxnSpPr>
          <p:cNvPr id="846" name="Google Shape;846;g26dca39da40_0_14"/>
          <p:cNvCxnSpPr/>
          <p:nvPr/>
        </p:nvCxnSpPr>
        <p:spPr>
          <a:xfrm>
            <a:off x="274538" y="3602750"/>
            <a:ext cx="4939200" cy="12000"/>
          </a:xfrm>
          <a:prstGeom prst="straightConnector1">
            <a:avLst/>
          </a:prstGeom>
          <a:noFill/>
          <a:ln w="28575" cap="flat" cmpd="sng">
            <a:solidFill>
              <a:schemeClr val="dk2"/>
            </a:solidFill>
            <a:prstDash val="dash"/>
            <a:round/>
            <a:headEnd type="none" w="med" len="med"/>
            <a:tailEnd type="none" w="med" len="med"/>
          </a:ln>
        </p:spPr>
      </p:cxnSp>
      <p:sp>
        <p:nvSpPr>
          <p:cNvPr id="847" name="Google Shape;847;g26dca39da40_0_14"/>
          <p:cNvSpPr/>
          <p:nvPr/>
        </p:nvSpPr>
        <p:spPr>
          <a:xfrm>
            <a:off x="176600" y="3757150"/>
            <a:ext cx="5135100" cy="11343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g26dca39da40_0_14"/>
          <p:cNvSpPr txBox="1"/>
          <p:nvPr/>
        </p:nvSpPr>
        <p:spPr>
          <a:xfrm>
            <a:off x="5468175" y="22441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Assets are self-compared</a:t>
            </a:r>
            <a:endParaRPr sz="2000">
              <a:latin typeface="Gill Sans"/>
              <a:ea typeface="Gill Sans"/>
              <a:cs typeface="Gill Sans"/>
              <a:sym typeface="Gill Sans"/>
            </a:endParaRPr>
          </a:p>
        </p:txBody>
      </p:sp>
      <p:sp>
        <p:nvSpPr>
          <p:cNvPr id="849" name="Google Shape;849;g26dca39da40_0_14"/>
          <p:cNvSpPr txBox="1"/>
          <p:nvPr/>
        </p:nvSpPr>
        <p:spPr>
          <a:xfrm>
            <a:off x="5468175" y="22441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Assets are self-compared</a:t>
            </a: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Tolerate transient issue</a:t>
            </a:r>
            <a:endParaRPr sz="2000">
              <a:latin typeface="Gill Sans"/>
              <a:ea typeface="Gill Sans"/>
              <a:cs typeface="Gill Sans"/>
              <a:sym typeface="Gill Sans"/>
            </a:endParaRPr>
          </a:p>
        </p:txBody>
      </p:sp>
      <p:sp>
        <p:nvSpPr>
          <p:cNvPr id="850" name="Google Shape;850;g26dca39da40_0_14"/>
          <p:cNvSpPr txBox="1"/>
          <p:nvPr/>
        </p:nvSpPr>
        <p:spPr>
          <a:xfrm>
            <a:off x="5468175" y="22441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Assets are self-compared</a:t>
            </a: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Tolerate transient issue</a:t>
            </a: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Resistant to temporal gap</a:t>
            </a:r>
            <a:endParaRPr sz="2000">
              <a:latin typeface="Gill Sans"/>
              <a:ea typeface="Gill Sans"/>
              <a:cs typeface="Gill Sans"/>
              <a:sym typeface="Gill Sans"/>
            </a:endParaRPr>
          </a:p>
        </p:txBody>
      </p:sp>
      <p:sp>
        <p:nvSpPr>
          <p:cNvPr id="851" name="Google Shape;851;g26dca39da40_0_14"/>
          <p:cNvSpPr txBox="1"/>
          <p:nvPr/>
        </p:nvSpPr>
        <p:spPr>
          <a:xfrm>
            <a:off x="5468175" y="948700"/>
            <a:ext cx="3614100" cy="1045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Compared to ALL</a:t>
            </a:r>
            <a:endParaRPr sz="2000">
              <a:latin typeface="Gill Sans"/>
              <a:ea typeface="Gill Sans"/>
              <a:cs typeface="Gill Sans"/>
              <a:sym typeface="Gill Sans"/>
            </a:endParaRPr>
          </a:p>
          <a:p>
            <a:pPr marL="457200" lvl="0" indent="-355600" algn="l" rtl="0">
              <a:spcBef>
                <a:spcPts val="0"/>
              </a:spcBef>
              <a:spcAft>
                <a:spcPts val="0"/>
              </a:spcAft>
              <a:buSzPts val="2000"/>
              <a:buFont typeface="Gill Sans"/>
              <a:buChar char="●"/>
            </a:pPr>
            <a:r>
              <a:rPr lang="en" sz="2000">
                <a:latin typeface="Gill Sans"/>
                <a:ea typeface="Gill Sans"/>
                <a:cs typeface="Gill Sans"/>
                <a:sym typeface="Gill Sans"/>
              </a:rPr>
              <a:t>Transiently low →Lemon!</a:t>
            </a:r>
            <a:endParaRPr sz="2000">
              <a:latin typeface="Gill Sans"/>
              <a:ea typeface="Gill Sans"/>
              <a:cs typeface="Gill Sans"/>
              <a:sym typeface="Gill Sans"/>
            </a:endParaRPr>
          </a:p>
        </p:txBody>
      </p:sp>
      <p:cxnSp>
        <p:nvCxnSpPr>
          <p:cNvPr id="852" name="Google Shape;852;g26dca39da40_0_14"/>
          <p:cNvCxnSpPr/>
          <p:nvPr/>
        </p:nvCxnSpPr>
        <p:spPr>
          <a:xfrm rot="10800000" flipH="1">
            <a:off x="5379938" y="1979725"/>
            <a:ext cx="3482400" cy="9600"/>
          </a:xfrm>
          <a:prstGeom prst="straightConnector1">
            <a:avLst/>
          </a:prstGeom>
          <a:noFill/>
          <a:ln w="28575" cap="flat" cmpd="sng">
            <a:solidFill>
              <a:srgbClr val="9E9E9E"/>
            </a:solidFill>
            <a:prstDash val="dash"/>
            <a:round/>
            <a:headEnd type="none" w="med" len="med"/>
            <a:tailEnd type="none" w="med" len="med"/>
          </a:ln>
        </p:spPr>
      </p:cxnSp>
      <p:sp>
        <p:nvSpPr>
          <p:cNvPr id="853" name="Google Shape;853;g26dca39da40_0_14"/>
          <p:cNvSpPr txBox="1"/>
          <p:nvPr/>
        </p:nvSpPr>
        <p:spPr>
          <a:xfrm>
            <a:off x="5379950" y="1528225"/>
            <a:ext cx="32427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666666"/>
                </a:solidFill>
                <a:latin typeface="Gill Sans"/>
                <a:ea typeface="Gill Sans"/>
                <a:cs typeface="Gill Sans"/>
                <a:sym typeface="Gill Sans"/>
              </a:rPr>
              <a:t>Before</a:t>
            </a:r>
            <a:endParaRPr sz="2300">
              <a:solidFill>
                <a:srgbClr val="666666"/>
              </a:solidFill>
              <a:latin typeface="Gill Sans"/>
              <a:ea typeface="Gill Sans"/>
              <a:cs typeface="Gill Sans"/>
              <a:sym typeface="Gill Sans"/>
            </a:endParaRPr>
          </a:p>
        </p:txBody>
      </p:sp>
      <p:sp>
        <p:nvSpPr>
          <p:cNvPr id="854" name="Google Shape;854;g26dca39da40_0_14"/>
          <p:cNvSpPr txBox="1"/>
          <p:nvPr/>
        </p:nvSpPr>
        <p:spPr>
          <a:xfrm>
            <a:off x="5379950" y="1909225"/>
            <a:ext cx="32427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666666"/>
                </a:solidFill>
                <a:latin typeface="Gill Sans"/>
                <a:ea typeface="Gill Sans"/>
                <a:cs typeface="Gill Sans"/>
                <a:sym typeface="Gill Sans"/>
              </a:rPr>
              <a:t>Now</a:t>
            </a:r>
            <a:endParaRPr sz="2300">
              <a:solidFill>
                <a:srgbClr val="666666"/>
              </a:solidFill>
              <a:latin typeface="Gill Sans"/>
              <a:ea typeface="Gill Sans"/>
              <a:cs typeface="Gill Sans"/>
              <a:sym typeface="Gill Sans"/>
            </a:endParaRPr>
          </a:p>
        </p:txBody>
      </p:sp>
      <p:grpSp>
        <p:nvGrpSpPr>
          <p:cNvPr id="855" name="Google Shape;855;g26dca39da40_0_14"/>
          <p:cNvGrpSpPr/>
          <p:nvPr/>
        </p:nvGrpSpPr>
        <p:grpSpPr>
          <a:xfrm>
            <a:off x="6051825" y="3442000"/>
            <a:ext cx="2917346" cy="1712674"/>
            <a:chOff x="6051825" y="3442000"/>
            <a:chExt cx="2917346" cy="1712674"/>
          </a:xfrm>
        </p:grpSpPr>
        <p:grpSp>
          <p:nvGrpSpPr>
            <p:cNvPr id="856" name="Google Shape;856;g26dca39da40_0_14"/>
            <p:cNvGrpSpPr/>
            <p:nvPr/>
          </p:nvGrpSpPr>
          <p:grpSpPr>
            <a:xfrm>
              <a:off x="6051825" y="3442000"/>
              <a:ext cx="2917346" cy="1712674"/>
              <a:chOff x="6051825" y="3442000"/>
              <a:chExt cx="2917346" cy="1712674"/>
            </a:xfrm>
          </p:grpSpPr>
          <p:pic>
            <p:nvPicPr>
              <p:cNvPr id="857" name="Google Shape;857;g26dca39da40_0_14"/>
              <p:cNvPicPr preferRelativeResize="0"/>
              <p:nvPr/>
            </p:nvPicPr>
            <p:blipFill rotWithShape="1">
              <a:blip r:embed="rId3">
                <a:alphaModFix/>
              </a:blip>
              <a:srcRect/>
              <a:stretch/>
            </p:blipFill>
            <p:spPr>
              <a:xfrm>
                <a:off x="6051825" y="3442000"/>
                <a:ext cx="2082449" cy="1712674"/>
              </a:xfrm>
              <a:prstGeom prst="rect">
                <a:avLst/>
              </a:prstGeom>
              <a:noFill/>
              <a:ln>
                <a:noFill/>
              </a:ln>
            </p:spPr>
          </p:pic>
          <p:pic>
            <p:nvPicPr>
              <p:cNvPr id="858" name="Google Shape;858;g26dca39da40_0_14" descr="image3.png"/>
              <p:cNvPicPr preferRelativeResize="0"/>
              <p:nvPr/>
            </p:nvPicPr>
            <p:blipFill rotWithShape="1">
              <a:blip r:embed="rId4">
                <a:alphaModFix/>
              </a:blip>
              <a:srcRect/>
              <a:stretch/>
            </p:blipFill>
            <p:spPr>
              <a:xfrm>
                <a:off x="8244773" y="4043238"/>
                <a:ext cx="724398" cy="724397"/>
              </a:xfrm>
              <a:prstGeom prst="rect">
                <a:avLst/>
              </a:prstGeom>
              <a:noFill/>
              <a:ln>
                <a:noFill/>
              </a:ln>
            </p:spPr>
          </p:pic>
        </p:grpSp>
        <p:pic>
          <p:nvPicPr>
            <p:cNvPr id="859" name="Google Shape;859;g26dca39da40_0_14"/>
            <p:cNvPicPr preferRelativeResize="0"/>
            <p:nvPr/>
          </p:nvPicPr>
          <p:blipFill>
            <a:blip r:embed="rId5">
              <a:alphaModFix/>
            </a:blip>
            <a:stretch>
              <a:fillRect/>
            </a:stretch>
          </p:blipFill>
          <p:spPr>
            <a:xfrm>
              <a:off x="6736050" y="4656933"/>
              <a:ext cx="271200" cy="205642"/>
            </a:xfrm>
            <a:prstGeom prst="rect">
              <a:avLst/>
            </a:prstGeom>
            <a:noFill/>
            <a:ln>
              <a:noFill/>
            </a:ln>
          </p:spPr>
        </p:pic>
      </p:grpSp>
      <p:grpSp>
        <p:nvGrpSpPr>
          <p:cNvPr id="860" name="Google Shape;860;g26dca39da40_0_14"/>
          <p:cNvGrpSpPr/>
          <p:nvPr/>
        </p:nvGrpSpPr>
        <p:grpSpPr>
          <a:xfrm>
            <a:off x="5553900" y="3430825"/>
            <a:ext cx="3134500" cy="1712675"/>
            <a:chOff x="5553900" y="3430825"/>
            <a:chExt cx="3134500" cy="1712675"/>
          </a:xfrm>
        </p:grpSpPr>
        <p:pic>
          <p:nvPicPr>
            <p:cNvPr id="861" name="Google Shape;861;g26dca39da40_0_14"/>
            <p:cNvPicPr preferRelativeResize="0"/>
            <p:nvPr/>
          </p:nvPicPr>
          <p:blipFill rotWithShape="1">
            <a:blip r:embed="rId6">
              <a:alphaModFix/>
            </a:blip>
            <a:srcRect/>
            <a:stretch/>
          </p:blipFill>
          <p:spPr>
            <a:xfrm>
              <a:off x="5553900" y="3430825"/>
              <a:ext cx="3134500" cy="1712675"/>
            </a:xfrm>
            <a:prstGeom prst="rect">
              <a:avLst/>
            </a:prstGeom>
            <a:noFill/>
            <a:ln>
              <a:noFill/>
            </a:ln>
          </p:spPr>
        </p:pic>
        <p:pic>
          <p:nvPicPr>
            <p:cNvPr id="862" name="Google Shape;862;g26dca39da40_0_14"/>
            <p:cNvPicPr preferRelativeResize="0"/>
            <p:nvPr/>
          </p:nvPicPr>
          <p:blipFill>
            <a:blip r:embed="rId5">
              <a:alphaModFix/>
            </a:blip>
            <a:stretch>
              <a:fillRect/>
            </a:stretch>
          </p:blipFill>
          <p:spPr>
            <a:xfrm>
              <a:off x="6232075" y="4580550"/>
              <a:ext cx="351525" cy="266550"/>
            </a:xfrm>
            <a:prstGeom prst="rect">
              <a:avLst/>
            </a:prstGeom>
            <a:noFill/>
            <a:ln>
              <a:noFill/>
            </a:ln>
          </p:spPr>
        </p:pic>
      </p:grpSp>
      <p:grpSp>
        <p:nvGrpSpPr>
          <p:cNvPr id="863" name="Google Shape;863;g26dca39da40_0_14"/>
          <p:cNvGrpSpPr/>
          <p:nvPr/>
        </p:nvGrpSpPr>
        <p:grpSpPr>
          <a:xfrm>
            <a:off x="7152550" y="2961175"/>
            <a:ext cx="271200" cy="1845300"/>
            <a:chOff x="7152550" y="2961175"/>
            <a:chExt cx="271200" cy="1845300"/>
          </a:xfrm>
        </p:grpSpPr>
        <p:sp>
          <p:nvSpPr>
            <p:cNvPr id="864" name="Google Shape;864;g26dca39da40_0_14"/>
            <p:cNvSpPr/>
            <p:nvPr/>
          </p:nvSpPr>
          <p:spPr>
            <a:xfrm>
              <a:off x="7152550" y="4525075"/>
              <a:ext cx="271200" cy="281400"/>
            </a:xfrm>
            <a:prstGeom prst="ellipse">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5" name="Google Shape;865;g26dca39da40_0_14"/>
            <p:cNvCxnSpPr>
              <a:endCxn id="864" idx="0"/>
            </p:cNvCxnSpPr>
            <p:nvPr/>
          </p:nvCxnSpPr>
          <p:spPr>
            <a:xfrm>
              <a:off x="7277650" y="2961175"/>
              <a:ext cx="10500" cy="1563900"/>
            </a:xfrm>
            <a:prstGeom prst="straightConnector1">
              <a:avLst/>
            </a:prstGeom>
            <a:noFill/>
            <a:ln w="28575" cap="flat" cmpd="sng">
              <a:solidFill>
                <a:srgbClr val="4A86E8"/>
              </a:solidFill>
              <a:prstDash val="solid"/>
              <a:round/>
              <a:headEnd type="none" w="med" len="med"/>
              <a:tailEnd type="triangle" w="med" len="med"/>
            </a:ln>
          </p:spPr>
        </p:cxnSp>
      </p:grpSp>
      <p:sp>
        <p:nvSpPr>
          <p:cNvPr id="866" name="Google Shape;866;g26dca39da40_0_1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867" name="Google Shape;867;g26dca39da40_0_1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868" name="Google Shape;868;g26dca39da40_0_1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9"/>
                                        </p:tgtEl>
                                        <p:attrNameLst>
                                          <p:attrName>style.visibility</p:attrName>
                                        </p:attrNameLst>
                                      </p:cBhvr>
                                      <p:to>
                                        <p:strVal val="visible"/>
                                      </p:to>
                                    </p:set>
                                    <p:animEffect transition="in" filter="fade">
                                      <p:cBhvr>
                                        <p:cTn id="7" dur="1000"/>
                                        <p:tgtEl>
                                          <p:spTgt spid="849"/>
                                        </p:tgtEl>
                                      </p:cBhvr>
                                    </p:animEffect>
                                  </p:childTnLst>
                                </p:cTn>
                              </p:par>
                              <p:par>
                                <p:cTn id="8" presetID="10" presetClass="entr" presetSubtype="0" fill="hold" nodeType="withEffect">
                                  <p:stCondLst>
                                    <p:cond delay="0"/>
                                  </p:stCondLst>
                                  <p:childTnLst>
                                    <p:set>
                                      <p:cBhvr>
                                        <p:cTn id="9" dur="1" fill="hold">
                                          <p:stCondLst>
                                            <p:cond delay="0"/>
                                          </p:stCondLst>
                                        </p:cTn>
                                        <p:tgtEl>
                                          <p:spTgt spid="863"/>
                                        </p:tgtEl>
                                        <p:attrNameLst>
                                          <p:attrName>style.visibility</p:attrName>
                                        </p:attrNameLst>
                                      </p:cBhvr>
                                      <p:to>
                                        <p:strVal val="visible"/>
                                      </p:to>
                                    </p:set>
                                    <p:animEffect transition="in" filter="fade">
                                      <p:cBhvr>
                                        <p:cTn id="10" dur="1000"/>
                                        <p:tgtEl>
                                          <p:spTgt spid="8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50"/>
                                        </p:tgtEl>
                                        <p:attrNameLst>
                                          <p:attrName>style.visibility</p:attrName>
                                        </p:attrNameLst>
                                      </p:cBhvr>
                                      <p:to>
                                        <p:strVal val="visible"/>
                                      </p:to>
                                    </p:set>
                                    <p:animEffect transition="in" filter="fade">
                                      <p:cBhvr>
                                        <p:cTn id="15" dur="1000"/>
                                        <p:tgtEl>
                                          <p:spTgt spid="850"/>
                                        </p:tgtEl>
                                      </p:cBhvr>
                                    </p:animEffect>
                                  </p:childTnLst>
                                </p:cTn>
                              </p:par>
                              <p:par>
                                <p:cTn id="16" presetID="1" presetClass="exit" presetSubtype="0" fill="hold" nodeType="withEffect">
                                  <p:stCondLst>
                                    <p:cond delay="0"/>
                                  </p:stCondLst>
                                  <p:childTnLst>
                                    <p:set>
                                      <p:cBhvr>
                                        <p:cTn id="17" dur="1" fill="hold">
                                          <p:stCondLst>
                                            <p:cond delay="0"/>
                                          </p:stCondLst>
                                        </p:cTn>
                                        <p:tgtEl>
                                          <p:spTgt spid="86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860"/>
                                        </p:tgtEl>
                                      </p:cBhvr>
                                    </p:animEffect>
                                    <p:set>
                                      <p:cBhvr>
                                        <p:cTn id="20" dur="1" fill="hold">
                                          <p:stCondLst>
                                            <p:cond delay="1000"/>
                                          </p:stCondLst>
                                        </p:cTn>
                                        <p:tgtEl>
                                          <p:spTgt spid="86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55"/>
                                        </p:tgtEl>
                                        <p:attrNameLst>
                                          <p:attrName>style.visibility</p:attrName>
                                        </p:attrNameLst>
                                      </p:cBhvr>
                                      <p:to>
                                        <p:strVal val="visible"/>
                                      </p:to>
                                    </p:set>
                                    <p:animEffect transition="in" filter="fade">
                                      <p:cBhvr>
                                        <p:cTn id="23" dur="1000"/>
                                        <p:tgtEl>
                                          <p:spTgt spid="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29"/>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874" name="Google Shape;874;p29"/>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9"/>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9"/>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29"/>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29"/>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9"/>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29"/>
          <p:cNvSpPr txBox="1"/>
          <p:nvPr/>
        </p:nvSpPr>
        <p:spPr>
          <a:xfrm>
            <a:off x="735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Dataset Overview</a:t>
            </a:r>
            <a:endParaRPr sz="2000" b="0" i="0" u="none" strike="noStrike" cap="none">
              <a:solidFill>
                <a:srgbClr val="000000"/>
              </a:solidFill>
              <a:latin typeface="Gill Sans"/>
              <a:ea typeface="Gill Sans"/>
              <a:cs typeface="Gill Sans"/>
              <a:sym typeface="Gill Sans"/>
            </a:endParaRPr>
          </a:p>
        </p:txBody>
      </p:sp>
      <p:cxnSp>
        <p:nvCxnSpPr>
          <p:cNvPr id="881" name="Google Shape;881;p29"/>
          <p:cNvCxnSpPr>
            <a:stCxn id="880" idx="2"/>
          </p:cNvCxnSpPr>
          <p:nvPr/>
        </p:nvCxnSpPr>
        <p:spPr>
          <a:xfrm flipH="1">
            <a:off x="1392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882" name="Google Shape;882;p29"/>
          <p:cNvSpPr txBox="1"/>
          <p:nvPr/>
        </p:nvSpPr>
        <p:spPr>
          <a:xfrm>
            <a:off x="20634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Feature Selection</a:t>
            </a:r>
            <a:endParaRPr sz="2000" b="0" i="0" u="none" strike="noStrike" cap="none">
              <a:solidFill>
                <a:srgbClr val="000000"/>
              </a:solidFill>
              <a:latin typeface="Gill Sans"/>
              <a:ea typeface="Gill Sans"/>
              <a:cs typeface="Gill Sans"/>
              <a:sym typeface="Gill Sans"/>
            </a:endParaRPr>
          </a:p>
        </p:txBody>
      </p:sp>
      <p:cxnSp>
        <p:nvCxnSpPr>
          <p:cNvPr id="883" name="Google Shape;883;p29"/>
          <p:cNvCxnSpPr>
            <a:stCxn id="882" idx="2"/>
          </p:cNvCxnSpPr>
          <p:nvPr/>
        </p:nvCxnSpPr>
        <p:spPr>
          <a:xfrm flipH="1">
            <a:off x="27210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884" name="Google Shape;884;p29"/>
          <p:cNvSpPr txBox="1"/>
          <p:nvPr/>
        </p:nvSpPr>
        <p:spPr>
          <a:xfrm>
            <a:off x="3348600" y="1856700"/>
            <a:ext cx="14148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Divergence</a:t>
            </a:r>
            <a:endParaRPr sz="2000" b="0" i="0" u="none" strike="noStrike" cap="none">
              <a:solidFill>
                <a:srgbClr val="000000"/>
              </a:solidFill>
              <a:latin typeface="Gill Sans"/>
              <a:ea typeface="Gill Sans"/>
              <a:cs typeface="Gill Sans"/>
              <a:sym typeface="Gill Sans"/>
            </a:endParaRPr>
          </a:p>
        </p:txBody>
      </p:sp>
      <p:cxnSp>
        <p:nvCxnSpPr>
          <p:cNvPr id="885" name="Google Shape;885;p29"/>
          <p:cNvCxnSpPr>
            <a:stCxn id="884" idx="2"/>
          </p:cNvCxnSpPr>
          <p:nvPr/>
        </p:nvCxnSpPr>
        <p:spPr>
          <a:xfrm flipH="1">
            <a:off x="4049400" y="2643900"/>
            <a:ext cx="6600" cy="549300"/>
          </a:xfrm>
          <a:prstGeom prst="straightConnector1">
            <a:avLst/>
          </a:prstGeom>
          <a:noFill/>
          <a:ln w="38100" cap="flat" cmpd="sng">
            <a:solidFill>
              <a:srgbClr val="000000"/>
            </a:solidFill>
            <a:prstDash val="dot"/>
            <a:round/>
            <a:headEnd type="none" w="sm" len="sm"/>
            <a:tailEnd type="none" w="sm" len="sm"/>
          </a:ln>
        </p:spPr>
      </p:cxnSp>
      <p:sp>
        <p:nvSpPr>
          <p:cNvPr id="886" name="Google Shape;886;p29"/>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Outlier</a:t>
            </a:r>
            <a:endParaRPr sz="2000" b="0" i="0" u="none" strike="noStrike" cap="none">
              <a:solidFill>
                <a:srgbClr val="000000"/>
              </a:solidFill>
              <a:latin typeface="Gill Sans"/>
              <a:ea typeface="Gill Sans"/>
              <a:cs typeface="Gill Sans"/>
              <a:sym typeface="Gill Sans"/>
            </a:endParaRPr>
          </a:p>
        </p:txBody>
      </p:sp>
      <p:cxnSp>
        <p:nvCxnSpPr>
          <p:cNvPr id="887" name="Google Shape;887;p29"/>
          <p:cNvCxnSpPr>
            <a:stCxn id="886"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888" name="Google Shape;888;p29"/>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980000"/>
                </a:solidFill>
                <a:latin typeface="Gill Sans"/>
                <a:ea typeface="Gill Sans"/>
                <a:cs typeface="Gill Sans"/>
                <a:sym typeface="Gill Sans"/>
              </a:rPr>
              <a:t>Large Variance</a:t>
            </a:r>
            <a:endParaRPr sz="2000" b="1" i="0" u="none" strike="noStrike" cap="none">
              <a:solidFill>
                <a:srgbClr val="980000"/>
              </a:solidFill>
              <a:latin typeface="Gill Sans"/>
              <a:ea typeface="Gill Sans"/>
              <a:cs typeface="Gill Sans"/>
              <a:sym typeface="Gill Sans"/>
            </a:endParaRPr>
          </a:p>
        </p:txBody>
      </p:sp>
      <p:cxnSp>
        <p:nvCxnSpPr>
          <p:cNvPr id="889" name="Google Shape;889;p29"/>
          <p:cNvCxnSpPr>
            <a:stCxn id="888"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cxnSp>
        <p:nvCxnSpPr>
          <p:cNvPr id="890" name="Google Shape;890;p29"/>
          <p:cNvCxnSpPr/>
          <p:nvPr/>
        </p:nvCxnSpPr>
        <p:spPr>
          <a:xfrm flipH="1">
            <a:off x="40519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891" name="Google Shape;891;p29"/>
          <p:cNvSpPr txBox="1"/>
          <p:nvPr/>
        </p:nvSpPr>
        <p:spPr>
          <a:xfrm>
            <a:off x="33918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Gill Sans"/>
                <a:ea typeface="Gill Sans"/>
                <a:cs typeface="Gill Sans"/>
                <a:sym typeface="Gill Sans"/>
              </a:rPr>
              <a:t>Subgroup Level</a:t>
            </a:r>
            <a:endParaRPr sz="2000" b="0" i="0" u="none" strike="noStrike" cap="none">
              <a:solidFill>
                <a:schemeClr val="dk1"/>
              </a:solidFill>
              <a:latin typeface="Gill Sans"/>
              <a:ea typeface="Gill Sans"/>
              <a:cs typeface="Gill Sans"/>
              <a:sym typeface="Gill Sans"/>
            </a:endParaRPr>
          </a:p>
        </p:txBody>
      </p:sp>
      <p:cxnSp>
        <p:nvCxnSpPr>
          <p:cNvPr id="892" name="Google Shape;892;p29"/>
          <p:cNvCxnSpPr/>
          <p:nvPr/>
        </p:nvCxnSpPr>
        <p:spPr>
          <a:xfrm flipH="1">
            <a:off x="5381100" y="3253500"/>
            <a:ext cx="6600" cy="549300"/>
          </a:xfrm>
          <a:prstGeom prst="straightConnector1">
            <a:avLst/>
          </a:prstGeom>
          <a:noFill/>
          <a:ln w="38100" cap="flat" cmpd="sng">
            <a:solidFill>
              <a:srgbClr val="000000"/>
            </a:solidFill>
            <a:prstDash val="dot"/>
            <a:round/>
            <a:headEnd type="none" w="sm" len="sm"/>
            <a:tailEnd type="none" w="sm" len="sm"/>
          </a:ln>
        </p:spPr>
      </p:cxnSp>
      <p:cxnSp>
        <p:nvCxnSpPr>
          <p:cNvPr id="893" name="Google Shape;893;p29"/>
          <p:cNvCxnSpPr/>
          <p:nvPr/>
        </p:nvCxnSpPr>
        <p:spPr>
          <a:xfrm flipH="1">
            <a:off x="6699600" y="3253500"/>
            <a:ext cx="6600" cy="549300"/>
          </a:xfrm>
          <a:prstGeom prst="straightConnector1">
            <a:avLst/>
          </a:prstGeom>
          <a:noFill/>
          <a:ln w="38100" cap="flat" cmpd="sng">
            <a:solidFill>
              <a:srgbClr val="000000"/>
            </a:solidFill>
            <a:prstDash val="dot"/>
            <a:round/>
            <a:headEnd type="none" w="sm" len="sm"/>
            <a:tailEnd type="none" w="sm" len="sm"/>
          </a:ln>
        </p:spPr>
      </p:cxnSp>
      <p:sp>
        <p:nvSpPr>
          <p:cNvPr id="894" name="Google Shape;894;p29"/>
          <p:cNvSpPr txBox="1"/>
          <p:nvPr/>
        </p:nvSpPr>
        <p:spPr>
          <a:xfrm>
            <a:off x="47169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Asset</a:t>
            </a:r>
            <a:endParaRPr sz="2000" b="0" i="0" u="none" strike="noStrike" cap="none">
              <a:solidFill>
                <a:srgbClr val="00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Level</a:t>
            </a:r>
            <a:endParaRPr sz="2000" b="0" i="0" u="none" strike="noStrike" cap="none">
              <a:solidFill>
                <a:srgbClr val="000000"/>
              </a:solidFill>
              <a:latin typeface="Gill Sans"/>
              <a:ea typeface="Gill Sans"/>
              <a:cs typeface="Gill Sans"/>
              <a:sym typeface="Gill Sans"/>
            </a:endParaRPr>
          </a:p>
        </p:txBody>
      </p:sp>
      <p:sp>
        <p:nvSpPr>
          <p:cNvPr id="895" name="Google Shape;895;p29"/>
          <p:cNvSpPr txBox="1"/>
          <p:nvPr/>
        </p:nvSpPr>
        <p:spPr>
          <a:xfrm>
            <a:off x="6038700" y="38261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980000"/>
                </a:solidFill>
                <a:latin typeface="Gill Sans"/>
                <a:ea typeface="Gill Sans"/>
                <a:cs typeface="Gill Sans"/>
                <a:sym typeface="Gill Sans"/>
              </a:rPr>
              <a:t>Group Level</a:t>
            </a:r>
            <a:endParaRPr sz="2000" b="1" i="0" u="none" strike="noStrike" cap="none">
              <a:solidFill>
                <a:srgbClr val="980000"/>
              </a:solidFill>
              <a:latin typeface="Gill Sans"/>
              <a:ea typeface="Gill Sans"/>
              <a:cs typeface="Gill Sans"/>
              <a:sym typeface="Gill Sans"/>
            </a:endParaRPr>
          </a:p>
        </p:txBody>
      </p:sp>
      <p:sp>
        <p:nvSpPr>
          <p:cNvPr id="896" name="Google Shape;896;p29"/>
          <p:cNvSpPr txBox="1"/>
          <p:nvPr/>
        </p:nvSpPr>
        <p:spPr>
          <a:xfrm>
            <a:off x="7270950" y="1844975"/>
            <a:ext cx="15723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Key Observations</a:t>
            </a:r>
            <a:endParaRPr sz="2000" b="0" i="0" u="none" strike="noStrike" cap="none">
              <a:solidFill>
                <a:srgbClr val="000000"/>
              </a:solidFill>
              <a:latin typeface="Gill Sans"/>
              <a:ea typeface="Gill Sans"/>
              <a:cs typeface="Gill Sans"/>
              <a:sym typeface="Gill Sans"/>
            </a:endParaRPr>
          </a:p>
        </p:txBody>
      </p:sp>
      <p:cxnSp>
        <p:nvCxnSpPr>
          <p:cNvPr id="897" name="Google Shape;897;p29"/>
          <p:cNvCxnSpPr>
            <a:stCxn id="896" idx="2"/>
          </p:cNvCxnSpPr>
          <p:nvPr/>
        </p:nvCxnSpPr>
        <p:spPr>
          <a:xfrm flipH="1">
            <a:off x="80505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898" name="Google Shape;898;p29"/>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899" name="Google Shape;899;p29"/>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900" name="Google Shape;900;p29"/>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30"/>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Larger Variance</a:t>
            </a:r>
            <a:endParaRPr/>
          </a:p>
        </p:txBody>
      </p:sp>
      <p:grpSp>
        <p:nvGrpSpPr>
          <p:cNvPr id="906" name="Google Shape;906;p30"/>
          <p:cNvGrpSpPr/>
          <p:nvPr/>
        </p:nvGrpSpPr>
        <p:grpSpPr>
          <a:xfrm>
            <a:off x="4887750" y="3251374"/>
            <a:ext cx="3350700" cy="1467826"/>
            <a:chOff x="4887750" y="3251374"/>
            <a:chExt cx="3350700" cy="1467826"/>
          </a:xfrm>
        </p:grpSpPr>
        <p:sp>
          <p:nvSpPr>
            <p:cNvPr id="907" name="Google Shape;907;p30"/>
            <p:cNvSpPr txBox="1"/>
            <p:nvPr/>
          </p:nvSpPr>
          <p:spPr>
            <a:xfrm>
              <a:off x="4887750" y="3588800"/>
              <a:ext cx="3350700" cy="113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Gill Sans"/>
                  <a:ea typeface="Gill Sans"/>
                  <a:cs typeface="Gill Sans"/>
                  <a:sym typeface="Gill Sans"/>
                </a:rPr>
                <a:t>Automatically define </a:t>
              </a:r>
              <a:r>
                <a:rPr lang="en" sz="1800" b="1" i="0" u="none" strike="noStrike" cap="none">
                  <a:solidFill>
                    <a:srgbClr val="000000"/>
                  </a:solidFill>
                  <a:latin typeface="Gill Sans"/>
                  <a:ea typeface="Gill Sans"/>
                  <a:cs typeface="Gill Sans"/>
                  <a:sym typeface="Gill Sans"/>
                </a:rPr>
                <a:t>high</a:t>
              </a:r>
              <a:r>
                <a:rPr lang="en" sz="1800" b="0" i="0" u="none" strike="noStrike" cap="none">
                  <a:solidFill>
                    <a:srgbClr val="000000"/>
                  </a:solidFill>
                  <a:latin typeface="Gill Sans"/>
                  <a:ea typeface="Gill Sans"/>
                  <a:cs typeface="Gill Sans"/>
                  <a:sym typeface="Gill Sans"/>
                </a:rPr>
                <a:t> variance (unreliability) threshold</a:t>
              </a:r>
              <a:endParaRPr sz="1800" b="0" i="0" u="none" strike="noStrike" cap="none">
                <a:solidFill>
                  <a:srgbClr val="000000"/>
                </a:solidFill>
                <a:latin typeface="Gill Sans"/>
                <a:ea typeface="Gill Sans"/>
                <a:cs typeface="Gill Sans"/>
                <a:sym typeface="Gill Sans"/>
              </a:endParaRPr>
            </a:p>
          </p:txBody>
        </p:sp>
        <p:sp>
          <p:nvSpPr>
            <p:cNvPr id="908" name="Google Shape;908;p30"/>
            <p:cNvSpPr/>
            <p:nvPr/>
          </p:nvSpPr>
          <p:spPr>
            <a:xfrm>
              <a:off x="6093625" y="3251374"/>
              <a:ext cx="481800" cy="518700"/>
            </a:xfrm>
            <a:prstGeom prst="downArrow">
              <a:avLst>
                <a:gd name="adj1" fmla="val 50000"/>
                <a:gd name="adj2" fmla="val 50000"/>
              </a:avLst>
            </a:prstGeom>
            <a:solidFill>
              <a:srgbClr val="BFBFBF"/>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Google Shape;909;p30"/>
          <p:cNvGrpSpPr/>
          <p:nvPr/>
        </p:nvGrpSpPr>
        <p:grpSpPr>
          <a:xfrm>
            <a:off x="5257317" y="3294725"/>
            <a:ext cx="4096500" cy="2149725"/>
            <a:chOff x="5257317" y="3294725"/>
            <a:chExt cx="4096500" cy="2149725"/>
          </a:xfrm>
        </p:grpSpPr>
        <p:sp>
          <p:nvSpPr>
            <p:cNvPr id="910" name="Google Shape;910;p30"/>
            <p:cNvSpPr txBox="1"/>
            <p:nvPr/>
          </p:nvSpPr>
          <p:spPr>
            <a:xfrm>
              <a:off x="5257317" y="4235150"/>
              <a:ext cx="4096500" cy="120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0" i="0" u="none" strike="noStrike" cap="none" dirty="0">
                  <a:solidFill>
                    <a:srgbClr val="000000"/>
                  </a:solidFill>
                  <a:latin typeface="Gill Sans"/>
                  <a:ea typeface="Gill Sans"/>
                  <a:cs typeface="Gill Sans"/>
                  <a:sym typeface="Gill Sans"/>
                </a:rPr>
                <a:t>Lower the priority of cases with </a:t>
              </a:r>
              <a:r>
                <a:rPr lang="en" sz="1800" b="1" i="0" u="none" strike="noStrike" cap="none" dirty="0">
                  <a:solidFill>
                    <a:srgbClr val="000000"/>
                  </a:solidFill>
                  <a:latin typeface="Gill Sans"/>
                  <a:ea typeface="Gill Sans"/>
                  <a:cs typeface="Gill Sans"/>
                  <a:sym typeface="Gill Sans"/>
                </a:rPr>
                <a:t>potential</a:t>
              </a:r>
              <a:r>
                <a:rPr lang="en" sz="1800" b="0" i="0" u="none" strike="noStrike" cap="none" dirty="0">
                  <a:solidFill>
                    <a:srgbClr val="000000"/>
                  </a:solidFill>
                  <a:latin typeface="Gill Sans"/>
                  <a:ea typeface="Gill Sans"/>
                  <a:cs typeface="Gill Sans"/>
                  <a:sym typeface="Gill Sans"/>
                </a:rPr>
                <a:t> high variance </a:t>
              </a:r>
              <a:r>
                <a:rPr lang="en" sz="1800" b="1" i="0" u="none" strike="noStrike" cap="none" dirty="0">
                  <a:solidFill>
                    <a:srgbClr val="000000"/>
                  </a:solidFill>
                  <a:latin typeface="Gill Sans"/>
                  <a:ea typeface="Gill Sans"/>
                  <a:cs typeface="Gill Sans"/>
                  <a:sym typeface="Gill Sans"/>
                </a:rPr>
                <a:t>explanation</a:t>
              </a:r>
              <a:endParaRPr sz="1800" b="1" i="0" u="none" strike="noStrike" cap="none" dirty="0">
                <a:solidFill>
                  <a:srgbClr val="000000"/>
                </a:solidFill>
                <a:latin typeface="Gill Sans"/>
                <a:ea typeface="Gill Sans"/>
                <a:cs typeface="Gill Sans"/>
                <a:sym typeface="Gill Sans"/>
              </a:endParaRPr>
            </a:p>
          </p:txBody>
        </p:sp>
        <p:sp>
          <p:nvSpPr>
            <p:cNvPr id="911" name="Google Shape;911;p30"/>
            <p:cNvSpPr/>
            <p:nvPr/>
          </p:nvSpPr>
          <p:spPr>
            <a:xfrm rot="-2139">
              <a:off x="8218700" y="3294725"/>
              <a:ext cx="482100" cy="1045200"/>
            </a:xfrm>
            <a:prstGeom prst="downArrow">
              <a:avLst>
                <a:gd name="adj1" fmla="val 50000"/>
                <a:gd name="adj2" fmla="val 50000"/>
              </a:avLst>
            </a:prstGeom>
            <a:solidFill>
              <a:srgbClr val="BFBFBF"/>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12" name="Google Shape;912;p30"/>
          <p:cNvPicPr preferRelativeResize="0"/>
          <p:nvPr/>
        </p:nvPicPr>
        <p:blipFill rotWithShape="1">
          <a:blip r:embed="rId3">
            <a:alphaModFix/>
          </a:blip>
          <a:srcRect r="29799"/>
          <a:stretch/>
        </p:blipFill>
        <p:spPr>
          <a:xfrm>
            <a:off x="4753075" y="2524950"/>
            <a:ext cx="4474548" cy="656400"/>
          </a:xfrm>
          <a:prstGeom prst="rect">
            <a:avLst/>
          </a:prstGeom>
          <a:noFill/>
          <a:ln>
            <a:noFill/>
          </a:ln>
        </p:spPr>
      </p:pic>
      <p:sp>
        <p:nvSpPr>
          <p:cNvPr id="913" name="Google Shape;913;p30"/>
          <p:cNvSpPr txBox="1"/>
          <p:nvPr/>
        </p:nvSpPr>
        <p:spPr>
          <a:xfrm>
            <a:off x="4961493" y="1082625"/>
            <a:ext cx="3286500" cy="44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Gill Sans"/>
                <a:ea typeface="Gill Sans"/>
                <a:cs typeface="Gill Sans"/>
                <a:sym typeface="Gill Sans"/>
              </a:rPr>
              <a:t>Unreliability</a:t>
            </a:r>
            <a:endParaRPr sz="3000" b="1">
              <a:latin typeface="Gill Sans"/>
              <a:ea typeface="Gill Sans"/>
              <a:cs typeface="Gill Sans"/>
              <a:sym typeface="Gill Sans"/>
            </a:endParaRPr>
          </a:p>
        </p:txBody>
      </p:sp>
      <p:sp>
        <p:nvSpPr>
          <p:cNvPr id="914" name="Google Shape;914;p30"/>
          <p:cNvSpPr/>
          <p:nvPr/>
        </p:nvSpPr>
        <p:spPr>
          <a:xfrm>
            <a:off x="14380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1438025"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3123486"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2283998"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3962951"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1438025"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3123486"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2283998"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3962951"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14380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18498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4380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8498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22840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26958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2840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6958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31144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35262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31144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35262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39604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43722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9604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43722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14380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8498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4380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8498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22840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26958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22840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26958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31144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35262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31144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35262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39604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43722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39604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43722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31144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txBox="1"/>
          <p:nvPr/>
        </p:nvSpPr>
        <p:spPr>
          <a:xfrm>
            <a:off x="47075" y="1268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957" name="Google Shape;957;p30"/>
          <p:cNvSpPr txBox="1"/>
          <p:nvPr/>
        </p:nvSpPr>
        <p:spPr>
          <a:xfrm>
            <a:off x="47075" y="25641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Subg</a:t>
            </a:r>
            <a:r>
              <a:rPr lang="en" sz="2000" b="0" i="0" u="none" strike="noStrike" cap="none">
                <a:solidFill>
                  <a:srgbClr val="000000"/>
                </a:solidFill>
                <a:latin typeface="Gill Sans"/>
                <a:ea typeface="Gill Sans"/>
                <a:cs typeface="Gill Sans"/>
                <a:sym typeface="Gill Sans"/>
              </a:rPr>
              <a:t>roup Level</a:t>
            </a:r>
            <a:endParaRPr sz="2000" b="0" i="0" u="none" strike="noStrike" cap="none">
              <a:solidFill>
                <a:srgbClr val="000000"/>
              </a:solidFill>
              <a:latin typeface="Gill Sans"/>
              <a:ea typeface="Gill Sans"/>
              <a:cs typeface="Gill Sans"/>
              <a:sym typeface="Gill Sans"/>
            </a:endParaRPr>
          </a:p>
        </p:txBody>
      </p:sp>
      <p:sp>
        <p:nvSpPr>
          <p:cNvPr id="958" name="Google Shape;958;p30"/>
          <p:cNvSpPr txBox="1"/>
          <p:nvPr/>
        </p:nvSpPr>
        <p:spPr>
          <a:xfrm>
            <a:off x="47075" y="3935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Asset</a:t>
            </a:r>
            <a:r>
              <a:rPr lang="en" sz="2000" b="0" i="0" u="none" strike="noStrike" cap="none">
                <a:solidFill>
                  <a:srgbClr val="000000"/>
                </a:solidFill>
                <a:latin typeface="Gill Sans"/>
                <a:ea typeface="Gill Sans"/>
                <a:cs typeface="Gill Sans"/>
                <a:sym typeface="Gill Sans"/>
              </a:rPr>
              <a:t> Level</a:t>
            </a:r>
            <a:endParaRPr sz="2000" b="0" i="0" u="none" strike="noStrike" cap="none">
              <a:solidFill>
                <a:srgbClr val="000000"/>
              </a:solidFill>
              <a:latin typeface="Gill Sans"/>
              <a:ea typeface="Gill Sans"/>
              <a:cs typeface="Gill Sans"/>
              <a:sym typeface="Gill Sans"/>
            </a:endParaRPr>
          </a:p>
        </p:txBody>
      </p:sp>
      <p:cxnSp>
        <p:nvCxnSpPr>
          <p:cNvPr id="959" name="Google Shape;959;p30"/>
          <p:cNvCxnSpPr/>
          <p:nvPr/>
        </p:nvCxnSpPr>
        <p:spPr>
          <a:xfrm>
            <a:off x="198338" y="2319475"/>
            <a:ext cx="4939200" cy="12000"/>
          </a:xfrm>
          <a:prstGeom prst="straightConnector1">
            <a:avLst/>
          </a:prstGeom>
          <a:noFill/>
          <a:ln w="28575" cap="flat" cmpd="sng">
            <a:solidFill>
              <a:schemeClr val="dk2"/>
            </a:solidFill>
            <a:prstDash val="dash"/>
            <a:round/>
            <a:headEnd type="none" w="med" len="med"/>
            <a:tailEnd type="none" w="med" len="med"/>
          </a:ln>
        </p:spPr>
      </p:cxnSp>
      <p:cxnSp>
        <p:nvCxnSpPr>
          <p:cNvPr id="960" name="Google Shape;960;p30"/>
          <p:cNvCxnSpPr/>
          <p:nvPr/>
        </p:nvCxnSpPr>
        <p:spPr>
          <a:xfrm>
            <a:off x="198338" y="3602750"/>
            <a:ext cx="4939200" cy="12000"/>
          </a:xfrm>
          <a:prstGeom prst="straightConnector1">
            <a:avLst/>
          </a:prstGeom>
          <a:noFill/>
          <a:ln w="28575" cap="flat" cmpd="sng">
            <a:solidFill>
              <a:schemeClr val="dk2"/>
            </a:solidFill>
            <a:prstDash val="dash"/>
            <a:round/>
            <a:headEnd type="none" w="med" len="med"/>
            <a:tailEnd type="none" w="med" len="med"/>
          </a:ln>
        </p:spPr>
      </p:cxnSp>
      <p:sp>
        <p:nvSpPr>
          <p:cNvPr id="961" name="Google Shape;961;p30"/>
          <p:cNvSpPr/>
          <p:nvPr/>
        </p:nvSpPr>
        <p:spPr>
          <a:xfrm>
            <a:off x="100400" y="1090150"/>
            <a:ext cx="5135100" cy="1134300"/>
          </a:xfrm>
          <a:prstGeom prst="roundRect">
            <a:avLst>
              <a:gd name="adj" fmla="val 16667"/>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963" name="Google Shape;963;p30"/>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964" name="Google Shape;964;p30"/>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6"/>
                                        </p:tgtEl>
                                        <p:attrNameLst>
                                          <p:attrName>style.visibility</p:attrName>
                                        </p:attrNameLst>
                                      </p:cBhvr>
                                      <p:to>
                                        <p:strVal val="visible"/>
                                      </p:to>
                                    </p:set>
                                    <p:animEffect transition="in" filter="fade">
                                      <p:cBhvr>
                                        <p:cTn id="7" dur="1000"/>
                                        <p:tgtEl>
                                          <p:spTgt spid="9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9"/>
                                        </p:tgtEl>
                                        <p:attrNameLst>
                                          <p:attrName>style.visibility</p:attrName>
                                        </p:attrNameLst>
                                      </p:cBhvr>
                                      <p:to>
                                        <p:strVal val="visible"/>
                                      </p:to>
                                    </p:set>
                                    <p:animEffect transition="in" filter="fade">
                                      <p:cBhvr>
                                        <p:cTn id="12"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168666" y="205978"/>
            <a:ext cx="8955357"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dirty="0"/>
              <a:t>Fleet Performance is Dynamic</a:t>
            </a:r>
            <a:endParaRPr dirty="0"/>
          </a:p>
        </p:txBody>
      </p:sp>
      <p:grpSp>
        <p:nvGrpSpPr>
          <p:cNvPr id="117" name="Google Shape;117;p3"/>
          <p:cNvGrpSpPr/>
          <p:nvPr/>
        </p:nvGrpSpPr>
        <p:grpSpPr>
          <a:xfrm>
            <a:off x="2514686" y="2569892"/>
            <a:ext cx="4705973" cy="1004333"/>
            <a:chOff x="2057486" y="2341292"/>
            <a:chExt cx="4705973" cy="1004333"/>
          </a:xfrm>
        </p:grpSpPr>
        <p:pic>
          <p:nvPicPr>
            <p:cNvPr id="118" name="Google Shape;118;p3" descr="server.png"/>
            <p:cNvPicPr preferRelativeResize="0"/>
            <p:nvPr/>
          </p:nvPicPr>
          <p:blipFill rotWithShape="1">
            <a:blip r:embed="rId3">
              <a:alphaModFix/>
            </a:blip>
            <a:srcRect/>
            <a:stretch/>
          </p:blipFill>
          <p:spPr>
            <a:xfrm>
              <a:off x="2057486" y="2555246"/>
              <a:ext cx="1260911" cy="790379"/>
            </a:xfrm>
            <a:prstGeom prst="rect">
              <a:avLst/>
            </a:prstGeom>
            <a:noFill/>
            <a:ln>
              <a:noFill/>
            </a:ln>
          </p:spPr>
        </p:pic>
        <p:pic>
          <p:nvPicPr>
            <p:cNvPr id="119" name="Google Shape;119;p3" descr="server.png"/>
            <p:cNvPicPr preferRelativeResize="0"/>
            <p:nvPr/>
          </p:nvPicPr>
          <p:blipFill rotWithShape="1">
            <a:blip r:embed="rId3">
              <a:alphaModFix/>
            </a:blip>
            <a:srcRect/>
            <a:stretch/>
          </p:blipFill>
          <p:spPr>
            <a:xfrm>
              <a:off x="5502536" y="2555246"/>
              <a:ext cx="1260911" cy="790379"/>
            </a:xfrm>
            <a:prstGeom prst="rect">
              <a:avLst/>
            </a:prstGeom>
            <a:noFill/>
            <a:ln>
              <a:noFill/>
            </a:ln>
          </p:spPr>
        </p:pic>
        <p:pic>
          <p:nvPicPr>
            <p:cNvPr id="120" name="Google Shape;120;p3"/>
            <p:cNvPicPr preferRelativeResize="0"/>
            <p:nvPr/>
          </p:nvPicPr>
          <p:blipFill rotWithShape="1">
            <a:blip r:embed="rId4">
              <a:alphaModFix/>
            </a:blip>
            <a:srcRect/>
            <a:stretch/>
          </p:blipFill>
          <p:spPr>
            <a:xfrm>
              <a:off x="2981827" y="2358787"/>
              <a:ext cx="336600" cy="301614"/>
            </a:xfrm>
            <a:prstGeom prst="rect">
              <a:avLst/>
            </a:prstGeom>
            <a:noFill/>
            <a:ln>
              <a:noFill/>
            </a:ln>
          </p:spPr>
        </p:pic>
        <p:cxnSp>
          <p:nvCxnSpPr>
            <p:cNvPr id="121" name="Google Shape;121;p3"/>
            <p:cNvCxnSpPr>
              <a:stCxn id="118" idx="3"/>
              <a:endCxn id="119" idx="1"/>
            </p:cNvCxnSpPr>
            <p:nvPr/>
          </p:nvCxnSpPr>
          <p:spPr>
            <a:xfrm>
              <a:off x="3318397" y="2950436"/>
              <a:ext cx="2184000" cy="0"/>
            </a:xfrm>
            <a:prstGeom prst="straightConnector1">
              <a:avLst/>
            </a:prstGeom>
            <a:noFill/>
            <a:ln w="9525" cap="flat" cmpd="sng">
              <a:solidFill>
                <a:schemeClr val="dk2"/>
              </a:solidFill>
              <a:prstDash val="solid"/>
              <a:round/>
              <a:headEnd type="none" w="sm" len="sm"/>
              <a:tailEnd type="triangle" w="med" len="med"/>
            </a:ln>
          </p:spPr>
        </p:cxnSp>
        <p:sp>
          <p:nvSpPr>
            <p:cNvPr id="122" name="Google Shape;122;p3"/>
            <p:cNvSpPr txBox="1"/>
            <p:nvPr/>
          </p:nvSpPr>
          <p:spPr>
            <a:xfrm>
              <a:off x="3623275" y="2537675"/>
              <a:ext cx="18792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Gill Sans"/>
                  <a:ea typeface="Gill Sans"/>
                  <a:cs typeface="Gill Sans"/>
                  <a:sym typeface="Gill Sans"/>
                </a:rPr>
                <a:t>Configuration update</a:t>
              </a:r>
              <a:endParaRPr sz="1800" b="0" i="0" u="none" strike="noStrike" cap="none" dirty="0">
                <a:solidFill>
                  <a:srgbClr val="000000"/>
                </a:solidFill>
                <a:latin typeface="Gill Sans"/>
                <a:ea typeface="Gill Sans"/>
                <a:cs typeface="Gill Sans"/>
                <a:sym typeface="Gill Sans"/>
              </a:endParaRPr>
            </a:p>
          </p:txBody>
        </p:sp>
        <p:pic>
          <p:nvPicPr>
            <p:cNvPr id="123" name="Google Shape;123;p3"/>
            <p:cNvPicPr preferRelativeResize="0"/>
            <p:nvPr/>
          </p:nvPicPr>
          <p:blipFill rotWithShape="1">
            <a:blip r:embed="rId5">
              <a:alphaModFix/>
            </a:blip>
            <a:srcRect/>
            <a:stretch/>
          </p:blipFill>
          <p:spPr>
            <a:xfrm>
              <a:off x="6426846" y="2341292"/>
              <a:ext cx="336613" cy="336600"/>
            </a:xfrm>
            <a:prstGeom prst="rect">
              <a:avLst/>
            </a:prstGeom>
            <a:noFill/>
            <a:ln>
              <a:noFill/>
            </a:ln>
          </p:spPr>
        </p:pic>
      </p:grpSp>
      <p:grpSp>
        <p:nvGrpSpPr>
          <p:cNvPr id="124" name="Google Shape;124;p3"/>
          <p:cNvGrpSpPr/>
          <p:nvPr/>
        </p:nvGrpSpPr>
        <p:grpSpPr>
          <a:xfrm>
            <a:off x="305861" y="1013484"/>
            <a:ext cx="3628737" cy="1533358"/>
            <a:chOff x="305861" y="1013484"/>
            <a:chExt cx="3628737" cy="1533358"/>
          </a:xfrm>
        </p:grpSpPr>
        <p:grpSp>
          <p:nvGrpSpPr>
            <p:cNvPr id="125" name="Google Shape;125;p3"/>
            <p:cNvGrpSpPr/>
            <p:nvPr/>
          </p:nvGrpSpPr>
          <p:grpSpPr>
            <a:xfrm>
              <a:off x="332624" y="1013484"/>
              <a:ext cx="3601974" cy="790379"/>
              <a:chOff x="2660811" y="4299459"/>
              <a:chExt cx="3601974" cy="790379"/>
            </a:xfrm>
          </p:grpSpPr>
          <p:pic>
            <p:nvPicPr>
              <p:cNvPr id="126" name="Google Shape;126;p3" descr="server.png"/>
              <p:cNvPicPr preferRelativeResize="0"/>
              <p:nvPr/>
            </p:nvPicPr>
            <p:blipFill rotWithShape="1">
              <a:blip r:embed="rId3">
                <a:alphaModFix/>
              </a:blip>
              <a:srcRect/>
              <a:stretch/>
            </p:blipFill>
            <p:spPr>
              <a:xfrm>
                <a:off x="2660811" y="4299459"/>
                <a:ext cx="1260911" cy="790379"/>
              </a:xfrm>
              <a:prstGeom prst="rect">
                <a:avLst/>
              </a:prstGeom>
              <a:noFill/>
              <a:ln>
                <a:noFill/>
              </a:ln>
            </p:spPr>
          </p:pic>
          <p:pic>
            <p:nvPicPr>
              <p:cNvPr id="127" name="Google Shape;127;p3" descr="server.png"/>
              <p:cNvPicPr preferRelativeResize="0"/>
              <p:nvPr/>
            </p:nvPicPr>
            <p:blipFill rotWithShape="1">
              <a:blip r:embed="rId3">
                <a:alphaModFix/>
              </a:blip>
              <a:srcRect/>
              <a:stretch/>
            </p:blipFill>
            <p:spPr>
              <a:xfrm>
                <a:off x="3227636" y="4299459"/>
                <a:ext cx="1260911" cy="790379"/>
              </a:xfrm>
              <a:prstGeom prst="rect">
                <a:avLst/>
              </a:prstGeom>
              <a:noFill/>
              <a:ln>
                <a:noFill/>
              </a:ln>
            </p:spPr>
          </p:pic>
          <p:pic>
            <p:nvPicPr>
              <p:cNvPr id="128" name="Google Shape;128;p3" descr="server.png"/>
              <p:cNvPicPr preferRelativeResize="0"/>
              <p:nvPr/>
            </p:nvPicPr>
            <p:blipFill rotWithShape="1">
              <a:blip r:embed="rId3">
                <a:alphaModFix/>
              </a:blip>
              <a:srcRect/>
              <a:stretch/>
            </p:blipFill>
            <p:spPr>
              <a:xfrm>
                <a:off x="3807099" y="4299459"/>
                <a:ext cx="1260911" cy="790379"/>
              </a:xfrm>
              <a:prstGeom prst="rect">
                <a:avLst/>
              </a:prstGeom>
              <a:noFill/>
              <a:ln>
                <a:noFill/>
              </a:ln>
            </p:spPr>
          </p:pic>
          <p:pic>
            <p:nvPicPr>
              <p:cNvPr id="129" name="Google Shape;129;p3" descr="server.png"/>
              <p:cNvPicPr preferRelativeResize="0"/>
              <p:nvPr/>
            </p:nvPicPr>
            <p:blipFill rotWithShape="1">
              <a:blip r:embed="rId3">
                <a:alphaModFix/>
              </a:blip>
              <a:srcRect/>
              <a:stretch/>
            </p:blipFill>
            <p:spPr>
              <a:xfrm>
                <a:off x="4392274" y="4299459"/>
                <a:ext cx="1260911" cy="790379"/>
              </a:xfrm>
              <a:prstGeom prst="rect">
                <a:avLst/>
              </a:prstGeom>
              <a:noFill/>
              <a:ln>
                <a:noFill/>
              </a:ln>
            </p:spPr>
          </p:pic>
          <p:pic>
            <p:nvPicPr>
              <p:cNvPr id="130" name="Google Shape;130;p3" descr="server.png"/>
              <p:cNvPicPr preferRelativeResize="0"/>
              <p:nvPr/>
            </p:nvPicPr>
            <p:blipFill rotWithShape="1">
              <a:blip r:embed="rId3">
                <a:alphaModFix/>
              </a:blip>
              <a:srcRect/>
              <a:stretch/>
            </p:blipFill>
            <p:spPr>
              <a:xfrm>
                <a:off x="5001874" y="4299459"/>
                <a:ext cx="1260911" cy="790379"/>
              </a:xfrm>
              <a:prstGeom prst="rect">
                <a:avLst/>
              </a:prstGeom>
              <a:noFill/>
              <a:ln>
                <a:noFill/>
              </a:ln>
            </p:spPr>
          </p:pic>
        </p:grpSp>
        <p:grpSp>
          <p:nvGrpSpPr>
            <p:cNvPr id="131" name="Google Shape;131;p3"/>
            <p:cNvGrpSpPr/>
            <p:nvPr/>
          </p:nvGrpSpPr>
          <p:grpSpPr>
            <a:xfrm>
              <a:off x="323486" y="1366084"/>
              <a:ext cx="3601974" cy="790379"/>
              <a:chOff x="2660811" y="4299459"/>
              <a:chExt cx="3601974" cy="790379"/>
            </a:xfrm>
          </p:grpSpPr>
          <p:pic>
            <p:nvPicPr>
              <p:cNvPr id="132" name="Google Shape;132;p3" descr="server.png"/>
              <p:cNvPicPr preferRelativeResize="0"/>
              <p:nvPr/>
            </p:nvPicPr>
            <p:blipFill rotWithShape="1">
              <a:blip r:embed="rId3">
                <a:alphaModFix/>
              </a:blip>
              <a:srcRect/>
              <a:stretch/>
            </p:blipFill>
            <p:spPr>
              <a:xfrm>
                <a:off x="2660811" y="4299459"/>
                <a:ext cx="1260911" cy="790379"/>
              </a:xfrm>
              <a:prstGeom prst="rect">
                <a:avLst/>
              </a:prstGeom>
              <a:noFill/>
              <a:ln>
                <a:noFill/>
              </a:ln>
            </p:spPr>
          </p:pic>
          <p:pic>
            <p:nvPicPr>
              <p:cNvPr id="133" name="Google Shape;133;p3" descr="server.png"/>
              <p:cNvPicPr preferRelativeResize="0"/>
              <p:nvPr/>
            </p:nvPicPr>
            <p:blipFill rotWithShape="1">
              <a:blip r:embed="rId3">
                <a:alphaModFix/>
              </a:blip>
              <a:srcRect/>
              <a:stretch/>
            </p:blipFill>
            <p:spPr>
              <a:xfrm>
                <a:off x="3227636" y="4299459"/>
                <a:ext cx="1260911" cy="790379"/>
              </a:xfrm>
              <a:prstGeom prst="rect">
                <a:avLst/>
              </a:prstGeom>
              <a:noFill/>
              <a:ln>
                <a:noFill/>
              </a:ln>
            </p:spPr>
          </p:pic>
          <p:pic>
            <p:nvPicPr>
              <p:cNvPr id="134" name="Google Shape;134;p3" descr="server.png"/>
              <p:cNvPicPr preferRelativeResize="0"/>
              <p:nvPr/>
            </p:nvPicPr>
            <p:blipFill rotWithShape="1">
              <a:blip r:embed="rId3">
                <a:alphaModFix/>
              </a:blip>
              <a:srcRect/>
              <a:stretch/>
            </p:blipFill>
            <p:spPr>
              <a:xfrm>
                <a:off x="3807099" y="4299459"/>
                <a:ext cx="1260911" cy="790379"/>
              </a:xfrm>
              <a:prstGeom prst="rect">
                <a:avLst/>
              </a:prstGeom>
              <a:noFill/>
              <a:ln>
                <a:noFill/>
              </a:ln>
            </p:spPr>
          </p:pic>
          <p:pic>
            <p:nvPicPr>
              <p:cNvPr id="135" name="Google Shape;135;p3" descr="server.png"/>
              <p:cNvPicPr preferRelativeResize="0"/>
              <p:nvPr/>
            </p:nvPicPr>
            <p:blipFill rotWithShape="1">
              <a:blip r:embed="rId3">
                <a:alphaModFix/>
              </a:blip>
              <a:srcRect/>
              <a:stretch/>
            </p:blipFill>
            <p:spPr>
              <a:xfrm>
                <a:off x="4392274" y="4299459"/>
                <a:ext cx="1260911" cy="790379"/>
              </a:xfrm>
              <a:prstGeom prst="rect">
                <a:avLst/>
              </a:prstGeom>
              <a:noFill/>
              <a:ln>
                <a:noFill/>
              </a:ln>
            </p:spPr>
          </p:pic>
          <p:pic>
            <p:nvPicPr>
              <p:cNvPr id="136" name="Google Shape;136;p3" descr="server.png"/>
              <p:cNvPicPr preferRelativeResize="0"/>
              <p:nvPr/>
            </p:nvPicPr>
            <p:blipFill rotWithShape="1">
              <a:blip r:embed="rId3">
                <a:alphaModFix/>
              </a:blip>
              <a:srcRect/>
              <a:stretch/>
            </p:blipFill>
            <p:spPr>
              <a:xfrm>
                <a:off x="5001874" y="4299459"/>
                <a:ext cx="1260911" cy="790379"/>
              </a:xfrm>
              <a:prstGeom prst="rect">
                <a:avLst/>
              </a:prstGeom>
              <a:noFill/>
              <a:ln>
                <a:noFill/>
              </a:ln>
            </p:spPr>
          </p:pic>
        </p:grpSp>
        <p:grpSp>
          <p:nvGrpSpPr>
            <p:cNvPr id="137" name="Google Shape;137;p3"/>
            <p:cNvGrpSpPr/>
            <p:nvPr/>
          </p:nvGrpSpPr>
          <p:grpSpPr>
            <a:xfrm>
              <a:off x="305861" y="1738959"/>
              <a:ext cx="3601974" cy="790379"/>
              <a:chOff x="2744261" y="3491559"/>
              <a:chExt cx="3601974" cy="790379"/>
            </a:xfrm>
          </p:grpSpPr>
          <p:pic>
            <p:nvPicPr>
              <p:cNvPr id="138" name="Google Shape;138;p3" descr="server.png"/>
              <p:cNvPicPr preferRelativeResize="0"/>
              <p:nvPr/>
            </p:nvPicPr>
            <p:blipFill rotWithShape="1">
              <a:blip r:embed="rId3">
                <a:alphaModFix/>
              </a:blip>
              <a:srcRect/>
              <a:stretch/>
            </p:blipFill>
            <p:spPr>
              <a:xfrm>
                <a:off x="2744261" y="3491559"/>
                <a:ext cx="1260911" cy="790379"/>
              </a:xfrm>
              <a:prstGeom prst="rect">
                <a:avLst/>
              </a:prstGeom>
              <a:noFill/>
              <a:ln>
                <a:noFill/>
              </a:ln>
            </p:spPr>
          </p:pic>
          <p:pic>
            <p:nvPicPr>
              <p:cNvPr id="139" name="Google Shape;139;p3" descr="server.png"/>
              <p:cNvPicPr preferRelativeResize="0"/>
              <p:nvPr/>
            </p:nvPicPr>
            <p:blipFill rotWithShape="1">
              <a:blip r:embed="rId3">
                <a:alphaModFix/>
              </a:blip>
              <a:srcRect/>
              <a:stretch/>
            </p:blipFill>
            <p:spPr>
              <a:xfrm>
                <a:off x="3311086" y="3491559"/>
                <a:ext cx="1260911" cy="790379"/>
              </a:xfrm>
              <a:prstGeom prst="rect">
                <a:avLst/>
              </a:prstGeom>
              <a:noFill/>
              <a:ln>
                <a:noFill/>
              </a:ln>
            </p:spPr>
          </p:pic>
          <p:pic>
            <p:nvPicPr>
              <p:cNvPr id="140" name="Google Shape;140;p3" descr="server.png"/>
              <p:cNvPicPr preferRelativeResize="0"/>
              <p:nvPr/>
            </p:nvPicPr>
            <p:blipFill rotWithShape="1">
              <a:blip r:embed="rId3">
                <a:alphaModFix/>
              </a:blip>
              <a:srcRect/>
              <a:stretch/>
            </p:blipFill>
            <p:spPr>
              <a:xfrm>
                <a:off x="3890549" y="3491559"/>
                <a:ext cx="1260911" cy="790379"/>
              </a:xfrm>
              <a:prstGeom prst="rect">
                <a:avLst/>
              </a:prstGeom>
              <a:noFill/>
              <a:ln>
                <a:noFill/>
              </a:ln>
            </p:spPr>
          </p:pic>
          <p:pic>
            <p:nvPicPr>
              <p:cNvPr id="141" name="Google Shape;141;p3" descr="server.png"/>
              <p:cNvPicPr preferRelativeResize="0"/>
              <p:nvPr/>
            </p:nvPicPr>
            <p:blipFill rotWithShape="1">
              <a:blip r:embed="rId3">
                <a:alphaModFix/>
              </a:blip>
              <a:srcRect/>
              <a:stretch/>
            </p:blipFill>
            <p:spPr>
              <a:xfrm>
                <a:off x="4475724" y="3491559"/>
                <a:ext cx="1260911" cy="790379"/>
              </a:xfrm>
              <a:prstGeom prst="rect">
                <a:avLst/>
              </a:prstGeom>
              <a:noFill/>
              <a:ln>
                <a:noFill/>
              </a:ln>
            </p:spPr>
          </p:pic>
          <p:pic>
            <p:nvPicPr>
              <p:cNvPr id="142" name="Google Shape;142;p3" descr="server.png"/>
              <p:cNvPicPr preferRelativeResize="0"/>
              <p:nvPr/>
            </p:nvPicPr>
            <p:blipFill rotWithShape="1">
              <a:blip r:embed="rId3">
                <a:alphaModFix/>
              </a:blip>
              <a:srcRect/>
              <a:stretch/>
            </p:blipFill>
            <p:spPr>
              <a:xfrm>
                <a:off x="5085324" y="3491559"/>
                <a:ext cx="1260911" cy="790379"/>
              </a:xfrm>
              <a:prstGeom prst="rect">
                <a:avLst/>
              </a:prstGeom>
              <a:noFill/>
              <a:ln>
                <a:noFill/>
              </a:ln>
            </p:spPr>
          </p:pic>
        </p:grpSp>
        <p:grpSp>
          <p:nvGrpSpPr>
            <p:cNvPr id="143" name="Google Shape;143;p3"/>
            <p:cNvGrpSpPr/>
            <p:nvPr/>
          </p:nvGrpSpPr>
          <p:grpSpPr>
            <a:xfrm>
              <a:off x="536077" y="2210242"/>
              <a:ext cx="2684350" cy="336600"/>
              <a:chOff x="2974477" y="3962842"/>
              <a:chExt cx="2684350" cy="336600"/>
            </a:xfrm>
          </p:grpSpPr>
          <p:pic>
            <p:nvPicPr>
              <p:cNvPr id="144" name="Google Shape;144;p3"/>
              <p:cNvPicPr preferRelativeResize="0"/>
              <p:nvPr/>
            </p:nvPicPr>
            <p:blipFill rotWithShape="1">
              <a:blip r:embed="rId4">
                <a:alphaModFix/>
              </a:blip>
              <a:srcRect/>
              <a:stretch/>
            </p:blipFill>
            <p:spPr>
              <a:xfrm>
                <a:off x="2974477" y="3980337"/>
                <a:ext cx="336600" cy="301614"/>
              </a:xfrm>
              <a:prstGeom prst="rect">
                <a:avLst/>
              </a:prstGeom>
              <a:noFill/>
              <a:ln>
                <a:noFill/>
              </a:ln>
            </p:spPr>
          </p:pic>
          <p:pic>
            <p:nvPicPr>
              <p:cNvPr id="145" name="Google Shape;145;p3"/>
              <p:cNvPicPr preferRelativeResize="0"/>
              <p:nvPr/>
            </p:nvPicPr>
            <p:blipFill rotWithShape="1">
              <a:blip r:embed="rId4">
                <a:alphaModFix/>
              </a:blip>
              <a:srcRect/>
              <a:stretch/>
            </p:blipFill>
            <p:spPr>
              <a:xfrm>
                <a:off x="3553952" y="3980337"/>
                <a:ext cx="336600" cy="301614"/>
              </a:xfrm>
              <a:prstGeom prst="rect">
                <a:avLst/>
              </a:prstGeom>
              <a:noFill/>
              <a:ln>
                <a:noFill/>
              </a:ln>
            </p:spPr>
          </p:pic>
          <p:pic>
            <p:nvPicPr>
              <p:cNvPr id="146" name="Google Shape;146;p3"/>
              <p:cNvPicPr preferRelativeResize="0"/>
              <p:nvPr/>
            </p:nvPicPr>
            <p:blipFill rotWithShape="1">
              <a:blip r:embed="rId4">
                <a:alphaModFix/>
              </a:blip>
              <a:srcRect/>
              <a:stretch/>
            </p:blipFill>
            <p:spPr>
              <a:xfrm>
                <a:off x="4148352" y="3980337"/>
                <a:ext cx="336600" cy="301614"/>
              </a:xfrm>
              <a:prstGeom prst="rect">
                <a:avLst/>
              </a:prstGeom>
              <a:noFill/>
              <a:ln>
                <a:noFill/>
              </a:ln>
            </p:spPr>
          </p:pic>
          <p:pic>
            <p:nvPicPr>
              <p:cNvPr id="147" name="Google Shape;147;p3"/>
              <p:cNvPicPr preferRelativeResize="0"/>
              <p:nvPr/>
            </p:nvPicPr>
            <p:blipFill rotWithShape="1">
              <a:blip r:embed="rId4">
                <a:alphaModFix/>
              </a:blip>
              <a:srcRect/>
              <a:stretch/>
            </p:blipFill>
            <p:spPr>
              <a:xfrm>
                <a:off x="5322227" y="3980337"/>
                <a:ext cx="336600" cy="301614"/>
              </a:xfrm>
              <a:prstGeom prst="rect">
                <a:avLst/>
              </a:prstGeom>
              <a:noFill/>
              <a:ln>
                <a:noFill/>
              </a:ln>
            </p:spPr>
          </p:pic>
          <p:pic>
            <p:nvPicPr>
              <p:cNvPr id="148" name="Google Shape;148;p3"/>
              <p:cNvPicPr preferRelativeResize="0"/>
              <p:nvPr/>
            </p:nvPicPr>
            <p:blipFill rotWithShape="1">
              <a:blip r:embed="rId5">
                <a:alphaModFix/>
              </a:blip>
              <a:srcRect/>
              <a:stretch/>
            </p:blipFill>
            <p:spPr>
              <a:xfrm>
                <a:off x="4735283" y="3962842"/>
                <a:ext cx="336613" cy="336600"/>
              </a:xfrm>
              <a:prstGeom prst="rect">
                <a:avLst/>
              </a:prstGeom>
              <a:noFill/>
              <a:ln>
                <a:noFill/>
              </a:ln>
            </p:spPr>
          </p:pic>
        </p:grpSp>
      </p:grpSp>
      <p:grpSp>
        <p:nvGrpSpPr>
          <p:cNvPr id="149" name="Google Shape;149;p3"/>
          <p:cNvGrpSpPr/>
          <p:nvPr/>
        </p:nvGrpSpPr>
        <p:grpSpPr>
          <a:xfrm>
            <a:off x="4572011" y="3959250"/>
            <a:ext cx="3510856" cy="954838"/>
            <a:chOff x="4572011" y="3959250"/>
            <a:chExt cx="3510856" cy="954838"/>
          </a:xfrm>
        </p:grpSpPr>
        <p:pic>
          <p:nvPicPr>
            <p:cNvPr id="150" name="Google Shape;150;p3" descr="server.png"/>
            <p:cNvPicPr preferRelativeResize="0"/>
            <p:nvPr/>
          </p:nvPicPr>
          <p:blipFill rotWithShape="1">
            <a:blip r:embed="rId3">
              <a:alphaModFix/>
            </a:blip>
            <a:srcRect/>
            <a:stretch/>
          </p:blipFill>
          <p:spPr>
            <a:xfrm>
              <a:off x="4572011" y="4046896"/>
              <a:ext cx="1260911" cy="790379"/>
            </a:xfrm>
            <a:prstGeom prst="rect">
              <a:avLst/>
            </a:prstGeom>
            <a:noFill/>
            <a:ln>
              <a:noFill/>
            </a:ln>
          </p:spPr>
        </p:pic>
        <p:sp>
          <p:nvSpPr>
            <p:cNvPr id="151" name="Google Shape;151;p3"/>
            <p:cNvSpPr/>
            <p:nvPr/>
          </p:nvSpPr>
          <p:spPr>
            <a:xfrm>
              <a:off x="5657275" y="3959250"/>
              <a:ext cx="2425592" cy="954838"/>
            </a:xfrm>
            <a:custGeom>
              <a:avLst/>
              <a:gdLst/>
              <a:ahLst/>
              <a:cxnLst/>
              <a:rect l="l" t="t" r="r" b="b"/>
              <a:pathLst>
                <a:path w="147117" h="67743" extrusionOk="0">
                  <a:moveTo>
                    <a:pt x="0" y="41913"/>
                  </a:moveTo>
                  <a:cubicBezTo>
                    <a:pt x="6139" y="34950"/>
                    <a:pt x="24033" y="-2035"/>
                    <a:pt x="36835" y="136"/>
                  </a:cubicBezTo>
                  <a:cubicBezTo>
                    <a:pt x="49638" y="2307"/>
                    <a:pt x="64836" y="50074"/>
                    <a:pt x="76815" y="54940"/>
                  </a:cubicBezTo>
                  <a:cubicBezTo>
                    <a:pt x="88794" y="59807"/>
                    <a:pt x="96992" y="27201"/>
                    <a:pt x="108709" y="29335"/>
                  </a:cubicBezTo>
                  <a:cubicBezTo>
                    <a:pt x="120426" y="31469"/>
                    <a:pt x="140716" y="61342"/>
                    <a:pt x="147117" y="67743"/>
                  </a:cubicBezTo>
                </a:path>
              </a:pathLst>
            </a:custGeom>
            <a:noFill/>
            <a:ln w="3810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txBox="1"/>
            <p:nvPr/>
          </p:nvSpPr>
          <p:spPr>
            <a:xfrm>
              <a:off x="5832925" y="4598025"/>
              <a:ext cx="1740600" cy="25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Gill Sans"/>
                  <a:ea typeface="Gill Sans"/>
                  <a:cs typeface="Gill Sans"/>
                  <a:sym typeface="Gill Sans"/>
                </a:rPr>
                <a:t>Performance</a:t>
              </a:r>
              <a:endParaRPr sz="1800" b="0" i="0" u="none" strike="noStrike" cap="none">
                <a:solidFill>
                  <a:srgbClr val="000000"/>
                </a:solidFill>
                <a:latin typeface="Gill Sans"/>
                <a:ea typeface="Gill Sans"/>
                <a:cs typeface="Gill Sans"/>
                <a:sym typeface="Gill Sans"/>
              </a:endParaRPr>
            </a:p>
          </p:txBody>
        </p:sp>
      </p:grpSp>
      <p:sp>
        <p:nvSpPr>
          <p:cNvPr id="153" name="Google Shape;153;p3"/>
          <p:cNvSpPr/>
          <p:nvPr/>
        </p:nvSpPr>
        <p:spPr>
          <a:xfrm>
            <a:off x="595225" y="3840775"/>
            <a:ext cx="3339300" cy="7410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dirty="0">
                <a:solidFill>
                  <a:srgbClr val="000000"/>
                </a:solidFill>
                <a:latin typeface="Arial"/>
                <a:ea typeface="Arial"/>
                <a:cs typeface="Arial"/>
                <a:sym typeface="Arial"/>
              </a:rPr>
              <a:t>How to catch them?</a:t>
            </a:r>
            <a:endParaRPr sz="2500" b="1" i="0" u="none" strike="noStrike" cap="none" dirty="0">
              <a:solidFill>
                <a:srgbClr val="000000"/>
              </a:solidFill>
              <a:latin typeface="Arial"/>
              <a:ea typeface="Arial"/>
              <a:cs typeface="Arial"/>
              <a:sym typeface="Arial"/>
            </a:endParaRPr>
          </a:p>
        </p:txBody>
      </p:sp>
      <p:sp>
        <p:nvSpPr>
          <p:cNvPr id="154" name="Google Shape;154;p3"/>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55" name="Google Shape;155;p3"/>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56" name="Google Shape;156;p3"/>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fade">
                                      <p:cBhvr>
                                        <p:cTn id="17" dur="1000"/>
                                        <p:tgtEl>
                                          <p:spTgt spid="149"/>
                                        </p:tgtEl>
                                      </p:cBhvr>
                                    </p:animEffect>
                                  </p:childTnLst>
                                </p:cTn>
                              </p:par>
                            </p:childTnLst>
                          </p:cTn>
                        </p:par>
                        <p:par>
                          <p:cTn id="18" fill="hold">
                            <p:stCondLst>
                              <p:cond delay="1000"/>
                            </p:stCondLst>
                            <p:childTnLst>
                              <p:par>
                                <p:cTn id="19" presetID="10" presetClass="entr" presetSubtype="0" fill="hold" nodeType="afterEffect">
                                  <p:stCondLst>
                                    <p:cond delay="2000"/>
                                  </p:stCondLst>
                                  <p:childTnLst>
                                    <p:set>
                                      <p:cBhvr>
                                        <p:cTn id="20" dur="1" fill="hold">
                                          <p:stCondLst>
                                            <p:cond delay="0"/>
                                          </p:stCondLst>
                                        </p:cTn>
                                        <p:tgtEl>
                                          <p:spTgt spid="153"/>
                                        </p:tgtEl>
                                        <p:attrNameLst>
                                          <p:attrName>style.visibility</p:attrName>
                                        </p:attrNameLst>
                                      </p:cBhvr>
                                      <p:to>
                                        <p:strVal val="visible"/>
                                      </p:to>
                                    </p:set>
                                    <p:animEffect transition="in" filter="fade">
                                      <p:cBhvr>
                                        <p:cTn id="21"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31"/>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970" name="Google Shape;970;p31"/>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1"/>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1"/>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1"/>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1"/>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1"/>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1"/>
          <p:cNvSpPr txBox="1"/>
          <p:nvPr/>
        </p:nvSpPr>
        <p:spPr>
          <a:xfrm>
            <a:off x="735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Dataset Overview</a:t>
            </a:r>
            <a:endParaRPr sz="2000" b="0" i="0" u="none" strike="noStrike" cap="none">
              <a:solidFill>
                <a:srgbClr val="000000"/>
              </a:solidFill>
              <a:latin typeface="Gill Sans"/>
              <a:ea typeface="Gill Sans"/>
              <a:cs typeface="Gill Sans"/>
              <a:sym typeface="Gill Sans"/>
            </a:endParaRPr>
          </a:p>
        </p:txBody>
      </p:sp>
      <p:cxnSp>
        <p:nvCxnSpPr>
          <p:cNvPr id="977" name="Google Shape;977;p31"/>
          <p:cNvCxnSpPr>
            <a:stCxn id="976" idx="2"/>
          </p:cNvCxnSpPr>
          <p:nvPr/>
        </p:nvCxnSpPr>
        <p:spPr>
          <a:xfrm flipH="1">
            <a:off x="1392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978" name="Google Shape;978;p31"/>
          <p:cNvSpPr txBox="1"/>
          <p:nvPr/>
        </p:nvSpPr>
        <p:spPr>
          <a:xfrm>
            <a:off x="20634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Feature Selection</a:t>
            </a:r>
            <a:endParaRPr sz="2000" b="0" i="0" u="none" strike="noStrike" cap="none">
              <a:solidFill>
                <a:srgbClr val="000000"/>
              </a:solidFill>
              <a:latin typeface="Gill Sans"/>
              <a:ea typeface="Gill Sans"/>
              <a:cs typeface="Gill Sans"/>
              <a:sym typeface="Gill Sans"/>
            </a:endParaRPr>
          </a:p>
        </p:txBody>
      </p:sp>
      <p:cxnSp>
        <p:nvCxnSpPr>
          <p:cNvPr id="979" name="Google Shape;979;p31"/>
          <p:cNvCxnSpPr>
            <a:stCxn id="978" idx="2"/>
          </p:cNvCxnSpPr>
          <p:nvPr/>
        </p:nvCxnSpPr>
        <p:spPr>
          <a:xfrm flipH="1">
            <a:off x="27210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980" name="Google Shape;980;p31"/>
          <p:cNvSpPr txBox="1"/>
          <p:nvPr/>
        </p:nvSpPr>
        <p:spPr>
          <a:xfrm>
            <a:off x="3348600" y="1856700"/>
            <a:ext cx="14148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Divergence</a:t>
            </a:r>
            <a:endParaRPr sz="2000" b="0" i="0" u="none" strike="noStrike" cap="none">
              <a:solidFill>
                <a:srgbClr val="000000"/>
              </a:solidFill>
              <a:latin typeface="Gill Sans"/>
              <a:ea typeface="Gill Sans"/>
              <a:cs typeface="Gill Sans"/>
              <a:sym typeface="Gill Sans"/>
            </a:endParaRPr>
          </a:p>
        </p:txBody>
      </p:sp>
      <p:cxnSp>
        <p:nvCxnSpPr>
          <p:cNvPr id="981" name="Google Shape;981;p31"/>
          <p:cNvCxnSpPr>
            <a:stCxn id="980" idx="2"/>
          </p:cNvCxnSpPr>
          <p:nvPr/>
        </p:nvCxnSpPr>
        <p:spPr>
          <a:xfrm flipH="1">
            <a:off x="4049400" y="2643900"/>
            <a:ext cx="6600" cy="549300"/>
          </a:xfrm>
          <a:prstGeom prst="straightConnector1">
            <a:avLst/>
          </a:prstGeom>
          <a:noFill/>
          <a:ln w="38100" cap="flat" cmpd="sng">
            <a:solidFill>
              <a:srgbClr val="000000"/>
            </a:solidFill>
            <a:prstDash val="dot"/>
            <a:round/>
            <a:headEnd type="none" w="sm" len="sm"/>
            <a:tailEnd type="none" w="sm" len="sm"/>
          </a:ln>
        </p:spPr>
      </p:cxnSp>
      <p:sp>
        <p:nvSpPr>
          <p:cNvPr id="982" name="Google Shape;982;p31"/>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Outlier</a:t>
            </a:r>
            <a:endParaRPr sz="2000" b="0" i="0" u="none" strike="noStrike" cap="none">
              <a:solidFill>
                <a:srgbClr val="000000"/>
              </a:solidFill>
              <a:latin typeface="Gill Sans"/>
              <a:ea typeface="Gill Sans"/>
              <a:cs typeface="Gill Sans"/>
              <a:sym typeface="Gill Sans"/>
            </a:endParaRPr>
          </a:p>
        </p:txBody>
      </p:sp>
      <p:cxnSp>
        <p:nvCxnSpPr>
          <p:cNvPr id="983" name="Google Shape;983;p31"/>
          <p:cNvCxnSpPr>
            <a:stCxn id="982"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984" name="Google Shape;984;p31"/>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Large Variance</a:t>
            </a:r>
            <a:endParaRPr sz="2000" b="0" i="0" u="none" strike="noStrike" cap="none">
              <a:solidFill>
                <a:srgbClr val="000000"/>
              </a:solidFill>
              <a:latin typeface="Gill Sans"/>
              <a:ea typeface="Gill Sans"/>
              <a:cs typeface="Gill Sans"/>
              <a:sym typeface="Gill Sans"/>
            </a:endParaRPr>
          </a:p>
        </p:txBody>
      </p:sp>
      <p:cxnSp>
        <p:nvCxnSpPr>
          <p:cNvPr id="985" name="Google Shape;985;p31"/>
          <p:cNvCxnSpPr>
            <a:stCxn id="984"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986" name="Google Shape;986;p31"/>
          <p:cNvSpPr txBox="1"/>
          <p:nvPr/>
        </p:nvSpPr>
        <p:spPr>
          <a:xfrm>
            <a:off x="7080600" y="1844975"/>
            <a:ext cx="1911322"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dirty="0">
                <a:solidFill>
                  <a:srgbClr val="980000"/>
                </a:solidFill>
                <a:latin typeface="Gill Sans"/>
                <a:ea typeface="Gill Sans"/>
                <a:cs typeface="Gill Sans"/>
                <a:sym typeface="Gill Sans"/>
              </a:rPr>
              <a:t>Key Observations</a:t>
            </a:r>
            <a:endParaRPr sz="2000" b="1" i="0" u="none" strike="noStrike" cap="none" dirty="0">
              <a:solidFill>
                <a:srgbClr val="980000"/>
              </a:solidFill>
              <a:latin typeface="Gill Sans"/>
              <a:ea typeface="Gill Sans"/>
              <a:cs typeface="Gill Sans"/>
              <a:sym typeface="Gill Sans"/>
            </a:endParaRPr>
          </a:p>
        </p:txBody>
      </p:sp>
      <p:cxnSp>
        <p:nvCxnSpPr>
          <p:cNvPr id="987" name="Google Shape;987;p31"/>
          <p:cNvCxnSpPr>
            <a:cxnSpLocks/>
            <a:stCxn id="986" idx="2"/>
          </p:cNvCxnSpPr>
          <p:nvPr/>
        </p:nvCxnSpPr>
        <p:spPr>
          <a:xfrm flipH="1">
            <a:off x="8034600" y="2632175"/>
            <a:ext cx="1661" cy="549300"/>
          </a:xfrm>
          <a:prstGeom prst="straightConnector1">
            <a:avLst/>
          </a:prstGeom>
          <a:noFill/>
          <a:ln w="38100" cap="flat" cmpd="sng">
            <a:solidFill>
              <a:srgbClr val="000000"/>
            </a:solidFill>
            <a:prstDash val="dot"/>
            <a:round/>
            <a:headEnd type="none" w="sm" len="sm"/>
            <a:tailEnd type="none" w="sm" len="sm"/>
          </a:ln>
        </p:spPr>
      </p:cxnSp>
      <p:sp>
        <p:nvSpPr>
          <p:cNvPr id="988" name="Google Shape;988;p31"/>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989" name="Google Shape;989;p31"/>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990" name="Google Shape;990;p31"/>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34"/>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Key observations</a:t>
            </a:r>
            <a:endParaRPr/>
          </a:p>
        </p:txBody>
      </p:sp>
      <p:sp>
        <p:nvSpPr>
          <p:cNvPr id="996" name="Google Shape;996;p34"/>
          <p:cNvSpPr txBox="1"/>
          <p:nvPr/>
        </p:nvSpPr>
        <p:spPr>
          <a:xfrm>
            <a:off x="298575" y="1480825"/>
            <a:ext cx="4174800" cy="1042800"/>
          </a:xfrm>
          <a:prstGeom prst="rect">
            <a:avLst/>
          </a:prstGeom>
          <a:solidFill>
            <a:srgbClr val="F4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rgbClr val="000000"/>
                </a:solidFill>
                <a:latin typeface="Gill Sans"/>
                <a:ea typeface="Gill Sans"/>
                <a:cs typeface="Gill Sans"/>
                <a:sym typeface="Gill Sans"/>
              </a:rPr>
              <a:t>Performance benchmarking </a:t>
            </a:r>
            <a:r>
              <a:rPr lang="en" sz="2800" b="0" i="0" strike="noStrike" cap="none" dirty="0">
                <a:solidFill>
                  <a:srgbClr val="C00000"/>
                </a:solidFill>
                <a:latin typeface="Gill Sans"/>
                <a:ea typeface="Gill Sans"/>
                <a:cs typeface="Gill Sans"/>
                <a:sym typeface="Gill Sans"/>
              </a:rPr>
              <a:t>at scale </a:t>
            </a:r>
            <a:r>
              <a:rPr lang="en" sz="2800" b="0" i="0" u="none" strike="noStrike" cap="none" dirty="0">
                <a:solidFill>
                  <a:srgbClr val="000000"/>
                </a:solidFill>
                <a:latin typeface="Gill Sans"/>
                <a:ea typeface="Gill Sans"/>
                <a:cs typeface="Gill Sans"/>
                <a:sym typeface="Gill Sans"/>
              </a:rPr>
              <a:t>is a hard problem.</a:t>
            </a:r>
            <a:endParaRPr sz="2800" b="0" i="0" u="none" strike="noStrike" cap="none" dirty="0">
              <a:solidFill>
                <a:srgbClr val="000000"/>
              </a:solidFill>
              <a:latin typeface="Gill Sans"/>
              <a:ea typeface="Gill Sans"/>
              <a:cs typeface="Gill Sans"/>
              <a:sym typeface="Gill Sans"/>
            </a:endParaRPr>
          </a:p>
        </p:txBody>
      </p:sp>
      <p:sp>
        <p:nvSpPr>
          <p:cNvPr id="997" name="Google Shape;997;p34"/>
          <p:cNvSpPr txBox="1"/>
          <p:nvPr/>
        </p:nvSpPr>
        <p:spPr>
          <a:xfrm>
            <a:off x="4724475" y="1480825"/>
            <a:ext cx="4168500" cy="2821500"/>
          </a:xfrm>
          <a:prstGeom prst="rect">
            <a:avLst/>
          </a:prstGeom>
          <a:solidFill>
            <a:srgbClr val="F4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rgbClr val="000000"/>
                </a:solidFill>
                <a:latin typeface="Gill Sans"/>
                <a:ea typeface="Gill Sans"/>
                <a:cs typeface="Gill Sans"/>
                <a:sym typeface="Gill Sans"/>
              </a:rPr>
              <a:t>Understanding large-scale datasets requires efforts in </a:t>
            </a:r>
            <a:r>
              <a:rPr lang="en" sz="2800" b="0" i="0" strike="noStrike" cap="none" dirty="0">
                <a:solidFill>
                  <a:srgbClr val="C00000"/>
                </a:solidFill>
                <a:latin typeface="Gill Sans"/>
                <a:ea typeface="Gill Sans"/>
                <a:cs typeface="Gill Sans"/>
                <a:sym typeface="Gill Sans"/>
              </a:rPr>
              <a:t>state space reduction</a:t>
            </a:r>
            <a:r>
              <a:rPr lang="en" sz="2800" b="0" i="0" u="none" strike="noStrike" cap="none" dirty="0">
                <a:solidFill>
                  <a:srgbClr val="000000"/>
                </a:solidFill>
                <a:latin typeface="Gill Sans"/>
                <a:ea typeface="Gill Sans"/>
                <a:cs typeface="Gill Sans"/>
                <a:sym typeface="Gill Sans"/>
              </a:rPr>
              <a:t>, </a:t>
            </a:r>
            <a:r>
              <a:rPr lang="en" sz="2800" b="0" i="0" strike="noStrike" cap="none" dirty="0">
                <a:solidFill>
                  <a:srgbClr val="C00000"/>
                </a:solidFill>
                <a:latin typeface="Gill Sans"/>
                <a:ea typeface="Gill Sans"/>
                <a:cs typeface="Gill Sans"/>
                <a:sym typeface="Gill Sans"/>
              </a:rPr>
              <a:t>correlation techniques</a:t>
            </a:r>
            <a:r>
              <a:rPr lang="en" sz="2800" b="0" i="0" u="none" strike="noStrike" cap="none" dirty="0">
                <a:solidFill>
                  <a:srgbClr val="000000"/>
                </a:solidFill>
                <a:latin typeface="Gill Sans"/>
                <a:ea typeface="Gill Sans"/>
                <a:cs typeface="Gill Sans"/>
                <a:sym typeface="Gill Sans"/>
              </a:rPr>
              <a:t> along with </a:t>
            </a:r>
            <a:r>
              <a:rPr lang="en" sz="2800" b="0" i="0" strike="noStrike" cap="none" dirty="0">
                <a:solidFill>
                  <a:srgbClr val="C00000"/>
                </a:solidFill>
                <a:latin typeface="Gill Sans"/>
                <a:ea typeface="Gill Sans"/>
                <a:cs typeface="Gill Sans"/>
                <a:sym typeface="Gill Sans"/>
              </a:rPr>
              <a:t>manual fine-tuning</a:t>
            </a:r>
            <a:r>
              <a:rPr lang="en" sz="2800" b="0" i="0" u="none" strike="noStrike" cap="none" dirty="0">
                <a:solidFill>
                  <a:srgbClr val="000000"/>
                </a:solidFill>
                <a:latin typeface="Gill Sans"/>
                <a:ea typeface="Gill Sans"/>
                <a:cs typeface="Gill Sans"/>
                <a:sym typeface="Gill Sans"/>
              </a:rPr>
              <a:t>.</a:t>
            </a:r>
            <a:endParaRPr sz="2800" b="0" i="0" u="none" strike="noStrike" cap="none" dirty="0">
              <a:solidFill>
                <a:srgbClr val="000000"/>
              </a:solidFill>
              <a:latin typeface="Gill Sans"/>
              <a:ea typeface="Gill Sans"/>
              <a:cs typeface="Gill Sans"/>
              <a:sym typeface="Gill Sans"/>
            </a:endParaRPr>
          </a:p>
        </p:txBody>
      </p:sp>
      <p:sp>
        <p:nvSpPr>
          <p:cNvPr id="998" name="Google Shape;998;p34"/>
          <p:cNvSpPr txBox="1"/>
          <p:nvPr/>
        </p:nvSpPr>
        <p:spPr>
          <a:xfrm>
            <a:off x="298575" y="2845550"/>
            <a:ext cx="4174800" cy="1915500"/>
          </a:xfrm>
          <a:prstGeom prst="rect">
            <a:avLst/>
          </a:prstGeom>
          <a:solidFill>
            <a:srgbClr val="F4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rgbClr val="000000"/>
                </a:solidFill>
                <a:latin typeface="Gill Sans"/>
                <a:ea typeface="Gill Sans"/>
                <a:cs typeface="Gill Sans"/>
                <a:sym typeface="Gill Sans"/>
              </a:rPr>
              <a:t>Periodic performance benchmarking </a:t>
            </a:r>
            <a:r>
              <a:rPr lang="en" sz="2800" b="0" i="0" strike="noStrike" cap="none" dirty="0">
                <a:solidFill>
                  <a:srgbClr val="C00000"/>
                </a:solidFill>
                <a:latin typeface="Gill Sans"/>
                <a:ea typeface="Gill Sans"/>
                <a:cs typeface="Gill Sans"/>
                <a:sym typeface="Gill Sans"/>
              </a:rPr>
              <a:t>tracks fleet regressions</a:t>
            </a:r>
            <a:r>
              <a:rPr lang="en" sz="2800" b="0" i="0" u="none" strike="noStrike" cap="none" dirty="0">
                <a:solidFill>
                  <a:srgbClr val="000000"/>
                </a:solidFill>
                <a:latin typeface="Gill Sans"/>
                <a:ea typeface="Gill Sans"/>
                <a:cs typeface="Gill Sans"/>
                <a:sym typeface="Gill Sans"/>
              </a:rPr>
              <a:t> and can </a:t>
            </a:r>
            <a:r>
              <a:rPr lang="en" sz="2800" b="0" i="0" strike="noStrike" cap="none" dirty="0">
                <a:solidFill>
                  <a:srgbClr val="C00000"/>
                </a:solidFill>
                <a:latin typeface="Gill Sans"/>
                <a:ea typeface="Gill Sans"/>
                <a:cs typeface="Gill Sans"/>
                <a:sym typeface="Gill Sans"/>
              </a:rPr>
              <a:t>enhance fleet stability</a:t>
            </a:r>
            <a:r>
              <a:rPr lang="en" sz="2800" b="0" i="0" u="none" strike="noStrike" cap="none" dirty="0">
                <a:solidFill>
                  <a:srgbClr val="000000"/>
                </a:solidFill>
                <a:latin typeface="Gill Sans"/>
                <a:ea typeface="Gill Sans"/>
                <a:cs typeface="Gill Sans"/>
                <a:sym typeface="Gill Sans"/>
              </a:rPr>
              <a:t>.</a:t>
            </a:r>
            <a:endParaRPr sz="2800" b="0" i="0" u="none" strike="noStrike" cap="none" dirty="0">
              <a:solidFill>
                <a:srgbClr val="000000"/>
              </a:solidFill>
              <a:latin typeface="Gill Sans"/>
              <a:ea typeface="Gill Sans"/>
              <a:cs typeface="Gill Sans"/>
              <a:sym typeface="Gill Sans"/>
            </a:endParaRPr>
          </a:p>
        </p:txBody>
      </p:sp>
      <p:sp>
        <p:nvSpPr>
          <p:cNvPr id="999" name="Google Shape;999;p3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000" name="Google Shape;1000;p3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001" name="Google Shape;1001;p3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8"/>
                                        </p:tgtEl>
                                        <p:attrNameLst>
                                          <p:attrName>style.visibility</p:attrName>
                                        </p:attrNameLst>
                                      </p:cBhvr>
                                      <p:to>
                                        <p:strVal val="visible"/>
                                      </p:to>
                                    </p:set>
                                    <p:animEffect transition="in" filter="fade">
                                      <p:cBhvr>
                                        <p:cTn id="7" dur="1000"/>
                                        <p:tgtEl>
                                          <p:spTgt spid="9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7"/>
                                        </p:tgtEl>
                                        <p:attrNameLst>
                                          <p:attrName>style.visibility</p:attrName>
                                        </p:attrNameLst>
                                      </p:cBhvr>
                                      <p:to>
                                        <p:strVal val="visible"/>
                                      </p:to>
                                    </p:set>
                                    <p:animEffect transition="in" filter="fade">
                                      <p:cBhvr>
                                        <p:cTn id="12" dur="1000"/>
                                        <p:tgtEl>
                                          <p:spTgt spid="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7"/>
          <p:cNvSpPr txBox="1">
            <a:spLocks noGrp="1"/>
          </p:cNvSpPr>
          <p:nvPr>
            <p:ph type="body" idx="1"/>
          </p:nvPr>
        </p:nvSpPr>
        <p:spPr>
          <a:xfrm>
            <a:off x="168684" y="1200150"/>
            <a:ext cx="8800500" cy="3792600"/>
          </a:xfrm>
          <a:prstGeom prst="rect">
            <a:avLst/>
          </a:prstGeom>
          <a:noFill/>
          <a:ln>
            <a:noFill/>
          </a:ln>
        </p:spPr>
        <p:txBody>
          <a:bodyPr spcFirstLastPara="1" wrap="square" lIns="91425" tIns="45700" rIns="91425" bIns="45700" anchor="t" anchorCtr="0">
            <a:normAutofit/>
          </a:bodyPr>
          <a:lstStyle/>
          <a:p>
            <a:pPr marL="457200" lvl="0" indent="-419100" algn="l" rtl="0">
              <a:lnSpc>
                <a:spcPct val="100000"/>
              </a:lnSpc>
              <a:spcBef>
                <a:spcPts val="1500"/>
              </a:spcBef>
              <a:spcAft>
                <a:spcPts val="0"/>
              </a:spcAft>
              <a:buSzPts val="3000"/>
              <a:buChar char="●"/>
            </a:pPr>
            <a:r>
              <a:rPr lang="en" sz="3000" dirty="0"/>
              <a:t>Stable and predictable performance of fleet servers is </a:t>
            </a:r>
            <a:r>
              <a:rPr lang="en" sz="3000" b="1" dirty="0"/>
              <a:t>critical</a:t>
            </a:r>
            <a:r>
              <a:rPr lang="en" sz="3000" dirty="0"/>
              <a:t> for providing </a:t>
            </a:r>
            <a:r>
              <a:rPr lang="en" sz="3000" b="1" dirty="0"/>
              <a:t>reliable</a:t>
            </a:r>
            <a:r>
              <a:rPr lang="en" sz="3000" dirty="0"/>
              <a:t> services.</a:t>
            </a:r>
            <a:endParaRPr sz="3000" dirty="0"/>
          </a:p>
          <a:p>
            <a:pPr marL="457200" lvl="0" indent="-419100" algn="l" rtl="0">
              <a:lnSpc>
                <a:spcPct val="100000"/>
              </a:lnSpc>
              <a:spcBef>
                <a:spcPts val="0"/>
              </a:spcBef>
              <a:spcAft>
                <a:spcPts val="0"/>
              </a:spcAft>
              <a:buSzPts val="3000"/>
              <a:buChar char="●"/>
            </a:pPr>
            <a:r>
              <a:rPr lang="en" sz="3000" dirty="0"/>
              <a:t>Off-the-shelf statistical techniques must be </a:t>
            </a:r>
            <a:r>
              <a:rPr lang="en" sz="3000" b="1" dirty="0"/>
              <a:t>composed</a:t>
            </a:r>
            <a:r>
              <a:rPr lang="en" sz="3000" dirty="0"/>
              <a:t> and </a:t>
            </a:r>
            <a:r>
              <a:rPr lang="en" sz="3000" b="1" dirty="0"/>
              <a:t>customized        </a:t>
            </a:r>
            <a:r>
              <a:rPr lang="en" sz="3000" b="1" dirty="0">
                <a:solidFill>
                  <a:srgbClr val="600A18"/>
                </a:solidFill>
              </a:rPr>
              <a:t>FREP</a:t>
            </a:r>
            <a:endParaRPr sz="3000" b="1" dirty="0">
              <a:solidFill>
                <a:srgbClr val="600A18"/>
              </a:solidFill>
            </a:endParaRPr>
          </a:p>
          <a:p>
            <a:pPr marL="457200" lvl="0" indent="-419100" algn="l" rtl="0">
              <a:lnSpc>
                <a:spcPct val="100000"/>
              </a:lnSpc>
              <a:spcBef>
                <a:spcPts val="0"/>
              </a:spcBef>
              <a:spcAft>
                <a:spcPts val="0"/>
              </a:spcAft>
              <a:buSzPts val="3000"/>
              <a:buChar char="●"/>
            </a:pPr>
            <a:r>
              <a:rPr lang="en" sz="3000" dirty="0"/>
              <a:t>FREP provides various types of important recommendations to operators and helped improve the understanding of the fleet behaviors.</a:t>
            </a:r>
            <a:endParaRPr sz="3000" dirty="0"/>
          </a:p>
        </p:txBody>
      </p:sp>
      <p:sp>
        <p:nvSpPr>
          <p:cNvPr id="1007" name="Google Shape;1007;p37"/>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Conclusion</a:t>
            </a:r>
            <a:endParaRPr/>
          </a:p>
        </p:txBody>
      </p:sp>
      <p:sp>
        <p:nvSpPr>
          <p:cNvPr id="1008" name="Google Shape;1008;p37"/>
          <p:cNvSpPr/>
          <p:nvPr/>
        </p:nvSpPr>
        <p:spPr>
          <a:xfrm>
            <a:off x="5923686" y="2964008"/>
            <a:ext cx="499500" cy="210300"/>
          </a:xfrm>
          <a:prstGeom prst="rightArrow">
            <a:avLst>
              <a:gd name="adj1" fmla="val 50000"/>
              <a:gd name="adj2" fmla="val 50000"/>
            </a:avLst>
          </a:prstGeom>
          <a:solidFill>
            <a:srgbClr val="BFBFBF"/>
          </a:solidFill>
          <a:ln w="9525"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7"/>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010" name="Google Shape;1010;p37"/>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011" name="Google Shape;1011;p37"/>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g26e154e8c2f_0_6"/>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800"/>
              <a:buNone/>
            </a:pPr>
            <a:r>
              <a:rPr lang="en"/>
              <a:t>Q&amp;A</a:t>
            </a:r>
            <a:endParaRPr/>
          </a:p>
        </p:txBody>
      </p:sp>
      <p:sp>
        <p:nvSpPr>
          <p:cNvPr id="1017" name="Google Shape;1017;g26e154e8c2f_0_6"/>
          <p:cNvSpPr/>
          <p:nvPr/>
        </p:nvSpPr>
        <p:spPr>
          <a:xfrm>
            <a:off x="15142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g26e154e8c2f_0_6"/>
          <p:cNvSpPr/>
          <p:nvPr/>
        </p:nvSpPr>
        <p:spPr>
          <a:xfrm>
            <a:off x="1514225"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g26e154e8c2f_0_6"/>
          <p:cNvSpPr/>
          <p:nvPr/>
        </p:nvSpPr>
        <p:spPr>
          <a:xfrm>
            <a:off x="3199686"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g26e154e8c2f_0_6"/>
          <p:cNvSpPr/>
          <p:nvPr/>
        </p:nvSpPr>
        <p:spPr>
          <a:xfrm>
            <a:off x="2360198"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g26e154e8c2f_0_6"/>
          <p:cNvSpPr/>
          <p:nvPr/>
        </p:nvSpPr>
        <p:spPr>
          <a:xfrm>
            <a:off x="4039151" y="24658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g26e154e8c2f_0_6"/>
          <p:cNvSpPr/>
          <p:nvPr/>
        </p:nvSpPr>
        <p:spPr>
          <a:xfrm>
            <a:off x="1514225"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g26e154e8c2f_0_6"/>
          <p:cNvSpPr/>
          <p:nvPr/>
        </p:nvSpPr>
        <p:spPr>
          <a:xfrm>
            <a:off x="3199686"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g26e154e8c2f_0_6"/>
          <p:cNvSpPr/>
          <p:nvPr/>
        </p:nvSpPr>
        <p:spPr>
          <a:xfrm>
            <a:off x="2360198"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g26e154e8c2f_0_6"/>
          <p:cNvSpPr/>
          <p:nvPr/>
        </p:nvSpPr>
        <p:spPr>
          <a:xfrm>
            <a:off x="4039151" y="2999250"/>
            <a:ext cx="767874" cy="461096"/>
          </a:xfrm>
          <a:prstGeom prst="flowChartProcess">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g26e154e8c2f_0_6"/>
          <p:cNvSpPr/>
          <p:nvPr/>
        </p:nvSpPr>
        <p:spPr>
          <a:xfrm>
            <a:off x="15142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g26e154e8c2f_0_6"/>
          <p:cNvSpPr/>
          <p:nvPr/>
        </p:nvSpPr>
        <p:spPr>
          <a:xfrm>
            <a:off x="19260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g26e154e8c2f_0_6"/>
          <p:cNvSpPr/>
          <p:nvPr/>
        </p:nvSpPr>
        <p:spPr>
          <a:xfrm>
            <a:off x="15142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g26e154e8c2f_0_6"/>
          <p:cNvSpPr/>
          <p:nvPr/>
        </p:nvSpPr>
        <p:spPr>
          <a:xfrm>
            <a:off x="19260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g26e154e8c2f_0_6"/>
          <p:cNvSpPr/>
          <p:nvPr/>
        </p:nvSpPr>
        <p:spPr>
          <a:xfrm>
            <a:off x="23602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g26e154e8c2f_0_6"/>
          <p:cNvSpPr/>
          <p:nvPr/>
        </p:nvSpPr>
        <p:spPr>
          <a:xfrm>
            <a:off x="27720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g26e154e8c2f_0_6"/>
          <p:cNvSpPr/>
          <p:nvPr/>
        </p:nvSpPr>
        <p:spPr>
          <a:xfrm>
            <a:off x="23602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g26e154e8c2f_0_6"/>
          <p:cNvSpPr/>
          <p:nvPr/>
        </p:nvSpPr>
        <p:spPr>
          <a:xfrm>
            <a:off x="27720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g26e154e8c2f_0_6"/>
          <p:cNvSpPr/>
          <p:nvPr/>
        </p:nvSpPr>
        <p:spPr>
          <a:xfrm>
            <a:off x="3190625"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g26e154e8c2f_0_6"/>
          <p:cNvSpPr/>
          <p:nvPr/>
        </p:nvSpPr>
        <p:spPr>
          <a:xfrm>
            <a:off x="3602481"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g26e154e8c2f_0_6"/>
          <p:cNvSpPr/>
          <p:nvPr/>
        </p:nvSpPr>
        <p:spPr>
          <a:xfrm>
            <a:off x="3190625"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g26e154e8c2f_0_6"/>
          <p:cNvSpPr/>
          <p:nvPr/>
        </p:nvSpPr>
        <p:spPr>
          <a:xfrm>
            <a:off x="3602481"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g26e154e8c2f_0_6"/>
          <p:cNvSpPr/>
          <p:nvPr/>
        </p:nvSpPr>
        <p:spPr>
          <a:xfrm>
            <a:off x="4036600"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g26e154e8c2f_0_6"/>
          <p:cNvSpPr/>
          <p:nvPr/>
        </p:nvSpPr>
        <p:spPr>
          <a:xfrm>
            <a:off x="4448456" y="37571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g26e154e8c2f_0_6"/>
          <p:cNvSpPr/>
          <p:nvPr/>
        </p:nvSpPr>
        <p:spPr>
          <a:xfrm>
            <a:off x="4036600"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g26e154e8c2f_0_6"/>
          <p:cNvSpPr/>
          <p:nvPr/>
        </p:nvSpPr>
        <p:spPr>
          <a:xfrm>
            <a:off x="4448456" y="40432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g26e154e8c2f_0_6"/>
          <p:cNvSpPr/>
          <p:nvPr/>
        </p:nvSpPr>
        <p:spPr>
          <a:xfrm>
            <a:off x="15142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g26e154e8c2f_0_6"/>
          <p:cNvSpPr/>
          <p:nvPr/>
        </p:nvSpPr>
        <p:spPr>
          <a:xfrm>
            <a:off x="19260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g26e154e8c2f_0_6"/>
          <p:cNvSpPr/>
          <p:nvPr/>
        </p:nvSpPr>
        <p:spPr>
          <a:xfrm>
            <a:off x="15142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g26e154e8c2f_0_6"/>
          <p:cNvSpPr/>
          <p:nvPr/>
        </p:nvSpPr>
        <p:spPr>
          <a:xfrm>
            <a:off x="19260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g26e154e8c2f_0_6"/>
          <p:cNvSpPr/>
          <p:nvPr/>
        </p:nvSpPr>
        <p:spPr>
          <a:xfrm>
            <a:off x="23602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g26e154e8c2f_0_6"/>
          <p:cNvSpPr/>
          <p:nvPr/>
        </p:nvSpPr>
        <p:spPr>
          <a:xfrm>
            <a:off x="27720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g26e154e8c2f_0_6"/>
          <p:cNvSpPr/>
          <p:nvPr/>
        </p:nvSpPr>
        <p:spPr>
          <a:xfrm>
            <a:off x="23602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g26e154e8c2f_0_6"/>
          <p:cNvSpPr/>
          <p:nvPr/>
        </p:nvSpPr>
        <p:spPr>
          <a:xfrm>
            <a:off x="27720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g26e154e8c2f_0_6"/>
          <p:cNvSpPr/>
          <p:nvPr/>
        </p:nvSpPr>
        <p:spPr>
          <a:xfrm>
            <a:off x="3190625"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g26e154e8c2f_0_6"/>
          <p:cNvSpPr/>
          <p:nvPr/>
        </p:nvSpPr>
        <p:spPr>
          <a:xfrm>
            <a:off x="3602481"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g26e154e8c2f_0_6"/>
          <p:cNvSpPr/>
          <p:nvPr/>
        </p:nvSpPr>
        <p:spPr>
          <a:xfrm>
            <a:off x="3190625"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g26e154e8c2f_0_6"/>
          <p:cNvSpPr/>
          <p:nvPr/>
        </p:nvSpPr>
        <p:spPr>
          <a:xfrm>
            <a:off x="3602481"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g26e154e8c2f_0_6"/>
          <p:cNvSpPr/>
          <p:nvPr/>
        </p:nvSpPr>
        <p:spPr>
          <a:xfrm>
            <a:off x="4036600"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g26e154e8c2f_0_6"/>
          <p:cNvSpPr/>
          <p:nvPr/>
        </p:nvSpPr>
        <p:spPr>
          <a:xfrm>
            <a:off x="4448456" y="4366750"/>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g26e154e8c2f_0_6"/>
          <p:cNvSpPr/>
          <p:nvPr/>
        </p:nvSpPr>
        <p:spPr>
          <a:xfrm>
            <a:off x="4036600"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g26e154e8c2f_0_6"/>
          <p:cNvSpPr/>
          <p:nvPr/>
        </p:nvSpPr>
        <p:spPr>
          <a:xfrm>
            <a:off x="4448456" y="4652862"/>
            <a:ext cx="356021" cy="213788"/>
          </a:xfrm>
          <a:prstGeom prst="flowChartProcess">
            <a:avLst/>
          </a:pr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g26e154e8c2f_0_6"/>
          <p:cNvSpPr/>
          <p:nvPr/>
        </p:nvSpPr>
        <p:spPr>
          <a:xfrm>
            <a:off x="3190625" y="1139575"/>
            <a:ext cx="1613850" cy="1045525"/>
          </a:xfrm>
          <a:prstGeom prst="flowChartProcess">
            <a:avLst/>
          </a:pr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g26e154e8c2f_0_6"/>
          <p:cNvSpPr txBox="1"/>
          <p:nvPr/>
        </p:nvSpPr>
        <p:spPr>
          <a:xfrm>
            <a:off x="123275" y="1268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Group Level</a:t>
            </a:r>
            <a:endParaRPr sz="2000" b="0" i="0" u="none" strike="noStrike" cap="none">
              <a:solidFill>
                <a:srgbClr val="000000"/>
              </a:solidFill>
              <a:latin typeface="Gill Sans"/>
              <a:ea typeface="Gill Sans"/>
              <a:cs typeface="Gill Sans"/>
              <a:sym typeface="Gill Sans"/>
            </a:endParaRPr>
          </a:p>
        </p:txBody>
      </p:sp>
      <p:sp>
        <p:nvSpPr>
          <p:cNvPr id="1060" name="Google Shape;1060;g26e154e8c2f_0_6"/>
          <p:cNvSpPr txBox="1"/>
          <p:nvPr/>
        </p:nvSpPr>
        <p:spPr>
          <a:xfrm>
            <a:off x="123275" y="25641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Subg</a:t>
            </a:r>
            <a:r>
              <a:rPr lang="en" sz="2000" b="0" i="0" u="none" strike="noStrike" cap="none">
                <a:solidFill>
                  <a:srgbClr val="000000"/>
                </a:solidFill>
                <a:latin typeface="Gill Sans"/>
                <a:ea typeface="Gill Sans"/>
                <a:cs typeface="Gill Sans"/>
                <a:sym typeface="Gill Sans"/>
              </a:rPr>
              <a:t>roup Level</a:t>
            </a:r>
            <a:endParaRPr sz="2000" b="0" i="0" u="none" strike="noStrike" cap="none">
              <a:solidFill>
                <a:srgbClr val="000000"/>
              </a:solidFill>
              <a:latin typeface="Gill Sans"/>
              <a:ea typeface="Gill Sans"/>
              <a:cs typeface="Gill Sans"/>
              <a:sym typeface="Gill Sans"/>
            </a:endParaRPr>
          </a:p>
        </p:txBody>
      </p:sp>
      <p:sp>
        <p:nvSpPr>
          <p:cNvPr id="1061" name="Google Shape;1061;g26e154e8c2f_0_6"/>
          <p:cNvSpPr txBox="1"/>
          <p:nvPr/>
        </p:nvSpPr>
        <p:spPr>
          <a:xfrm>
            <a:off x="123275" y="393572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Asset</a:t>
            </a:r>
            <a:r>
              <a:rPr lang="en" sz="2000" b="0" i="0" u="none" strike="noStrike" cap="none">
                <a:solidFill>
                  <a:srgbClr val="000000"/>
                </a:solidFill>
                <a:latin typeface="Gill Sans"/>
                <a:ea typeface="Gill Sans"/>
                <a:cs typeface="Gill Sans"/>
                <a:sym typeface="Gill Sans"/>
              </a:rPr>
              <a:t> Level</a:t>
            </a:r>
            <a:endParaRPr sz="2000" b="0" i="0" u="none" strike="noStrike" cap="none">
              <a:solidFill>
                <a:srgbClr val="000000"/>
              </a:solidFill>
              <a:latin typeface="Gill Sans"/>
              <a:ea typeface="Gill Sans"/>
              <a:cs typeface="Gill Sans"/>
              <a:sym typeface="Gill Sans"/>
            </a:endParaRPr>
          </a:p>
        </p:txBody>
      </p:sp>
      <p:cxnSp>
        <p:nvCxnSpPr>
          <p:cNvPr id="1062" name="Google Shape;1062;g26e154e8c2f_0_6"/>
          <p:cNvCxnSpPr/>
          <p:nvPr/>
        </p:nvCxnSpPr>
        <p:spPr>
          <a:xfrm>
            <a:off x="274538" y="2319475"/>
            <a:ext cx="4939200" cy="12000"/>
          </a:xfrm>
          <a:prstGeom prst="straightConnector1">
            <a:avLst/>
          </a:prstGeom>
          <a:noFill/>
          <a:ln w="28575" cap="flat" cmpd="sng">
            <a:solidFill>
              <a:schemeClr val="dk2"/>
            </a:solidFill>
            <a:prstDash val="dash"/>
            <a:round/>
            <a:headEnd type="none" w="med" len="med"/>
            <a:tailEnd type="none" w="med" len="med"/>
          </a:ln>
        </p:spPr>
      </p:cxnSp>
      <p:cxnSp>
        <p:nvCxnSpPr>
          <p:cNvPr id="1063" name="Google Shape;1063;g26e154e8c2f_0_6"/>
          <p:cNvCxnSpPr/>
          <p:nvPr/>
        </p:nvCxnSpPr>
        <p:spPr>
          <a:xfrm>
            <a:off x="274538" y="3602750"/>
            <a:ext cx="4939200" cy="12000"/>
          </a:xfrm>
          <a:prstGeom prst="straightConnector1">
            <a:avLst/>
          </a:prstGeom>
          <a:noFill/>
          <a:ln w="28575" cap="flat" cmpd="sng">
            <a:solidFill>
              <a:schemeClr val="dk2"/>
            </a:solidFill>
            <a:prstDash val="dash"/>
            <a:round/>
            <a:headEnd type="none" w="med" len="med"/>
            <a:tailEnd type="none" w="med" len="med"/>
          </a:ln>
        </p:spPr>
      </p:cxnSp>
      <p:sp>
        <p:nvSpPr>
          <p:cNvPr id="1064" name="Google Shape;1064;g26e154e8c2f_0_6"/>
          <p:cNvSpPr txBox="1"/>
          <p:nvPr/>
        </p:nvSpPr>
        <p:spPr>
          <a:xfrm>
            <a:off x="5823350" y="1382575"/>
            <a:ext cx="31743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Gill Sans"/>
                <a:ea typeface="Gill Sans"/>
                <a:cs typeface="Gill Sans"/>
                <a:sym typeface="Gill Sans"/>
              </a:rPr>
              <a:t>Unreliability</a:t>
            </a:r>
            <a:endParaRPr sz="2500">
              <a:latin typeface="Gill Sans"/>
              <a:ea typeface="Gill Sans"/>
              <a:cs typeface="Gill Sans"/>
              <a:sym typeface="Gill Sans"/>
            </a:endParaRPr>
          </a:p>
        </p:txBody>
      </p:sp>
      <p:sp>
        <p:nvSpPr>
          <p:cNvPr id="1065" name="Google Shape;1065;g26e154e8c2f_0_6"/>
          <p:cNvSpPr txBox="1"/>
          <p:nvPr/>
        </p:nvSpPr>
        <p:spPr>
          <a:xfrm>
            <a:off x="5823350" y="2677975"/>
            <a:ext cx="31743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Gill Sans"/>
                <a:ea typeface="Gill Sans"/>
                <a:cs typeface="Gill Sans"/>
                <a:sym typeface="Gill Sans"/>
              </a:rPr>
              <a:t>Divergence</a:t>
            </a:r>
            <a:endParaRPr sz="2500">
              <a:latin typeface="Gill Sans"/>
              <a:ea typeface="Gill Sans"/>
              <a:cs typeface="Gill Sans"/>
              <a:sym typeface="Gill Sans"/>
            </a:endParaRPr>
          </a:p>
        </p:txBody>
      </p:sp>
      <p:sp>
        <p:nvSpPr>
          <p:cNvPr id="1066" name="Google Shape;1066;g26e154e8c2f_0_6"/>
          <p:cNvSpPr txBox="1"/>
          <p:nvPr/>
        </p:nvSpPr>
        <p:spPr>
          <a:xfrm>
            <a:off x="5823350" y="4049575"/>
            <a:ext cx="31743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Gill Sans"/>
                <a:ea typeface="Gill Sans"/>
                <a:cs typeface="Gill Sans"/>
                <a:sym typeface="Gill Sans"/>
              </a:rPr>
              <a:t>Outlier</a:t>
            </a:r>
            <a:endParaRPr sz="2500">
              <a:latin typeface="Gill Sans"/>
              <a:ea typeface="Gill Sans"/>
              <a:cs typeface="Gill Sans"/>
              <a:sym typeface="Gill Sans"/>
            </a:endParaRPr>
          </a:p>
        </p:txBody>
      </p:sp>
      <p:sp>
        <p:nvSpPr>
          <p:cNvPr id="1067" name="Google Shape;1067;g26e154e8c2f_0_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068" name="Google Shape;1068;g26e154e8c2f_0_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069" name="Google Shape;1069;g26e154e8c2f_0_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073"/>
        <p:cNvGrpSpPr/>
        <p:nvPr/>
      </p:nvGrpSpPr>
      <p:grpSpPr>
        <a:xfrm>
          <a:off x="0" y="0"/>
          <a:ext cx="0" cy="0"/>
          <a:chOff x="0" y="0"/>
          <a:chExt cx="0" cy="0"/>
        </a:xfrm>
      </p:grpSpPr>
      <p:sp>
        <p:nvSpPr>
          <p:cNvPr id="1074" name="Google Shape;1074;p36"/>
          <p:cNvSpPr txBox="1">
            <a:spLocks noGrp="1"/>
          </p:cNvSpPr>
          <p:nvPr>
            <p:ph type="body" idx="1"/>
          </p:nvPr>
        </p:nvSpPr>
        <p:spPr>
          <a:xfrm>
            <a:off x="168675" y="1083042"/>
            <a:ext cx="8800500" cy="37926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dirty="0"/>
              <a:t>Large-scale studies</a:t>
            </a:r>
            <a:endParaRPr dirty="0"/>
          </a:p>
          <a:p>
            <a:pPr marL="914400" lvl="1" indent="-342900" algn="l" rtl="0">
              <a:lnSpc>
                <a:spcPct val="100000"/>
              </a:lnSpc>
              <a:spcBef>
                <a:spcPts val="0"/>
              </a:spcBef>
              <a:spcAft>
                <a:spcPts val="0"/>
              </a:spcAft>
              <a:buSzPts val="1800"/>
              <a:buChar char="○"/>
            </a:pPr>
            <a:r>
              <a:rPr lang="en" dirty="0"/>
              <a:t>Performance, failure and crash recovery, hardware errors</a:t>
            </a:r>
            <a:endParaRPr dirty="0"/>
          </a:p>
          <a:p>
            <a:pPr marL="457200" lvl="0" indent="-314325" algn="l" rtl="0">
              <a:lnSpc>
                <a:spcPct val="100000"/>
              </a:lnSpc>
              <a:spcBef>
                <a:spcPts val="0"/>
              </a:spcBef>
              <a:spcAft>
                <a:spcPts val="0"/>
              </a:spcAft>
              <a:buSzPts val="1350"/>
              <a:buChar char="●"/>
            </a:pPr>
            <a:r>
              <a:rPr lang="en" dirty="0"/>
              <a:t>Dataset scale</a:t>
            </a:r>
            <a:endParaRPr dirty="0"/>
          </a:p>
          <a:p>
            <a:pPr marL="914400" lvl="1" indent="-342900" algn="l" rtl="0">
              <a:lnSpc>
                <a:spcPct val="100000"/>
              </a:lnSpc>
              <a:spcBef>
                <a:spcPts val="0"/>
              </a:spcBef>
              <a:spcAft>
                <a:spcPts val="0"/>
              </a:spcAft>
              <a:buSzPts val="1800"/>
              <a:buChar char="○"/>
            </a:pPr>
            <a:r>
              <a:rPr lang="en" dirty="0"/>
              <a:t>Incident records, tickets, log and error messages</a:t>
            </a:r>
            <a:endParaRPr dirty="0"/>
          </a:p>
          <a:p>
            <a:pPr marL="457200" lvl="0" indent="-314325" algn="l" rtl="0">
              <a:lnSpc>
                <a:spcPct val="100000"/>
              </a:lnSpc>
              <a:spcBef>
                <a:spcPts val="0"/>
              </a:spcBef>
              <a:spcAft>
                <a:spcPts val="0"/>
              </a:spcAft>
              <a:buSzPts val="1350"/>
              <a:buChar char="●"/>
            </a:pPr>
            <a:r>
              <a:rPr lang="en" dirty="0"/>
              <a:t>Analysis techniques</a:t>
            </a:r>
            <a:endParaRPr dirty="0"/>
          </a:p>
          <a:p>
            <a:pPr marL="914400" lvl="1" indent="-342900" algn="l" rtl="0">
              <a:lnSpc>
                <a:spcPct val="100000"/>
              </a:lnSpc>
              <a:spcBef>
                <a:spcPts val="0"/>
              </a:spcBef>
              <a:spcAft>
                <a:spcPts val="0"/>
              </a:spcAft>
              <a:buSzPts val="1800"/>
              <a:buChar char="○"/>
            </a:pPr>
            <a:r>
              <a:rPr lang="en" dirty="0"/>
              <a:t>Information theory, transfer learning, clustering, and neural network</a:t>
            </a:r>
            <a:endParaRPr dirty="0"/>
          </a:p>
        </p:txBody>
      </p:sp>
      <p:sp>
        <p:nvSpPr>
          <p:cNvPr id="1075" name="Google Shape;1075;p36"/>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Related works</a:t>
            </a:r>
            <a:endParaRPr/>
          </a:p>
        </p:txBody>
      </p:sp>
      <p:sp>
        <p:nvSpPr>
          <p:cNvPr id="1076" name="Google Shape;1076;p3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077" name="Google Shape;1077;p3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078" name="Google Shape;1078;p3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082"/>
        <p:cNvGrpSpPr/>
        <p:nvPr/>
      </p:nvGrpSpPr>
      <p:grpSpPr>
        <a:xfrm>
          <a:off x="0" y="0"/>
          <a:ext cx="0" cy="0"/>
          <a:chOff x="0" y="0"/>
          <a:chExt cx="0" cy="0"/>
        </a:xfrm>
      </p:grpSpPr>
      <p:pic>
        <p:nvPicPr>
          <p:cNvPr id="1083" name="Google Shape;1083;p26"/>
          <p:cNvPicPr preferRelativeResize="0"/>
          <p:nvPr/>
        </p:nvPicPr>
        <p:blipFill rotWithShape="1">
          <a:blip r:embed="rId3">
            <a:alphaModFix/>
          </a:blip>
          <a:srcRect/>
          <a:stretch/>
        </p:blipFill>
        <p:spPr>
          <a:xfrm>
            <a:off x="898870" y="1454150"/>
            <a:ext cx="2717800" cy="2235200"/>
          </a:xfrm>
          <a:prstGeom prst="rect">
            <a:avLst/>
          </a:prstGeom>
          <a:noFill/>
          <a:ln>
            <a:noFill/>
          </a:ln>
        </p:spPr>
      </p:pic>
      <p:sp>
        <p:nvSpPr>
          <p:cNvPr id="1084" name="Google Shape;1084;p26"/>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Performance Outlier</a:t>
            </a:r>
            <a:endParaRPr/>
          </a:p>
        </p:txBody>
      </p:sp>
      <p:sp>
        <p:nvSpPr>
          <p:cNvPr id="1085" name="Google Shape;1085;p26"/>
          <p:cNvSpPr txBox="1"/>
          <p:nvPr/>
        </p:nvSpPr>
        <p:spPr>
          <a:xfrm>
            <a:off x="583382" y="3751337"/>
            <a:ext cx="3898800" cy="67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Result from DBSCAN</a:t>
            </a:r>
            <a:endParaRPr sz="2000" b="0" i="0" u="none" strike="noStrike" cap="none">
              <a:solidFill>
                <a:srgbClr val="00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 Cluster = 3</a:t>
            </a:r>
            <a:endParaRPr sz="2000" b="0" i="0" u="none" strike="noStrike" cap="none">
              <a:solidFill>
                <a:srgbClr val="000000"/>
              </a:solidFill>
              <a:latin typeface="Gill Sans"/>
              <a:ea typeface="Gill Sans"/>
              <a:cs typeface="Gill Sans"/>
              <a:sym typeface="Gill Sans"/>
            </a:endParaRPr>
          </a:p>
        </p:txBody>
      </p:sp>
      <p:sp>
        <p:nvSpPr>
          <p:cNvPr id="1086" name="Google Shape;1086;p26"/>
          <p:cNvSpPr/>
          <p:nvPr/>
        </p:nvSpPr>
        <p:spPr>
          <a:xfrm>
            <a:off x="1669340" y="1682313"/>
            <a:ext cx="500835" cy="1245511"/>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6"/>
          <p:cNvSpPr/>
          <p:nvPr/>
        </p:nvSpPr>
        <p:spPr>
          <a:xfrm>
            <a:off x="2471222" y="1523541"/>
            <a:ext cx="1097622" cy="1245510"/>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6"/>
          <p:cNvSpPr/>
          <p:nvPr/>
        </p:nvSpPr>
        <p:spPr>
          <a:xfrm>
            <a:off x="2532782" y="3063730"/>
            <a:ext cx="318900" cy="253200"/>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9" name="Google Shape;1089;p26"/>
          <p:cNvGrpSpPr/>
          <p:nvPr/>
        </p:nvGrpSpPr>
        <p:grpSpPr>
          <a:xfrm>
            <a:off x="3535113" y="1454150"/>
            <a:ext cx="5434054" cy="2976087"/>
            <a:chOff x="3535113" y="1454150"/>
            <a:chExt cx="5434054" cy="2976087"/>
          </a:xfrm>
        </p:grpSpPr>
        <p:cxnSp>
          <p:nvCxnSpPr>
            <p:cNvPr id="1090" name="Google Shape;1090;p26"/>
            <p:cNvCxnSpPr/>
            <p:nvPr/>
          </p:nvCxnSpPr>
          <p:spPr>
            <a:xfrm>
              <a:off x="3535113" y="2398900"/>
              <a:ext cx="2187000" cy="0"/>
            </a:xfrm>
            <a:prstGeom prst="straightConnector1">
              <a:avLst/>
            </a:prstGeom>
            <a:noFill/>
            <a:ln w="38100" cap="flat" cmpd="sng">
              <a:solidFill>
                <a:srgbClr val="434343"/>
              </a:solidFill>
              <a:prstDash val="solid"/>
              <a:round/>
              <a:headEnd type="none" w="sm" len="sm"/>
              <a:tailEnd type="stealth" w="med" len="med"/>
            </a:ln>
          </p:spPr>
        </p:cxnSp>
        <p:grpSp>
          <p:nvGrpSpPr>
            <p:cNvPr id="1091" name="Google Shape;1091;p26"/>
            <p:cNvGrpSpPr/>
            <p:nvPr/>
          </p:nvGrpSpPr>
          <p:grpSpPr>
            <a:xfrm>
              <a:off x="3685950" y="1454150"/>
              <a:ext cx="5283217" cy="2976087"/>
              <a:chOff x="3685950" y="1454150"/>
              <a:chExt cx="5283217" cy="2976087"/>
            </a:xfrm>
          </p:grpSpPr>
          <p:sp>
            <p:nvSpPr>
              <p:cNvPr id="1092" name="Google Shape;1092;p26"/>
              <p:cNvSpPr txBox="1"/>
              <p:nvPr/>
            </p:nvSpPr>
            <p:spPr>
              <a:xfrm>
                <a:off x="3685950" y="1977000"/>
                <a:ext cx="1837500" cy="42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Binary conversion</a:t>
                </a:r>
                <a:endParaRPr sz="2000" b="0" i="0" u="none" strike="noStrike" cap="none">
                  <a:solidFill>
                    <a:srgbClr val="000000"/>
                  </a:solidFill>
                  <a:latin typeface="Gill Sans"/>
                  <a:ea typeface="Gill Sans"/>
                  <a:cs typeface="Gill Sans"/>
                  <a:sym typeface="Gill Sans"/>
                </a:endParaRPr>
              </a:p>
            </p:txBody>
          </p:sp>
          <p:sp>
            <p:nvSpPr>
              <p:cNvPr id="1093" name="Google Shape;1093;p26"/>
              <p:cNvSpPr txBox="1"/>
              <p:nvPr/>
            </p:nvSpPr>
            <p:spPr>
              <a:xfrm>
                <a:off x="5070367" y="3751337"/>
                <a:ext cx="3898800" cy="678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Result after conversion</a:t>
                </a:r>
                <a:endParaRPr sz="2000" b="0" i="0" u="none" strike="noStrike" cap="none">
                  <a:solidFill>
                    <a:srgbClr val="000000"/>
                  </a:solidFill>
                  <a:latin typeface="Gill Sans"/>
                  <a:ea typeface="Gill Sans"/>
                  <a:cs typeface="Gill Sans"/>
                  <a:sym typeface="Gill Sans"/>
                </a:endParaRPr>
              </a:p>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 Cluster = 2</a:t>
                </a:r>
                <a:endParaRPr sz="2000" b="0" i="0" u="none" strike="noStrike" cap="none">
                  <a:solidFill>
                    <a:srgbClr val="000000"/>
                  </a:solidFill>
                  <a:latin typeface="Gill Sans"/>
                  <a:ea typeface="Gill Sans"/>
                  <a:cs typeface="Gill Sans"/>
                  <a:sym typeface="Gill Sans"/>
                </a:endParaRPr>
              </a:p>
            </p:txBody>
          </p:sp>
          <p:pic>
            <p:nvPicPr>
              <p:cNvPr id="1094" name="Google Shape;1094;p26"/>
              <p:cNvPicPr preferRelativeResize="0"/>
              <p:nvPr/>
            </p:nvPicPr>
            <p:blipFill rotWithShape="1">
              <a:blip r:embed="rId4">
                <a:alphaModFix/>
              </a:blip>
              <a:srcRect/>
              <a:stretch/>
            </p:blipFill>
            <p:spPr>
              <a:xfrm>
                <a:off x="5722113" y="1454150"/>
                <a:ext cx="2717800" cy="2235200"/>
              </a:xfrm>
              <a:prstGeom prst="rect">
                <a:avLst/>
              </a:prstGeom>
              <a:noFill/>
              <a:ln>
                <a:noFill/>
              </a:ln>
            </p:spPr>
          </p:pic>
        </p:grpSp>
      </p:grpSp>
      <p:sp>
        <p:nvSpPr>
          <p:cNvPr id="1095" name="Google Shape;1095;p26"/>
          <p:cNvSpPr/>
          <p:nvPr/>
        </p:nvSpPr>
        <p:spPr>
          <a:xfrm>
            <a:off x="6065100" y="398525"/>
            <a:ext cx="3034500" cy="9936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a:t>No degradation…</a:t>
            </a:r>
            <a:endParaRPr sz="2500" b="1" i="0" u="none" strike="noStrike" cap="none">
              <a:solidFill>
                <a:srgbClr val="000000"/>
              </a:solidFill>
              <a:latin typeface="Arial"/>
              <a:ea typeface="Arial"/>
              <a:cs typeface="Arial"/>
              <a:sym typeface="Arial"/>
            </a:endParaRPr>
          </a:p>
        </p:txBody>
      </p:sp>
      <p:sp>
        <p:nvSpPr>
          <p:cNvPr id="1096" name="Google Shape;1096;p2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097" name="Google Shape;1097;p2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098" name="Google Shape;1098;p2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9"/>
                                        </p:tgtEl>
                                        <p:attrNameLst>
                                          <p:attrName>style.visibility</p:attrName>
                                        </p:attrNameLst>
                                      </p:cBhvr>
                                      <p:to>
                                        <p:strVal val="visible"/>
                                      </p:to>
                                    </p:set>
                                    <p:animEffect transition="in" filter="fade">
                                      <p:cBhvr>
                                        <p:cTn id="7" dur="1000"/>
                                        <p:tgtEl>
                                          <p:spTgt spid="10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5"/>
                                        </p:tgtEl>
                                        <p:attrNameLst>
                                          <p:attrName>style.visibility</p:attrName>
                                        </p:attrNameLst>
                                      </p:cBhvr>
                                      <p:to>
                                        <p:strVal val="visible"/>
                                      </p:to>
                                    </p:set>
                                    <p:animEffect transition="in" filter="fade">
                                      <p:cBhvr>
                                        <p:cTn id="12" dur="1000"/>
                                        <p:tgtEl>
                                          <p:spTgt spid="1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102"/>
        <p:cNvGrpSpPr/>
        <p:nvPr/>
      </p:nvGrpSpPr>
      <p:grpSpPr>
        <a:xfrm>
          <a:off x="0" y="0"/>
          <a:ext cx="0" cy="0"/>
          <a:chOff x="0" y="0"/>
          <a:chExt cx="0" cy="0"/>
        </a:xfrm>
      </p:grpSpPr>
      <p:pic>
        <p:nvPicPr>
          <p:cNvPr id="1103" name="Google Shape;1103;p32"/>
          <p:cNvPicPr preferRelativeResize="0"/>
          <p:nvPr/>
        </p:nvPicPr>
        <p:blipFill rotWithShape="1">
          <a:blip r:embed="rId3">
            <a:alphaModFix/>
          </a:blip>
          <a:srcRect/>
          <a:stretch/>
        </p:blipFill>
        <p:spPr>
          <a:xfrm>
            <a:off x="4800600" y="1932440"/>
            <a:ext cx="4343399" cy="1763260"/>
          </a:xfrm>
          <a:prstGeom prst="rect">
            <a:avLst/>
          </a:prstGeom>
          <a:noFill/>
          <a:ln>
            <a:noFill/>
          </a:ln>
        </p:spPr>
      </p:pic>
      <p:pic>
        <p:nvPicPr>
          <p:cNvPr id="1104" name="Google Shape;1104;p32"/>
          <p:cNvPicPr preferRelativeResize="0"/>
          <p:nvPr/>
        </p:nvPicPr>
        <p:blipFill rotWithShape="1">
          <a:blip r:embed="rId4">
            <a:alphaModFix/>
          </a:blip>
          <a:srcRect/>
          <a:stretch/>
        </p:blipFill>
        <p:spPr>
          <a:xfrm>
            <a:off x="152400" y="1762610"/>
            <a:ext cx="4343399" cy="1650890"/>
          </a:xfrm>
          <a:prstGeom prst="rect">
            <a:avLst/>
          </a:prstGeom>
          <a:noFill/>
          <a:ln>
            <a:noFill/>
          </a:ln>
        </p:spPr>
      </p:pic>
      <p:sp>
        <p:nvSpPr>
          <p:cNvPr id="1105" name="Google Shape;1105;p32"/>
          <p:cNvSpPr txBox="1">
            <a:spLocks noGrp="1"/>
          </p:cNvSpPr>
          <p:nvPr>
            <p:ph type="body" idx="1"/>
          </p:nvPr>
        </p:nvSpPr>
        <p:spPr>
          <a:xfrm>
            <a:off x="168675" y="1200150"/>
            <a:ext cx="4174800" cy="5961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1500"/>
              </a:spcBef>
              <a:spcAft>
                <a:spcPts val="0"/>
              </a:spcAft>
              <a:buSzPct val="54435"/>
              <a:buNone/>
            </a:pPr>
            <a:r>
              <a:rPr lang="en" dirty="0"/>
              <a:t>Configuration Impact</a:t>
            </a:r>
            <a:endParaRPr dirty="0"/>
          </a:p>
        </p:txBody>
      </p:sp>
      <p:sp>
        <p:nvSpPr>
          <p:cNvPr id="1106" name="Google Shape;1106;p32"/>
          <p:cNvSpPr txBox="1">
            <a:spLocks noGrp="1"/>
          </p:cNvSpPr>
          <p:nvPr>
            <p:ph type="body" idx="2"/>
          </p:nvPr>
        </p:nvSpPr>
        <p:spPr>
          <a:xfrm>
            <a:off x="4800600" y="1084650"/>
            <a:ext cx="4168500" cy="2010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500"/>
              </a:spcBef>
              <a:spcAft>
                <a:spcPts val="0"/>
              </a:spcAft>
              <a:buSzPts val="1350"/>
              <a:buNone/>
            </a:pPr>
            <a:r>
              <a:rPr lang="en" sz="2500" dirty="0"/>
              <a:t>Larger-scope Unreliability</a:t>
            </a:r>
            <a:endParaRPr sz="2500" dirty="0"/>
          </a:p>
        </p:txBody>
      </p:sp>
      <p:sp>
        <p:nvSpPr>
          <p:cNvPr id="1107" name="Google Shape;1107;p32"/>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Result &amp; Case Studies</a:t>
            </a:r>
            <a:endParaRPr/>
          </a:p>
        </p:txBody>
      </p:sp>
      <p:sp>
        <p:nvSpPr>
          <p:cNvPr id="1108" name="Google Shape;1108;p32"/>
          <p:cNvSpPr txBox="1"/>
          <p:nvPr/>
        </p:nvSpPr>
        <p:spPr>
          <a:xfrm>
            <a:off x="168675" y="3784550"/>
            <a:ext cx="8446800" cy="990300"/>
          </a:xfrm>
          <a:prstGeom prst="rect">
            <a:avLst/>
          </a:prstGeom>
          <a:noFill/>
          <a:ln w="38100" cap="flat" cmpd="sng">
            <a:solidFill>
              <a:srgbClr val="BFBFB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Gill Sans"/>
                <a:ea typeface="Gill Sans"/>
                <a:cs typeface="Gill Sans"/>
                <a:sym typeface="Gill Sans"/>
              </a:rPr>
              <a:t>Detected performance change caused by </a:t>
            </a:r>
            <a:r>
              <a:rPr lang="en" sz="2800" b="1" i="0" u="none" strike="noStrike" cap="none">
                <a:solidFill>
                  <a:srgbClr val="000000"/>
                </a:solidFill>
                <a:latin typeface="Gill Sans"/>
                <a:ea typeface="Gill Sans"/>
                <a:cs typeface="Gill Sans"/>
                <a:sym typeface="Gill Sans"/>
              </a:rPr>
              <a:t>intentional</a:t>
            </a:r>
            <a:r>
              <a:rPr lang="en" sz="2800" b="0" i="0" u="none" strike="noStrike" cap="none">
                <a:solidFill>
                  <a:srgbClr val="000000"/>
                </a:solidFill>
                <a:latin typeface="Gill Sans"/>
                <a:ea typeface="Gill Sans"/>
                <a:cs typeface="Gill Sans"/>
                <a:sym typeface="Gill Sans"/>
              </a:rPr>
              <a:t> downgrade for undisclosable reason.</a:t>
            </a:r>
            <a:endParaRPr sz="2800" b="0" i="0" u="none" strike="noStrike" cap="none">
              <a:solidFill>
                <a:srgbClr val="000000"/>
              </a:solidFill>
              <a:latin typeface="Gill Sans"/>
              <a:ea typeface="Gill Sans"/>
              <a:cs typeface="Gill Sans"/>
              <a:sym typeface="Gill Sans"/>
            </a:endParaRPr>
          </a:p>
        </p:txBody>
      </p:sp>
      <p:sp>
        <p:nvSpPr>
          <p:cNvPr id="1109" name="Google Shape;1109;p32"/>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110" name="Google Shape;1110;p32"/>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111" name="Google Shape;1111;p32"/>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Measure Fleet Performance</a:t>
            </a:r>
            <a:endParaRPr/>
          </a:p>
        </p:txBody>
      </p:sp>
      <p:sp>
        <p:nvSpPr>
          <p:cNvPr id="162" name="Google Shape;162;p4"/>
          <p:cNvSpPr/>
          <p:nvPr/>
        </p:nvSpPr>
        <p:spPr>
          <a:xfrm>
            <a:off x="168675" y="1063375"/>
            <a:ext cx="6976500" cy="1336500"/>
          </a:xfrm>
          <a:prstGeom prst="verticalScroll">
            <a:avLst>
              <a:gd name="adj" fmla="val 125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dirty="0">
                <a:solidFill>
                  <a:srgbClr val="000000"/>
                </a:solidFill>
                <a:latin typeface="Arial"/>
                <a:ea typeface="Arial"/>
                <a:cs typeface="Arial"/>
                <a:sym typeface="Arial"/>
              </a:rPr>
              <a:t>2023-08-13:19:14:13,996 INFO     		[serviceA.py:19] Things are doing fine</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300" b="0" i="0" u="none" strike="noStrike" cap="none" dirty="0">
                <a:solidFill>
                  <a:srgbClr val="000000"/>
                </a:solidFill>
                <a:latin typeface="Arial"/>
                <a:ea typeface="Arial"/>
                <a:cs typeface="Arial"/>
                <a:sym typeface="Arial"/>
              </a:rPr>
              <a:t>2023-08-13:19:14:17,374 INFO     		[serviceA.py:21] Still fine</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300" b="0" i="0" u="none" strike="noStrike" cap="none" dirty="0">
                <a:solidFill>
                  <a:srgbClr val="000000"/>
                </a:solidFill>
                <a:latin typeface="Arial"/>
                <a:ea typeface="Arial"/>
                <a:cs typeface="Arial"/>
                <a:sym typeface="Arial"/>
              </a:rPr>
              <a:t>2023-08-13:19:14:17,658 ERROR     		[serviceA.py:31] Well, maybe not</a:t>
            </a:r>
            <a:endParaRPr sz="13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300" b="0" i="0" u="none" strike="noStrike" cap="none" dirty="0">
                <a:solidFill>
                  <a:srgbClr val="000000"/>
                </a:solidFill>
                <a:latin typeface="Arial"/>
                <a:ea typeface="Arial"/>
                <a:cs typeface="Arial"/>
                <a:sym typeface="Arial"/>
              </a:rPr>
              <a:t>2023-08-13:19:14:20,412 CRITICAL    	[serviceB.py:418] What is happening?</a:t>
            </a:r>
            <a:endParaRPr sz="1300" b="0" i="0" u="none" strike="noStrike" cap="none" dirty="0">
              <a:solidFill>
                <a:srgbClr val="000000"/>
              </a:solidFill>
              <a:latin typeface="Arial"/>
              <a:ea typeface="Arial"/>
              <a:cs typeface="Arial"/>
              <a:sym typeface="Arial"/>
            </a:endParaRPr>
          </a:p>
        </p:txBody>
      </p:sp>
      <p:sp>
        <p:nvSpPr>
          <p:cNvPr id="163" name="Google Shape;163;p4"/>
          <p:cNvSpPr/>
          <p:nvPr/>
        </p:nvSpPr>
        <p:spPr>
          <a:xfrm>
            <a:off x="673825" y="2635150"/>
            <a:ext cx="5323158" cy="1055646"/>
          </a:xfrm>
          <a:prstGeom prst="irregularSeal2">
            <a:avLst/>
          </a:prstGeom>
          <a:solidFill>
            <a:srgbClr val="E6B8AF"/>
          </a:solidFill>
          <a:ln w="28575" cap="flat" cmpd="sng">
            <a:solidFill>
              <a:srgbClr val="600A1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ERROR: Service halted</a:t>
            </a:r>
            <a:endParaRPr sz="1400" b="0" i="0" u="none" strike="noStrike" cap="none">
              <a:solidFill>
                <a:srgbClr val="000000"/>
              </a:solidFill>
              <a:latin typeface="Arial"/>
              <a:ea typeface="Arial"/>
              <a:cs typeface="Arial"/>
              <a:sym typeface="Arial"/>
            </a:endParaRPr>
          </a:p>
        </p:txBody>
      </p:sp>
      <p:grpSp>
        <p:nvGrpSpPr>
          <p:cNvPr id="164" name="Google Shape;164;p4"/>
          <p:cNvGrpSpPr/>
          <p:nvPr/>
        </p:nvGrpSpPr>
        <p:grpSpPr>
          <a:xfrm>
            <a:off x="244077" y="3688463"/>
            <a:ext cx="5950346" cy="1336500"/>
            <a:chOff x="244077" y="3688463"/>
            <a:chExt cx="5950346" cy="1336500"/>
          </a:xfrm>
        </p:grpSpPr>
        <p:pic>
          <p:nvPicPr>
            <p:cNvPr id="165" name="Google Shape;165;p4"/>
            <p:cNvPicPr preferRelativeResize="0"/>
            <p:nvPr/>
          </p:nvPicPr>
          <p:blipFill rotWithShape="1">
            <a:blip r:embed="rId3">
              <a:alphaModFix/>
            </a:blip>
            <a:srcRect/>
            <a:stretch/>
          </p:blipFill>
          <p:spPr>
            <a:xfrm>
              <a:off x="244077" y="3794527"/>
              <a:ext cx="2134199" cy="1124375"/>
            </a:xfrm>
            <a:prstGeom prst="rect">
              <a:avLst/>
            </a:prstGeom>
            <a:noFill/>
            <a:ln>
              <a:noFill/>
            </a:ln>
          </p:spPr>
        </p:pic>
        <p:pic>
          <p:nvPicPr>
            <p:cNvPr id="166" name="Google Shape;166;p4"/>
            <p:cNvPicPr preferRelativeResize="0"/>
            <p:nvPr/>
          </p:nvPicPr>
          <p:blipFill rotWithShape="1">
            <a:blip r:embed="rId4">
              <a:alphaModFix/>
            </a:blip>
            <a:srcRect/>
            <a:stretch/>
          </p:blipFill>
          <p:spPr>
            <a:xfrm>
              <a:off x="2337353" y="3688463"/>
              <a:ext cx="1682146" cy="1336500"/>
            </a:xfrm>
            <a:prstGeom prst="rect">
              <a:avLst/>
            </a:prstGeom>
            <a:noFill/>
            <a:ln>
              <a:noFill/>
            </a:ln>
          </p:spPr>
        </p:pic>
        <p:pic>
          <p:nvPicPr>
            <p:cNvPr id="167" name="Google Shape;167;p4"/>
            <p:cNvPicPr preferRelativeResize="0"/>
            <p:nvPr/>
          </p:nvPicPr>
          <p:blipFill rotWithShape="1">
            <a:blip r:embed="rId5">
              <a:alphaModFix/>
            </a:blip>
            <a:srcRect/>
            <a:stretch/>
          </p:blipFill>
          <p:spPr>
            <a:xfrm>
              <a:off x="3826169" y="3926072"/>
              <a:ext cx="2368254" cy="586200"/>
            </a:xfrm>
            <a:prstGeom prst="rect">
              <a:avLst/>
            </a:prstGeom>
            <a:noFill/>
            <a:ln>
              <a:noFill/>
            </a:ln>
          </p:spPr>
        </p:pic>
      </p:grpSp>
      <p:sp>
        <p:nvSpPr>
          <p:cNvPr id="168" name="Google Shape;168;p4"/>
          <p:cNvSpPr txBox="1"/>
          <p:nvPr/>
        </p:nvSpPr>
        <p:spPr>
          <a:xfrm>
            <a:off x="6758355" y="1268875"/>
            <a:ext cx="2414400" cy="67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dirty="0">
                <a:solidFill>
                  <a:srgbClr val="FF0000"/>
                </a:solidFill>
                <a:latin typeface="Gill Sans"/>
                <a:ea typeface="Gill Sans"/>
                <a:cs typeface="Gill Sans"/>
                <a:sym typeface="Gill Sans"/>
              </a:rPr>
              <a:t>High volume</a:t>
            </a:r>
            <a:endParaRPr sz="3000" b="0" i="0" u="none" strike="noStrike" cap="none" dirty="0">
              <a:solidFill>
                <a:srgbClr val="FF0000"/>
              </a:solidFill>
              <a:latin typeface="Gill Sans"/>
              <a:ea typeface="Gill Sans"/>
              <a:cs typeface="Gill Sans"/>
              <a:sym typeface="Gill Sans"/>
            </a:endParaRPr>
          </a:p>
        </p:txBody>
      </p:sp>
      <p:sp>
        <p:nvSpPr>
          <p:cNvPr id="169" name="Google Shape;169;p4"/>
          <p:cNvSpPr txBox="1"/>
          <p:nvPr/>
        </p:nvSpPr>
        <p:spPr>
          <a:xfrm>
            <a:off x="6705600" y="2690125"/>
            <a:ext cx="2414400" cy="67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FF0000"/>
                </a:solidFill>
                <a:latin typeface="Gill Sans"/>
                <a:ea typeface="Gill Sans"/>
                <a:cs typeface="Gill Sans"/>
                <a:sym typeface="Gill Sans"/>
              </a:rPr>
              <a:t>Too late</a:t>
            </a:r>
            <a:endParaRPr sz="3000" b="0" i="0" u="none" strike="noStrike" cap="none">
              <a:solidFill>
                <a:srgbClr val="FF0000"/>
              </a:solidFill>
              <a:latin typeface="Gill Sans"/>
              <a:ea typeface="Gill Sans"/>
              <a:cs typeface="Gill Sans"/>
              <a:sym typeface="Gill Sans"/>
            </a:endParaRPr>
          </a:p>
        </p:txBody>
      </p:sp>
      <p:sp>
        <p:nvSpPr>
          <p:cNvPr id="170" name="Google Shape;170;p4"/>
          <p:cNvSpPr txBox="1"/>
          <p:nvPr/>
        </p:nvSpPr>
        <p:spPr>
          <a:xfrm>
            <a:off x="6705600" y="3943613"/>
            <a:ext cx="2414400" cy="67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FF0000"/>
                </a:solidFill>
                <a:latin typeface="Gill Sans"/>
                <a:ea typeface="Gill Sans"/>
                <a:cs typeface="Gill Sans"/>
                <a:sym typeface="Gill Sans"/>
              </a:rPr>
              <a:t>App level</a:t>
            </a:r>
            <a:endParaRPr sz="3000" b="0" i="0" u="none" strike="noStrike" cap="none">
              <a:solidFill>
                <a:srgbClr val="FF0000"/>
              </a:solidFill>
              <a:latin typeface="Gill Sans"/>
              <a:ea typeface="Gill Sans"/>
              <a:cs typeface="Gill Sans"/>
              <a:sym typeface="Gill Sans"/>
            </a:endParaRPr>
          </a:p>
        </p:txBody>
      </p:sp>
      <p:sp>
        <p:nvSpPr>
          <p:cNvPr id="171" name="Google Shape;171;p4"/>
          <p:cNvSpPr/>
          <p:nvPr/>
        </p:nvSpPr>
        <p:spPr>
          <a:xfrm>
            <a:off x="4534200" y="2757000"/>
            <a:ext cx="4585800" cy="20775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sz="3000" b="0" i="0" u="none" strike="noStrike" cap="none" dirty="0">
                <a:solidFill>
                  <a:schemeClr val="dk1"/>
                </a:solidFill>
                <a:latin typeface="Gill Sans"/>
                <a:ea typeface="Gill Sans"/>
                <a:cs typeface="Gill Sans"/>
                <a:sym typeface="Gill Sans"/>
              </a:rPr>
              <a:t>Is there any </a:t>
            </a:r>
            <a:r>
              <a:rPr lang="en" sz="3000" b="1" i="0" u="none" strike="noStrike" cap="none" dirty="0">
                <a:solidFill>
                  <a:schemeClr val="dk1"/>
                </a:solidFill>
                <a:latin typeface="Gill Sans"/>
                <a:ea typeface="Gill Sans"/>
                <a:cs typeface="Gill Sans"/>
                <a:sym typeface="Gill Sans"/>
              </a:rPr>
              <a:t>straightforward</a:t>
            </a:r>
            <a:r>
              <a:rPr lang="en" sz="3000" b="0" i="0" u="none" strike="noStrike" cap="none" dirty="0">
                <a:solidFill>
                  <a:schemeClr val="dk1"/>
                </a:solidFill>
                <a:latin typeface="Gill Sans"/>
                <a:ea typeface="Gill Sans"/>
                <a:cs typeface="Gill Sans"/>
                <a:sym typeface="Gill Sans"/>
              </a:rPr>
              <a:t>, </a:t>
            </a:r>
            <a:r>
              <a:rPr lang="en" sz="3000" b="1" i="0" u="none" strike="noStrike" cap="none" dirty="0">
                <a:solidFill>
                  <a:schemeClr val="dk1"/>
                </a:solidFill>
                <a:latin typeface="Gill Sans"/>
                <a:ea typeface="Gill Sans"/>
                <a:cs typeface="Gill Sans"/>
                <a:sym typeface="Gill Sans"/>
              </a:rPr>
              <a:t>applicable</a:t>
            </a:r>
            <a:r>
              <a:rPr lang="en" sz="3000" b="0" i="0" u="none" strike="noStrike" cap="none" dirty="0">
                <a:solidFill>
                  <a:schemeClr val="dk1"/>
                </a:solidFill>
                <a:latin typeface="Gill Sans"/>
                <a:ea typeface="Gill Sans"/>
                <a:cs typeface="Gill Sans"/>
                <a:sym typeface="Gill Sans"/>
              </a:rPr>
              <a:t>, and </a:t>
            </a:r>
            <a:r>
              <a:rPr lang="en" sz="3000" b="1" i="0" u="none" strike="noStrike" cap="none" dirty="0">
                <a:solidFill>
                  <a:schemeClr val="dk1"/>
                </a:solidFill>
                <a:latin typeface="Gill Sans"/>
                <a:ea typeface="Gill Sans"/>
                <a:cs typeface="Gill Sans"/>
                <a:sym typeface="Gill Sans"/>
              </a:rPr>
              <a:t>accurate</a:t>
            </a:r>
            <a:r>
              <a:rPr lang="en" sz="3000" b="0" i="0" u="none" strike="noStrike" cap="none" dirty="0">
                <a:solidFill>
                  <a:schemeClr val="dk1"/>
                </a:solidFill>
                <a:latin typeface="Gill Sans"/>
                <a:ea typeface="Gill Sans"/>
                <a:cs typeface="Gill Sans"/>
                <a:sym typeface="Gill Sans"/>
              </a:rPr>
              <a:t> method?</a:t>
            </a:r>
            <a:endParaRPr sz="2500" b="1" i="0" u="none" strike="noStrike" cap="none" dirty="0">
              <a:solidFill>
                <a:srgbClr val="000000"/>
              </a:solidFill>
              <a:latin typeface="Arial"/>
              <a:ea typeface="Arial"/>
              <a:cs typeface="Arial"/>
              <a:sym typeface="Arial"/>
            </a:endParaRPr>
          </a:p>
        </p:txBody>
      </p:sp>
      <p:sp>
        <p:nvSpPr>
          <p:cNvPr id="172" name="Google Shape;172;p4"/>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73" name="Google Shape;173;p4"/>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74" name="Google Shape;174;p4"/>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168"/>
                                        </p:tgtEl>
                                        <p:attrNameLst>
                                          <p:attrName>style.visibility</p:attrName>
                                        </p:attrNameLst>
                                      </p:cBhvr>
                                      <p:to>
                                        <p:strVal val="visible"/>
                                      </p:to>
                                    </p:set>
                                    <p:animEffect transition="in" filter="fade">
                                      <p:cBhvr>
                                        <p:cTn id="11" dur="1000"/>
                                        <p:tgtEl>
                                          <p:spTgt spid="16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1000"/>
                                        <p:tgtEl>
                                          <p:spTgt spid="163"/>
                                        </p:tgtEl>
                                      </p:cBhvr>
                                    </p:animEffect>
                                  </p:childTnLst>
                                </p:cTn>
                              </p:par>
                            </p:childTnLst>
                          </p:cTn>
                        </p:par>
                        <p:par>
                          <p:cTn id="17" fill="hold">
                            <p:stCondLst>
                              <p:cond delay="1000"/>
                            </p:stCondLst>
                            <p:childTnLst>
                              <p:par>
                                <p:cTn id="18" presetID="10" presetClass="entr" presetSubtype="0" fill="hold" nodeType="afterEffect">
                                  <p:stCondLst>
                                    <p:cond delay="100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1000"/>
                                        <p:tgtEl>
                                          <p:spTgt spid="16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4"/>
                                        </p:tgtEl>
                                        <p:attrNameLst>
                                          <p:attrName>style.visibility</p:attrName>
                                        </p:attrNameLst>
                                      </p:cBhvr>
                                      <p:to>
                                        <p:strVal val="visible"/>
                                      </p:to>
                                    </p:set>
                                    <p:animEffect transition="in" filter="fade">
                                      <p:cBhvr>
                                        <p:cTn id="25" dur="1000"/>
                                        <p:tgtEl>
                                          <p:spTgt spid="164"/>
                                        </p:tgtEl>
                                      </p:cBhvr>
                                    </p:animEffect>
                                  </p:childTnLst>
                                </p:cTn>
                              </p:par>
                            </p:childTnLst>
                          </p:cTn>
                        </p:par>
                        <p:par>
                          <p:cTn id="26" fill="hold">
                            <p:stCondLst>
                              <p:cond delay="1000"/>
                            </p:stCondLst>
                            <p:childTnLst>
                              <p:par>
                                <p:cTn id="27" presetID="10" presetClass="entr" presetSubtype="0" fill="hold" nodeType="afterEffect">
                                  <p:stCondLst>
                                    <p:cond delay="1000"/>
                                  </p:stCondLst>
                                  <p:childTnLst>
                                    <p:set>
                                      <p:cBhvr>
                                        <p:cTn id="28" dur="1" fill="hold">
                                          <p:stCondLst>
                                            <p:cond delay="0"/>
                                          </p:stCondLst>
                                        </p:cTn>
                                        <p:tgtEl>
                                          <p:spTgt spid="170"/>
                                        </p:tgtEl>
                                        <p:attrNameLst>
                                          <p:attrName>style.visibility</p:attrName>
                                        </p:attrNameLst>
                                      </p:cBhvr>
                                      <p:to>
                                        <p:strVal val="visible"/>
                                      </p:to>
                                    </p:set>
                                    <p:animEffect transition="in" filter="fade">
                                      <p:cBhvr>
                                        <p:cTn id="29" dur="1000"/>
                                        <p:tgtEl>
                                          <p:spTgt spid="170"/>
                                        </p:tgtEl>
                                      </p:cBhvr>
                                    </p:animEffect>
                                  </p:childTnLst>
                                </p:cTn>
                              </p:par>
                            </p:childTnLst>
                          </p:cTn>
                        </p:par>
                        <p:par>
                          <p:cTn id="30" fill="hold">
                            <p:stCondLst>
                              <p:cond delay="3000"/>
                            </p:stCondLst>
                            <p:childTnLst>
                              <p:par>
                                <p:cTn id="31" presetID="10" presetClass="entr" presetSubtype="0" fill="hold" nodeType="afterEffect">
                                  <p:stCondLst>
                                    <p:cond delay="1000"/>
                                  </p:stCondLst>
                                  <p:childTnLst>
                                    <p:set>
                                      <p:cBhvr>
                                        <p:cTn id="32" dur="1" fill="hold">
                                          <p:stCondLst>
                                            <p:cond delay="0"/>
                                          </p:stCondLst>
                                        </p:cTn>
                                        <p:tgtEl>
                                          <p:spTgt spid="171"/>
                                        </p:tgtEl>
                                        <p:attrNameLst>
                                          <p:attrName>style.visibility</p:attrName>
                                        </p:attrNameLst>
                                      </p:cBhvr>
                                      <p:to>
                                        <p:strVal val="visible"/>
                                      </p:to>
                                    </p:set>
                                    <p:animEffect transition="in" filter="fade">
                                      <p:cBhvr>
                                        <p:cTn id="33" dur="10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body" idx="2"/>
          </p:nvPr>
        </p:nvSpPr>
        <p:spPr>
          <a:xfrm>
            <a:off x="3725333" y="1221450"/>
            <a:ext cx="5398691" cy="18096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dirty="0"/>
              <a:t>Memory: 	STREAM</a:t>
            </a:r>
            <a:endParaRPr dirty="0"/>
          </a:p>
          <a:p>
            <a:pPr marL="457200" lvl="0" indent="-314325" algn="l" rtl="0">
              <a:lnSpc>
                <a:spcPct val="100000"/>
              </a:lnSpc>
              <a:spcBef>
                <a:spcPts val="0"/>
              </a:spcBef>
              <a:spcAft>
                <a:spcPts val="0"/>
              </a:spcAft>
              <a:buSzPts val="1350"/>
              <a:buChar char="●"/>
            </a:pPr>
            <a:r>
              <a:rPr lang="en" dirty="0">
                <a:solidFill>
                  <a:schemeClr val="dk1"/>
                </a:solidFill>
              </a:rPr>
              <a:t>CPU:		Coremark Pro</a:t>
            </a:r>
            <a:endParaRPr dirty="0"/>
          </a:p>
        </p:txBody>
      </p:sp>
      <p:sp>
        <p:nvSpPr>
          <p:cNvPr id="180" name="Google Shape;180;p5"/>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Measure Fleet Performance</a:t>
            </a:r>
            <a:endParaRPr/>
          </a:p>
        </p:txBody>
      </p:sp>
      <p:pic>
        <p:nvPicPr>
          <p:cNvPr id="181" name="Google Shape;181;p5"/>
          <p:cNvPicPr preferRelativeResize="0"/>
          <p:nvPr/>
        </p:nvPicPr>
        <p:blipFill rotWithShape="1">
          <a:blip r:embed="rId3">
            <a:alphaModFix/>
          </a:blip>
          <a:srcRect/>
          <a:stretch/>
        </p:blipFill>
        <p:spPr>
          <a:xfrm>
            <a:off x="3806525" y="5260050"/>
            <a:ext cx="5162652" cy="707075"/>
          </a:xfrm>
          <a:prstGeom prst="rect">
            <a:avLst/>
          </a:prstGeom>
          <a:noFill/>
          <a:ln>
            <a:noFill/>
          </a:ln>
        </p:spPr>
      </p:pic>
      <p:pic>
        <p:nvPicPr>
          <p:cNvPr id="182" name="Google Shape;182;p5"/>
          <p:cNvPicPr preferRelativeResize="0"/>
          <p:nvPr/>
        </p:nvPicPr>
        <p:blipFill rotWithShape="1">
          <a:blip r:embed="rId4">
            <a:alphaModFix/>
          </a:blip>
          <a:srcRect/>
          <a:stretch/>
        </p:blipFill>
        <p:spPr>
          <a:xfrm>
            <a:off x="3806525" y="6102500"/>
            <a:ext cx="3313500" cy="890863"/>
          </a:xfrm>
          <a:prstGeom prst="rect">
            <a:avLst/>
          </a:prstGeom>
          <a:noFill/>
          <a:ln>
            <a:noFill/>
          </a:ln>
        </p:spPr>
      </p:pic>
      <p:sp>
        <p:nvSpPr>
          <p:cNvPr id="183" name="Google Shape;183;p5"/>
          <p:cNvSpPr/>
          <p:nvPr/>
        </p:nvSpPr>
        <p:spPr>
          <a:xfrm>
            <a:off x="741200" y="1570377"/>
            <a:ext cx="3110700" cy="857400"/>
          </a:xfrm>
          <a:prstGeom prst="roundRect">
            <a:avLst>
              <a:gd name="adj" fmla="val 16667"/>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500"/>
              <a:buFont typeface="Arial"/>
              <a:buNone/>
            </a:pPr>
            <a:r>
              <a:rPr lang="en" sz="3500" b="1" i="0" u="none" strike="noStrike" cap="none">
                <a:solidFill>
                  <a:srgbClr val="000000"/>
                </a:solidFill>
                <a:latin typeface="Arial"/>
                <a:ea typeface="Arial"/>
                <a:cs typeface="Arial"/>
                <a:sym typeface="Arial"/>
              </a:rPr>
              <a:t>Benchmark</a:t>
            </a:r>
            <a:endParaRPr sz="3500" b="1" i="0" u="none" strike="noStrike" cap="none">
              <a:solidFill>
                <a:srgbClr val="000000"/>
              </a:solidFill>
              <a:latin typeface="Arial"/>
              <a:ea typeface="Arial"/>
              <a:cs typeface="Arial"/>
              <a:sym typeface="Arial"/>
            </a:endParaRPr>
          </a:p>
        </p:txBody>
      </p:sp>
      <p:sp>
        <p:nvSpPr>
          <p:cNvPr id="184" name="Google Shape;184;p5"/>
          <p:cNvSpPr txBox="1">
            <a:spLocks noGrp="1"/>
          </p:cNvSpPr>
          <p:nvPr>
            <p:ph type="body" idx="2"/>
          </p:nvPr>
        </p:nvSpPr>
        <p:spPr>
          <a:xfrm>
            <a:off x="1977450" y="2669250"/>
            <a:ext cx="5227800" cy="23034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dirty="0"/>
              <a:t>Straightforward</a:t>
            </a:r>
            <a:endParaRPr dirty="0"/>
          </a:p>
          <a:p>
            <a:pPr marL="457200" lvl="0" indent="-314325" algn="l" rtl="0">
              <a:lnSpc>
                <a:spcPct val="100000"/>
              </a:lnSpc>
              <a:spcBef>
                <a:spcPts val="0"/>
              </a:spcBef>
              <a:spcAft>
                <a:spcPts val="0"/>
              </a:spcAft>
              <a:buSzPts val="1350"/>
              <a:buChar char="●"/>
            </a:pPr>
            <a:r>
              <a:rPr lang="en" dirty="0"/>
              <a:t>General</a:t>
            </a:r>
            <a:endParaRPr dirty="0"/>
          </a:p>
          <a:p>
            <a:pPr marL="457200" lvl="0" indent="-314325" algn="l" rtl="0">
              <a:lnSpc>
                <a:spcPct val="100000"/>
              </a:lnSpc>
              <a:spcBef>
                <a:spcPts val="0"/>
              </a:spcBef>
              <a:spcAft>
                <a:spcPts val="0"/>
              </a:spcAft>
              <a:buSzPts val="1350"/>
              <a:buChar char="●"/>
            </a:pPr>
            <a:r>
              <a:rPr lang="en" dirty="0"/>
              <a:t>Accurate</a:t>
            </a:r>
            <a:endParaRPr dirty="0"/>
          </a:p>
        </p:txBody>
      </p:sp>
      <p:pic>
        <p:nvPicPr>
          <p:cNvPr id="185" name="Google Shape;185;p5"/>
          <p:cNvPicPr preferRelativeResize="0"/>
          <p:nvPr/>
        </p:nvPicPr>
        <p:blipFill rotWithShape="1">
          <a:blip r:embed="rId5">
            <a:alphaModFix/>
          </a:blip>
          <a:srcRect/>
          <a:stretch/>
        </p:blipFill>
        <p:spPr>
          <a:xfrm>
            <a:off x="5116108" y="2842140"/>
            <a:ext cx="1240129" cy="1292345"/>
          </a:xfrm>
          <a:prstGeom prst="rect">
            <a:avLst/>
          </a:prstGeom>
          <a:noFill/>
          <a:ln>
            <a:noFill/>
          </a:ln>
        </p:spPr>
      </p:pic>
      <p:sp>
        <p:nvSpPr>
          <p:cNvPr id="186" name="Google Shape;186;p5"/>
          <p:cNvSpPr txBox="1">
            <a:spLocks noGrp="1"/>
          </p:cNvSpPr>
          <p:nvPr>
            <p:ph type="body" idx="2"/>
          </p:nvPr>
        </p:nvSpPr>
        <p:spPr>
          <a:xfrm>
            <a:off x="1977450" y="4134463"/>
            <a:ext cx="5227800" cy="589800"/>
          </a:xfrm>
          <a:prstGeom prst="rect">
            <a:avLst/>
          </a:prstGeom>
          <a:noFill/>
          <a:ln>
            <a:noFill/>
          </a:ln>
        </p:spPr>
        <p:txBody>
          <a:bodyPr spcFirstLastPara="1" wrap="square" lIns="91425" tIns="45700" rIns="91425" bIns="45700" anchor="t" anchorCtr="0">
            <a:noAutofit/>
          </a:bodyPr>
          <a:lstStyle/>
          <a:p>
            <a:pPr marL="457200" lvl="0" indent="-314325" algn="l" rtl="0">
              <a:spcBef>
                <a:spcPts val="1500"/>
              </a:spcBef>
              <a:spcAft>
                <a:spcPts val="0"/>
              </a:spcAft>
              <a:buSzPts val="1350"/>
              <a:buChar char="●"/>
            </a:pPr>
            <a:r>
              <a:rPr lang="en" dirty="0">
                <a:solidFill>
                  <a:schemeClr val="dk1"/>
                </a:solidFill>
              </a:rPr>
              <a:t>Popularity</a:t>
            </a:r>
            <a:endParaRPr dirty="0"/>
          </a:p>
        </p:txBody>
      </p:sp>
      <p:sp>
        <p:nvSpPr>
          <p:cNvPr id="187" name="Google Shape;187;p5"/>
          <p:cNvSpPr/>
          <p:nvPr/>
        </p:nvSpPr>
        <p:spPr>
          <a:xfrm>
            <a:off x="5728500" y="4168850"/>
            <a:ext cx="3339300" cy="741000"/>
          </a:xfrm>
          <a:prstGeom prst="wedgeRoundRectCallout">
            <a:avLst>
              <a:gd name="adj1" fmla="val -20833"/>
              <a:gd name="adj2" fmla="val 62500"/>
              <a:gd name="adj3" fmla="val 0"/>
            </a:avLst>
          </a:prstGeom>
          <a:solidFill>
            <a:srgbClr val="E6B8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Arial"/>
                <a:ea typeface="Arial"/>
                <a:cs typeface="Arial"/>
                <a:sym typeface="Arial"/>
              </a:rPr>
              <a:t>All good? No.</a:t>
            </a:r>
            <a:endParaRPr sz="2500" b="1" i="0" u="none" strike="noStrike" cap="none">
              <a:solidFill>
                <a:srgbClr val="000000"/>
              </a:solidFill>
              <a:latin typeface="Arial"/>
              <a:ea typeface="Arial"/>
              <a:cs typeface="Arial"/>
              <a:sym typeface="Arial"/>
            </a:endParaRPr>
          </a:p>
        </p:txBody>
      </p:sp>
      <p:sp>
        <p:nvSpPr>
          <p:cNvPr id="188" name="Google Shape;188;p5"/>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189" name="Google Shape;189;p5"/>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190" name="Google Shape;190;p5"/>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par>
                                <p:cTn id="8" presetID="10" presetClass="entr" presetSubtype="0" fill="hold" nodeType="withEffect">
                                  <p:stCondLst>
                                    <p:cond delay="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1000"/>
                                        <p:tgtEl>
                                          <p:spTgt spid="184"/>
                                        </p:tgtEl>
                                      </p:cBhvr>
                                    </p:animEffect>
                                  </p:childTnLst>
                                </p:cTn>
                              </p:par>
                              <p:par>
                                <p:cTn id="11" presetID="10"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animEffect transition="in" filter="fade">
                                      <p:cBhvr>
                                        <p:cTn id="13" dur="1000"/>
                                        <p:tgtEl>
                                          <p:spTgt spid="18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6"/>
                                        </p:tgtEl>
                                        <p:attrNameLst>
                                          <p:attrName>style.visibility</p:attrName>
                                        </p:attrNameLst>
                                      </p:cBhvr>
                                      <p:to>
                                        <p:strVal val="visible"/>
                                      </p:to>
                                    </p:set>
                                    <p:animEffect transition="in" filter="fade">
                                      <p:cBhvr>
                                        <p:cTn id="18" dur="1000"/>
                                        <p:tgtEl>
                                          <p:spTgt spid="18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fade">
                                      <p:cBhvr>
                                        <p:cTn id="23"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body" idx="1"/>
          </p:nvPr>
        </p:nvSpPr>
        <p:spPr>
          <a:xfrm>
            <a:off x="168675" y="1200150"/>
            <a:ext cx="8800500" cy="11583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t>Large scale 		→ 	</a:t>
            </a:r>
            <a:r>
              <a:rPr lang="en" b="1">
                <a:solidFill>
                  <a:srgbClr val="980000"/>
                </a:solidFill>
              </a:rPr>
              <a:t>heterogeneity</a:t>
            </a:r>
            <a:endParaRPr>
              <a:solidFill>
                <a:srgbClr val="980000"/>
              </a:solidFill>
            </a:endParaRPr>
          </a:p>
        </p:txBody>
      </p:sp>
      <p:sp>
        <p:nvSpPr>
          <p:cNvPr id="196" name="Google Shape;196;p6"/>
          <p:cNvSpPr txBox="1">
            <a:spLocks noGrp="1"/>
          </p:cNvSpPr>
          <p:nvPr>
            <p:ph type="title"/>
          </p:nvPr>
        </p:nvSpPr>
        <p:spPr>
          <a:xfrm>
            <a:off x="168667" y="205978"/>
            <a:ext cx="88005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
              <a:t>Existing Issues</a:t>
            </a:r>
            <a:endParaRPr/>
          </a:p>
        </p:txBody>
      </p:sp>
      <p:sp>
        <p:nvSpPr>
          <p:cNvPr id="197" name="Google Shape;197;p6"/>
          <p:cNvSpPr txBox="1">
            <a:spLocks noGrp="1"/>
          </p:cNvSpPr>
          <p:nvPr>
            <p:ph type="body" idx="1"/>
          </p:nvPr>
        </p:nvSpPr>
        <p:spPr>
          <a:xfrm>
            <a:off x="168675" y="1809750"/>
            <a:ext cx="8800500" cy="11583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t>Cost of running 	→ 	</a:t>
            </a:r>
            <a:r>
              <a:rPr lang="en" b="1">
                <a:solidFill>
                  <a:srgbClr val="980000"/>
                </a:solidFill>
              </a:rPr>
              <a:t>sparsity</a:t>
            </a:r>
            <a:r>
              <a:rPr lang="en"/>
              <a:t> </a:t>
            </a:r>
            <a:endParaRPr>
              <a:solidFill>
                <a:schemeClr val="lt1"/>
              </a:solidFill>
            </a:endParaRPr>
          </a:p>
        </p:txBody>
      </p:sp>
      <p:sp>
        <p:nvSpPr>
          <p:cNvPr id="198" name="Google Shape;198;p6"/>
          <p:cNvSpPr txBox="1">
            <a:spLocks noGrp="1"/>
          </p:cNvSpPr>
          <p:nvPr>
            <p:ph type="body" idx="1"/>
          </p:nvPr>
        </p:nvSpPr>
        <p:spPr>
          <a:xfrm>
            <a:off x="168675" y="2419350"/>
            <a:ext cx="8800500" cy="2063100"/>
          </a:xfrm>
          <a:prstGeom prst="rect">
            <a:avLst/>
          </a:prstGeom>
          <a:noFill/>
          <a:ln>
            <a:noFill/>
          </a:ln>
        </p:spPr>
        <p:txBody>
          <a:bodyPr spcFirstLastPara="1" wrap="square" lIns="91425" tIns="45700" rIns="91425" bIns="45700" anchor="t" anchorCtr="0">
            <a:normAutofit/>
          </a:bodyPr>
          <a:lstStyle/>
          <a:p>
            <a:pPr marL="457200" lvl="0" indent="-314325" algn="l" rtl="0">
              <a:lnSpc>
                <a:spcPct val="100000"/>
              </a:lnSpc>
              <a:spcBef>
                <a:spcPts val="1500"/>
              </a:spcBef>
              <a:spcAft>
                <a:spcPts val="0"/>
              </a:spcAft>
              <a:buSzPts val="1350"/>
              <a:buChar char="●"/>
            </a:pPr>
            <a:r>
              <a:rPr lang="en"/>
              <a:t>Current heuristic:</a:t>
            </a:r>
            <a:endParaRPr/>
          </a:p>
          <a:p>
            <a:pPr marL="914400" lvl="1" indent="-342900" algn="l" rtl="0">
              <a:lnSpc>
                <a:spcPct val="100000"/>
              </a:lnSpc>
              <a:spcBef>
                <a:spcPts val="0"/>
              </a:spcBef>
              <a:spcAft>
                <a:spcPts val="0"/>
              </a:spcAft>
              <a:buSzPts val="1800"/>
              <a:buChar char="○"/>
            </a:pPr>
            <a:r>
              <a:rPr lang="en"/>
              <a:t>Single distribution</a:t>
            </a:r>
            <a:endParaRPr/>
          </a:p>
          <a:p>
            <a:pPr marL="914400" lvl="1" indent="-342900" algn="l" rtl="0">
              <a:lnSpc>
                <a:spcPct val="100000"/>
              </a:lnSpc>
              <a:spcBef>
                <a:spcPts val="0"/>
              </a:spcBef>
              <a:spcAft>
                <a:spcPts val="0"/>
              </a:spcAft>
              <a:buSzPts val="1800"/>
              <a:buChar char="○"/>
            </a:pPr>
            <a:r>
              <a:rPr lang="en"/>
              <a:t>Relaxed rules</a:t>
            </a:r>
            <a:endParaRPr/>
          </a:p>
        </p:txBody>
      </p:sp>
      <p:grpSp>
        <p:nvGrpSpPr>
          <p:cNvPr id="199" name="Google Shape;199;p6"/>
          <p:cNvGrpSpPr/>
          <p:nvPr/>
        </p:nvGrpSpPr>
        <p:grpSpPr>
          <a:xfrm>
            <a:off x="4480571" y="2495569"/>
            <a:ext cx="4771204" cy="1060501"/>
            <a:chOff x="289571" y="3916203"/>
            <a:chExt cx="4771204" cy="1060501"/>
          </a:xfrm>
        </p:grpSpPr>
        <p:pic>
          <p:nvPicPr>
            <p:cNvPr id="200" name="Google Shape;200;p6"/>
            <p:cNvPicPr preferRelativeResize="0"/>
            <p:nvPr/>
          </p:nvPicPr>
          <p:blipFill rotWithShape="1">
            <a:blip r:embed="rId3">
              <a:alphaModFix/>
            </a:blip>
            <a:srcRect/>
            <a:stretch/>
          </p:blipFill>
          <p:spPr>
            <a:xfrm>
              <a:off x="289571" y="3916203"/>
              <a:ext cx="1062896" cy="1060501"/>
            </a:xfrm>
            <a:prstGeom prst="rect">
              <a:avLst/>
            </a:prstGeom>
            <a:noFill/>
            <a:ln>
              <a:noFill/>
            </a:ln>
          </p:spPr>
        </p:pic>
        <p:sp>
          <p:nvSpPr>
            <p:cNvPr id="201" name="Google Shape;201;p6"/>
            <p:cNvSpPr txBox="1"/>
            <p:nvPr/>
          </p:nvSpPr>
          <p:spPr>
            <a:xfrm>
              <a:off x="1276275" y="4047750"/>
              <a:ext cx="3784500" cy="7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Gill Sans"/>
                  <a:ea typeface="Gill Sans"/>
                  <a:cs typeface="Gill Sans"/>
                  <a:sym typeface="Gill Sans"/>
                </a:rPr>
                <a:t>Over-generalization</a:t>
              </a:r>
              <a:endParaRPr sz="3000" b="0" i="0" u="none" strike="noStrike" cap="none">
                <a:solidFill>
                  <a:srgbClr val="000000"/>
                </a:solidFill>
                <a:latin typeface="Gill Sans"/>
                <a:ea typeface="Gill Sans"/>
                <a:cs typeface="Gill Sans"/>
                <a:sym typeface="Gill Sans"/>
              </a:endParaRPr>
            </a:p>
          </p:txBody>
        </p:sp>
      </p:grpSp>
      <p:grpSp>
        <p:nvGrpSpPr>
          <p:cNvPr id="202" name="Google Shape;202;p6"/>
          <p:cNvGrpSpPr/>
          <p:nvPr/>
        </p:nvGrpSpPr>
        <p:grpSpPr>
          <a:xfrm>
            <a:off x="4476196" y="3867453"/>
            <a:ext cx="4779954" cy="1060501"/>
            <a:chOff x="4471821" y="3916203"/>
            <a:chExt cx="4779954" cy="1060501"/>
          </a:xfrm>
        </p:grpSpPr>
        <p:pic>
          <p:nvPicPr>
            <p:cNvPr id="203" name="Google Shape;203;p6"/>
            <p:cNvPicPr preferRelativeResize="0"/>
            <p:nvPr/>
          </p:nvPicPr>
          <p:blipFill rotWithShape="1">
            <a:blip r:embed="rId3">
              <a:alphaModFix/>
            </a:blip>
            <a:srcRect/>
            <a:stretch/>
          </p:blipFill>
          <p:spPr>
            <a:xfrm>
              <a:off x="4471821" y="3916203"/>
              <a:ext cx="1062896" cy="1060501"/>
            </a:xfrm>
            <a:prstGeom prst="rect">
              <a:avLst/>
            </a:prstGeom>
            <a:noFill/>
            <a:ln>
              <a:noFill/>
            </a:ln>
          </p:spPr>
        </p:pic>
        <p:sp>
          <p:nvSpPr>
            <p:cNvPr id="204" name="Google Shape;204;p6"/>
            <p:cNvSpPr txBox="1"/>
            <p:nvPr/>
          </p:nvSpPr>
          <p:spPr>
            <a:xfrm>
              <a:off x="5467275" y="4047750"/>
              <a:ext cx="3784500" cy="7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Gill Sans"/>
                  <a:ea typeface="Gill Sans"/>
                  <a:cs typeface="Gill Sans"/>
                  <a:sym typeface="Gill Sans"/>
                </a:rPr>
                <a:t>High false negative</a:t>
              </a:r>
              <a:endParaRPr sz="3000" b="0" i="0" u="none" strike="noStrike" cap="none">
                <a:solidFill>
                  <a:srgbClr val="000000"/>
                </a:solidFill>
                <a:latin typeface="Gill Sans"/>
                <a:ea typeface="Gill Sans"/>
                <a:cs typeface="Gill Sans"/>
                <a:sym typeface="Gill Sans"/>
              </a:endParaRPr>
            </a:p>
          </p:txBody>
        </p:sp>
      </p:grpSp>
      <p:grpSp>
        <p:nvGrpSpPr>
          <p:cNvPr id="205" name="Google Shape;205;p6"/>
          <p:cNvGrpSpPr/>
          <p:nvPr/>
        </p:nvGrpSpPr>
        <p:grpSpPr>
          <a:xfrm>
            <a:off x="361396" y="3867453"/>
            <a:ext cx="4779954" cy="1060501"/>
            <a:chOff x="4471821" y="3916203"/>
            <a:chExt cx="4779954" cy="1060501"/>
          </a:xfrm>
        </p:grpSpPr>
        <p:pic>
          <p:nvPicPr>
            <p:cNvPr id="206" name="Google Shape;206;p6"/>
            <p:cNvPicPr preferRelativeResize="0"/>
            <p:nvPr/>
          </p:nvPicPr>
          <p:blipFill rotWithShape="1">
            <a:blip r:embed="rId3">
              <a:alphaModFix/>
            </a:blip>
            <a:srcRect/>
            <a:stretch/>
          </p:blipFill>
          <p:spPr>
            <a:xfrm>
              <a:off x="4471821" y="3916203"/>
              <a:ext cx="1062896" cy="1060501"/>
            </a:xfrm>
            <a:prstGeom prst="rect">
              <a:avLst/>
            </a:prstGeom>
            <a:noFill/>
            <a:ln>
              <a:noFill/>
            </a:ln>
          </p:spPr>
        </p:pic>
        <p:sp>
          <p:nvSpPr>
            <p:cNvPr id="207" name="Google Shape;207;p6"/>
            <p:cNvSpPr txBox="1"/>
            <p:nvPr/>
          </p:nvSpPr>
          <p:spPr>
            <a:xfrm>
              <a:off x="5467275" y="4047750"/>
              <a:ext cx="3784500" cy="79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a:latin typeface="Gill Sans"/>
                  <a:ea typeface="Gill Sans"/>
                  <a:cs typeface="Gill Sans"/>
                  <a:sym typeface="Gill Sans"/>
                </a:rPr>
                <a:t>Limited exploration</a:t>
              </a:r>
              <a:endParaRPr sz="3000" b="0" i="0" u="none" strike="noStrike" cap="none">
                <a:solidFill>
                  <a:srgbClr val="000000"/>
                </a:solidFill>
                <a:latin typeface="Gill Sans"/>
                <a:ea typeface="Gill Sans"/>
                <a:cs typeface="Gill Sans"/>
                <a:sym typeface="Gill Sans"/>
              </a:endParaRPr>
            </a:p>
          </p:txBody>
        </p:sp>
      </p:grpSp>
      <p:sp>
        <p:nvSpPr>
          <p:cNvPr id="208" name="Google Shape;208;p6"/>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209" name="Google Shape;209;p6"/>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210" name="Google Shape;210;p6"/>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10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1000"/>
                                        <p:tgtEl>
                                          <p:spTgt spid="199"/>
                                        </p:tgtEl>
                                      </p:cBhvr>
                                    </p:animEffect>
                                  </p:childTnLst>
                                </p:cTn>
                              </p:par>
                            </p:childTnLst>
                          </p:cTn>
                        </p:par>
                        <p:par>
                          <p:cTn id="18" fill="hold">
                            <p:stCondLst>
                              <p:cond delay="2000"/>
                            </p:stCondLst>
                            <p:childTnLst>
                              <p:par>
                                <p:cTn id="19" presetID="10" presetClass="entr" presetSubtype="0" fill="hold" nodeType="afterEffect">
                                  <p:stCondLst>
                                    <p:cond delay="1000"/>
                                  </p:stCondLst>
                                  <p:childTnLst>
                                    <p:set>
                                      <p:cBhvr>
                                        <p:cTn id="20" dur="1" fill="hold">
                                          <p:stCondLst>
                                            <p:cond delay="0"/>
                                          </p:stCondLst>
                                        </p:cTn>
                                        <p:tgtEl>
                                          <p:spTgt spid="202"/>
                                        </p:tgtEl>
                                        <p:attrNameLst>
                                          <p:attrName>style.visibility</p:attrName>
                                        </p:attrNameLst>
                                      </p:cBhvr>
                                      <p:to>
                                        <p:strVal val="visible"/>
                                      </p:to>
                                    </p:set>
                                    <p:animEffect transition="in" filter="fade">
                                      <p:cBhvr>
                                        <p:cTn id="21" dur="1000"/>
                                        <p:tgtEl>
                                          <p:spTgt spid="202"/>
                                        </p:tgtEl>
                                      </p:cBhvr>
                                    </p:animEffect>
                                  </p:childTnLst>
                                </p:cTn>
                              </p:par>
                            </p:childTnLst>
                          </p:cTn>
                        </p:par>
                        <p:par>
                          <p:cTn id="22" fill="hold">
                            <p:stCondLst>
                              <p:cond delay="4000"/>
                            </p:stCondLst>
                            <p:childTnLst>
                              <p:par>
                                <p:cTn id="23" presetID="10" presetClass="entr" presetSubtype="0" fill="hold" nodeType="afterEffect">
                                  <p:stCondLst>
                                    <p:cond delay="1000"/>
                                  </p:stCondLst>
                                  <p:childTnLst>
                                    <p:set>
                                      <p:cBhvr>
                                        <p:cTn id="24" dur="1" fill="hold">
                                          <p:stCondLst>
                                            <p:cond delay="0"/>
                                          </p:stCondLst>
                                        </p:cTn>
                                        <p:tgtEl>
                                          <p:spTgt spid="205"/>
                                        </p:tgtEl>
                                        <p:attrNameLst>
                                          <p:attrName>style.visibility</p:attrName>
                                        </p:attrNameLst>
                                      </p:cBhvr>
                                      <p:to>
                                        <p:strVal val="visible"/>
                                      </p:to>
                                    </p:set>
                                    <p:animEffect transition="in" filter="fade">
                                      <p:cBhvr>
                                        <p:cTn id="25" dur="1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7"/>
          <p:cNvSpPr txBox="1">
            <a:spLocks noGrp="1"/>
          </p:cNvSpPr>
          <p:nvPr>
            <p:ph type="body" idx="1"/>
          </p:nvPr>
        </p:nvSpPr>
        <p:spPr>
          <a:xfrm>
            <a:off x="277800" y="1276350"/>
            <a:ext cx="8622000" cy="1223100"/>
          </a:xfrm>
          <a:prstGeom prst="rect">
            <a:avLst/>
          </a:prstGeom>
          <a:solidFill>
            <a:srgbClr val="E6B8AF"/>
          </a:solidFill>
          <a:ln w="38100" cap="flat" cmpd="sng">
            <a:solidFill>
              <a:srgbClr val="800000"/>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ctr" rtl="0">
              <a:lnSpc>
                <a:spcPct val="100000"/>
              </a:lnSpc>
              <a:spcBef>
                <a:spcPts val="1500"/>
              </a:spcBef>
              <a:spcAft>
                <a:spcPts val="0"/>
              </a:spcAft>
              <a:buSzPts val="2400"/>
              <a:buNone/>
            </a:pPr>
            <a:r>
              <a:rPr lang="en" dirty="0"/>
              <a:t>Identify anomalous pattern given data </a:t>
            </a:r>
            <a:r>
              <a:rPr lang="en" b="1" dirty="0"/>
              <a:t>heterogeneity</a:t>
            </a:r>
            <a:r>
              <a:rPr lang="en" dirty="0"/>
              <a:t> and </a:t>
            </a:r>
            <a:r>
              <a:rPr lang="en" b="1" dirty="0"/>
              <a:t>sparsity</a:t>
            </a:r>
            <a:r>
              <a:rPr lang="en" dirty="0"/>
              <a:t>.</a:t>
            </a:r>
            <a:endParaRPr dirty="0"/>
          </a:p>
        </p:txBody>
      </p:sp>
      <p:sp>
        <p:nvSpPr>
          <p:cNvPr id="216" name="Google Shape;216;p7"/>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Problem Statement</a:t>
            </a:r>
            <a:endParaRPr/>
          </a:p>
        </p:txBody>
      </p:sp>
      <p:sp>
        <p:nvSpPr>
          <p:cNvPr id="217" name="Google Shape;217;p7"/>
          <p:cNvSpPr txBox="1">
            <a:spLocks noGrp="1"/>
          </p:cNvSpPr>
          <p:nvPr>
            <p:ph type="body" idx="4294967295"/>
          </p:nvPr>
        </p:nvSpPr>
        <p:spPr>
          <a:xfrm>
            <a:off x="485025" y="3355050"/>
            <a:ext cx="4086900" cy="1332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500"/>
              </a:spcBef>
              <a:spcAft>
                <a:spcPts val="0"/>
              </a:spcAft>
              <a:buSzPts val="2400"/>
              <a:buNone/>
            </a:pPr>
            <a:r>
              <a:rPr lang="en" sz="2800"/>
              <a:t>How to break data into smaller sets?</a:t>
            </a:r>
            <a:endParaRPr sz="2800"/>
          </a:p>
        </p:txBody>
      </p:sp>
      <p:sp>
        <p:nvSpPr>
          <p:cNvPr id="218" name="Google Shape;218;p7"/>
          <p:cNvSpPr txBox="1">
            <a:spLocks noGrp="1"/>
          </p:cNvSpPr>
          <p:nvPr>
            <p:ph type="body" idx="4294967295"/>
          </p:nvPr>
        </p:nvSpPr>
        <p:spPr>
          <a:xfrm>
            <a:off x="4571925" y="3355050"/>
            <a:ext cx="4086900" cy="1332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500"/>
              </a:spcBef>
              <a:spcAft>
                <a:spcPts val="0"/>
              </a:spcAft>
              <a:buSzPts val="2400"/>
              <a:buNone/>
            </a:pPr>
            <a:r>
              <a:rPr lang="en" sz="2800"/>
              <a:t>How to leverage asset similarity?</a:t>
            </a:r>
            <a:endParaRPr sz="2800"/>
          </a:p>
        </p:txBody>
      </p:sp>
      <p:sp>
        <p:nvSpPr>
          <p:cNvPr id="219" name="Google Shape;219;p7"/>
          <p:cNvSpPr/>
          <p:nvPr/>
        </p:nvSpPr>
        <p:spPr>
          <a:xfrm rot="7755515">
            <a:off x="1846876" y="2859772"/>
            <a:ext cx="1412247" cy="130257"/>
          </a:xfrm>
          <a:prstGeom prst="rightArrow">
            <a:avLst>
              <a:gd name="adj1" fmla="val 50000"/>
              <a:gd name="adj2" fmla="val 50000"/>
            </a:avLst>
          </a:pr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7"/>
          <p:cNvSpPr/>
          <p:nvPr/>
        </p:nvSpPr>
        <p:spPr>
          <a:xfrm rot="3169056">
            <a:off x="5746615" y="2872049"/>
            <a:ext cx="1430121" cy="130201"/>
          </a:xfrm>
          <a:prstGeom prst="rightArrow">
            <a:avLst>
              <a:gd name="adj1" fmla="val 50000"/>
              <a:gd name="adj2" fmla="val 50000"/>
            </a:avLst>
          </a:pr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1" name="Google Shape;221;p7"/>
          <p:cNvGrpSpPr/>
          <p:nvPr/>
        </p:nvGrpSpPr>
        <p:grpSpPr>
          <a:xfrm>
            <a:off x="1835625" y="1978948"/>
            <a:ext cx="5419635" cy="414000"/>
            <a:chOff x="1835625" y="1827876"/>
            <a:chExt cx="5419635" cy="414000"/>
          </a:xfrm>
        </p:grpSpPr>
        <p:sp>
          <p:nvSpPr>
            <p:cNvPr id="222" name="Google Shape;222;p7"/>
            <p:cNvSpPr/>
            <p:nvPr/>
          </p:nvSpPr>
          <p:spPr>
            <a:xfrm>
              <a:off x="1835625" y="1827876"/>
              <a:ext cx="2959011" cy="414000"/>
            </a:xfrm>
            <a:prstGeom prst="roundRect">
              <a:avLst>
                <a:gd name="adj" fmla="val 16667"/>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7"/>
            <p:cNvSpPr/>
            <p:nvPr/>
          </p:nvSpPr>
          <p:spPr>
            <a:xfrm>
              <a:off x="5550010" y="1827876"/>
              <a:ext cx="1705250" cy="414000"/>
            </a:xfrm>
            <a:prstGeom prst="roundRect">
              <a:avLst>
                <a:gd name="adj" fmla="val 16667"/>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4" name="Google Shape;224;p7"/>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225" name="Google Shape;225;p7"/>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226" name="Google Shape;226;p7"/>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fade">
                                      <p:cBhvr>
                                        <p:cTn id="11" dur="1000"/>
                                        <p:tgtEl>
                                          <p:spTgt spid="217"/>
                                        </p:tgtEl>
                                      </p:cBhvr>
                                    </p:animEffect>
                                  </p:childTnLst>
                                </p:cTn>
                              </p:par>
                              <p:par>
                                <p:cTn id="12" presetID="10" presetClass="entr" presetSubtype="0"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Effect transition="in" filter="fade">
                                      <p:cBhvr>
                                        <p:cTn id="14" dur="1000"/>
                                        <p:tgtEl>
                                          <p:spTgt spid="218"/>
                                        </p:tgtEl>
                                      </p:cBhvr>
                                    </p:animEffect>
                                  </p:childTnLst>
                                </p:cTn>
                              </p:par>
                              <p:par>
                                <p:cTn id="15" presetID="10" presetClass="entr" presetSubtype="0" fill="hold" nodeType="withEffect">
                                  <p:stCondLst>
                                    <p:cond delay="0"/>
                                  </p:stCondLst>
                                  <p:childTnLst>
                                    <p:set>
                                      <p:cBhvr>
                                        <p:cTn id="16" dur="1" fill="hold">
                                          <p:stCondLst>
                                            <p:cond delay="0"/>
                                          </p:stCondLst>
                                        </p:cTn>
                                        <p:tgtEl>
                                          <p:spTgt spid="219"/>
                                        </p:tgtEl>
                                        <p:attrNameLst>
                                          <p:attrName>style.visibility</p:attrName>
                                        </p:attrNameLst>
                                      </p:cBhvr>
                                      <p:to>
                                        <p:strVal val="visible"/>
                                      </p:to>
                                    </p:set>
                                    <p:animEffect transition="in" filter="fade">
                                      <p:cBhvr>
                                        <p:cTn id="17" dur="1000"/>
                                        <p:tgtEl>
                                          <p:spTgt spid="219"/>
                                        </p:tgtEl>
                                      </p:cBhvr>
                                    </p:animEffect>
                                  </p:childTnLst>
                                </p:cTn>
                              </p:par>
                              <p:par>
                                <p:cTn id="18" presetID="10" presetClass="entr" presetSubtype="0" fill="hold" nodeType="withEffect">
                                  <p:stCondLst>
                                    <p:cond delay="0"/>
                                  </p:stCondLst>
                                  <p:childTnLst>
                                    <p:set>
                                      <p:cBhvr>
                                        <p:cTn id="19" dur="1" fill="hold">
                                          <p:stCondLst>
                                            <p:cond delay="0"/>
                                          </p:stCondLst>
                                        </p:cTn>
                                        <p:tgtEl>
                                          <p:spTgt spid="220"/>
                                        </p:tgtEl>
                                        <p:attrNameLst>
                                          <p:attrName>style.visibility</p:attrName>
                                        </p:attrNameLst>
                                      </p:cBhvr>
                                      <p:to>
                                        <p:strVal val="visible"/>
                                      </p:to>
                                    </p:set>
                                    <p:animEffect transition="in" filter="fade">
                                      <p:cBhvr>
                                        <p:cTn id="20"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8"/>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Contribution</a:t>
            </a:r>
            <a:endParaRPr/>
          </a:p>
        </p:txBody>
      </p:sp>
      <p:sp>
        <p:nvSpPr>
          <p:cNvPr id="232" name="Google Shape;232;p8"/>
          <p:cNvSpPr txBox="1">
            <a:spLocks noGrp="1"/>
          </p:cNvSpPr>
          <p:nvPr>
            <p:ph type="body" idx="1"/>
          </p:nvPr>
        </p:nvSpPr>
        <p:spPr>
          <a:xfrm>
            <a:off x="277805" y="1200150"/>
            <a:ext cx="8622000" cy="38373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1500"/>
              </a:spcBef>
              <a:spcAft>
                <a:spcPts val="0"/>
              </a:spcAft>
              <a:buSzPts val="2400"/>
              <a:buChar char="●"/>
            </a:pPr>
            <a:r>
              <a:rPr lang="en"/>
              <a:t>Benchmark results collected from over 2 million assets.</a:t>
            </a:r>
            <a:endParaRPr/>
          </a:p>
        </p:txBody>
      </p:sp>
      <p:sp>
        <p:nvSpPr>
          <p:cNvPr id="233" name="Google Shape;233;p8"/>
          <p:cNvSpPr txBox="1">
            <a:spLocks noGrp="1"/>
          </p:cNvSpPr>
          <p:nvPr>
            <p:ph type="body" idx="1"/>
          </p:nvPr>
        </p:nvSpPr>
        <p:spPr>
          <a:xfrm>
            <a:off x="277800" y="2370772"/>
            <a:ext cx="8622000" cy="27369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SzPts val="2400"/>
              <a:buChar char="●"/>
            </a:pPr>
            <a:r>
              <a:rPr lang="en" b="1" dirty="0">
                <a:solidFill>
                  <a:srgbClr val="600A18"/>
                </a:solidFill>
              </a:rPr>
              <a:t>FREP</a:t>
            </a:r>
            <a:r>
              <a:rPr lang="en" dirty="0"/>
              <a:t> - customized and composed a variety of statistical techniques for identifying anomalous patterns.</a:t>
            </a:r>
            <a:endParaRPr dirty="0"/>
          </a:p>
        </p:txBody>
      </p:sp>
      <p:sp>
        <p:nvSpPr>
          <p:cNvPr id="234" name="Google Shape;234;p8"/>
          <p:cNvSpPr txBox="1">
            <a:spLocks noGrp="1"/>
          </p:cNvSpPr>
          <p:nvPr>
            <p:ph type="body" idx="1"/>
          </p:nvPr>
        </p:nvSpPr>
        <p:spPr>
          <a:xfrm>
            <a:off x="277800" y="3943350"/>
            <a:ext cx="8622000" cy="9432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0"/>
              </a:spcBef>
              <a:spcAft>
                <a:spcPts val="0"/>
              </a:spcAft>
              <a:buSzPts val="2400"/>
              <a:buChar char="●"/>
            </a:pPr>
            <a:r>
              <a:rPr lang="en" dirty="0"/>
              <a:t>Real world case study.</a:t>
            </a:r>
            <a:endParaRPr dirty="0"/>
          </a:p>
        </p:txBody>
      </p:sp>
      <p:sp>
        <p:nvSpPr>
          <p:cNvPr id="235" name="Google Shape;235;p8"/>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236" name="Google Shape;236;p8"/>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237" name="Google Shape;237;p8"/>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0"/>
          <p:cNvSpPr txBox="1">
            <a:spLocks noGrp="1"/>
          </p:cNvSpPr>
          <p:nvPr>
            <p:ph type="title"/>
          </p:nvPr>
        </p:nvSpPr>
        <p:spPr>
          <a:xfrm>
            <a:off x="277805" y="205978"/>
            <a:ext cx="8622000" cy="857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4500"/>
              <a:buNone/>
            </a:pPr>
            <a:r>
              <a:rPr lang="en"/>
              <a:t>Roadmap</a:t>
            </a:r>
            <a:endParaRPr/>
          </a:p>
        </p:txBody>
      </p:sp>
      <p:sp>
        <p:nvSpPr>
          <p:cNvPr id="243" name="Google Shape;243;p10"/>
          <p:cNvSpPr/>
          <p:nvPr/>
        </p:nvSpPr>
        <p:spPr>
          <a:xfrm>
            <a:off x="735000" y="2827650"/>
            <a:ext cx="1328400" cy="707400"/>
          </a:xfrm>
          <a:prstGeom prst="chevron">
            <a:avLst>
              <a:gd name="adj" fmla="val 5000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0"/>
          <p:cNvSpPr/>
          <p:nvPr/>
        </p:nvSpPr>
        <p:spPr>
          <a:xfrm>
            <a:off x="2063400" y="2827650"/>
            <a:ext cx="1328400" cy="707400"/>
          </a:xfrm>
          <a:prstGeom prst="chevron">
            <a:avLst>
              <a:gd name="adj" fmla="val 50000"/>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0"/>
          <p:cNvSpPr/>
          <p:nvPr/>
        </p:nvSpPr>
        <p:spPr>
          <a:xfrm>
            <a:off x="3391800" y="2827650"/>
            <a:ext cx="1328400" cy="707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0"/>
          <p:cNvSpPr/>
          <p:nvPr/>
        </p:nvSpPr>
        <p:spPr>
          <a:xfrm>
            <a:off x="4720200" y="2827650"/>
            <a:ext cx="1328400" cy="707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0"/>
          <p:cNvSpPr/>
          <p:nvPr/>
        </p:nvSpPr>
        <p:spPr>
          <a:xfrm>
            <a:off x="7377000" y="2827650"/>
            <a:ext cx="1328400" cy="707400"/>
          </a:xfrm>
          <a:prstGeom prst="chevron">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
          <p:cNvSpPr/>
          <p:nvPr/>
        </p:nvSpPr>
        <p:spPr>
          <a:xfrm>
            <a:off x="6048600" y="2827650"/>
            <a:ext cx="1328400" cy="707400"/>
          </a:xfrm>
          <a:prstGeom prst="chevron">
            <a:avLst>
              <a:gd name="adj" fmla="val 50000"/>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0"/>
          <p:cNvSpPr txBox="1"/>
          <p:nvPr/>
        </p:nvSpPr>
        <p:spPr>
          <a:xfrm>
            <a:off x="661800" y="1844975"/>
            <a:ext cx="146445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980000"/>
                </a:solidFill>
                <a:latin typeface="Gill Sans"/>
                <a:ea typeface="Gill Sans"/>
                <a:cs typeface="Gill Sans"/>
                <a:sym typeface="Gill Sans"/>
              </a:rPr>
              <a:t>Dataset Overview</a:t>
            </a:r>
            <a:endParaRPr sz="2000" b="1" i="0" u="none" strike="noStrike" cap="none" dirty="0">
              <a:solidFill>
                <a:srgbClr val="980000"/>
              </a:solidFill>
              <a:latin typeface="Gill Sans"/>
              <a:ea typeface="Gill Sans"/>
              <a:cs typeface="Gill Sans"/>
              <a:sym typeface="Gill Sans"/>
            </a:endParaRPr>
          </a:p>
        </p:txBody>
      </p:sp>
      <p:cxnSp>
        <p:nvCxnSpPr>
          <p:cNvPr id="250" name="Google Shape;250;p10"/>
          <p:cNvCxnSpPr>
            <a:cxnSpLocks/>
            <a:stCxn id="249" idx="2"/>
          </p:cNvCxnSpPr>
          <p:nvPr/>
        </p:nvCxnSpPr>
        <p:spPr>
          <a:xfrm flipH="1">
            <a:off x="1392600" y="2632175"/>
            <a:ext cx="1425" cy="549300"/>
          </a:xfrm>
          <a:prstGeom prst="straightConnector1">
            <a:avLst/>
          </a:prstGeom>
          <a:noFill/>
          <a:ln w="38100" cap="flat" cmpd="sng">
            <a:solidFill>
              <a:srgbClr val="000000"/>
            </a:solidFill>
            <a:prstDash val="dot"/>
            <a:round/>
            <a:headEnd type="none" w="sm" len="sm"/>
            <a:tailEnd type="none" w="sm" len="sm"/>
          </a:ln>
        </p:spPr>
      </p:cxnSp>
      <p:sp>
        <p:nvSpPr>
          <p:cNvPr id="251" name="Google Shape;251;p10"/>
          <p:cNvSpPr txBox="1"/>
          <p:nvPr/>
        </p:nvSpPr>
        <p:spPr>
          <a:xfrm>
            <a:off x="20634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Feature Selection</a:t>
            </a:r>
            <a:endParaRPr sz="2000" b="0" i="0" u="none" strike="noStrike" cap="none">
              <a:solidFill>
                <a:srgbClr val="000000"/>
              </a:solidFill>
              <a:latin typeface="Gill Sans"/>
              <a:ea typeface="Gill Sans"/>
              <a:cs typeface="Gill Sans"/>
              <a:sym typeface="Gill Sans"/>
            </a:endParaRPr>
          </a:p>
        </p:txBody>
      </p:sp>
      <p:cxnSp>
        <p:nvCxnSpPr>
          <p:cNvPr id="252" name="Google Shape;252;p10"/>
          <p:cNvCxnSpPr>
            <a:stCxn id="251" idx="2"/>
          </p:cNvCxnSpPr>
          <p:nvPr/>
        </p:nvCxnSpPr>
        <p:spPr>
          <a:xfrm flipH="1">
            <a:off x="27210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253" name="Google Shape;253;p10"/>
          <p:cNvSpPr txBox="1"/>
          <p:nvPr/>
        </p:nvSpPr>
        <p:spPr>
          <a:xfrm>
            <a:off x="3348600" y="1856700"/>
            <a:ext cx="14148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Divergence</a:t>
            </a:r>
            <a:endParaRPr sz="2000" b="0" i="0" u="none" strike="noStrike" cap="none">
              <a:solidFill>
                <a:srgbClr val="000000"/>
              </a:solidFill>
              <a:latin typeface="Gill Sans"/>
              <a:ea typeface="Gill Sans"/>
              <a:cs typeface="Gill Sans"/>
              <a:sym typeface="Gill Sans"/>
            </a:endParaRPr>
          </a:p>
        </p:txBody>
      </p:sp>
      <p:cxnSp>
        <p:nvCxnSpPr>
          <p:cNvPr id="254" name="Google Shape;254;p10"/>
          <p:cNvCxnSpPr>
            <a:stCxn id="253" idx="2"/>
          </p:cNvCxnSpPr>
          <p:nvPr/>
        </p:nvCxnSpPr>
        <p:spPr>
          <a:xfrm flipH="1">
            <a:off x="4049400" y="2643900"/>
            <a:ext cx="6600" cy="549300"/>
          </a:xfrm>
          <a:prstGeom prst="straightConnector1">
            <a:avLst/>
          </a:prstGeom>
          <a:noFill/>
          <a:ln w="38100" cap="flat" cmpd="sng">
            <a:solidFill>
              <a:srgbClr val="000000"/>
            </a:solidFill>
            <a:prstDash val="dot"/>
            <a:round/>
            <a:headEnd type="none" w="sm" len="sm"/>
            <a:tailEnd type="none" w="sm" len="sm"/>
          </a:ln>
        </p:spPr>
      </p:cxnSp>
      <p:sp>
        <p:nvSpPr>
          <p:cNvPr id="255" name="Google Shape;255;p10"/>
          <p:cNvSpPr txBox="1"/>
          <p:nvPr/>
        </p:nvSpPr>
        <p:spPr>
          <a:xfrm>
            <a:off x="47202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Outlier</a:t>
            </a:r>
            <a:endParaRPr sz="2000" b="0" i="0" u="none" strike="noStrike" cap="none">
              <a:solidFill>
                <a:srgbClr val="000000"/>
              </a:solidFill>
              <a:latin typeface="Gill Sans"/>
              <a:ea typeface="Gill Sans"/>
              <a:cs typeface="Gill Sans"/>
              <a:sym typeface="Gill Sans"/>
            </a:endParaRPr>
          </a:p>
        </p:txBody>
      </p:sp>
      <p:cxnSp>
        <p:nvCxnSpPr>
          <p:cNvPr id="256" name="Google Shape;256;p10"/>
          <p:cNvCxnSpPr>
            <a:stCxn id="255" idx="2"/>
          </p:cNvCxnSpPr>
          <p:nvPr/>
        </p:nvCxnSpPr>
        <p:spPr>
          <a:xfrm flipH="1">
            <a:off x="53778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257" name="Google Shape;257;p10"/>
          <p:cNvSpPr txBox="1"/>
          <p:nvPr/>
        </p:nvSpPr>
        <p:spPr>
          <a:xfrm>
            <a:off x="6042000" y="1844975"/>
            <a:ext cx="13284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Gill Sans"/>
                <a:ea typeface="Gill Sans"/>
                <a:cs typeface="Gill Sans"/>
                <a:sym typeface="Gill Sans"/>
              </a:rPr>
              <a:t>Large Variance</a:t>
            </a:r>
            <a:endParaRPr sz="2000" b="0" i="0" u="none" strike="noStrike" cap="none">
              <a:solidFill>
                <a:srgbClr val="000000"/>
              </a:solidFill>
              <a:latin typeface="Gill Sans"/>
              <a:ea typeface="Gill Sans"/>
              <a:cs typeface="Gill Sans"/>
              <a:sym typeface="Gill Sans"/>
            </a:endParaRPr>
          </a:p>
        </p:txBody>
      </p:sp>
      <p:cxnSp>
        <p:nvCxnSpPr>
          <p:cNvPr id="258" name="Google Shape;258;p10"/>
          <p:cNvCxnSpPr>
            <a:stCxn id="257" idx="2"/>
          </p:cNvCxnSpPr>
          <p:nvPr/>
        </p:nvCxnSpPr>
        <p:spPr>
          <a:xfrm flipH="1">
            <a:off x="66996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259" name="Google Shape;259;p10"/>
          <p:cNvSpPr txBox="1"/>
          <p:nvPr/>
        </p:nvSpPr>
        <p:spPr>
          <a:xfrm>
            <a:off x="7270950" y="1844975"/>
            <a:ext cx="1572300" cy="787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Gill Sans"/>
                <a:ea typeface="Gill Sans"/>
                <a:cs typeface="Gill Sans"/>
                <a:sym typeface="Gill Sans"/>
              </a:rPr>
              <a:t>Key Observations</a:t>
            </a:r>
            <a:endParaRPr sz="2000" b="0" i="0" u="none" strike="noStrike" cap="none">
              <a:solidFill>
                <a:srgbClr val="000000"/>
              </a:solidFill>
              <a:latin typeface="Gill Sans"/>
              <a:ea typeface="Gill Sans"/>
              <a:cs typeface="Gill Sans"/>
              <a:sym typeface="Gill Sans"/>
            </a:endParaRPr>
          </a:p>
        </p:txBody>
      </p:sp>
      <p:cxnSp>
        <p:nvCxnSpPr>
          <p:cNvPr id="260" name="Google Shape;260;p10"/>
          <p:cNvCxnSpPr>
            <a:stCxn id="259" idx="2"/>
          </p:cNvCxnSpPr>
          <p:nvPr/>
        </p:nvCxnSpPr>
        <p:spPr>
          <a:xfrm flipH="1">
            <a:off x="8050500" y="2632175"/>
            <a:ext cx="6600" cy="549300"/>
          </a:xfrm>
          <a:prstGeom prst="straightConnector1">
            <a:avLst/>
          </a:prstGeom>
          <a:noFill/>
          <a:ln w="38100" cap="flat" cmpd="sng">
            <a:solidFill>
              <a:srgbClr val="000000"/>
            </a:solidFill>
            <a:prstDash val="dot"/>
            <a:round/>
            <a:headEnd type="none" w="sm" len="sm"/>
            <a:tailEnd type="none" w="sm" len="sm"/>
          </a:ln>
        </p:spPr>
      </p:cxnSp>
      <p:sp>
        <p:nvSpPr>
          <p:cNvPr id="261" name="Google Shape;261;p10"/>
          <p:cNvSpPr txBox="1">
            <a:spLocks noGrp="1"/>
          </p:cNvSpPr>
          <p:nvPr>
            <p:ph type="dt" idx="10"/>
          </p:nvPr>
        </p:nvSpPr>
        <p:spPr>
          <a:xfrm>
            <a:off x="6684614" y="35828"/>
            <a:ext cx="1636800" cy="199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
              <a:t>08/17/23</a:t>
            </a:r>
            <a:endParaRPr/>
          </a:p>
        </p:txBody>
      </p:sp>
      <p:sp>
        <p:nvSpPr>
          <p:cNvPr id="262" name="Google Shape;262;p10"/>
          <p:cNvSpPr txBox="1">
            <a:spLocks noGrp="1"/>
          </p:cNvSpPr>
          <p:nvPr>
            <p:ph type="ftr" idx="11"/>
          </p:nvPr>
        </p:nvSpPr>
        <p:spPr>
          <a:xfrm>
            <a:off x="1651367" y="35828"/>
            <a:ext cx="3259800" cy="19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FREP @ Master Presentation 2023</a:t>
            </a:r>
            <a:endParaRPr/>
          </a:p>
        </p:txBody>
      </p:sp>
      <p:sp>
        <p:nvSpPr>
          <p:cNvPr id="263" name="Google Shape;263;p10"/>
          <p:cNvSpPr txBox="1">
            <a:spLocks noGrp="1"/>
          </p:cNvSpPr>
          <p:nvPr>
            <p:ph type="sldNum" idx="12"/>
          </p:nvPr>
        </p:nvSpPr>
        <p:spPr>
          <a:xfrm>
            <a:off x="8321524" y="-7441"/>
            <a:ext cx="8025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5160</Words>
  <Application>Microsoft Macintosh PowerPoint</Application>
  <PresentationFormat>On-screen Show (16:9)</PresentationFormat>
  <Paragraphs>604</Paragraphs>
  <Slides>36</Slides>
  <Notes>36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Gill Sans</vt:lpstr>
      <vt:lpstr>Noto Sans Symbols</vt:lpstr>
      <vt:lpstr>Arial</vt:lpstr>
      <vt:lpstr>Arial Narrow</vt:lpstr>
      <vt:lpstr>Merriweather Sans</vt:lpstr>
      <vt:lpstr>Horizon</vt:lpstr>
      <vt:lpstr>FREP: Fleet Performance Evaluation Pipeline for Identifying Server Degradation in Large-Scale Datacenters</vt:lpstr>
      <vt:lpstr>Introduction</vt:lpstr>
      <vt:lpstr>Fleet Performance is Dynamic</vt:lpstr>
      <vt:lpstr>Measure Fleet Performance</vt:lpstr>
      <vt:lpstr>Measure Fleet Performance</vt:lpstr>
      <vt:lpstr>Existing Issues</vt:lpstr>
      <vt:lpstr>Problem Statement</vt:lpstr>
      <vt:lpstr>Contribution</vt:lpstr>
      <vt:lpstr>Roadmap</vt:lpstr>
      <vt:lpstr>Dataset Overview</vt:lpstr>
      <vt:lpstr>Roadmap</vt:lpstr>
      <vt:lpstr>Feature selection</vt:lpstr>
      <vt:lpstr>Feature selection</vt:lpstr>
      <vt:lpstr>Roadmap</vt:lpstr>
      <vt:lpstr>Divergence</vt:lpstr>
      <vt:lpstr>Divergence</vt:lpstr>
      <vt:lpstr>Divergence</vt:lpstr>
      <vt:lpstr>Divergence</vt:lpstr>
      <vt:lpstr>Divergence Denoise</vt:lpstr>
      <vt:lpstr>Divergence Denoise</vt:lpstr>
      <vt:lpstr>Effectiveness</vt:lpstr>
      <vt:lpstr>Roadmap</vt:lpstr>
      <vt:lpstr>Performance Outlier</vt:lpstr>
      <vt:lpstr>Performance Outlier</vt:lpstr>
      <vt:lpstr>Performance Outlier</vt:lpstr>
      <vt:lpstr>Performance Outlier</vt:lpstr>
      <vt:lpstr>Enhancement</vt:lpstr>
      <vt:lpstr>Roadmap</vt:lpstr>
      <vt:lpstr>Larger Variance</vt:lpstr>
      <vt:lpstr>Roadmap</vt:lpstr>
      <vt:lpstr>Key observations</vt:lpstr>
      <vt:lpstr>Conclusion</vt:lpstr>
      <vt:lpstr>Q&amp;A</vt:lpstr>
      <vt:lpstr>Related works</vt:lpstr>
      <vt:lpstr>Performance Outlier</vt:lpstr>
      <vt:lpstr>Result &amp;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FREP: Fleet Performance Evaluation Pipeline for Identifying Server Degradation in Large-Scale Datacenters</dc:title>
  <cp:lastModifiedBy>Li, Ruidan</cp:lastModifiedBy>
  <cp:revision>25</cp:revision>
  <dcterms:modified xsi:type="dcterms:W3CDTF">2023-08-17T14:44:47Z</dcterms:modified>
</cp:coreProperties>
</file>