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9" r:id="rId2"/>
    <p:sldId id="261" r:id="rId3"/>
    <p:sldId id="263" r:id="rId4"/>
    <p:sldId id="262" r:id="rId5"/>
    <p:sldId id="265" r:id="rId6"/>
    <p:sldId id="266" r:id="rId7"/>
    <p:sldId id="296" r:id="rId8"/>
    <p:sldId id="301" r:id="rId9"/>
    <p:sldId id="304" r:id="rId10"/>
    <p:sldId id="269" r:id="rId11"/>
    <p:sldId id="297" r:id="rId12"/>
    <p:sldId id="307" r:id="rId13"/>
    <p:sldId id="306" r:id="rId14"/>
    <p:sldId id="274" r:id="rId15"/>
    <p:sldId id="275" r:id="rId16"/>
    <p:sldId id="298" r:id="rId17"/>
    <p:sldId id="302" r:id="rId18"/>
    <p:sldId id="277" r:id="rId19"/>
    <p:sldId id="278" r:id="rId20"/>
    <p:sldId id="299" r:id="rId21"/>
    <p:sldId id="280" r:id="rId22"/>
    <p:sldId id="282" r:id="rId23"/>
    <p:sldId id="300" r:id="rId24"/>
    <p:sldId id="303" r:id="rId25"/>
    <p:sldId id="284" r:id="rId26"/>
    <p:sldId id="290" r:id="rId27"/>
  </p:sldIdLst>
  <p:sldSz cx="12188825" cy="6858000"/>
  <p:notesSz cx="6858000" cy="9144000"/>
  <p:custDataLst>
    <p:tags r:id="rId29"/>
  </p:custDataLst>
  <p:defaultTextStyle>
    <a:defPPr>
      <a:defRPr lang="zh-CN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099"/>
    <a:srgbClr val="ACE3E8"/>
    <a:srgbClr val="2F9FAB"/>
    <a:srgbClr val="F08392"/>
    <a:srgbClr val="F7DAD0"/>
    <a:srgbClr val="E94D63"/>
    <a:srgbClr val="F1BCA9"/>
    <a:srgbClr val="E9987B"/>
    <a:srgbClr val="69CBD5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E95B-4F42-953C-3493D310B831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95B-4F42-953C-3493D310B83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5B-4F42-953C-3493D310B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2A7E-41C1-887A-53C8B4FAC637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2A7E-41C1-887A-53C8B4FAC637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7E-41C1-887A-53C8B4FAC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A37-44B2-B4F9-A35B7E9F4F9A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A37-44B2-B4F9-A35B7E9F4F9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37-44B2-B4F9-A35B7E9F4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FD2C-CDB5-4B6E-A3CF-5F090276FE20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E165-AA00-4A72-B732-E2F6F4610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3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8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1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17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6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7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1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53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58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83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7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98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61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63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11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19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7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4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6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72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6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3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1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9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01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4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2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B1F2F547-0C28-4B78-9100-6C8B123FFAFB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548" y="6356350"/>
            <a:ext cx="411372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358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18B06B7B-648C-44DC-8F05-9273FF164F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" y="0"/>
            <a:ext cx="1217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25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/>
          <a:stretch/>
        </p:blipFill>
        <p:spPr>
          <a:xfrm>
            <a:off x="-1001" y="0"/>
            <a:ext cx="1221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3" r:id="rId5"/>
    <p:sldLayoutId id="2147483652" r:id="rId6"/>
    <p:sldLayoutId id="2147483651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6094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1" indent="-457101" algn="l" defTabSz="6094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85" indent="-380917" algn="l" defTabSz="6094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69" indent="-304735" algn="l" defTabSz="6094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139" indent="-304735" algn="l" defTabSz="6094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605" indent="-304735" algn="l" defTabSz="6094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825763" y="0"/>
            <a:ext cx="10551694" cy="5264742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675178" y="4803969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答辩人：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75178" y="5325463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指导老师：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15947" y="4819329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XXX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15947" y="5340823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XX</a:t>
            </a:r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教授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1146606" y="-1"/>
            <a:ext cx="9922447" cy="4957012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455010" y="-499"/>
            <a:ext cx="9301222" cy="4728387"/>
          </a:xfrm>
          <a:prstGeom prst="triangl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1607410" y="-19348"/>
            <a:ext cx="9004443" cy="45762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4"/>
          <a:stretch/>
        </p:blipFill>
        <p:spPr>
          <a:xfrm>
            <a:off x="1884637" y="-19349"/>
            <a:ext cx="8434039" cy="6079119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69648" y="2632370"/>
            <a:ext cx="7682094" cy="125178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  <a:effectLst/>
        </p:spPr>
        <p:txBody>
          <a:bodyPr vert="horz" wrap="square" lIns="81252" tIns="40626" rIns="81252" bIns="4062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7200" dirty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毕业答辩</a:t>
            </a:r>
            <a:r>
              <a:rPr lang="en-US" altLang="zh-CN" sz="7200" dirty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PPT</a:t>
            </a:r>
            <a:r>
              <a:rPr lang="zh-CN" altLang="en-US" sz="7200" dirty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模板</a:t>
            </a:r>
            <a:endParaRPr lang="en-US" altLang="zh-CN" sz="72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 rot="19764056">
            <a:off x="1878051" y="2162819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477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3767024" y="2427151"/>
            <a:ext cx="324104" cy="279401"/>
          </a:xfrm>
          <a:prstGeom prst="triangle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8" name="等腰三角形 67"/>
          <p:cNvSpPr/>
          <p:nvPr/>
        </p:nvSpPr>
        <p:spPr>
          <a:xfrm rot="5400000">
            <a:off x="5920628" y="2427151"/>
            <a:ext cx="324104" cy="279401"/>
          </a:xfrm>
          <a:prstGeom prst="triangle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9" name="等腰三角形 68"/>
          <p:cNvSpPr/>
          <p:nvPr/>
        </p:nvSpPr>
        <p:spPr>
          <a:xfrm rot="5400000">
            <a:off x="8135799" y="2427151"/>
            <a:ext cx="324104" cy="279401"/>
          </a:xfrm>
          <a:prstGeom prst="triangle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60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70" name="组合 40"/>
          <p:cNvGrpSpPr/>
          <p:nvPr/>
        </p:nvGrpSpPr>
        <p:grpSpPr>
          <a:xfrm>
            <a:off x="2143806" y="1879938"/>
            <a:ext cx="1341890" cy="1351148"/>
            <a:chOff x="639593" y="2275794"/>
            <a:chExt cx="1341891" cy="1351148"/>
          </a:xfrm>
        </p:grpSpPr>
        <p:grpSp>
          <p:nvGrpSpPr>
            <p:cNvPr id="71" name="组合 20"/>
            <p:cNvGrpSpPr/>
            <p:nvPr/>
          </p:nvGrpSpPr>
          <p:grpSpPr>
            <a:xfrm flipV="1">
              <a:off x="639593" y="2275794"/>
              <a:ext cx="1341891" cy="1351148"/>
              <a:chOff x="3420609" y="2342470"/>
              <a:chExt cx="2383516" cy="2399959"/>
            </a:xfrm>
          </p:grpSpPr>
          <p:sp>
            <p:nvSpPr>
              <p:cNvPr id="74" name="饼形 21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2F9FAB"/>
              </a:solidFill>
              <a:ln w="28575">
                <a:solidFill>
                  <a:srgbClr val="2F9F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75" name="饼形 2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rgbClr val="FEFEFE"/>
              </a:solidFill>
              <a:ln w="28575">
                <a:solidFill>
                  <a:srgbClr val="2F9F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72" name="文本框 71"/>
            <p:cNvSpPr txBox="1"/>
            <p:nvPr/>
          </p:nvSpPr>
          <p:spPr>
            <a:xfrm>
              <a:off x="904138" y="2521971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94509" y="3014938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2A4BB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2357462" y="3621372"/>
            <a:ext cx="1049359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77" name="组合 44"/>
          <p:cNvGrpSpPr/>
          <p:nvPr/>
        </p:nvGrpSpPr>
        <p:grpSpPr>
          <a:xfrm>
            <a:off x="4340377" y="1891618"/>
            <a:ext cx="1341890" cy="1351148"/>
            <a:chOff x="3028406" y="2336983"/>
            <a:chExt cx="1341891" cy="1351148"/>
          </a:xfrm>
        </p:grpSpPr>
        <p:grpSp>
          <p:nvGrpSpPr>
            <p:cNvPr id="78" name="组合 19"/>
            <p:cNvGrpSpPr/>
            <p:nvPr/>
          </p:nvGrpSpPr>
          <p:grpSpPr>
            <a:xfrm>
              <a:off x="3028406" y="2336983"/>
              <a:ext cx="1341891" cy="1351148"/>
              <a:chOff x="3420609" y="2342470"/>
              <a:chExt cx="2383516" cy="2399959"/>
            </a:xfrm>
          </p:grpSpPr>
          <p:sp>
            <p:nvSpPr>
              <p:cNvPr id="81" name="饼形 16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F08392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82" name="饼形 18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chemeClr val="bg1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79" name="文本框 78"/>
            <p:cNvSpPr txBox="1"/>
            <p:nvPr/>
          </p:nvSpPr>
          <p:spPr>
            <a:xfrm>
              <a:off x="3292951" y="3091342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083322" y="2567436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0839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4571269" y="3660948"/>
            <a:ext cx="1042390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84" name="组合 46"/>
          <p:cNvGrpSpPr/>
          <p:nvPr/>
        </p:nvGrpSpPr>
        <p:grpSpPr>
          <a:xfrm>
            <a:off x="6536948" y="1885654"/>
            <a:ext cx="1341890" cy="1351148"/>
            <a:chOff x="5188770" y="2336983"/>
            <a:chExt cx="1341891" cy="1351148"/>
          </a:xfrm>
        </p:grpSpPr>
        <p:grpSp>
          <p:nvGrpSpPr>
            <p:cNvPr id="85" name="组合 30"/>
            <p:cNvGrpSpPr/>
            <p:nvPr/>
          </p:nvGrpSpPr>
          <p:grpSpPr>
            <a:xfrm flipV="1">
              <a:off x="5188770" y="2336983"/>
              <a:ext cx="1341891" cy="1351148"/>
              <a:chOff x="3420609" y="2342470"/>
              <a:chExt cx="2383516" cy="2399959"/>
            </a:xfrm>
          </p:grpSpPr>
          <p:sp>
            <p:nvSpPr>
              <p:cNvPr id="88" name="饼形 31"/>
              <p:cNvSpPr/>
              <p:nvPr/>
            </p:nvSpPr>
            <p:spPr>
              <a:xfrm>
                <a:off x="3420609" y="2359136"/>
                <a:ext cx="2383292" cy="2383293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02A4BB"/>
              </a:solidFill>
              <a:ln w="28575">
                <a:solidFill>
                  <a:srgbClr val="02A4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89" name="饼形 32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chemeClr val="bg1"/>
              </a:solidFill>
              <a:ln w="28575">
                <a:solidFill>
                  <a:srgbClr val="02A4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5453315" y="2583160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243686" y="3073930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2A4BB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6747181" y="3624720"/>
            <a:ext cx="1048963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91" name="组合 45"/>
          <p:cNvGrpSpPr/>
          <p:nvPr/>
        </p:nvGrpSpPr>
        <p:grpSpPr>
          <a:xfrm>
            <a:off x="8733518" y="1886289"/>
            <a:ext cx="1341890" cy="1351148"/>
            <a:chOff x="7100407" y="2336983"/>
            <a:chExt cx="1341891" cy="1351148"/>
          </a:xfrm>
        </p:grpSpPr>
        <p:grpSp>
          <p:nvGrpSpPr>
            <p:cNvPr id="92" name="组合 27"/>
            <p:cNvGrpSpPr/>
            <p:nvPr/>
          </p:nvGrpSpPr>
          <p:grpSpPr>
            <a:xfrm>
              <a:off x="7100407" y="2336983"/>
              <a:ext cx="1341891" cy="1351148"/>
              <a:chOff x="3420609" y="2342470"/>
              <a:chExt cx="2383516" cy="2399959"/>
            </a:xfrm>
          </p:grpSpPr>
          <p:sp>
            <p:nvSpPr>
              <p:cNvPr id="95" name="饼形 28"/>
              <p:cNvSpPr/>
              <p:nvPr/>
            </p:nvSpPr>
            <p:spPr>
              <a:xfrm>
                <a:off x="3420609" y="2359137"/>
                <a:ext cx="2383292" cy="2383292"/>
              </a:xfrm>
              <a:prstGeom prst="pie">
                <a:avLst>
                  <a:gd name="adj1" fmla="val 0"/>
                  <a:gd name="adj2" fmla="val 10735662"/>
                </a:avLst>
              </a:prstGeom>
              <a:solidFill>
                <a:srgbClr val="F08392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  <p:sp>
            <p:nvSpPr>
              <p:cNvPr id="96" name="饼形 29"/>
              <p:cNvSpPr/>
              <p:nvPr/>
            </p:nvSpPr>
            <p:spPr>
              <a:xfrm flipV="1">
                <a:off x="3420833" y="2342470"/>
                <a:ext cx="2383292" cy="2383292"/>
              </a:xfrm>
              <a:prstGeom prst="pie">
                <a:avLst>
                  <a:gd name="adj1" fmla="val 0"/>
                  <a:gd name="adj2" fmla="val 10860741"/>
                </a:avLst>
              </a:prstGeom>
              <a:solidFill>
                <a:schemeClr val="bg1"/>
              </a:solidFill>
              <a:ln w="28575">
                <a:solidFill>
                  <a:srgbClr val="F083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60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7364952" y="3094274"/>
              <a:ext cx="812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TEXT</a:t>
              </a:r>
              <a:endParaRPr lang="zh-HK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155323" y="2567436"/>
              <a:ext cx="1232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0839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keyword</a:t>
              </a:r>
              <a:endParaRPr lang="zh-HK" altLang="en-US" sz="16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97" name="文本框 96"/>
          <p:cNvSpPr txBox="1"/>
          <p:nvPr/>
        </p:nvSpPr>
        <p:spPr>
          <a:xfrm>
            <a:off x="8800307" y="3623167"/>
            <a:ext cx="1208185" cy="33855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001354" y="4041595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99" name="矩形 98"/>
          <p:cNvSpPr/>
          <p:nvPr/>
        </p:nvSpPr>
        <p:spPr>
          <a:xfrm>
            <a:off x="4179721" y="4041593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00" name="矩形 99"/>
          <p:cNvSpPr/>
          <p:nvPr/>
        </p:nvSpPr>
        <p:spPr>
          <a:xfrm>
            <a:off x="6354851" y="4041592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01" name="矩形 100"/>
          <p:cNvSpPr/>
          <p:nvPr/>
        </p:nvSpPr>
        <p:spPr>
          <a:xfrm>
            <a:off x="8451182" y="4041592"/>
            <a:ext cx="1801652" cy="176356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1987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3" grpId="0" animBg="1"/>
      <p:bldP spid="90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Methods</a:t>
            </a: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2586146" y="2258650"/>
            <a:ext cx="1424066" cy="1326299"/>
            <a:chOff x="-1307" y="-285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-1307" y="-285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-635" y="1106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1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501853" y="1137360"/>
            <a:ext cx="1439862" cy="28730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0439" y="4100065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3667" y="2092092"/>
            <a:ext cx="4912620" cy="205293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Wistar rats were used as the subjects in the experiment. When their weight reached about 180-200g, the female rats were divided into 3 groups, housed in groups(3 rats/cage), and kept under normal laboratory conditions.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C9E2CA-6D9E-474F-8808-196867D93133}"/>
              </a:ext>
            </a:extLst>
          </p:cNvPr>
          <p:cNvSpPr txBox="1"/>
          <p:nvPr/>
        </p:nvSpPr>
        <p:spPr>
          <a:xfrm>
            <a:off x="4279577" y="340760"/>
            <a:ext cx="368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Researched subject</a:t>
            </a:r>
            <a:endParaRPr lang="zh-CN" alt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95C30F-7641-4B1E-891B-F5128289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78" y="2725664"/>
            <a:ext cx="1543050" cy="115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1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980474" y="4229429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69048" y="3119482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079032" y="2425010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3612776" y="3767264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28BB7A89-040B-4594-BE2D-83F3AF2AC017}"/>
              </a:ext>
            </a:extLst>
          </p:cNvPr>
          <p:cNvCxnSpPr/>
          <p:nvPr/>
        </p:nvCxnSpPr>
        <p:spPr>
          <a:xfrm rot="5400000">
            <a:off x="8172749" y="3976515"/>
            <a:ext cx="1195057" cy="3132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A8D6EB-6E05-4157-B6EC-22FB099A14E3}"/>
              </a:ext>
            </a:extLst>
          </p:cNvPr>
          <p:cNvCxnSpPr/>
          <p:nvPr/>
        </p:nvCxnSpPr>
        <p:spPr>
          <a:xfrm>
            <a:off x="8926911" y="4122644"/>
            <a:ext cx="0" cy="60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BE69374-C9AF-4A04-8DD2-38C05A2C60CD}"/>
              </a:ext>
            </a:extLst>
          </p:cNvPr>
          <p:cNvCxnSpPr/>
          <p:nvPr/>
        </p:nvCxnSpPr>
        <p:spPr>
          <a:xfrm rot="16200000" flipH="1">
            <a:off x="8494777" y="3967753"/>
            <a:ext cx="1195057" cy="3307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51FB791E-63FF-4C3B-8433-02D8A9E678B0}"/>
              </a:ext>
            </a:extLst>
          </p:cNvPr>
          <p:cNvCxnSpPr/>
          <p:nvPr/>
        </p:nvCxnSpPr>
        <p:spPr>
          <a:xfrm rot="5400000">
            <a:off x="9257072" y="3976514"/>
            <a:ext cx="1195057" cy="3132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59DAED-8D91-4FDC-855D-89B6A2557245}"/>
              </a:ext>
            </a:extLst>
          </p:cNvPr>
          <p:cNvCxnSpPr/>
          <p:nvPr/>
        </p:nvCxnSpPr>
        <p:spPr>
          <a:xfrm>
            <a:off x="10011234" y="4122643"/>
            <a:ext cx="0" cy="60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E923B40-76D9-4F48-9018-29105D8F4EFA}"/>
              </a:ext>
            </a:extLst>
          </p:cNvPr>
          <p:cNvCxnSpPr/>
          <p:nvPr/>
        </p:nvCxnSpPr>
        <p:spPr>
          <a:xfrm rot="16200000" flipH="1">
            <a:off x="9579100" y="3967752"/>
            <a:ext cx="1195057" cy="3307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9678B54-5247-4929-A802-78E170AFEE48}"/>
              </a:ext>
            </a:extLst>
          </p:cNvPr>
          <p:cNvCxnSpPr/>
          <p:nvPr/>
        </p:nvCxnSpPr>
        <p:spPr>
          <a:xfrm>
            <a:off x="8926911" y="3535620"/>
            <a:ext cx="1084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622D6BF-B7E2-4558-A62D-099DDF97A2F3}"/>
              </a:ext>
            </a:extLst>
          </p:cNvPr>
          <p:cNvCxnSpPr/>
          <p:nvPr/>
        </p:nvCxnSpPr>
        <p:spPr>
          <a:xfrm>
            <a:off x="9481772" y="3014237"/>
            <a:ext cx="0" cy="521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E9C2C6EE-5C7D-4A25-81AB-4AB48B481350}"/>
              </a:ext>
            </a:extLst>
          </p:cNvPr>
          <p:cNvSpPr/>
          <p:nvPr/>
        </p:nvSpPr>
        <p:spPr>
          <a:xfrm>
            <a:off x="8711230" y="2543751"/>
            <a:ext cx="1541084" cy="47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Bahnschrift SemiBold Condensed" panose="020B0502040204020203" pitchFamily="34" charset="0"/>
              </a:rPr>
              <a:t>Positive control group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4650E67-F497-46A5-AA9B-DA5867EFC75D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9515491" y="3100866"/>
            <a:ext cx="760762" cy="271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0B4EB892-B22F-45E7-A053-EAC840BC7A44}"/>
              </a:ext>
            </a:extLst>
          </p:cNvPr>
          <p:cNvSpPr txBox="1"/>
          <p:nvPr/>
        </p:nvSpPr>
        <p:spPr>
          <a:xfrm>
            <a:off x="10276253" y="2893117"/>
            <a:ext cx="1437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received without soya flour</a:t>
            </a:r>
            <a:endParaRPr lang="zh-CN" altLang="en-US" sz="105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16FDCD7-0F7C-42EC-BDF7-6B3F9813B4F0}"/>
              </a:ext>
            </a:extLst>
          </p:cNvPr>
          <p:cNvSpPr/>
          <p:nvPr/>
        </p:nvSpPr>
        <p:spPr>
          <a:xfrm>
            <a:off x="4840185" y="2574976"/>
            <a:ext cx="1437801" cy="47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Bahnschrift SemiBold Condensed" panose="020B0502040204020203" pitchFamily="34" charset="0"/>
              </a:rPr>
              <a:t>Control group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E49CCE8A-8DF4-4352-BCA0-6DC969CBF904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4531417" y="3714314"/>
            <a:ext cx="1690474" cy="36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EEE07B1B-716D-4722-9CB1-98EDD9611112}"/>
              </a:ext>
            </a:extLst>
          </p:cNvPr>
          <p:cNvCxnSpPr>
            <a:cxnSpLocks/>
            <a:stCxn id="91" idx="2"/>
          </p:cNvCxnSpPr>
          <p:nvPr/>
        </p:nvCxnSpPr>
        <p:spPr>
          <a:xfrm rot="16200000" flipH="1">
            <a:off x="4890868" y="3719727"/>
            <a:ext cx="1690472" cy="354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197D5F0-69A2-48A6-BBD3-21D6A07AABA3}"/>
              </a:ext>
            </a:extLst>
          </p:cNvPr>
          <p:cNvCxnSpPr/>
          <p:nvPr/>
        </p:nvCxnSpPr>
        <p:spPr>
          <a:xfrm>
            <a:off x="5559087" y="3901862"/>
            <a:ext cx="0" cy="850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907370A-04FE-4C1D-941F-1BA361B4154F}"/>
              </a:ext>
            </a:extLst>
          </p:cNvPr>
          <p:cNvCxnSpPr>
            <a:cxnSpLocks/>
            <a:stCxn id="97" idx="1"/>
          </p:cNvCxnSpPr>
          <p:nvPr/>
        </p:nvCxnSpPr>
        <p:spPr>
          <a:xfrm flipH="1">
            <a:off x="5559087" y="3247078"/>
            <a:ext cx="713296" cy="288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29834653-8B89-4AE2-B9EE-8565F05EB966}"/>
              </a:ext>
            </a:extLst>
          </p:cNvPr>
          <p:cNvSpPr txBox="1"/>
          <p:nvPr/>
        </p:nvSpPr>
        <p:spPr>
          <a:xfrm>
            <a:off x="6272383" y="2958537"/>
            <a:ext cx="1828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Received with same amount of the traditional soya flour </a:t>
            </a:r>
            <a:endParaRPr lang="zh-CN" altLang="en-US" sz="1050" dirty="0"/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9EF418A1-6F87-4CAA-9B9E-EC5A406EF27A}"/>
              </a:ext>
            </a:extLst>
          </p:cNvPr>
          <p:cNvCxnSpPr/>
          <p:nvPr/>
        </p:nvCxnSpPr>
        <p:spPr>
          <a:xfrm rot="5400000">
            <a:off x="603549" y="3996650"/>
            <a:ext cx="1195057" cy="3132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BFFB0B9-6A13-45DA-9C3D-1F9C1E4378C2}"/>
              </a:ext>
            </a:extLst>
          </p:cNvPr>
          <p:cNvCxnSpPr/>
          <p:nvPr/>
        </p:nvCxnSpPr>
        <p:spPr>
          <a:xfrm>
            <a:off x="1357711" y="4142779"/>
            <a:ext cx="0" cy="60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FA28FD1A-F316-4977-829C-5BB40A0BF674}"/>
              </a:ext>
            </a:extLst>
          </p:cNvPr>
          <p:cNvCxnSpPr/>
          <p:nvPr/>
        </p:nvCxnSpPr>
        <p:spPr>
          <a:xfrm rot="16200000" flipH="1">
            <a:off x="925577" y="3987888"/>
            <a:ext cx="1195057" cy="3307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6DA96923-8055-47E8-AA68-B5683A7169D8}"/>
              </a:ext>
            </a:extLst>
          </p:cNvPr>
          <p:cNvCxnSpPr/>
          <p:nvPr/>
        </p:nvCxnSpPr>
        <p:spPr>
          <a:xfrm rot="5400000">
            <a:off x="1687872" y="3996649"/>
            <a:ext cx="1195057" cy="3132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EFE5720D-6856-4A7B-8B6A-58E5138B98B9}"/>
              </a:ext>
            </a:extLst>
          </p:cNvPr>
          <p:cNvCxnSpPr/>
          <p:nvPr/>
        </p:nvCxnSpPr>
        <p:spPr>
          <a:xfrm>
            <a:off x="2442034" y="4142778"/>
            <a:ext cx="0" cy="60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4EA50314-A39C-4D49-BF83-3EBE8FC769B1}"/>
              </a:ext>
            </a:extLst>
          </p:cNvPr>
          <p:cNvCxnSpPr/>
          <p:nvPr/>
        </p:nvCxnSpPr>
        <p:spPr>
          <a:xfrm rot="16200000" flipH="1">
            <a:off x="2009900" y="3987887"/>
            <a:ext cx="1195057" cy="3307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8AC3FF75-A055-4DDA-BEED-FF8F20BD8B89}"/>
              </a:ext>
            </a:extLst>
          </p:cNvPr>
          <p:cNvCxnSpPr/>
          <p:nvPr/>
        </p:nvCxnSpPr>
        <p:spPr>
          <a:xfrm>
            <a:off x="1357711" y="3555755"/>
            <a:ext cx="1084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562D2ACA-47DD-4589-8C1F-D2A0818B36D3}"/>
              </a:ext>
            </a:extLst>
          </p:cNvPr>
          <p:cNvCxnSpPr/>
          <p:nvPr/>
        </p:nvCxnSpPr>
        <p:spPr>
          <a:xfrm>
            <a:off x="1912572" y="3034372"/>
            <a:ext cx="0" cy="521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D27ACACB-A618-4E44-9A0D-DFDC1599DA9C}"/>
              </a:ext>
            </a:extLst>
          </p:cNvPr>
          <p:cNvSpPr/>
          <p:nvPr/>
        </p:nvSpPr>
        <p:spPr>
          <a:xfrm>
            <a:off x="1142030" y="2563886"/>
            <a:ext cx="1541084" cy="4765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Bahnschrift SemiBold Condensed" panose="020B0502040204020203" pitchFamily="34" charset="0"/>
              </a:rPr>
              <a:t>experimental group</a:t>
            </a:r>
            <a:endParaRPr lang="zh-CN" altLang="en-US" sz="1600" dirty="0">
              <a:solidFill>
                <a:schemeClr val="bg2">
                  <a:lumMod val="1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90806FF-D020-4B18-85AD-05B6910D79B3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1946292" y="3061489"/>
            <a:ext cx="822946" cy="331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423F0E4-0B6A-4FD9-A9FD-5D6F6981CE26}"/>
              </a:ext>
            </a:extLst>
          </p:cNvPr>
          <p:cNvSpPr txBox="1"/>
          <p:nvPr/>
        </p:nvSpPr>
        <p:spPr>
          <a:xfrm>
            <a:off x="2769238" y="2853740"/>
            <a:ext cx="14378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Received with 5-7g soya flour/rat/day</a:t>
            </a:r>
            <a:endParaRPr lang="zh-CN" altLang="en-US" sz="1050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9551DCB6-6EC0-41F0-BB0C-D926B592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1" y="4779221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4">
            <a:extLst>
              <a:ext uri="{FF2B5EF4-FFF2-40B4-BE49-F238E27FC236}">
                <a16:creationId xmlns:a16="http://schemas.microsoft.com/office/drawing/2014/main" id="{7617205B-7CA7-4A06-AD65-9F470322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81" y="4763151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11304BF7-790E-4629-9E64-F28303B30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235" y="4760038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>
            <a:extLst>
              <a:ext uri="{FF2B5EF4-FFF2-40B4-BE49-F238E27FC236}">
                <a16:creationId xmlns:a16="http://schemas.microsoft.com/office/drawing/2014/main" id="{386D1270-75CD-4014-9043-993D8369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66" y="4789882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id="{D7E05481-2382-498D-8D6A-8502D7EE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12" y="4779221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id="{8BA9F248-10AD-4DFC-AF36-6FB06469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318" y="4784892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>
            <a:extLst>
              <a:ext uri="{FF2B5EF4-FFF2-40B4-BE49-F238E27FC236}">
                <a16:creationId xmlns:a16="http://schemas.microsoft.com/office/drawing/2014/main" id="{573F7B9E-27D8-489F-8A66-F41F19D9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41" y="4746575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48EFA428-9411-4379-A1F0-B6C1DB9B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25" y="4760038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>
            <a:extLst>
              <a:ext uri="{FF2B5EF4-FFF2-40B4-BE49-F238E27FC236}">
                <a16:creationId xmlns:a16="http://schemas.microsoft.com/office/drawing/2014/main" id="{D4898B5D-E899-4447-A3D4-DE6D29B7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216" y="4741980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3B6D53A9-B3E0-48DB-9008-F1B5C743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57" y="4754624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>
            <a:extLst>
              <a:ext uri="{FF2B5EF4-FFF2-40B4-BE49-F238E27FC236}">
                <a16:creationId xmlns:a16="http://schemas.microsoft.com/office/drawing/2014/main" id="{176EDEA2-E140-4EAB-A383-2D262A83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380" y="4760038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4">
            <a:extLst>
              <a:ext uri="{FF2B5EF4-FFF2-40B4-BE49-F238E27FC236}">
                <a16:creationId xmlns:a16="http://schemas.microsoft.com/office/drawing/2014/main" id="{6B9B493D-C459-498B-8322-2A91BA32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07" y="4754625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>
            <a:extLst>
              <a:ext uri="{FF2B5EF4-FFF2-40B4-BE49-F238E27FC236}">
                <a16:creationId xmlns:a16="http://schemas.microsoft.com/office/drawing/2014/main" id="{F938FBB7-DA87-4ACB-8DA0-F14FBF7F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977" y="4760038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>
            <a:extLst>
              <a:ext uri="{FF2B5EF4-FFF2-40B4-BE49-F238E27FC236}">
                <a16:creationId xmlns:a16="http://schemas.microsoft.com/office/drawing/2014/main" id="{AB11B850-E7D7-4034-9065-B5087521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856" y="4763151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>
            <a:extLst>
              <a:ext uri="{FF2B5EF4-FFF2-40B4-BE49-F238E27FC236}">
                <a16:creationId xmlns:a16="http://schemas.microsoft.com/office/drawing/2014/main" id="{2185375E-E66D-4BA6-84D6-3B77DF89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073" y="4730675"/>
            <a:ext cx="298925" cy="29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FA2D02-CDD8-4C8D-B549-53881A818D3C}"/>
              </a:ext>
            </a:extLst>
          </p:cNvPr>
          <p:cNvSpPr txBox="1"/>
          <p:nvPr/>
        </p:nvSpPr>
        <p:spPr>
          <a:xfrm>
            <a:off x="4280303" y="260317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Grouping</a:t>
            </a:r>
            <a:r>
              <a:rPr lang="en-US" altLang="zh-CN" dirty="0"/>
              <a:t> </a:t>
            </a:r>
            <a:r>
              <a:rPr lang="en-US" altLang="zh-CN" b="1" dirty="0"/>
              <a:t>situation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61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6" grpId="0" animBg="1"/>
      <p:bldP spid="58" grpId="0" animBg="1"/>
      <p:bldP spid="64" grpId="0" animBg="1"/>
      <p:bldP spid="90" grpId="0"/>
      <p:bldP spid="91" grpId="0" animBg="1"/>
      <p:bldP spid="97" grpId="0"/>
      <p:bldP spid="106" grpId="0" animBg="1"/>
      <p:bldP spid="1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组合 61"/>
          <p:cNvGrpSpPr/>
          <p:nvPr/>
        </p:nvGrpSpPr>
        <p:grpSpPr>
          <a:xfrm>
            <a:off x="5162578" y="483"/>
            <a:ext cx="221360" cy="6857517"/>
            <a:chOff x="3615799" y="1892300"/>
            <a:chExt cx="221360" cy="3708400"/>
          </a:xfrm>
          <a:solidFill>
            <a:schemeClr val="bg1">
              <a:lumMod val="50000"/>
            </a:schemeClr>
          </a:solidFill>
        </p:grpSpPr>
        <p:cxnSp>
          <p:nvCxnSpPr>
            <p:cNvPr id="79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grpFill/>
            <a:ln w="19050">
              <a:solidFill>
                <a:srgbClr val="A7A7A7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2A4BB"/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2A4BB"/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404823" y="4679063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437428" y="1103854"/>
            <a:ext cx="455596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During mating and pregnancy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91567" y="409856"/>
            <a:ext cx="300590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After 2 weeks 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27182" y="853865"/>
            <a:ext cx="4301302" cy="889409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All the females were mated with 2 healthy males of the same age, which had never been exposed to soya flour supplement.</a:t>
            </a:r>
            <a:endParaRPr lang="zh-CN" altLang="en-US" sz="14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31657" y="1620546"/>
            <a:ext cx="4301302" cy="60933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Researchers carried on feeding the respective diets to all females</a:t>
            </a:r>
            <a:endParaRPr lang="zh-CN" altLang="en-US" sz="14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E10B89-B511-45CC-A5AB-9015D9E840DB}"/>
              </a:ext>
            </a:extLst>
          </p:cNvPr>
          <p:cNvSpPr txBox="1"/>
          <p:nvPr/>
        </p:nvSpPr>
        <p:spPr>
          <a:xfrm>
            <a:off x="1406856" y="2168725"/>
            <a:ext cx="3855708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Upon delivery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6F144-A1A8-4167-A4CD-DF14E5656B1D}"/>
              </a:ext>
            </a:extLst>
          </p:cNvPr>
          <p:cNvSpPr/>
          <p:nvPr/>
        </p:nvSpPr>
        <p:spPr>
          <a:xfrm>
            <a:off x="819350" y="2636565"/>
            <a:ext cx="4301302" cy="889409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All females were transferred to individual cages, and the amount of soya flour supplement was increased by an additional gram for every pup born.</a:t>
            </a:r>
            <a:endParaRPr lang="zh-CN" altLang="en-US" sz="14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FDC9592-F971-4001-A720-D4274AC9DA63}"/>
              </a:ext>
            </a:extLst>
          </p:cNvPr>
          <p:cNvSpPr txBox="1"/>
          <p:nvPr/>
        </p:nvSpPr>
        <p:spPr>
          <a:xfrm>
            <a:off x="5376172" y="2945814"/>
            <a:ext cx="3855708" cy="120032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When the rat pups opened their eyes and could feed themselves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46F553-B8E0-41DE-87A7-4BEE222E3F0F}"/>
              </a:ext>
            </a:extLst>
          </p:cNvPr>
          <p:cNvSpPr/>
          <p:nvPr/>
        </p:nvSpPr>
        <p:spPr>
          <a:xfrm>
            <a:off x="5422787" y="4075600"/>
            <a:ext cx="4301302" cy="609332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The daily dose of soya supplement was increase to 2-3g for every pup.</a:t>
            </a:r>
            <a:endParaRPr lang="zh-CN" altLang="en-US" sz="14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91D82CE-5F0A-4F00-842B-E096406DD95F}"/>
              </a:ext>
            </a:extLst>
          </p:cNvPr>
          <p:cNvSpPr txBox="1"/>
          <p:nvPr/>
        </p:nvSpPr>
        <p:spPr>
          <a:xfrm>
            <a:off x="1372776" y="4352957"/>
            <a:ext cx="3855708" cy="83099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After the experiment was finished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25C102-4A68-4EBF-9ED0-FEBAB70F552E}"/>
              </a:ext>
            </a:extLst>
          </p:cNvPr>
          <p:cNvSpPr/>
          <p:nvPr/>
        </p:nvSpPr>
        <p:spPr>
          <a:xfrm>
            <a:off x="901317" y="5218187"/>
            <a:ext cx="4301302" cy="3292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The organs of  some pups were taken out and weighed.</a:t>
            </a:r>
            <a:endParaRPr lang="zh-CN" altLang="en-US" sz="1400" dirty="0">
              <a:solidFill>
                <a:srgbClr val="0070C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D6BB1F1B-0798-41DA-AAFC-2FE9536DEA4D}"/>
              </a:ext>
            </a:extLst>
          </p:cNvPr>
          <p:cNvSpPr/>
          <p:nvPr/>
        </p:nvSpPr>
        <p:spPr>
          <a:xfrm rot="10800000">
            <a:off x="5107579" y="6655815"/>
            <a:ext cx="302135" cy="21166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06E724-B3C9-4AEF-8D84-FFDEBFAAE612}"/>
              </a:ext>
            </a:extLst>
          </p:cNvPr>
          <p:cNvSpPr txBox="1"/>
          <p:nvPr/>
        </p:nvSpPr>
        <p:spPr>
          <a:xfrm>
            <a:off x="3529948" y="34232"/>
            <a:ext cx="352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experiment procedure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48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2" grpId="0" animBg="1"/>
      <p:bldP spid="83" grpId="0" animBg="1"/>
      <p:bldP spid="84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04908" y="1512350"/>
            <a:ext cx="3832924" cy="165282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The level of mortality was analyzed by the one-way ANOVA, using the Newman-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Keuls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test for share distribution.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18037" y="3624657"/>
            <a:ext cx="4582896" cy="165282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The pups’ weight and its distribution were checked by Mann-Whitney test and Chi-square in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StatSoft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Statistica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V6.0 </a:t>
            </a:r>
            <a:r>
              <a:rPr lang="en-US" altLang="zh-CN" sz="2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Multilingula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(Russia) </a:t>
            </a:r>
            <a:endParaRPr lang="zh-CN" alt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5423657" y="2917320"/>
            <a:ext cx="1347047" cy="134704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596240" y="3093488"/>
            <a:ext cx="1001875" cy="994719"/>
            <a:chOff x="5442002" y="3115521"/>
            <a:chExt cx="1001875" cy="994719"/>
          </a:xfrm>
        </p:grpSpPr>
        <p:sp>
          <p:nvSpPr>
            <p:cNvPr id="3" name="Freeform 32"/>
            <p:cNvSpPr>
              <a:spLocks/>
            </p:cNvSpPr>
            <p:nvPr/>
          </p:nvSpPr>
          <p:spPr bwMode="auto">
            <a:xfrm>
              <a:off x="5708811" y="3321747"/>
              <a:ext cx="473928" cy="596891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" name="Freeform 33"/>
            <p:cNvSpPr>
              <a:spLocks/>
            </p:cNvSpPr>
            <p:nvPr/>
          </p:nvSpPr>
          <p:spPr bwMode="auto">
            <a:xfrm>
              <a:off x="5442002" y="3325925"/>
              <a:ext cx="439906" cy="69746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" name="Freeform 34"/>
            <p:cNvSpPr>
              <a:spLocks/>
            </p:cNvSpPr>
            <p:nvPr/>
          </p:nvSpPr>
          <p:spPr bwMode="auto">
            <a:xfrm>
              <a:off x="6243323" y="3376064"/>
              <a:ext cx="200554" cy="558093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" name="Freeform 35"/>
            <p:cNvSpPr>
              <a:spLocks/>
            </p:cNvSpPr>
            <p:nvPr/>
          </p:nvSpPr>
          <p:spPr bwMode="auto">
            <a:xfrm>
              <a:off x="5987855" y="3667944"/>
              <a:ext cx="280238" cy="378727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" name="Freeform 36"/>
            <p:cNvSpPr>
              <a:spLocks/>
            </p:cNvSpPr>
            <p:nvPr/>
          </p:nvSpPr>
          <p:spPr bwMode="auto">
            <a:xfrm>
              <a:off x="5789987" y="3115521"/>
              <a:ext cx="396035" cy="180858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5821921" y="3268027"/>
              <a:ext cx="400213" cy="282628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5730000" y="4004292"/>
              <a:ext cx="366489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5576302" y="3131637"/>
              <a:ext cx="251886" cy="145045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6179158" y="3188342"/>
              <a:ext cx="204732" cy="234578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481695" y="3303542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A75F214-C5EA-47D0-AD79-98E3E4B80EB3}"/>
              </a:ext>
            </a:extLst>
          </p:cNvPr>
          <p:cNvSpPr txBox="1"/>
          <p:nvPr/>
        </p:nvSpPr>
        <p:spPr>
          <a:xfrm>
            <a:off x="4501552" y="218210"/>
            <a:ext cx="3281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Analytical method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416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研究结果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1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等腰三角形 5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57158" y="2807833"/>
            <a:ext cx="2316647" cy="3592075"/>
          </a:xfrm>
          <a:prstGeom prst="rect">
            <a:avLst/>
          </a:prstGeom>
          <a:solidFill>
            <a:srgbClr val="E94D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8" name="矩形 7"/>
          <p:cNvSpPr/>
          <p:nvPr/>
        </p:nvSpPr>
        <p:spPr>
          <a:xfrm>
            <a:off x="3972351" y="424633"/>
            <a:ext cx="2316647" cy="3592075"/>
          </a:xfrm>
          <a:prstGeom prst="rect">
            <a:avLst/>
          </a:prstGeom>
          <a:solidFill>
            <a:srgbClr val="2F9F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7" name="矩形 16"/>
          <p:cNvSpPr/>
          <p:nvPr/>
        </p:nvSpPr>
        <p:spPr>
          <a:xfrm>
            <a:off x="6278099" y="2807832"/>
            <a:ext cx="2316647" cy="3592075"/>
          </a:xfrm>
          <a:prstGeom prst="rect">
            <a:avLst/>
          </a:prstGeom>
          <a:solidFill>
            <a:srgbClr val="ACE3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2" name="矩形 21"/>
          <p:cNvSpPr/>
          <p:nvPr/>
        </p:nvSpPr>
        <p:spPr>
          <a:xfrm>
            <a:off x="8591514" y="424633"/>
            <a:ext cx="2316647" cy="3592075"/>
          </a:xfrm>
          <a:prstGeom prst="rect">
            <a:avLst/>
          </a:prstGeom>
          <a:solidFill>
            <a:srgbClr val="EFB0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78" name="文本框 8"/>
          <p:cNvSpPr txBox="1"/>
          <p:nvPr/>
        </p:nvSpPr>
        <p:spPr>
          <a:xfrm>
            <a:off x="4210862" y="1261942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4210862" y="748689"/>
            <a:ext cx="12072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8852518" y="1259790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1" name="矩形 80"/>
          <p:cNvSpPr/>
          <p:nvPr/>
        </p:nvSpPr>
        <p:spPr>
          <a:xfrm>
            <a:off x="8852518" y="746537"/>
            <a:ext cx="1207213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1901621" y="3944917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1901621" y="3431664"/>
            <a:ext cx="12072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4" name="文本框 8"/>
          <p:cNvSpPr txBox="1"/>
          <p:nvPr/>
        </p:nvSpPr>
        <p:spPr>
          <a:xfrm>
            <a:off x="6522356" y="3944916"/>
            <a:ext cx="1834981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5" name="矩形 84"/>
          <p:cNvSpPr/>
          <p:nvPr/>
        </p:nvSpPr>
        <p:spPr>
          <a:xfrm>
            <a:off x="6522356" y="3431663"/>
            <a:ext cx="1207213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1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2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89045" y="2539353"/>
            <a:ext cx="3024300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289045" y="3775541"/>
            <a:ext cx="3024300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2076837" y="3361088"/>
            <a:ext cx="186243" cy="1296184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30010" y="2641048"/>
            <a:ext cx="186243" cy="2016224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83183" y="3001088"/>
            <a:ext cx="186243" cy="1656184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36356" y="3649160"/>
            <a:ext cx="186243" cy="1008112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322597" y="2641048"/>
            <a:ext cx="186243" cy="2016224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75770" y="3289120"/>
            <a:ext cx="186243" cy="1368152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832495" y="3649160"/>
            <a:ext cx="186243" cy="1008112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086543" y="3937192"/>
            <a:ext cx="186243" cy="720080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72784" y="3865184"/>
            <a:ext cx="186243" cy="792088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25957" y="3937192"/>
            <a:ext cx="186243" cy="720080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79130" y="4153216"/>
            <a:ext cx="186243" cy="50405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31803" y="2497032"/>
            <a:ext cx="186243" cy="2160240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818043" y="2895336"/>
            <a:ext cx="186243" cy="1761936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068885" y="2497032"/>
            <a:ext cx="186243" cy="2160240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19727" y="2713056"/>
            <a:ext cx="186243" cy="194421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577062" y="3505144"/>
            <a:ext cx="186243" cy="1152128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274955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80%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20715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60%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46590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73357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90%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0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48811" y="4231862"/>
            <a:ext cx="7713453" cy="8125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787069790"/>
              </p:ext>
            </p:extLst>
          </p:nvPr>
        </p:nvGraphicFramePr>
        <p:xfrm>
          <a:off x="7359795" y="1856574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44569708"/>
              </p:ext>
            </p:extLst>
          </p:nvPr>
        </p:nvGraphicFramePr>
        <p:xfrm>
          <a:off x="4556728" y="1856574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357286872"/>
              </p:ext>
            </p:extLst>
          </p:nvPr>
        </p:nvGraphicFramePr>
        <p:xfrm>
          <a:off x="1753660" y="1856574"/>
          <a:ext cx="3119438" cy="207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797576" y="2661265"/>
            <a:ext cx="942974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TEXT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2928" y="2661266"/>
            <a:ext cx="942974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TEXT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15072" y="2661267"/>
            <a:ext cx="942974" cy="46166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HK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TEXT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Graphic spid="15" grpId="0">
        <p:bldAsOne/>
      </p:bldGraphic>
      <p:bldGraphic spid="14" grpId="0">
        <p:bldAsOne/>
      </p:bldGraphic>
      <p:bldGraphic spid="13" grpId="0">
        <p:bldAsOne/>
      </p:bldGraphic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r="10080" b="61879"/>
          <a:stretch/>
        </p:blipFill>
        <p:spPr>
          <a:xfrm rot="16200000">
            <a:off x="-1193763" y="1194429"/>
            <a:ext cx="6852622" cy="446376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50967" r="11228" b="-27"/>
          <a:stretch/>
        </p:blipFill>
        <p:spPr>
          <a:xfrm rot="16200000">
            <a:off x="5890222" y="595344"/>
            <a:ext cx="6852622" cy="5744584"/>
          </a:xfrm>
          <a:prstGeom prst="rect">
            <a:avLst/>
          </a:prstGeom>
        </p:spPr>
      </p:pic>
      <p:cxnSp>
        <p:nvCxnSpPr>
          <p:cNvPr id="2" name="直接连接符 3"/>
          <p:cNvCxnSpPr/>
          <p:nvPr/>
        </p:nvCxnSpPr>
        <p:spPr>
          <a:xfrm>
            <a:off x="4478157" y="1774567"/>
            <a:ext cx="0" cy="3386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84755" y="1339621"/>
            <a:ext cx="2213687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论文绪论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4755" y="206088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研究背景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4755" y="27821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研究方法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4754" y="350340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研究结果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755" y="422466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问题讨论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754" y="4945919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论文总结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1635920" y="2197036"/>
            <a:ext cx="1947861" cy="1940713"/>
            <a:chOff x="1709739" y="2636838"/>
            <a:chExt cx="1590160" cy="1584325"/>
          </a:xfrm>
          <a:solidFill>
            <a:srgbClr val="F08392"/>
          </a:solidFill>
          <a:effectLst/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81115" y="4137747"/>
            <a:ext cx="2657474" cy="52322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HK" altLang="en-US" sz="28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3964" y="1391030"/>
            <a:ext cx="507097" cy="53336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3963" y="2115630"/>
            <a:ext cx="507097" cy="53336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3965" y="2843700"/>
            <a:ext cx="507097" cy="53336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3964" y="3568300"/>
            <a:ext cx="507097" cy="5333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9382" y="4296370"/>
            <a:ext cx="507097" cy="53336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9381" y="5020970"/>
            <a:ext cx="507097" cy="5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1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问题讨论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699616" y="2024912"/>
            <a:ext cx="2246643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839316" y="1395127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9316" y="1727560"/>
            <a:ext cx="1355204" cy="45887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67164" y="2001494"/>
            <a:ext cx="2246643" cy="10433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52798" y="1395127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51128" y="1744239"/>
            <a:ext cx="1355204" cy="45887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1216" y="4385631"/>
            <a:ext cx="2246643" cy="104644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849919" y="3788581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23580" y="4099583"/>
            <a:ext cx="1355204" cy="45887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57341" y="4389838"/>
            <a:ext cx="2246643" cy="104644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462993" y="3787706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39488" y="4143995"/>
            <a:ext cx="1355204" cy="45887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23785" y="1434004"/>
            <a:ext cx="4022744" cy="3998976"/>
            <a:chOff x="3401876" y="1085088"/>
            <a:chExt cx="4022744" cy="3998976"/>
          </a:xfrm>
          <a:effectLst/>
        </p:grpSpPr>
        <p:sp>
          <p:nvSpPr>
            <p:cNvPr id="70" name="任意多边形 69"/>
            <p:cNvSpPr/>
            <p:nvPr/>
          </p:nvSpPr>
          <p:spPr>
            <a:xfrm>
              <a:off x="3401876" y="1085088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flipH="1">
              <a:off x="5413248" y="1085088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F7D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flipV="1">
              <a:off x="3401876" y="3084576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AC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 flipH="1" flipV="1">
              <a:off x="5413248" y="3084576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02A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5897159" y="526400"/>
            <a:ext cx="434851" cy="576611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A7A7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 rot="5400000">
            <a:off x="5897158" y="617130"/>
            <a:ext cx="434851" cy="563575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A7A7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001301" y="2299636"/>
            <a:ext cx="2267712" cy="2267712"/>
          </a:xfrm>
          <a:prstGeom prst="ellipse">
            <a:avLst/>
          </a:prstGeom>
          <a:solidFill>
            <a:schemeClr val="bg1"/>
          </a:solidFill>
          <a:ln>
            <a:solidFill>
              <a:srgbClr val="A7A7A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直角三角形 77"/>
          <p:cNvSpPr/>
          <p:nvPr/>
        </p:nvSpPr>
        <p:spPr>
          <a:xfrm rot="18900000">
            <a:off x="7528397" y="3032193"/>
            <a:ext cx="358749" cy="358749"/>
          </a:xfrm>
          <a:prstGeom prst="rtTriangle">
            <a:avLst/>
          </a:prstGeom>
          <a:solidFill>
            <a:srgbClr val="F7DAD0"/>
          </a:solidFill>
          <a:ln>
            <a:noFill/>
          </a:ln>
          <a:effectLst>
            <a:outerShdw blurRad="114300" dist="63500" dir="8100000" sx="91000" sy="91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直角三角形 78"/>
          <p:cNvSpPr/>
          <p:nvPr/>
        </p:nvSpPr>
        <p:spPr>
          <a:xfrm rot="2700000">
            <a:off x="6152635" y="4785594"/>
            <a:ext cx="358749" cy="358749"/>
          </a:xfrm>
          <a:prstGeom prst="rtTriangle">
            <a:avLst/>
          </a:prstGeom>
          <a:solidFill>
            <a:srgbClr val="02A4BB"/>
          </a:solidFill>
          <a:ln>
            <a:noFill/>
          </a:ln>
          <a:effectLst>
            <a:outerShdw blurRad="114300" dist="63500" dir="8100000" sx="91000" sy="91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直角三角形 79"/>
          <p:cNvSpPr/>
          <p:nvPr/>
        </p:nvSpPr>
        <p:spPr>
          <a:xfrm rot="8100000">
            <a:off x="4419591" y="3491171"/>
            <a:ext cx="358749" cy="358749"/>
          </a:xfrm>
          <a:prstGeom prst="rtTriangle">
            <a:avLst/>
          </a:prstGeom>
          <a:solidFill>
            <a:srgbClr val="ACE3E8"/>
          </a:solidFill>
          <a:ln>
            <a:noFill/>
          </a:ln>
          <a:effectLst>
            <a:outerShdw blurRad="114300" dist="25400" dir="16200000" sx="97000" sy="97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直角三角形 80"/>
          <p:cNvSpPr/>
          <p:nvPr/>
        </p:nvSpPr>
        <p:spPr>
          <a:xfrm rot="18900000" flipH="1">
            <a:off x="5702109" y="1650673"/>
            <a:ext cx="358749" cy="358749"/>
          </a:xfrm>
          <a:prstGeom prst="rtTriangle">
            <a:avLst/>
          </a:prstGeom>
          <a:solidFill>
            <a:srgbClr val="F08392"/>
          </a:solidFill>
          <a:ln>
            <a:noFill/>
          </a:ln>
          <a:effectLst>
            <a:outerShdw blurRad="101600" dist="50800" sx="91000" sy="91000" algn="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551460" y="3269432"/>
            <a:ext cx="254000" cy="280051"/>
            <a:chOff x="1917700" y="530225"/>
            <a:chExt cx="495300" cy="546100"/>
          </a:xfrm>
          <a:solidFill>
            <a:srgbClr val="3A3A3A"/>
          </a:solidFill>
        </p:grpSpPr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1917700" y="530225"/>
              <a:ext cx="495300" cy="546100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1935163" y="690563"/>
              <a:ext cx="98425" cy="93663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131"/>
          <p:cNvSpPr>
            <a:spLocks noEditPoints="1"/>
          </p:cNvSpPr>
          <p:nvPr/>
        </p:nvSpPr>
        <p:spPr bwMode="auto">
          <a:xfrm>
            <a:off x="6027203" y="660675"/>
            <a:ext cx="215908" cy="246954"/>
          </a:xfrm>
          <a:custGeom>
            <a:avLst/>
            <a:gdLst>
              <a:gd name="T0" fmla="*/ 0 w 153"/>
              <a:gd name="T1" fmla="*/ 0 h 175"/>
              <a:gd name="T2" fmla="*/ 109 w 153"/>
              <a:gd name="T3" fmla="*/ 0 h 175"/>
              <a:gd name="T4" fmla="*/ 109 w 153"/>
              <a:gd name="T5" fmla="*/ 20 h 175"/>
              <a:gd name="T6" fmla="*/ 90 w 153"/>
              <a:gd name="T7" fmla="*/ 20 h 175"/>
              <a:gd name="T8" fmla="*/ 90 w 153"/>
              <a:gd name="T9" fmla="*/ 50 h 175"/>
              <a:gd name="T10" fmla="*/ 60 w 153"/>
              <a:gd name="T11" fmla="*/ 50 h 175"/>
              <a:gd name="T12" fmla="*/ 60 w 153"/>
              <a:gd name="T13" fmla="*/ 101 h 175"/>
              <a:gd name="T14" fmla="*/ 90 w 153"/>
              <a:gd name="T15" fmla="*/ 101 h 175"/>
              <a:gd name="T16" fmla="*/ 90 w 153"/>
              <a:gd name="T17" fmla="*/ 132 h 175"/>
              <a:gd name="T18" fmla="*/ 109 w 153"/>
              <a:gd name="T19" fmla="*/ 132 h 175"/>
              <a:gd name="T20" fmla="*/ 109 w 153"/>
              <a:gd name="T21" fmla="*/ 175 h 175"/>
              <a:gd name="T22" fmla="*/ 56 w 153"/>
              <a:gd name="T23" fmla="*/ 125 h 175"/>
              <a:gd name="T24" fmla="*/ 0 w 153"/>
              <a:gd name="T25" fmla="*/ 175 h 175"/>
              <a:gd name="T26" fmla="*/ 0 w 153"/>
              <a:gd name="T27" fmla="*/ 0 h 175"/>
              <a:gd name="T28" fmla="*/ 0 w 153"/>
              <a:gd name="T29" fmla="*/ 0 h 175"/>
              <a:gd name="T30" fmla="*/ 77 w 153"/>
              <a:gd name="T31" fmla="*/ 63 h 175"/>
              <a:gd name="T32" fmla="*/ 77 w 153"/>
              <a:gd name="T33" fmla="*/ 86 h 175"/>
              <a:gd name="T34" fmla="*/ 103 w 153"/>
              <a:gd name="T35" fmla="*/ 86 h 175"/>
              <a:gd name="T36" fmla="*/ 103 w 153"/>
              <a:gd name="T37" fmla="*/ 112 h 175"/>
              <a:gd name="T38" fmla="*/ 127 w 153"/>
              <a:gd name="T39" fmla="*/ 112 h 175"/>
              <a:gd name="T40" fmla="*/ 127 w 153"/>
              <a:gd name="T41" fmla="*/ 86 h 175"/>
              <a:gd name="T42" fmla="*/ 153 w 153"/>
              <a:gd name="T43" fmla="*/ 86 h 175"/>
              <a:gd name="T44" fmla="*/ 153 w 153"/>
              <a:gd name="T45" fmla="*/ 63 h 175"/>
              <a:gd name="T46" fmla="*/ 127 w 153"/>
              <a:gd name="T47" fmla="*/ 63 h 175"/>
              <a:gd name="T48" fmla="*/ 127 w 153"/>
              <a:gd name="T49" fmla="*/ 37 h 175"/>
              <a:gd name="T50" fmla="*/ 103 w 153"/>
              <a:gd name="T51" fmla="*/ 37 h 175"/>
              <a:gd name="T52" fmla="*/ 103 w 153"/>
              <a:gd name="T53" fmla="*/ 63 h 175"/>
              <a:gd name="T54" fmla="*/ 77 w 153"/>
              <a:gd name="T55" fmla="*/ 6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75">
                <a:moveTo>
                  <a:pt x="0" y="0"/>
                </a:moveTo>
                <a:lnTo>
                  <a:pt x="109" y="0"/>
                </a:lnTo>
                <a:lnTo>
                  <a:pt x="109" y="20"/>
                </a:lnTo>
                <a:lnTo>
                  <a:pt x="90" y="20"/>
                </a:lnTo>
                <a:lnTo>
                  <a:pt x="90" y="50"/>
                </a:lnTo>
                <a:lnTo>
                  <a:pt x="60" y="50"/>
                </a:lnTo>
                <a:lnTo>
                  <a:pt x="60" y="101"/>
                </a:lnTo>
                <a:lnTo>
                  <a:pt x="90" y="101"/>
                </a:lnTo>
                <a:lnTo>
                  <a:pt x="90" y="132"/>
                </a:lnTo>
                <a:lnTo>
                  <a:pt x="109" y="132"/>
                </a:lnTo>
                <a:lnTo>
                  <a:pt x="109" y="175"/>
                </a:lnTo>
                <a:lnTo>
                  <a:pt x="56" y="125"/>
                </a:lnTo>
                <a:lnTo>
                  <a:pt x="0" y="17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77" y="63"/>
                </a:moveTo>
                <a:lnTo>
                  <a:pt x="77" y="86"/>
                </a:lnTo>
                <a:lnTo>
                  <a:pt x="103" y="86"/>
                </a:lnTo>
                <a:lnTo>
                  <a:pt x="103" y="112"/>
                </a:lnTo>
                <a:lnTo>
                  <a:pt x="127" y="112"/>
                </a:lnTo>
                <a:lnTo>
                  <a:pt x="127" y="86"/>
                </a:lnTo>
                <a:lnTo>
                  <a:pt x="153" y="86"/>
                </a:lnTo>
                <a:lnTo>
                  <a:pt x="153" y="63"/>
                </a:lnTo>
                <a:lnTo>
                  <a:pt x="127" y="63"/>
                </a:lnTo>
                <a:lnTo>
                  <a:pt x="127" y="37"/>
                </a:lnTo>
                <a:lnTo>
                  <a:pt x="103" y="37"/>
                </a:lnTo>
                <a:lnTo>
                  <a:pt x="103" y="63"/>
                </a:lnTo>
                <a:lnTo>
                  <a:pt x="77" y="63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7"/>
          <p:cNvSpPr>
            <a:spLocks noEditPoints="1"/>
          </p:cNvSpPr>
          <p:nvPr/>
        </p:nvSpPr>
        <p:spPr bwMode="auto">
          <a:xfrm>
            <a:off x="6004875" y="5850453"/>
            <a:ext cx="204618" cy="323157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63"/>
          <p:cNvSpPr>
            <a:spLocks noEditPoints="1"/>
          </p:cNvSpPr>
          <p:nvPr/>
        </p:nvSpPr>
        <p:spPr bwMode="auto">
          <a:xfrm>
            <a:off x="3457806" y="3285384"/>
            <a:ext cx="354203" cy="228609"/>
          </a:xfrm>
          <a:custGeom>
            <a:avLst/>
            <a:gdLst>
              <a:gd name="T0" fmla="*/ 72 w 116"/>
              <a:gd name="T1" fmla="*/ 27 h 75"/>
              <a:gd name="T2" fmla="*/ 69 w 116"/>
              <a:gd name="T3" fmla="*/ 19 h 75"/>
              <a:gd name="T4" fmla="*/ 65 w 116"/>
              <a:gd name="T5" fmla="*/ 19 h 75"/>
              <a:gd name="T6" fmla="*/ 46 w 116"/>
              <a:gd name="T7" fmla="*/ 18 h 75"/>
              <a:gd name="T8" fmla="*/ 46 w 116"/>
              <a:gd name="T9" fmla="*/ 29 h 75"/>
              <a:gd name="T10" fmla="*/ 79 w 116"/>
              <a:gd name="T11" fmla="*/ 9 h 75"/>
              <a:gd name="T12" fmla="*/ 72 w 116"/>
              <a:gd name="T13" fmla="*/ 29 h 75"/>
              <a:gd name="T14" fmla="*/ 8 w 116"/>
              <a:gd name="T15" fmla="*/ 23 h 75"/>
              <a:gd name="T16" fmla="*/ 29 w 116"/>
              <a:gd name="T17" fmla="*/ 35 h 75"/>
              <a:gd name="T18" fmla="*/ 18 w 116"/>
              <a:gd name="T19" fmla="*/ 46 h 75"/>
              <a:gd name="T20" fmla="*/ 11 w 116"/>
              <a:gd name="T21" fmla="*/ 42 h 75"/>
              <a:gd name="T22" fmla="*/ 25 w 116"/>
              <a:gd name="T23" fmla="*/ 46 h 75"/>
              <a:gd name="T24" fmla="*/ 4 w 116"/>
              <a:gd name="T25" fmla="*/ 48 h 75"/>
              <a:gd name="T26" fmla="*/ 3 w 116"/>
              <a:gd name="T27" fmla="*/ 48 h 75"/>
              <a:gd name="T28" fmla="*/ 0 w 116"/>
              <a:gd name="T29" fmla="*/ 61 h 75"/>
              <a:gd name="T30" fmla="*/ 2 w 116"/>
              <a:gd name="T31" fmla="*/ 62 h 75"/>
              <a:gd name="T32" fmla="*/ 26 w 116"/>
              <a:gd name="T33" fmla="*/ 73 h 75"/>
              <a:gd name="T34" fmla="*/ 28 w 116"/>
              <a:gd name="T35" fmla="*/ 75 h 75"/>
              <a:gd name="T36" fmla="*/ 92 w 116"/>
              <a:gd name="T37" fmla="*/ 75 h 75"/>
              <a:gd name="T38" fmla="*/ 93 w 116"/>
              <a:gd name="T39" fmla="*/ 62 h 75"/>
              <a:gd name="T40" fmla="*/ 116 w 116"/>
              <a:gd name="T41" fmla="*/ 62 h 75"/>
              <a:gd name="T42" fmla="*/ 116 w 116"/>
              <a:gd name="T43" fmla="*/ 55 h 75"/>
              <a:gd name="T44" fmla="*/ 113 w 116"/>
              <a:gd name="T45" fmla="*/ 48 h 75"/>
              <a:gd name="T46" fmla="*/ 105 w 116"/>
              <a:gd name="T47" fmla="*/ 46 h 75"/>
              <a:gd name="T48" fmla="*/ 98 w 116"/>
              <a:gd name="T49" fmla="*/ 59 h 75"/>
              <a:gd name="T50" fmla="*/ 91 w 116"/>
              <a:gd name="T51" fmla="*/ 46 h 75"/>
              <a:gd name="T52" fmla="*/ 72 w 116"/>
              <a:gd name="T53" fmla="*/ 45 h 75"/>
              <a:gd name="T54" fmla="*/ 69 w 116"/>
              <a:gd name="T55" fmla="*/ 50 h 75"/>
              <a:gd name="T56" fmla="*/ 64 w 116"/>
              <a:gd name="T57" fmla="*/ 67 h 75"/>
              <a:gd name="T58" fmla="*/ 64 w 116"/>
              <a:gd name="T59" fmla="*/ 52 h 75"/>
              <a:gd name="T60" fmla="*/ 60 w 116"/>
              <a:gd name="T61" fmla="*/ 47 h 75"/>
              <a:gd name="T62" fmla="*/ 56 w 116"/>
              <a:gd name="T63" fmla="*/ 47 h 75"/>
              <a:gd name="T64" fmla="*/ 57 w 116"/>
              <a:gd name="T65" fmla="*/ 54 h 75"/>
              <a:gd name="T66" fmla="*/ 49 w 116"/>
              <a:gd name="T67" fmla="*/ 50 h 75"/>
              <a:gd name="T68" fmla="*/ 47 w 116"/>
              <a:gd name="T69" fmla="*/ 45 h 75"/>
              <a:gd name="T70" fmla="*/ 33 w 116"/>
              <a:gd name="T71" fmla="*/ 48 h 75"/>
              <a:gd name="T72" fmla="*/ 87 w 116"/>
              <a:gd name="T73" fmla="*/ 36 h 75"/>
              <a:gd name="T74" fmla="*/ 109 w 116"/>
              <a:gd name="T75" fmla="*/ 21 h 75"/>
              <a:gd name="T76" fmla="*/ 106 w 116"/>
              <a:gd name="T77" fmla="*/ 42 h 75"/>
              <a:gd name="T78" fmla="*/ 98 w 116"/>
              <a:gd name="T79" fmla="*/ 46 h 75"/>
              <a:gd name="T80" fmla="*/ 87 w 116"/>
              <a:gd name="T81" fmla="*/ 3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7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19"/>
                  <a:pt x="65" y="19"/>
                  <a:pt x="65" y="19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5" y="0"/>
                  <a:pt x="75" y="0"/>
                  <a:pt x="79" y="9"/>
                </a:cubicBezTo>
                <a:cubicBezTo>
                  <a:pt x="78" y="17"/>
                  <a:pt x="79" y="24"/>
                  <a:pt x="73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8" y="36"/>
                </a:moveTo>
                <a:cubicBezTo>
                  <a:pt x="7" y="30"/>
                  <a:pt x="7" y="27"/>
                  <a:pt x="8" y="23"/>
                </a:cubicBezTo>
                <a:cubicBezTo>
                  <a:pt x="18" y="25"/>
                  <a:pt x="20" y="16"/>
                  <a:pt x="29" y="23"/>
                </a:cubicBezTo>
                <a:cubicBezTo>
                  <a:pt x="30" y="27"/>
                  <a:pt x="30" y="32"/>
                  <a:pt x="29" y="35"/>
                </a:cubicBezTo>
                <a:cubicBezTo>
                  <a:pt x="29" y="38"/>
                  <a:pt x="28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3" y="44"/>
                  <a:pt x="11" y="42"/>
                </a:cubicBezTo>
                <a:cubicBezTo>
                  <a:pt x="9" y="40"/>
                  <a:pt x="8" y="38"/>
                  <a:pt x="8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2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1"/>
                  <a:pt x="0" y="54"/>
                </a:cubicBezTo>
                <a:cubicBezTo>
                  <a:pt x="0" y="56"/>
                  <a:pt x="0" y="58"/>
                  <a:pt x="0" y="61"/>
                </a:cubicBezTo>
                <a:cubicBezTo>
                  <a:pt x="1" y="62"/>
                  <a:pt x="1" y="62"/>
                  <a:pt x="1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5"/>
                  <a:pt x="26" y="69"/>
                  <a:pt x="26" y="73"/>
                </a:cubicBezTo>
                <a:cubicBezTo>
                  <a:pt x="27" y="75"/>
                  <a:pt x="27" y="75"/>
                  <a:pt x="27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3" y="69"/>
                  <a:pt x="93" y="66"/>
                  <a:pt x="93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6" y="52"/>
                  <a:pt x="115" y="50"/>
                  <a:pt x="114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3" y="47"/>
                  <a:pt x="93" y="47"/>
                  <a:pt x="93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3" y="47"/>
                  <a:pt x="63" y="47"/>
                  <a:pt x="6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7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9" y="35"/>
                </a:cubicBezTo>
                <a:cubicBezTo>
                  <a:pt x="108" y="38"/>
                  <a:pt x="107" y="40"/>
                  <a:pt x="106" y="42"/>
                </a:cubicBezTo>
                <a:cubicBezTo>
                  <a:pt x="104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9" y="40"/>
                  <a:pt x="88" y="38"/>
                  <a:pt x="87" y="36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350722" y="2927977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17844" y="3365490"/>
            <a:ext cx="209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3A3A3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 do our best to make your presentation perfect!</a:t>
            </a:r>
            <a:endParaRPr lang="zh-CN" altLang="en-US" sz="1100" dirty="0">
              <a:solidFill>
                <a:srgbClr val="3A3A3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295671" y="3325217"/>
            <a:ext cx="16545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rot="18900000">
            <a:off x="4642798" y="2193704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 rot="3088311">
            <a:off x="6106738" y="2334054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 rot="13064296">
            <a:off x="4595027" y="3550742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 rot="8100000">
            <a:off x="6097520" y="3598210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5" grpId="0" animBg="1"/>
      <p:bldP spid="86" grpId="0" animBg="1"/>
      <p:bldP spid="87" grpId="0" animBg="1"/>
      <p:bldP spid="92" grpId="0"/>
      <p:bldP spid="93" grpId="0"/>
      <p:bldP spid="99" grpId="0"/>
      <p:bldP spid="100" grpId="0"/>
      <p:bldP spid="101" grpId="0"/>
      <p:bldP spid="1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1005110" y="1634965"/>
            <a:ext cx="3704066" cy="4419467"/>
            <a:chOff x="942166" y="1562255"/>
            <a:chExt cx="3704066" cy="4419467"/>
          </a:xfrm>
        </p:grpSpPr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942166" y="3827195"/>
              <a:ext cx="3597132" cy="2154527"/>
              <a:chOff x="3921371" y="3319272"/>
              <a:chExt cx="4371360" cy="2618256"/>
            </a:xfrm>
          </p:grpSpPr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3921371" y="3319272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6107052" y="449831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3930166" y="449831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Freeform 18"/>
            <p:cNvSpPr>
              <a:spLocks/>
            </p:cNvSpPr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ACE3E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9"/>
              <p:cNvSpPr>
                <a:spLocks/>
              </p:cNvSpPr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1"/>
              <p:cNvSpPr>
                <a:spLocks/>
              </p:cNvSpPr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122" name="Freeform 22"/>
              <p:cNvSpPr>
                <a:spLocks/>
              </p:cNvSpPr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4"/>
              <p:cNvSpPr>
                <a:spLocks/>
              </p:cNvSpPr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6"/>
              <p:cNvSpPr>
                <a:spLocks/>
              </p:cNvSpPr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254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ACE3E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CBD5">
                  <a:alpha val="9294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31" name="直接连接符 130"/>
          <p:cNvCxnSpPr/>
          <p:nvPr/>
        </p:nvCxnSpPr>
        <p:spPr>
          <a:xfrm>
            <a:off x="3355598" y="2218738"/>
            <a:ext cx="21384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801274" y="3365292"/>
            <a:ext cx="1692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017576" y="4511846"/>
            <a:ext cx="147644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355598" y="5658399"/>
            <a:ext cx="21384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51190" y="1479690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1362" y="1813460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551190" y="2679672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771362" y="3013442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5551190" y="3883699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771362" y="4217469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5551190" y="5083681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771362" y="5417451"/>
            <a:ext cx="5497341" cy="78912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929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论文总结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5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1139432" y="2438197"/>
            <a:ext cx="2059924" cy="2792290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rgbClr val="F08392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89110" rIns="89110" bIns="386847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10" name="形状 9"/>
          <p:cNvSpPr/>
          <p:nvPr/>
        </p:nvSpPr>
        <p:spPr>
          <a:xfrm>
            <a:off x="2332521" y="3712731"/>
            <a:ext cx="2141425" cy="2141425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F0839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597191" y="4866416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083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15" name="圆角矩形 14"/>
          <p:cNvSpPr/>
          <p:nvPr/>
        </p:nvSpPr>
        <p:spPr>
          <a:xfrm>
            <a:off x="3699199" y="2428431"/>
            <a:ext cx="2059924" cy="2802056"/>
          </a:xfrm>
          <a:prstGeom prst="roundRect">
            <a:avLst>
              <a:gd name="adj" fmla="val 10000"/>
            </a:avLst>
          </a:prstGeom>
          <a:ln>
            <a:solidFill>
              <a:srgbClr val="2F9FAB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4211" y="1742886"/>
            <a:ext cx="2404638" cy="2404638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2F9FAB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6960" y="2064358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21" name="任意形状 20"/>
          <p:cNvSpPr/>
          <p:nvPr/>
        </p:nvSpPr>
        <p:spPr>
          <a:xfrm>
            <a:off x="6248057" y="2428431"/>
            <a:ext cx="2059924" cy="2802056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rgbClr val="EFB099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89110" rIns="89110" bIns="386847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25" name="形状 24"/>
          <p:cNvSpPr/>
          <p:nvPr/>
        </p:nvSpPr>
        <p:spPr>
          <a:xfrm>
            <a:off x="7374176" y="3712731"/>
            <a:ext cx="2141425" cy="2141425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EFB099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5817" y="4864756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EFB09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30" name="任意形状 29"/>
          <p:cNvSpPr/>
          <p:nvPr/>
        </p:nvSpPr>
        <p:spPr>
          <a:xfrm>
            <a:off x="8796914" y="2428431"/>
            <a:ext cx="2059924" cy="2802058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rgbClr val="ACE3E8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386847" rIns="89110" bIns="89110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31" name="任意形状 30"/>
          <p:cNvSpPr/>
          <p:nvPr/>
        </p:nvSpPr>
        <p:spPr>
          <a:xfrm>
            <a:off x="9254673" y="2064358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ACE3E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33" name="矩形 32"/>
          <p:cNvSpPr/>
          <p:nvPr/>
        </p:nvSpPr>
        <p:spPr>
          <a:xfrm>
            <a:off x="1606582" y="5055080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添加标题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64434" y="5053420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添加标题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12733" y="2214837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添加标题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19187" y="2214837"/>
            <a:ext cx="1719496" cy="372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添加标题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60" name="文本框 8"/>
          <p:cNvSpPr txBox="1"/>
          <p:nvPr/>
        </p:nvSpPr>
        <p:spPr>
          <a:xfrm>
            <a:off x="1275632" y="3159557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1" name="矩形 60"/>
          <p:cNvSpPr/>
          <p:nvPr/>
        </p:nvSpPr>
        <p:spPr>
          <a:xfrm>
            <a:off x="1275631" y="2741577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2" name="文本框 8"/>
          <p:cNvSpPr txBox="1"/>
          <p:nvPr/>
        </p:nvSpPr>
        <p:spPr>
          <a:xfrm>
            <a:off x="3801618" y="3404573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3" name="矩形 62"/>
          <p:cNvSpPr/>
          <p:nvPr/>
        </p:nvSpPr>
        <p:spPr>
          <a:xfrm>
            <a:off x="3801617" y="2986593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4" name="文本框 8"/>
          <p:cNvSpPr txBox="1"/>
          <p:nvPr/>
        </p:nvSpPr>
        <p:spPr>
          <a:xfrm>
            <a:off x="6333813" y="3156975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5" name="矩形 64"/>
          <p:cNvSpPr/>
          <p:nvPr/>
        </p:nvSpPr>
        <p:spPr>
          <a:xfrm>
            <a:off x="6333812" y="2738995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6" name="文本框 8"/>
          <p:cNvSpPr txBox="1"/>
          <p:nvPr/>
        </p:nvSpPr>
        <p:spPr>
          <a:xfrm>
            <a:off x="8889199" y="3404573"/>
            <a:ext cx="185992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7" name="矩形 66"/>
          <p:cNvSpPr/>
          <p:nvPr/>
        </p:nvSpPr>
        <p:spPr>
          <a:xfrm>
            <a:off x="8889198" y="2986593"/>
            <a:ext cx="1433568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2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3" grpId="0"/>
      <p:bldP spid="35" grpId="0"/>
      <p:bldP spid="37" grpId="0"/>
      <p:bldP spid="3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78704" y="1611326"/>
            <a:ext cx="5712361" cy="958848"/>
            <a:chOff x="3905886" y="1363360"/>
            <a:chExt cx="4385998" cy="729789"/>
          </a:xfrm>
          <a:solidFill>
            <a:schemeClr val="bg1"/>
          </a:solidFill>
          <a:effectLst/>
        </p:grpSpPr>
        <p:sp>
          <p:nvSpPr>
            <p:cNvPr id="62" name="任意多边形 61"/>
            <p:cNvSpPr/>
            <p:nvPr/>
          </p:nvSpPr>
          <p:spPr>
            <a:xfrm>
              <a:off x="3905886" y="1363360"/>
              <a:ext cx="4385998" cy="729789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322011" y="1453256"/>
              <a:ext cx="3149219" cy="5211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78704" y="2716227"/>
            <a:ext cx="5712361" cy="958849"/>
            <a:chOff x="3905886" y="2204315"/>
            <a:chExt cx="4385998" cy="729791"/>
          </a:xfrm>
          <a:effectLst/>
        </p:grpSpPr>
        <p:sp>
          <p:nvSpPr>
            <p:cNvPr id="65" name="任意多边形 64"/>
            <p:cNvSpPr/>
            <p:nvPr/>
          </p:nvSpPr>
          <p:spPr>
            <a:xfrm>
              <a:off x="3905886" y="2204315"/>
              <a:ext cx="4385998" cy="729791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322011" y="2272462"/>
              <a:ext cx="3149219" cy="56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378704" y="3798266"/>
            <a:ext cx="5712361" cy="958849"/>
            <a:chOff x="3905886" y="3027863"/>
            <a:chExt cx="4385998" cy="729790"/>
          </a:xfrm>
          <a:effectLst/>
        </p:grpSpPr>
        <p:sp>
          <p:nvSpPr>
            <p:cNvPr id="68" name="任意多边形 67"/>
            <p:cNvSpPr/>
            <p:nvPr/>
          </p:nvSpPr>
          <p:spPr>
            <a:xfrm>
              <a:off x="3905886" y="3027863"/>
              <a:ext cx="4385998" cy="729790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22011" y="3072502"/>
              <a:ext cx="3149219" cy="56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78704" y="4903165"/>
            <a:ext cx="5712361" cy="958849"/>
            <a:chOff x="3905886" y="3868806"/>
            <a:chExt cx="4385998" cy="729789"/>
          </a:xfrm>
          <a:effectLst/>
        </p:grpSpPr>
        <p:sp>
          <p:nvSpPr>
            <p:cNvPr id="71" name="任意多边形 70"/>
            <p:cNvSpPr/>
            <p:nvPr/>
          </p:nvSpPr>
          <p:spPr>
            <a:xfrm>
              <a:off x="3905886" y="3868806"/>
              <a:ext cx="4385998" cy="729789"/>
            </a:xfrm>
            <a:custGeom>
              <a:avLst/>
              <a:gdLst>
                <a:gd name="connsiteX0" fmla="*/ 0 w 5762625"/>
                <a:gd name="connsiteY0" fmla="*/ 0 h 958850"/>
                <a:gd name="connsiteX1" fmla="*/ 3385185 w 5762625"/>
                <a:gd name="connsiteY1" fmla="*/ 0 h 958850"/>
                <a:gd name="connsiteX2" fmla="*/ 5353684 w 5762625"/>
                <a:gd name="connsiteY2" fmla="*/ 0 h 958850"/>
                <a:gd name="connsiteX3" fmla="*/ 5762625 w 5762625"/>
                <a:gd name="connsiteY3" fmla="*/ 0 h 958850"/>
                <a:gd name="connsiteX4" fmla="*/ 5762625 w 5762625"/>
                <a:gd name="connsiteY4" fmla="*/ 958850 h 958850"/>
                <a:gd name="connsiteX5" fmla="*/ 5353684 w 5762625"/>
                <a:gd name="connsiteY5" fmla="*/ 958850 h 958850"/>
                <a:gd name="connsiteX6" fmla="*/ 3385185 w 5762625"/>
                <a:gd name="connsiteY6" fmla="*/ 958850 h 958850"/>
                <a:gd name="connsiteX7" fmla="*/ 0 w 5762625"/>
                <a:gd name="connsiteY7" fmla="*/ 958850 h 958850"/>
                <a:gd name="connsiteX8" fmla="*/ 273685 w 5762625"/>
                <a:gd name="connsiteY8" fmla="*/ 479425 h 95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2625" h="958850">
                  <a:moveTo>
                    <a:pt x="0" y="0"/>
                  </a:moveTo>
                  <a:lnTo>
                    <a:pt x="3385185" y="0"/>
                  </a:lnTo>
                  <a:lnTo>
                    <a:pt x="5353684" y="0"/>
                  </a:lnTo>
                  <a:lnTo>
                    <a:pt x="5762625" y="0"/>
                  </a:lnTo>
                  <a:lnTo>
                    <a:pt x="5762625" y="958850"/>
                  </a:lnTo>
                  <a:lnTo>
                    <a:pt x="5353684" y="958850"/>
                  </a:lnTo>
                  <a:lnTo>
                    <a:pt x="3385185" y="958850"/>
                  </a:lnTo>
                  <a:lnTo>
                    <a:pt x="0" y="958850"/>
                  </a:lnTo>
                  <a:lnTo>
                    <a:pt x="273685" y="47942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322011" y="3947103"/>
              <a:ext cx="3149219" cy="56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文字内容需概括精炼，建议与标题相关并符合整体语言风格，语言描述尽量简洁生动。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096905" y="2716227"/>
            <a:ext cx="2436016" cy="958849"/>
            <a:chOff x="2153902" y="2204314"/>
            <a:chExt cx="1870393" cy="729791"/>
          </a:xfrm>
          <a:solidFill>
            <a:srgbClr val="F08392"/>
          </a:solidFill>
          <a:effectLst/>
        </p:grpSpPr>
        <p:sp>
          <p:nvSpPr>
            <p:cNvPr id="74" name="五边形 73"/>
            <p:cNvSpPr/>
            <p:nvPr/>
          </p:nvSpPr>
          <p:spPr>
            <a:xfrm>
              <a:off x="2153902" y="2204314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354958" y="2282127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具体文本内容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096905" y="3798267"/>
            <a:ext cx="2436016" cy="958849"/>
            <a:chOff x="2153902" y="3027867"/>
            <a:chExt cx="1870393" cy="729791"/>
          </a:xfrm>
          <a:solidFill>
            <a:srgbClr val="2F9FAB"/>
          </a:solidFill>
          <a:effectLst/>
        </p:grpSpPr>
        <p:sp>
          <p:nvSpPr>
            <p:cNvPr id="77" name="五边形 76"/>
            <p:cNvSpPr/>
            <p:nvPr/>
          </p:nvSpPr>
          <p:spPr>
            <a:xfrm>
              <a:off x="2153902" y="3027867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354958" y="3142411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点击插入具体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文本内容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096905" y="4903168"/>
            <a:ext cx="2436016" cy="958849"/>
            <a:chOff x="2153902" y="3868819"/>
            <a:chExt cx="1870393" cy="729791"/>
          </a:xfrm>
          <a:solidFill>
            <a:srgbClr val="F08392"/>
          </a:solidFill>
          <a:effectLst/>
        </p:grpSpPr>
        <p:sp>
          <p:nvSpPr>
            <p:cNvPr id="80" name="五边形 79"/>
            <p:cNvSpPr/>
            <p:nvPr/>
          </p:nvSpPr>
          <p:spPr>
            <a:xfrm>
              <a:off x="2153902" y="3868819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2354958" y="3954364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具体文本内容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096905" y="1611328"/>
            <a:ext cx="2436016" cy="958849"/>
            <a:chOff x="2153902" y="1363363"/>
            <a:chExt cx="1870393" cy="729791"/>
          </a:xfrm>
          <a:solidFill>
            <a:srgbClr val="2F9FAB"/>
          </a:solidFill>
          <a:effectLst/>
        </p:grpSpPr>
        <p:sp>
          <p:nvSpPr>
            <p:cNvPr id="83" name="五边形 82"/>
            <p:cNvSpPr/>
            <p:nvPr/>
          </p:nvSpPr>
          <p:spPr>
            <a:xfrm>
              <a:off x="2153902" y="1363363"/>
              <a:ext cx="1870393" cy="729791"/>
            </a:xfrm>
            <a:prstGeom prst="homePlate">
              <a:avLst>
                <a:gd name="adj" fmla="val 30537"/>
              </a:avLst>
            </a:prstGeom>
            <a:grpFill/>
            <a:ln w="19050"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325960" y="1452773"/>
              <a:ext cx="1579926" cy="520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点击插入具体</a:t>
              </a:r>
              <a:endParaRPr lang="en-US" altLang="zh-CN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  <a:cs typeface="+mn-ea"/>
                </a:rPr>
                <a:t>文本内容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28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825763" y="1584849"/>
            <a:ext cx="10551694" cy="5264742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40386" y="1890428"/>
            <a:ext cx="9922447" cy="4957012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437878" y="2119053"/>
            <a:ext cx="9301222" cy="4728387"/>
          </a:xfrm>
          <a:prstGeom prst="triangl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1586267" y="2273311"/>
            <a:ext cx="9004443" cy="45762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4"/>
          <a:stretch/>
        </p:blipFill>
        <p:spPr>
          <a:xfrm rot="10800000">
            <a:off x="1871468" y="768321"/>
            <a:ext cx="8434039" cy="60791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1478" y="2599663"/>
            <a:ext cx="5214920" cy="1421926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96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感谢聆听</a:t>
            </a:r>
            <a:endParaRPr lang="en-US" altLang="zh-CN" sz="96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364424" y="1291386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论文绪论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2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516422" y="2108981"/>
            <a:ext cx="5207000" cy="57246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1853" y="1137360"/>
            <a:ext cx="1439862" cy="28730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0439" y="4100065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6422" y="3096211"/>
            <a:ext cx="5207000" cy="57246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3516422" y="4083442"/>
            <a:ext cx="5207000" cy="572462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5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90261" y="1361832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2F9FA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HK" altLang="en-US" sz="6600" b="1" dirty="0">
              <a:solidFill>
                <a:srgbClr val="2F9FA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98666" y="2893724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HK" altLang="en-US" sz="6600" b="1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56617" y="4370866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lang="zh-HK" altLang="en-US" sz="6600" b="1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00142" y="1599203"/>
            <a:ext cx="4294446" cy="8125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0" name="矩形 59"/>
          <p:cNvSpPr/>
          <p:nvPr/>
        </p:nvSpPr>
        <p:spPr>
          <a:xfrm>
            <a:off x="4582526" y="3101543"/>
            <a:ext cx="4273286" cy="8125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1" name="矩形 60"/>
          <p:cNvSpPr/>
          <p:nvPr/>
        </p:nvSpPr>
        <p:spPr>
          <a:xfrm>
            <a:off x="3827139" y="4518599"/>
            <a:ext cx="4273286" cy="8125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3019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09778" y="3164214"/>
            <a:ext cx="3464783" cy="812528"/>
          </a:xfrm>
          <a:prstGeom prst="rect">
            <a:avLst/>
          </a:prstGeom>
          <a:solidFill>
            <a:srgbClr val="FEFEFE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cxnSp>
        <p:nvCxnSpPr>
          <p:cNvPr id="52" name="直接连接符 26"/>
          <p:cNvCxnSpPr/>
          <p:nvPr/>
        </p:nvCxnSpPr>
        <p:spPr>
          <a:xfrm>
            <a:off x="5810532" y="2076640"/>
            <a:ext cx="0" cy="29876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09778" y="2177325"/>
            <a:ext cx="3448467" cy="812528"/>
          </a:xfrm>
          <a:prstGeom prst="rect">
            <a:avLst/>
          </a:prstGeom>
          <a:solidFill>
            <a:srgbClr val="FEFEFE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54" name="矩形 53"/>
          <p:cNvSpPr/>
          <p:nvPr/>
        </p:nvSpPr>
        <p:spPr>
          <a:xfrm>
            <a:off x="6036805" y="4108933"/>
            <a:ext cx="3464783" cy="812528"/>
          </a:xfrm>
          <a:prstGeom prst="rect">
            <a:avLst/>
          </a:prstGeom>
          <a:solidFill>
            <a:srgbClr val="FEFEFE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3" name="矩形 2"/>
          <p:cNvSpPr/>
          <p:nvPr/>
        </p:nvSpPr>
        <p:spPr>
          <a:xfrm>
            <a:off x="2240291" y="1838646"/>
            <a:ext cx="3448799" cy="35257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ACE3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8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0032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研究背景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336188" y="965842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" name="椭圆 3"/>
          <p:cNvSpPr/>
          <p:nvPr/>
        </p:nvSpPr>
        <p:spPr>
          <a:xfrm>
            <a:off x="5613563" y="2413265"/>
            <a:ext cx="931091" cy="931091"/>
          </a:xfrm>
          <a:prstGeom prst="ellipse">
            <a:avLst/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/>
              <a:t>A</a:t>
            </a:r>
            <a:endParaRPr kumimoji="1" lang="zh-CN" altLang="en-US" sz="3599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1787" y="1522637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2701786" y="1168990"/>
            <a:ext cx="183896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6599" y="963674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0" name="椭圆 9"/>
          <p:cNvSpPr/>
          <p:nvPr/>
        </p:nvSpPr>
        <p:spPr>
          <a:xfrm>
            <a:off x="10263974" y="2411096"/>
            <a:ext cx="931091" cy="931091"/>
          </a:xfrm>
          <a:prstGeom prst="ellipse">
            <a:avLst/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B</a:t>
            </a:r>
            <a:endParaRPr kumimoji="1" lang="zh-CN" altLang="en-US" sz="3599" b="1" dirty="0"/>
          </a:p>
        </p:txBody>
      </p:sp>
      <p:sp>
        <p:nvSpPr>
          <p:cNvPr id="14" name="圆角矩形 13"/>
          <p:cNvSpPr/>
          <p:nvPr/>
        </p:nvSpPr>
        <p:spPr>
          <a:xfrm>
            <a:off x="963153" y="3607471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5" name="椭圆 14"/>
          <p:cNvSpPr/>
          <p:nvPr/>
        </p:nvSpPr>
        <p:spPr>
          <a:xfrm>
            <a:off x="4240528" y="5054894"/>
            <a:ext cx="931091" cy="931091"/>
          </a:xfrm>
          <a:prstGeom prst="ellipse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C</a:t>
            </a:r>
            <a:endParaRPr kumimoji="1" lang="zh-CN" altLang="en-US" sz="3599" b="1" dirty="0"/>
          </a:p>
        </p:txBody>
      </p:sp>
      <p:sp>
        <p:nvSpPr>
          <p:cNvPr id="19" name="圆角矩形 18"/>
          <p:cNvSpPr/>
          <p:nvPr/>
        </p:nvSpPr>
        <p:spPr>
          <a:xfrm>
            <a:off x="5613564" y="3605303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0" name="椭圆 19"/>
          <p:cNvSpPr/>
          <p:nvPr/>
        </p:nvSpPr>
        <p:spPr>
          <a:xfrm>
            <a:off x="8890939" y="5052725"/>
            <a:ext cx="931091" cy="931091"/>
          </a:xfrm>
          <a:prstGeom prst="ellipse">
            <a:avLst/>
          </a:prstGeom>
          <a:solidFill>
            <a:srgbClr val="E9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D</a:t>
            </a:r>
            <a:endParaRPr kumimoji="1" lang="zh-CN" altLang="en-US" sz="3599" b="1" dirty="0"/>
          </a:p>
        </p:txBody>
      </p:sp>
      <p:sp>
        <p:nvSpPr>
          <p:cNvPr id="47" name="文本框 8"/>
          <p:cNvSpPr txBox="1"/>
          <p:nvPr/>
        </p:nvSpPr>
        <p:spPr>
          <a:xfrm>
            <a:off x="7323766" y="1528183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323765" y="1174536"/>
            <a:ext cx="183896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1274420" y="4241992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50" name="矩形 49"/>
          <p:cNvSpPr/>
          <p:nvPr/>
        </p:nvSpPr>
        <p:spPr>
          <a:xfrm>
            <a:off x="1274419" y="3888345"/>
            <a:ext cx="183896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1" name="文本框 8"/>
          <p:cNvSpPr txBox="1"/>
          <p:nvPr/>
        </p:nvSpPr>
        <p:spPr>
          <a:xfrm>
            <a:off x="5905890" y="4239947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52" name="矩形 51"/>
          <p:cNvSpPr/>
          <p:nvPr/>
        </p:nvSpPr>
        <p:spPr>
          <a:xfrm>
            <a:off x="5905889" y="3886300"/>
            <a:ext cx="183896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9" grpId="0" animBg="1"/>
      <p:bldP spid="14" grpId="0" animBg="1"/>
      <p:bldP spid="19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 58"/>
          <p:cNvGrpSpPr/>
          <p:nvPr/>
        </p:nvGrpSpPr>
        <p:grpSpPr>
          <a:xfrm>
            <a:off x="1713388" y="1500164"/>
            <a:ext cx="3897096" cy="1703981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F9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2F9FA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15" name="椭圆 14"/>
          <p:cNvSpPr/>
          <p:nvPr/>
        </p:nvSpPr>
        <p:spPr>
          <a:xfrm>
            <a:off x="5382375" y="2945490"/>
            <a:ext cx="444912" cy="444912"/>
          </a:xfrm>
          <a:prstGeom prst="ellipse">
            <a:avLst/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2" name="文本框 21"/>
          <p:cNvSpPr txBox="1"/>
          <p:nvPr/>
        </p:nvSpPr>
        <p:spPr>
          <a:xfrm>
            <a:off x="1745454" y="1690607"/>
            <a:ext cx="942640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A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3973" y="1500164"/>
            <a:ext cx="3897096" cy="1703981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FB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rgbClr val="EFB09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26" name="椭圆 25"/>
          <p:cNvSpPr/>
          <p:nvPr/>
        </p:nvSpPr>
        <p:spPr>
          <a:xfrm flipH="1">
            <a:off x="5950427" y="2945490"/>
            <a:ext cx="444910" cy="444912"/>
          </a:xfrm>
          <a:prstGeom prst="ellipse">
            <a:avLst/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7" name="文本框 26"/>
          <p:cNvSpPr txBox="1"/>
          <p:nvPr/>
        </p:nvSpPr>
        <p:spPr>
          <a:xfrm flipH="1">
            <a:off x="9198094" y="1690607"/>
            <a:ext cx="779177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B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388" y="3712902"/>
            <a:ext cx="3897096" cy="1703981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08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F0839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47" name="椭圆 46"/>
          <p:cNvSpPr/>
          <p:nvPr/>
        </p:nvSpPr>
        <p:spPr>
          <a:xfrm flipV="1">
            <a:off x="5382375" y="3490446"/>
            <a:ext cx="444912" cy="444910"/>
          </a:xfrm>
          <a:prstGeom prst="ellipse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8" name="文本框 47"/>
          <p:cNvSpPr txBox="1"/>
          <p:nvPr/>
        </p:nvSpPr>
        <p:spPr>
          <a:xfrm>
            <a:off x="1724621" y="3903346"/>
            <a:ext cx="984309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C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3973" y="3712902"/>
            <a:ext cx="3897096" cy="1703981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E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ACE3E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39" name="椭圆 38"/>
          <p:cNvSpPr/>
          <p:nvPr/>
        </p:nvSpPr>
        <p:spPr>
          <a:xfrm flipH="1" flipV="1">
            <a:off x="5950427" y="3466014"/>
            <a:ext cx="444910" cy="444910"/>
          </a:xfrm>
          <a:prstGeom prst="ellipse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6395" y="3903346"/>
            <a:ext cx="902576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D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2508" y="3038414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57" name="右箭头 56"/>
          <p:cNvSpPr/>
          <p:nvPr/>
        </p:nvSpPr>
        <p:spPr>
          <a:xfrm rot="5400000">
            <a:off x="5970156" y="3394547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58" name="右箭头 57"/>
          <p:cNvSpPr/>
          <p:nvPr/>
        </p:nvSpPr>
        <p:spPr>
          <a:xfrm rot="10800000">
            <a:off x="5599471" y="3578898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76" name="文本框 8"/>
          <p:cNvSpPr txBox="1"/>
          <p:nvPr/>
        </p:nvSpPr>
        <p:spPr>
          <a:xfrm>
            <a:off x="2805710" y="2001091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7" name="矩形 76"/>
          <p:cNvSpPr/>
          <p:nvPr/>
        </p:nvSpPr>
        <p:spPr>
          <a:xfrm>
            <a:off x="2805709" y="1647444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6326345" y="1999094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6326344" y="1645447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2812955" y="4259047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1" name="矩形 80"/>
          <p:cNvSpPr/>
          <p:nvPr/>
        </p:nvSpPr>
        <p:spPr>
          <a:xfrm>
            <a:off x="2812954" y="3905400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6333590" y="4257050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倍字间距。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3589" y="3903403"/>
            <a:ext cx="208404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添加标题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1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47" grpId="0" animBg="1"/>
      <p:bldP spid="39" grpId="0" animBg="1"/>
      <p:bldP spid="56" grpId="0" animBg="1"/>
      <p:bldP spid="57" grpId="0" animBg="1"/>
      <p:bldP spid="58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几何毕业答辩PPT模板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2287</Words>
  <Application>Microsoft Office PowerPoint</Application>
  <PresentationFormat>自定义</PresentationFormat>
  <Paragraphs>188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方正姚体</vt:lpstr>
      <vt:lpstr>微软雅黑</vt:lpstr>
      <vt:lpstr>Arial</vt:lpstr>
      <vt:lpstr>Bahnschrift SemiBold Condensed</vt:lpstr>
      <vt:lpstr>Calibri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清新几何毕业答辩PPT模板</dc:title>
  <dc:creator>麒雅</dc:creator>
  <cp:lastModifiedBy>唐 世林</cp:lastModifiedBy>
  <cp:revision>131</cp:revision>
  <dcterms:created xsi:type="dcterms:W3CDTF">2015-07-02T02:13:33Z</dcterms:created>
  <dcterms:modified xsi:type="dcterms:W3CDTF">2021-11-10T08:37:01Z</dcterms:modified>
  <cp:contentStatus/>
</cp:coreProperties>
</file>